
<file path=[Content_Types].xml><?xml version="1.0" encoding="utf-8"?>
<Types xmlns="http://schemas.openxmlformats.org/package/2006/content-types">
  <Default Extension="xml" ContentType="application/xml"/>
  <Default Extension="jpeg" ContentType="image/jpeg"/>
  <Default Extension="png" ContentType="image/png"/>
  <Default Extension="wdp" ContentType="image/vnd.ms-photo"/>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heme/themeOverride1.xml" ContentType="application/vnd.openxmlformats-officedocument.themeOverr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charts/chartEx1.xml" ContentType="application/vnd.ms-office.chartex+xml"/>
  <Override PartName="/ppt/charts/chartEx2.xml" ContentType="application/vnd.ms-office.chartex+xml"/>
  <Override PartName="/ppt/charts/chartEx3.xml" ContentType="application/vnd.ms-office.chartex+xml"/>
  <Override PartName="/ppt/charts/style1.xml" ContentType="application/vnd.ms-office.chartstyle+xml"/>
  <Override PartName="/ppt/charts/colors1.xml" ContentType="application/vnd.ms-office.chartcolorstyle+xml"/>
  <Override PartName="/ppt/charts/style2.xml" ContentType="application/vnd.ms-office.chartstyle+xml"/>
  <Override PartName="/ppt/charts/colors2.xml" ContentType="application/vnd.ms-office.chartcolorstyle+xml"/>
  <Override PartName="/ppt/charts/style3.xml" ContentType="application/vnd.ms-office.chartstyle+xml"/>
  <Override PartName="/ppt/charts/colors3.xml" ContentType="application/vnd.ms-office.chartcolorstyl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72" r:id="rId2"/>
  </p:sldMasterIdLst>
  <p:notesMasterIdLst>
    <p:notesMasterId r:id="rId32"/>
  </p:notesMasterIdLst>
  <p:sldIdLst>
    <p:sldId id="274" r:id="rId3"/>
    <p:sldId id="262" r:id="rId4"/>
    <p:sldId id="263" r:id="rId5"/>
    <p:sldId id="261" r:id="rId6"/>
    <p:sldId id="286" r:id="rId7"/>
    <p:sldId id="287" r:id="rId8"/>
    <p:sldId id="257" r:id="rId9"/>
    <p:sldId id="266" r:id="rId10"/>
    <p:sldId id="303" r:id="rId11"/>
    <p:sldId id="313" r:id="rId12"/>
    <p:sldId id="264" r:id="rId13"/>
    <p:sldId id="302" r:id="rId14"/>
    <p:sldId id="304" r:id="rId15"/>
    <p:sldId id="292" r:id="rId16"/>
    <p:sldId id="293" r:id="rId17"/>
    <p:sldId id="299" r:id="rId18"/>
    <p:sldId id="295" r:id="rId19"/>
    <p:sldId id="296" r:id="rId20"/>
    <p:sldId id="283" r:id="rId21"/>
    <p:sldId id="297" r:id="rId22"/>
    <p:sldId id="305" r:id="rId23"/>
    <p:sldId id="307" r:id="rId24"/>
    <p:sldId id="308" r:id="rId25"/>
    <p:sldId id="309" r:id="rId26"/>
    <p:sldId id="311" r:id="rId27"/>
    <p:sldId id="312" r:id="rId28"/>
    <p:sldId id="279" r:id="rId29"/>
    <p:sldId id="280" r:id="rId30"/>
    <p:sldId id="306"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E026E"/>
    <a:srgbClr val="820000"/>
    <a:srgbClr val="1B1B1B"/>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000" autoAdjust="0"/>
    <p:restoredTop sz="84696" autoAdjust="0"/>
  </p:normalViewPr>
  <p:slideViewPr>
    <p:cSldViewPr snapToGrid="0">
      <p:cViewPr varScale="1">
        <p:scale>
          <a:sx n="90" d="100"/>
          <a:sy n="90" d="100"/>
        </p:scale>
        <p:origin x="872"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notesMaster" Target="notesMasters/notesMaster1.xml"/><Relationship Id="rId9" Type="http://schemas.openxmlformats.org/officeDocument/2006/relationships/slide" Target="slides/slide7.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33" Type="http://schemas.openxmlformats.org/officeDocument/2006/relationships/presProps" Target="presProps.xml"/><Relationship Id="rId34" Type="http://schemas.openxmlformats.org/officeDocument/2006/relationships/viewProps" Target="viewProps.xml"/><Relationship Id="rId35" Type="http://schemas.openxmlformats.org/officeDocument/2006/relationships/theme" Target="theme/theme1.xml"/><Relationship Id="rId36" Type="http://schemas.openxmlformats.org/officeDocument/2006/relationships/tableStyles" Target="tableStyles.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s>
</file>

<file path=ppt/charts/_rels/chartEx1.xml.rels><?xml version="1.0" encoding="UTF-8" standalone="yes"?>
<Relationships xmlns="http://schemas.openxmlformats.org/package/2006/relationships"><Relationship Id="rId1" Type="http://schemas.openxmlformats.org/officeDocument/2006/relationships/oleObject" Target="file:///C:\Users\Mariel\Documents\Applied%20Data%20Course\project_m3_22\project_m3_export\zip_data%20for%20charts.xlsx" TargetMode="External"/><Relationship Id="rId2" Type="http://schemas.microsoft.com/office/2011/relationships/chartStyle" Target="style1.xml"/><Relationship Id="rId3" Type="http://schemas.microsoft.com/office/2011/relationships/chartColorStyle" Target="colors1.xml"/></Relationships>
</file>

<file path=ppt/charts/_rels/chartEx2.xml.rels><?xml version="1.0" encoding="UTF-8" standalone="yes"?>
<Relationships xmlns="http://schemas.openxmlformats.org/package/2006/relationships"><Relationship Id="rId1" Type="http://schemas.openxmlformats.org/officeDocument/2006/relationships/oleObject" Target="file:///C:\Users\Mariel\Documents\Applied%20Data%20Course\project_m3_22\project_m3_export\Output\descriptives%20051717_afterdisclrev.ods" TargetMode="External"/><Relationship Id="rId2" Type="http://schemas.microsoft.com/office/2011/relationships/chartStyle" Target="style2.xml"/><Relationship Id="rId3" Type="http://schemas.microsoft.com/office/2011/relationships/chartColorStyle" Target="colors2.xml"/></Relationships>
</file>

<file path=ppt/charts/_rels/chartEx3.xml.rels><?xml version="1.0" encoding="UTF-8" standalone="yes"?>
<Relationships xmlns="http://schemas.openxmlformats.org/package/2006/relationships"><Relationship Id="rId1" Type="http://schemas.openxmlformats.org/officeDocument/2006/relationships/oleObject" Target="file:///C:\Users\Mariel\Documents\Applied%20Data%20Course\project_m3_22\project_m3_export\Output\descriptives%20051717_afterdisclrev.ods" TargetMode="External"/><Relationship Id="rId2" Type="http://schemas.microsoft.com/office/2011/relationships/chartStyle" Target="style3.xml"/><Relationship Id="rId3" Type="http://schemas.microsoft.com/office/2011/relationships/chartColorStyle" Target="colors3.xml"/></Relationships>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percent!$A$2:$A$51</cx:f>
        <cx:nf>percent!A1</cx:nf>
        <cx:lvl ptCount="50" name="zip5">
          <cx:pt idx="0">60608</cx:pt>
          <cx:pt idx="1">60624</cx:pt>
          <cx:pt idx="2">60155</cx:pt>
          <cx:pt idx="3">60628</cx:pt>
          <cx:pt idx="4">60644</cx:pt>
          <cx:pt idx="5">60651</cx:pt>
          <cx:pt idx="6">60607</cx:pt>
          <cx:pt idx="7">60619</cx:pt>
          <cx:pt idx="8">60623</cx:pt>
          <cx:pt idx="9">60620</cx:pt>
          <cx:pt idx="10">60636</cx:pt>
          <cx:pt idx="11">60621</cx:pt>
          <cx:pt idx="12">60612</cx:pt>
          <cx:pt idx="13">60153</cx:pt>
          <cx:pt idx="14">60617</cx:pt>
          <cx:pt idx="15">60637</cx:pt>
          <cx:pt idx="16">60629</cx:pt>
          <cx:pt idx="17">62703</cx:pt>
          <cx:pt idx="18">60639</cx:pt>
          <cx:pt idx="19">60649</cx:pt>
          <cx:pt idx="20">60609</cx:pt>
          <cx:pt idx="21">61101</cx:pt>
          <cx:pt idx="22">60645</cx:pt>
          <cx:pt idx="23">60647</cx:pt>
          <cx:pt idx="24">60085</cx:pt>
          <cx:pt idx="25">62521</cx:pt>
          <cx:pt idx="26">60411</cx:pt>
          <cx:pt idx="27">62526</cx:pt>
          <cx:pt idx="28">60901</cx:pt>
          <cx:pt idx="29">60435</cx:pt>
          <cx:pt idx="30">61605</cx:pt>
          <cx:pt idx="31">60426</cx:pt>
          <cx:pt idx="32">60505</cx:pt>
          <cx:pt idx="33">61701</cx:pt>
          <cx:pt idx="34">61832</cx:pt>
          <cx:pt idx="35">60506</cx:pt>
          <cx:pt idx="36">62454</cx:pt>
          <cx:pt idx="37">62801</cx:pt>
          <cx:pt idx="38">60409</cx:pt>
          <cx:pt idx="39">60653</cx:pt>
          <cx:pt idx="40">61021</cx:pt>
          <cx:pt idx="41">61102</cx:pt>
          <cx:pt idx="42">60120</cx:pt>
          <cx:pt idx="43">62702</cx:pt>
          <cx:pt idx="44">60432</cx:pt>
          <cx:pt idx="45">61604</cx:pt>
          <cx:pt idx="46">62301</cx:pt>
          <cx:pt idx="47">60804</cx:pt>
          <cx:pt idx="48">62040</cx:pt>
          <cx:pt idx="49">62846</cx:pt>
        </cx:lvl>
      </cx:strDim>
      <cx:numDim type="colorVal">
        <cx:f>percent!$B$2:$B$51</cx:f>
        <cx:nf>percent!B1</cx:nf>
        <cx:lvl ptCount="50" formatCode="General" name="Count">
          <cx:pt idx="0">2730</cx:pt>
          <cx:pt idx="1">2425</cx:pt>
          <cx:pt idx="2">2394</cx:pt>
          <cx:pt idx="3">2304</cx:pt>
          <cx:pt idx="4">2059</cx:pt>
          <cx:pt idx="5">1954</cx:pt>
          <cx:pt idx="6">1887</cx:pt>
          <cx:pt idx="7">1500</cx:pt>
          <cx:pt idx="8">1489</cx:pt>
          <cx:pt idx="9">1383</cx:pt>
          <cx:pt idx="10">1350</cx:pt>
          <cx:pt idx="11">1275</cx:pt>
          <cx:pt idx="12">1267</cx:pt>
          <cx:pt idx="13">1067</cx:pt>
          <cx:pt idx="14">951</cx:pt>
          <cx:pt idx="15">939</cx:pt>
          <cx:pt idx="16">935</cx:pt>
          <cx:pt idx="17">863</cx:pt>
          <cx:pt idx="18">857</cx:pt>
          <cx:pt idx="19">826</cx:pt>
          <cx:pt idx="20">787</cx:pt>
          <cx:pt idx="21">746</cx:pt>
          <cx:pt idx="22">693</cx:pt>
          <cx:pt idx="23">653</cx:pt>
          <cx:pt idx="24">629</cx:pt>
          <cx:pt idx="25">623</cx:pt>
          <cx:pt idx="26">570</cx:pt>
          <cx:pt idx="27">568</cx:pt>
          <cx:pt idx="28">565</cx:pt>
          <cx:pt idx="29">521</cx:pt>
          <cx:pt idx="30">514</cx:pt>
          <cx:pt idx="31">511</cx:pt>
          <cx:pt idx="32">493</cx:pt>
          <cx:pt idx="33">477</cx:pt>
          <cx:pt idx="34">473</cx:pt>
          <cx:pt idx="35">471</cx:pt>
          <cx:pt idx="36">453</cx:pt>
          <cx:pt idx="37">450</cx:pt>
          <cx:pt idx="38">432</cx:pt>
          <cx:pt idx="39">430</cx:pt>
          <cx:pt idx="40">428</cx:pt>
          <cx:pt idx="41">419</cx:pt>
          <cx:pt idx="42">417</cx:pt>
          <cx:pt idx="43">416</cx:pt>
          <cx:pt idx="44">409</cx:pt>
          <cx:pt idx="45">404</cx:pt>
          <cx:pt idx="46">389</cx:pt>
          <cx:pt idx="47">382</cx:pt>
          <cx:pt idx="48">370</cx:pt>
          <cx:pt idx="49">353</cx:pt>
        </cx:lvl>
      </cx:numDim>
    </cx:data>
  </cx:chartData>
  <cx:chart>
    <cx:title pos="t" align="ctr" overlay="0">
      <cx:tx>
        <cx:txData>
          <cx:v>Top 50 Zip Codes of Prisoners</cx:v>
        </cx:txData>
      </cx:tx>
      <cx:txPr>
        <a:bodyPr spcFirstLastPara="1" vertOverflow="ellipsis" wrap="square" lIns="0" tIns="0" rIns="0" bIns="0" anchor="ctr" anchorCtr="1"/>
        <a:lstStyle/>
        <a:p>
          <a:pPr algn="ctr">
            <a:defRPr/>
          </a:pPr>
          <a:r>
            <a:rPr lang="en-US" sz="2000"/>
            <a:t>Top 50 Zip Codes of Prisoners</a:t>
          </a:r>
        </a:p>
      </cx:txPr>
    </cx:title>
    <cx:plotArea>
      <cx:plotAreaRegion>
        <cx:series layoutId="regionMap" uniqueId="{CB7712FF-B245-4799-AFFD-BFD9841951B4}">
          <cx:tx>
            <cx:txData>
              <cx:f>percent!$B$1</cx:f>
              <cx:v>Count</cx:v>
            </cx:txData>
          </cx:tx>
          <cx:dataId val="0"/>
          <cx:layoutPr>
            <cx:geography cultureLanguage="en-US" cultureRegion="US" attribution="Powered by Bing">
              <cx:geoCache provider="{E9337A44-BEBE-4D9F-B70C-5C5E7DAFC167}">
                <cx:binary>3H3ZcuNIsuWvyPK5oYrAjrauNrsBgLtWSspMvdAoigJA7BsB8Gfuy4zNH8wPtM1/zQEokuKiuhKl
rFa1WVVWJckAAu7h7sdX/GNS/n3iTcfJSel7Qfr3Sfn7NzvLor//9ls6saf+OD31nUkSpuFTdjoJ
/d/CpydnMv3tMRkXTmD9xhMq/jaxx0k2Lb/98x+4mjUNB+FknDlhcJVPk+p6muZelv7Bdwe/OonC
NBt7evg4/f2bTGRB+XYyDTInq26qCB9tvv528tvuFfbuduJhQ1leX0ukp4pKiaioPP4UNZ7/duKF
gfX8NacqpzIRCL6SJEmWRSKvbnw+9ld7+dtJd7D6eG8/zW7Gj4/JNE1Pnv/7/AzLdeNH3wkMJ80S
Z5L9/q2+1NZH/O/f9DB0T/Tw9NvJJMyDrCajBYr+/u02cLLp48kwG2fT9NshKnmgvgc64SK2Mxlb
4bcTJw315WWW9LwdNkT7bZtd//zHzgcg484nLzi6S/P/6avdrUr0VQK+m6Ea4UWKf8AyAubuMVQR
KVEEmaiCpoqCurrxmqESPY6hq3Vb3PtUhtZU+oswlP9EhiqKLBBeEBRZlEVV3GOoDEYqikA1QZC0
Awzlj2Toat2vY2hNpb8KQ9eCsqfi3i2hssZTFVpckF5RuVRReCpJikwVqq5vvJZQXj1OQlfrfiFD
sdm/BEMp+UwJVQUiygpf611KtF0J1U4htaIsSxKvCKKgSDsqt97LMQzdrHsDQwfT6btN6JJIG34a
ThkGbzeg2wb1BeqQ1FNRIwoRJJWHbgPltnQalU8JETSJUKoRqgJ57BHspKbYsJg+TrGfV5DQK8iD
kq3FO6S7SLNpYoWZNw4eQS+gjWofj5yHSeL+6/9GwHx7kGS1qQ0kA9pp7vlSMnCF1A49f5+YQ/Mw
GnmVmKJwCgOhwkRoKgVOE7YtPuVPBUEgMg9VosHqC/vErGl5Nk4mpziEQJl44PdSdP8KO2RtLr9P
yEtArx1I97yDHfLtGIpxEk2tYLxPve7NYertILdfiuWENUb+uKVQFEmVFRHcg6gQYUtMGnAuA+1p
PASpBnNQPEvOrS2FIB+jWGCantftsPEzwTmotNEsXxqck7UF/jhDVVFViEaJ3EjqAYbiW0GWwEuF
l6X1SVozlBxp+lfrfh1Dayp9gKGv6rdnY8HX5OChvF64p7x8KsCCUAqPRoL1ldege4teZpqFgQNt
8T61RuAi/e1kvXiHcjfw8nN/jKvuKLD1gi0VVl/sJX0G4+n8gP4yX9H+f57+oqoAa/wKpd6JdMkp
FYBiRUEktfaiB467AM2GcAZfo4H6+y39Ve/lGP21WbfDtEP6626a+I6HcML74VFDqs2ZN8bB3PG8
6b5Zei3E8EeHXpYVVaAiT9RnN/3FwQdCElRRElWqKrwkqZK2R7mTmnQrMPIKO19DSOrW4h0a/iKE
VN/zpYD0gY7+9b+TBuDtRmxew0h/npRAnD8xBKcqsAoi1JgGay7sug8IwUkI5lBKlyGbfStPlGOk
pH6G5bodDh+SkiNDcDWVNgLypa08v6brJ1h5lahw6iSIKCW0QTpbMVWFF3i+FmCpFu71jddWixeP
Y+hq3a9jaE2lvwRDQd41evogQwX1lIqyoFIB4VQFiKOx5C8Yqp6qisCrgqDKfB0J2NXG9V6OYehm
3RsY2ps+PU2T9Ag7tiTVhqvdQ57Vaybsz9O5VCZr3/WDHBXJqVz7zHCsxFrj1kHTF+aVU7VTGQzl
a/dLUTX4Q7v2FXs5hqP1M7xZ515Ow8QZvx+WNHTasHN5mc8BJTxBEkhToNzqSNY21YDGJQJnlRcV
GDNZ09Y48lmvLR9+jY/fCUoayq0X7wjEO9H48ihtSHQeHsgL/fuxOEEMeHXwPnri6akqKYRXNZlS
lcoiXKWtE6/ge1mQEJ3UlGdPawuL13s55sRv1u2w7PNQRkOlDTNZEo4f5860+IQjL2qngqZJ+FdU
JALKbNtyHoFKDbkZFZZcUDQkYlbsWpnyhmoXTjr920krGQcTOAfvO/dL+m1fYYeSl0hsJo8I2219
jrxpvWrPP11tY9s93aHh9dhZ+jJJuk/F1vW/P8jGrzXyJwiGqKoiL8PTEjWZgIU7gqEgdEp40mRT
6wjEtlzA5B8lF+t1W1z71HxpTaSNXHxt9L2WnI/zE1abEAlBhyaB1niVL8CacqpQZB2IxkuInGp7
YA2hcu1Ihj6v+4UMbQ7nX6KiYePVfJyhqkoEZIlkKiIUfkhAEWMCnKuxCbi3L6Hike7Uat2vY2hN
pb+GhIqbxNHHGQpzCXZpmqY8B6+2NC7cLVhUZP60ZfBrzz/GXo6S0PW6NzD0OyJ574bepKHShqG9
0HOm2b4Ffc2Zej0eiFCqpEGpAXkjdbobJFJPZU1WNF4mPLDKIRloHr1j/u2kjXDnOABYeCcM2b/A
DhE75j4AqbGG+5Qn2cnYR4rRQbJ2J1q+3s42HNmh4/o6+6Q0cFuUvO24oXsf/MqMH5U+E4woEjxP
eJxaXevTqIct46XWESXkBGVFQjRifeMN3jwOjeAZliK1w9XPROlbaORsXBVh+LjP0HfLBjC6CH1B
EaFRNEEDEt9CcPyphlxb7e7X9QYqSLc6+1s020bY7xSOhnrbV9ih4+dg9C0KXk8zOwwe68LH3QD5
V0Do9DMRnQi+IgNIEF1oCqK27EVdowqhgQNGJdSNHKhRpUciutW6HWZ+nlDINZU29uJLQ3RxDaw+
CgBqtxkhUQAAVRIkJAC3BLapa0D1D8LjSO1q9FDRsXgcAJBX634dQ2sq/UUYypOVJvwoQ1FFLhLU
LCL0h5TlrgZuGAr9rADw8Uu7tbrxSgXD+T4K0a3X/TqG1lT6AENfhXQwWxQ+qqAQiup7KLdtKYDZ
QskPEn+KzCMGLVIEW3cDD6DZttF5p9lqqLd9hR06fobZwl1eUpBNs8XbLdbr5COnErAuD9NOJFFW
66rKF1ZBUJCz4ZGDo7AKOHYba7R15G7yxJ2+Hww3hFut3SHZTeiOAfl3cO7qx9swd5c04//33//6
P85T5jnuPolu/u1hN4qzujqFH1UZ5BRpAgERGKRIa6u9G49WT8E12AYEpVdIeOv413s5RmVs1u3w
7ZBRP5sMpuMjCkMaOm2UBvPCEE0uFsqQ9tn6Gt7d8Wh+pQMj03Wq5qNsRZpBJdD1y3qs/VpoYDWU
Oigw7E0W4hBWO6rkh+AZfrED01Bpw9QvjdXo2sn5OENRkShrMO5Ib8N52g+nosILwXGeEIpEyb5H
ih6GY+QUDP3l1Sk1lf4SDOVRHfdJilfQThH8RhUDiu6Wadwtu7lMfSNArmpak8PdM5z1Xo5h6Gbd
GxTvcBxYY/+YWoaGUhumDqMEivfJmXrvCDX8map3kzL8uKQiXipKa8izL6mItq56BA5EyYUjneTV
ujew9cgqsppGG5Z+acUrfmbUAzUoqO6UgJCAhfbZiXy+gJZjfhn0WiOzNcAVj2Toat2vY2hNpb8I
Q+t00ytu1TuroQGN0JYroqhIe6UsEB1igvBc+X9AQMmR/Fyt+3X8XObk/gJ5SeR8P60qUDtVNSQe
URegIT25350DDwa9a7CyqOtFN/Ye1K33cpQhXa97A0PPxpNjrGhDpo2EGlPMMMiTr+i8oCp6rfk+
akHrVjmIoKwhXaCi5qPRUi+yL4jY1BW7skYpOrIa52bbJ8VejuFo/QzLdW/g6HcnCKYPmGTw7uzk
klQbrl6HE/cpTL4oMBI/0YVB/AdOjIpI23PS7EWkqI5OojAOhvY5s3qgg1480oVZrXsDW4+ERjWV
Nhz9ytAIFVafZ0nRUYvgHpwUdLYeqmWUJVTYE1V+JciAvRwjp2S97pcxtKHShqGdcTKv45O7Cb7X
gkavhkvRRSehoEJDEzBfV7Dv9GKhdlfFCBgkT9FyLR6qimoefV1++woieqWhaEm39eId4r2zdre+
2MszfzdOxvsE+gLFu0T9xISZgIIZpAGW7Qc7zKs1GDoPMBwEvFOQCd/vG8Vejjrw63U7PDsULB2M
3fePGEAicCth9n2cu1Nr/CXjpOjt+CyogSgMVJeGMkVFUJ5bRl7aJI2iwQ8xN/R1k3qIz543UO/l
GI5u1r2Bo//1OPbTd8OMJZk2Ouwqd4LJO3TYnxh9oZ+XAkVOG300KNDi0ZIPDdrY5RfYUT3FdBCZ
YLCFfBA7wo8/LgW6XvcGhvbHwREi2lBpw0/Ts+pCrg+bJJk/VdD9BrSNBuE6lgHheiEDPN90LICa
SAJhyME6ALqKbzQP3nKCelTHq8jiNYu0vXiHdN+nKSrWMACkC6idnKzvsfUz1NcPwzyzp0lwgp7Y
JHwIM7tpM99J/a2Xb+f+dqg6nDrBv/7XLHSdfdK2uodr3F619sgto5cDeTUNTkpj77dJe4qeBZxF
FWkauLAN5bccmeVh3M4Mv9PkNwTevsIW+X7/9hm55R0ismSaTXPHO0DC68Mk/POUDdz9T7QeKlxQ
1LNh5IHIw6fZYi+nIvTAayixURT0kNed9yv5eJadei9HWY/1uh1eHsIDR4ceGj2wCiZ94dADQcv2
irAfDT1Q9M5pKASh8jq08EIX1ggP5b8YIoWxIHUhzX7XAvZyDEfrZ1iuewNHj/NRGyptzMezj3rS
mTqWnR0oXjzKtxFFgiAKemrqgrKdShrlFJpOIBK8QR4uobBnSRoarN2Tdyq67cU7VHy3b1OfqA2t
vpBvs2PUdiZvbj02XTYxvaTj1veNJt62Xahu2P7gxbQwNOtSKmjAyYicwzWtB+JtyQbCcmjTlRXl
cAq663lOEDo4aa/v6DBM2Kzc2v/y8f6YIG9FR3+e/QEW+ERthYE7gGWorFZ5lORqOxxRTmvXRkaU
BqNGl98vab/CbtjLUdpqve4AQ7Y+AjoD2HXhkh4BeBtKbaRwdaF9VPGaqvoTuSp9XlM8qjgxigdx
bwkdcnXX+w5X4cLUDEdnt4ZpJIgkrSRqxVXs5SiurtdtsfBwK+RxLkxDpQ1H/ytPwkNRo9f4+apu
qodTrQo0YZV3qxARVpM11K4LVELSr571cZBkx5qehm7rxTvEe6/p2SFRs/zkcpw4qb1/8L9AeA2z
BlbE/Dj4wmjdelgLknSH53tALIAckCXQMCP70ME/Lp6MZ3gz+Dr24G8FSz/z4CPWAc8dpY71kNqd
8lscfEwRQD3Yi0ambQvQPPr67L60zBs3eTlD/cDw8O3FHz74WyT66gcfdVQoBXmFYO8rSUAUUq2j
dZgPuhzuDmS8g6xkaK/nEWR7c2vrnRyj7zfrdjh3yIv8SCVYUzKzciS/fCXYp3YRohYTE6bQAC/L
hwZQ1chMQ/sB/Plll+G2cMqrbsBXjtlhuIwXE6zWvYGxxzmTuEN9RldM/cIJT3QmrK39Bw0UBlBp
GO6OCe91jOCAB4QMNjIFcIAU5O8OFOHWezlKUtfr3sJQvAWjLid4f8KgodSGqdfhgxNgkNU+7HgN
n/15eBs1s5/lRYGrEoWAYsKvgDagw+Um+A7fNzG+vdLqei9HcXW97g1cxeTmY2ZjLum04akOTZLg
TRzjr8hUIn5mlR/6BFaNqHXabsugIoxXu05EELXVqPhtzYudHMPS+gmW697A0uM0b0OjFwwde7k/
zU50vFzl7Tz9I0cKQ1uQDUIiu4nybIcU6voEhHfWP9gP4dXPfyycbIi3XrxDwff6UTt0+kIhvA2w
rl/Ao5LPMk94iVA9P0lBfPqw/9SYJyCRug+v8RS2zzx2ctSZX6/b4dghGHncmW9o9OLM42VPyYFJ
cf9+s4TSvs9yCkT+FMixrpXjlcbdbVD0i0x2E24FstSAxQ4ll+q9HMPPzbo38PNDVZBbfsH7qyD/
SIkhO4MSb0zqxfDX3SIAKDGeR4eUQFBc+jzPf0sSlhRYK6Lld3vY8RXwvbN4h4bv1GL1xV7i7Otx
EORfORokft7UcqTikEzCKDgUXDVzyXdsuHqKMT8KBocig16P3l6r0VUYFHs55vzjqm9vYTx2PNEW
Vz9vPFENZRHpRLSfNO+Ja7JYa53BIwOHyV0YtYpy+bpCDbvYOvjLRz/y4O8s/tjBry/28uB/VfON
7P/63O1piPdFgZBfU1BFW7cyaBg63+SWt0AriknqQAISAk1wdM8PqfdyzIHfrNvh2SEDfvwwXNBp
Y8I/dRgulDna16X6/Wy7jbHQ9fXE0LqiVkQ7AaRi58gvH/7II7+zeId879X1zVHakOiLDsNFb+Nn
zSuB5423qyBbrDRvmULEZFvFa03GGT4ahs+sXqK4pa/qvRxz4jfrdlh26MSfjR+RRX7/9IEloTb8
bGMIG16T+U5P7X0hlZ1fv3j95Tqzb4yzsdm8s/TN366KAnaWvhr8XvKo+/j7NxTTCCiIrgeraBiy
omEw2Iuqg/p62wYIQ2vWNunV9dNxiheUcjgd6INXl7PElv5MMV19UzdqotAE6aTnl28GYZLZzYtW
8SEgBZBVM/II+0nr8sHmK1K3HCHUg3EwTSPZ6sEvQ6+ywmBNw+e/nwS5fxk6QZZidV3CGi1/93Ln
Ih4ZWqkuD8P3k/E12qDxc/o3m6NKqeai2vNzW2Q07ojdUdfpRS3Jv41K6VYOPJ9llJ7l0cLWE5t7
4rKrIlMGeVL0vHTO0oc8YKEdDKKJ7bDcY+VgpHG9gNeYlHVHpcAWofpkV3wvzLue4HdFMwhtmyWX
9qV1XvTiIO45vNQjAS7/I73zEm8QRIrBZR25Z53LYs7SnpSz0dyswnFixVeOez6fXQTVIJYvXY1v
yZZjENcMLmbEmMsXs6Tn0jmzc+aXZzRth71FR7kW7mdeyqRIjxKmuMxRzMzRGJdNPXpbCt3EL/pl
ZFZWL4p6fDFnvOWaCdefpbZuE5eh8SITEj2S2mHVKwsyEVzbkKoBH6UmrQZpnLcWsmSklPaFC+u6
HAiJex9ETOIZ/1Q9kV5InZ5DuW4RewaxiOm6SV8Nr/xZqUeqOtML0TZ52bQmi5RFYj9imszmVxEb
EebdOlRPR7pssWE6dH84xkw2OENUmW1yoR7puXIhB2wxtm7EoT/qzEg7mA0XVTf9kYfsZ6kLtq7m
THO62q1bsHyScm3tliq69yRe4DFEwWbhnI2Ydx5cS6VRttVCuZw70pCbubpkymXY4s1ZoNteh1Ys
8JhwP0rbnHxTjeTvUtuphqraVRPDlabcKNUjxgdhCzd13PSBK/Jrx0iHvJFcV4uW4nU8TRdiPVU7
QsU035RDpjqMzPXFnefoqm2Qgf9TilmosiLVVYsRi3F90iYSi3JdlViSGCpt+3w7vcsSIzMWF3En
7QS3bmvhsuJRGIsOs1OGq6eJEdB25FssqczIN2S1S3LdzgaxoAv34qN1G6V6HOq5rHMjY0FYRpia
GVZuWFUPRzQ9C4ZKnxQmmYYWCyjDb91byWJ5wSSX8TmLc52G56FtgNC5wbk9VXnQbJ3TFmwe92wO
F7qRxI7G6bzVXTitUOeLjsi33HtZHIayHkRGrJphzFSOuYU5G4rReERbpOpFYSdIdYk80OR7GrOZ
39UqsSMl2g/nwo1NMm85LWp1K6dVVr0gakXupQPm5FEnzBImuAYnnavlXaRcauRHVU4d78ZObqMz
Mepp4fVIpWYytUqb8e7N3HoqAtmsorQ19xIQ3IlYxULeLC2LoU2IzT2FFfNLhe/jjsL8YubYTJKG
oXtB83sqGRVn8IQlMYvtman4vsTiQuuLifyIHAQ4SV1jJKt3o/IOuyCWqudEbAelTjout8AdTM7S
OdVI8KppJrdKmZXj0Rznq2WTtqx1guQpy3hjrumF67OR6IdMW7T9oOXE3TSOWeLK52WanHO8eBdx
ye1MUn9EM1y4hM4YhVkvXHiMKu3FYtGaSbYRV0blniWB3hiBZ2O1pVwnYVQlTUFio3vXf/3n+Xie
TeNmvujmw+2/bkbz1IZlPXp0x2otX/290uzv+fIt9g6lvjK6jTEqCeMCBIwMQ/x0/SbwfXuH98+t
AWljNQ6tf7Z39TvAMYAMfa8Yyvvs8D4bvLp1Eu+yg6XV1oVgK4NXN0Sg8hjnoYHHddHExuChEQ3j
GlGFjndJ1PWaK7Js8QQvTz9g8DAHd9vg7WwdF902eJLoJF4ygoDnyYDErVEwsYWJ43RHTkf22v6s
5/qPub6gj6P5fXGVKeMFmUriQwY1hP9zvCl+ooxaI0wKK02ODPCnkOmFoqdon/UMXjkv6SN+Wf9J
Hz3y5GqXasnk6EFbPM28qVV1FpluVfoi0VhKoPlti0FHON6lEnYLychcPU1u1Wgwd3WXXuETddTy
Ehb6Chv55/5sKDs9Ser4VTdS2goxghlkr6Np98qV00vbjgSV2SoCqGMm+ueh0kp+1hIwTy5cDYbS
Z6JmEr+T5GY0n3CLsedflKnNnFEHNooErBTORPpdSKdRZSQ+45JzkddDp207XU5oJVXXq2AVZgmL
BRZOJBN/5abVIzeV+WuoD4W/DiRWZgtGwjMlUlhQdXKl7ej4nRB7LExsQx4sOMoWYn/mdHNhxmT1
miuu5dSYaUboXZfSVfwzohfU0S1dTA1pfs/f5DlbzA0/0Ed96qs3suzq5DpuVRc+iXEPqyUWP2zc
9T9cqtGTjslL9ctbZQjtH0v1OijwQqq312+kGt48hapYJau+nbyQaiSS0XiGJEHdfQasupJqhPpR
/IeakXrkev3SvpdSjRIpKJ7V62HE90g16hAOSXXTbi9T5Mzq0rmXMNbnJXcky0XZm2v1Aay8UA/C
K9fvczwLzVweSkXJNKnDRV18rTrDcuj2Zz8qzxT4ay0ftkbqpUx9HfiIX1zxZ4sLobzEVwnQJwtJ
b1QyW+uVSS+LO77fHwUuxMQUHKOYGw8KZ0hpG19Sg9dzUyiorvX9soTIXsS9/GqxkJloOpnPNLWX
ZbqvSdjkiBWXc97XISz8SGCjFsSc+p3Qs3TN6XC+p9N0KmWPRdxxtUd8pPIT/GNZJoDr4lzRdBc6
KVOGnNWqnJD5MMAZ0cvSXJzj17L4IA8k4YcUTOBF6NQZzku3BcMpEyO7CiJ94bUz5VzQTMdtWW5r
xqjTIWk7UvSC77rlMG4tzrJ5P5eNqEfTcdkuhpWSMTFgPpnOrwR3qnaUKS7Exczy9Po7BwIIC60y
zul5ke6EVxXVZzHj+z5nFI7hp+1KMB3esADyBCOYt3yl7T9Fnm4PKiLCvZgx13V1Vewm9uUo10WY
8Shs+aTPdzlNL+cVU+Sf7o8oGWhCSwDDCtJT0jbF/2nEEEcDSqax+zRvlO+cTBeeSRSP+f7jDOrU
i7slqOlC4RKbRcrYJe18BLgCNqRV15p1MjCZTDl+Ag0OQ8CLfS1tQ9f7lV5VZ3OljftZ3lTkBD00
FWfoh1cK7k3PqvLyP1rxaDD4AqK1mHCCXPX/oHiE9bSGteLZXb9RPCg2Q0Bsafsx3/Gl4tmoo9pv
3WgdlM+iUAJTAzFQpRmVusESKDTEtTArCS60AHDwDiyB2qh9rfNy3/VjvdQ62ozPSs0ri55ks7jq
ePPhLO4WkaPHwMNz/DeSKjaTO6LLSHVmqxnTOlJwE8RdfAjAgfO4PFJ83JKSGlbg5IVVR7FZcSW7
LOAc0y8Ioze2p8Oc+7x6l0M+FR2CSULT79Oux7GkSBguBTnA2cVRt+MfXD+DyQWqCSYOvAKomHsR
yCQxAw13nTMnYUTsF1cLGdqopWQXEu0XpIXtq6XpaSyaKJDnANtPAFMsv8vBJQ7b6bWjMMAXp9Lt
0X0lBYw3LY7JyoV6R28gfrxnprLBj0e2Li86nNKp7DPe7SQOSxUjKvpQz7MaXbGw0pMLwR+kcF8j
fQQ7DlBRnmu8LmV6kncCjvGJLt1kEu50bc9NLe/KIYS5VVI2s/A/OvzAuDVLOlpi5r3gB39fED2v
DL4y5jMzQbiAmnRuZuEY62M2nxmR1eFDI3+o+imgVMoKnylO7XelZW9G81boPJZawAKhU8Edk3Ul
6GpzRCpGP/2iW2g950YUdHgmlc0IddmshGekB+WVFLX4FMqt61cJi+wLKl8tgBZtRjN9tNA9/yqL
jIQYRGjjfn42Id5QTB2diwxf+hG7Q6GS9dLTuYd0FBp8eJtZP2ORMsz5ZbPkO7zBRWTkgH9wRfMz
y+7CjDjSFenN+9ecKfQ0WJoZy3rSWZUYpS5JLHN0hGaozt178ORSMwnvfpYeK4x81A1bpdNzSSsR
mdjJztXODGeAGO6Qu5GKNgm64vekbf2QevnPUr7iKhxmQxgv7rPzGFy0Tc83RtzV9xT2SWIqr09G
OSNdDV6xCmceKA+ykDJvQue6N+9HmZ7BnbS6pdqz+nnKgkxXSz1eMPXJl8Fjlnh6YTH7Nu0ILK3M
UNPveY/BjM91i40u1Vmbf/TLXgRYG7FwqrV8qYUf+I4euC0Y00rnGQQsaeVEl3UXJ1PPLCNpxX3S
QdTmyi4NJWHpoMiZkujFZXDOc7orsDJlNq5YfOeDLs4DLkEvpGHW4qWWJbM0H4RuJxMAz3VOMLLM
gFByHXsgnsmeWbUfPLVNf1CaGQRRqJJVXMIC8TYvYbyYULSioCV2/WtP1JXop4QAh3WWauchx/K5
icjQcNHmb/iuKur+T8cxlGv8hGPxteMzbwbrrk29BUPAib/JlBYQQtCBoU+1nhwEbK7o6hz87c/D
jNkVYMBTlZtA3upAHoQzTncohX/OaC8eKG3uTDv7Lg7tJ4BnBJj88lwygz5/qZxr50nG5MuFwsor
r4+ABjA+L3fn2FaAQAID4K4uFoATc0NN23Y0tG09SK6JP4AbQARD5hJ9nuihMnbkTtChcKZUFnNX
+FZyOtWlGBj2MOqITqfMEMkwhJTNx/6lourzWE9i3V7oiKnMfAPOzYgakt9eiC3X1+Hfl5Hu34yI
EWYGl985bS/HR6YndGZp35+bXgZWMvsivU3bwmiAyGEEP0Vl+NNR4emQHoAQQlR2/IB9RrUyhmMg
+ZcWHRBeXziIBBYXjnzL+XeVelYjhKQ0EwUnKfUjVgJ7ARRFVGV5YiolSyBqbalk2ZUWQ28a6ty0
s359T/FcFjr0KV4Y/sJY3OcXTnETc9firO1P65iO2yZdMenN+thuaHIBYp/tYOEzG94RPCDgDzGt
UYhoD3BHmQyoZsatVNLjQo+oWYYGjUwErTjRKMKOz+lxhOiXLrmm/F3+LsZmeqH25blsFo8ej5io
Id0CoFlPSiW0XxjpA55zbWmjF5Hi2nGuX8GDhgYFgenmLdIvjZ3gp/mM87OiV7WDrgNmXZBEFy7S
GAqibXnd0Z3Qt4eIVWnuRcn8Lo8wjZkLLcrrMhy0GeNMS9DdwCwKsyr1hDDLZQjbIiCc9CsXkIyV
D+EZX7CkX+qp4TzOF4zTBovbnLQ41UxU052xmJ4HoR4OOcXI9OB2flb9sB4daD/NlKyO9p8LwpDD
qNMIGNmJQhwg+nqmxB94f+jzXyfIVpmAvfWrHAY9RYWHiFc+YtRZMw9oDcLq0SOI6QgEwxkEAS1L
cLxWOIygAwwvWakHyNYv4qg7AlY4DCkzDHIgeDUR3rPSFLO+A4fh3R7bR3P56GitgquJ8e5Iw23j
MBrRhahVVOrFs6hl89lZVM4My5dbcVTIxkJN7kJhwdKR7zBVA4qxtX5QwU49BGl0P/JLxEvtiZeK
+EQpZka++Okogo/4RdEZ8eHAUZ8wsrsljpCGEMP7vBL0+Ce0mTASEc7w8ycNcXIhDVpUC2EEItpR
rbucP489/3qBYIfXRtxGLYy5P1ARudBUWUfQuy16ZjaQyvApsAyoXiWfIeuQPibZ7MK2WyEdSopu
j2lhSFjKmTO5FSHkHAUGx5/BwNvxNOHgt8iwHPkgGvMT5T6HBh+WHeFavInl2yKLTDfuMriEhQDH
bzG/gn/L+YIZlq1cYKLAoozNqe4Dn07lqVNlV7OwMKgs3fn8ReFW45RDOoKHvkIIyJ4tjFKinfop
JZkJYm9GyqssGdXx2xTyPLMWrXjen3Vm58oZxed87OvRog5YGU6oDFUlTIxRZZ1lQtaiudexy6if
uHZvTkImUliypF3FbStux3aLpGNy7X9Pv1ffqauagQfUac90RTjLFVdPKmBGowym8oU1AONdp68+
OlMOmul2dFNGGfBXVOgVMi72KAQQQ1Cdr3QxElkckJZLi2tSKMAXD/zDYsaE3OSq5ErBfnkHGuwm
/u7dukP1QXNgcuftIHONTLBM176Ubmfh9xnvd+1ZNHHzrkCra4K9K8LI0MKqq0RWBrWlnKNQmlU4
Kk75Y2a3XGlm8jQ41yKe+fmVLQLG6LN8yuemzMNpv7AK5HrOZ/3oKnINzZ1ohUk1HbJlWPy5Siqd
Zk5XIi1HC00NRGUkoAh/PwTFXM8EpIti3fKAz1gWY8K8bk8XmTG37+IH7WdyG10pAkzrRc4pTJY6
FSIN83uXPw8d09I6M/uH7IwXMZ6dcW6nEKdlYMIlhv4Ny9RIFmwWGJEGyzgPES6Y6anHeAfeOEtd
pkSmL+s2TlNlipCJpEORF4lMbBWbfCw5xpWthdfyBCZRfQ4GiYZicnZLEDuAiD5/FXQr2JK4YrY0
dcSklSVncyoYZREb85HXigYatpPId6XswSZmyCeWsOWxLjg/FevSsyATC0Bx4bvi9DUEDFLRZ4l2
VvK2zgtnoRiyuXXppPel9lMtmOv1iZi100DRZ5nW5zO3IwmeKYbZoMABR37WjGUENbwuqpd63txu
l8p5EYpsIV0tFCQtEPPJhwsQ+Ry4kzfno4Ewzs6k3Chph3MT4PeYFReKYmjxjI04Q3Mc5hC5tVhc
zRULxhIGmot+iMIZ/LSEDmXNpDOxVyrphce1izR5UqBzMvpoy4HOWdh6FdbBDSqY5UW2yM8SRKiA
JeQ7jaYs9vsL0qoCxKeAfCwET8LyWp3fU2tCxUVXHkkmpkaNE4G5fNTStKCfJtx19lNV4UcFk9Ec
IGwiLhh8RUTDIxWSXxZteHJVlcFzsAaSEpiyPYISES7jVOsif1la0jVwdqm0LRzGxgz9h2ZRoKox
wQmVrWhdBCj6Q4tLYSBXZT2rsMfe+k3YA3kSzPdQ6zeUNQO9NuFWhDaQD8F4Cgy9b95vtTG4aAtB
iv85h1KPPtgYXAI7DGuM/AniGNK7kih438y2wUWcp6k9EDWEUDAmU66TLC+qBkYxsSSx4MNeULaC
8txG6NEibUF8iIPzMu4Gi+I6Qw7fh58SQe4L+TJNsjaHkEKs8QaPiFkMHeWNJjhoKDVYDDiE5PIW
N7sJq3Y1VRCSAJyOzQxJYO/S7Vt8GzCyHBCzOnOYALQNlYPQ6u0CEtZRkMz+/9R9yXLrOrbsDxVv
sG+mANiI6i3JsjVhWLZMgmDfk19/k/tUxamqiDd4wxuxt2yrJUFgrVyZuaCLnX+bDkWhYvMQVcki
HQrz4HSebQTd5KZ9DTIAoQ7auHRui2+RMXC7+m04ZVfwfjq/xA3BWkG6Doyv4k1c256mNhJw9TVx
6rzzguo6XfZY/1jJYGTj+oPXFgX5u6B2NCMvtVZnwfcsnUeFxCBCR07nnDkf2TjT7tiAQfktiZqO
dCxbolSfpna1RxqdYDeo+qdkXfWkI5Ewg97e187bWBHe9dv5pwY+sL7MUVdJZzInpmqvMLu/TJmr
7GvwN8tEi2hnOK5Qh6M5nTLNIREQz/LTai/V9mQYDKQt8AYT4AP6pmJtfMMbJMpuucRfkvyq2pKI
NFR9YfrOl0X7sQmiZWulv6rzKPuajpfW3kPoMm9tVgdJ7KZp6DSHuGaGSQcACE3LWJs8xq1mn+yW
vRdL55bNm525ZQKmSKf/iKW2HixDL0MEsEw6myDRVZQIEa1Og4SYLbz5zFZSl0fgBOpA0z4g97Sf
/5Bjs1QSFa9sR1Q3DaiG+1SNkN+JitqNRx1DMfaPlCuDkgs8TcG9HQiUV1Q9V4YbxS1qwf/7keo/
jGL/HmzQuCkjHPy/C4K/dy/52xf1zxf9HZNgc9Y07KP613eG/svHtO5GhMoAd0N3+mvr6n9FJHV9
aN1bCtsQ4QjW/Wf/GZE083/wJaSoJNEZ8Gf7CO3/h4oFufvf5Sm2Pfxj0EMExJdiouz4z5DETa6n
mdImod7f2tJxNnM0AIC1S0o/Zr1pMUl1lZl8tkhtNag5ZbN17Vq2PV3wH3Oqfpe6kwIDsYxKM2/c
OJLpyJ3T3A55aGet4/cd0LLkhHOlA8mr7QgSqpdoFm8rJTXeob3YynesjdZlqg0onJNNJ8Na3sZ2
sVEngM1DL0B0MvqZOkAnfl5nnWfWKfTbZh6DbOkGT2szhWQfY1mBSZ5mUg3qbsqE7BZN5itjendm
RFBhxzPLMiBFrKfajeXsS2pAiikJj32pMoxdm2bv9hwvW1nbWEWhelMcjJ2auoU5xx+jGUo96Ly5
KJqTikU249uzdpa1bPKoG4k1ZglNNU2QGOT2mPXqrpNb7dQVdnSogPWWaCipMQ+FH3NAKmdlKScQ
iuVkZOBP4dvQKn3lnTW+SbjhLlbq2m1UH/7cdCYoprqeXSGDGAbx62Tq6M29UgYidxBOpFRz81ST
fLtoFKpzECqOkR4MfF7bVItvKOO2apqC8Hl0a2WJXLSfQI+p4hbiNmxXUw+arZJTnOCiBEKfX804
b1BHjm7WSp5lZ6VvltNRn7qZZupCdUtMpyYbLJKOEpBt2dF6gMjTprq/CAlsYao54cLaiMdug2+2
c6uqveajRYQ0FVu9gLzImzTzANoc8H9lFC7O0VZCtSm02yK3vZvj639dfEFZkJb5QOpusXEFJZIb
aX7nSXy0s2RgZVxtJ8n6kCNlK8ZWP0sjSPZERzYZykg7mWo0kMKyH5GRjF6hwVjUZ9WWOxZ36zKX
MSPTPtSccaKmWcGOMEvtXqzsMLRdVvRgMieuEqvv8l0BQP3XDU7NmJPsMvBsJyqQt21Tgi2vjrFa
fEZRy8opyqmhgrWVbHDcY1QFeW1DkuQSVNBETUih9vBnDB2UzVa2maF2rAUtMwlR72NZebNMkJnJ
0h1tAaJVU/leCM1rY01x1V4DtSaBOLPm+JDXEBsExI5MK+2nKDpmFukur8z2bW7hSEicHAqoxbRa
3Qy1kr5MO9kXkfLUk9Jwo0gB0VQMw7FulJNUKw4pi2mGuatHZSRXDsxePGLydIhH0wmLnJ+VNk7d
qQdHNXTKt53HOZNamcrCiPbllAWS4zTMkqAsaA7P6aLvlng7tRSFhULHKBs2VZ6WlA+LcJeu1yBa
Np6YTWNnK6IjeZbYtDZKb44FdE4ols4QjgN3l0X9Nhpxhe9T8hy5wKsbOBnmyr6ng93ickaCJjqc
dSnYQr1e7mWqFNBf44bNVXmSx9RzCg1VcMkdWgqJKKVukHi2gMvzKpxUt55RzPPci4BgTD3HdRfS
MTGXllXzeBtKiCxLA/VVanGKJm+orY4M26ZVzFLGp6qV72pWKSSvu8ColQzeq7InpjQBfE11e4hh
DdHy81RnYVLJmNt6AYuWibxcajlN7GeTfKLTY/JeZq6qkJV/CglIIZ2Jfuq64pghh1PR1h+zvaRu
Zg/wiCyi9LiuwPhYJijq2kL3kj51jSJZTnKR/dbxeKlNUgvdZHldlqReIhhkppBr/bQVdZPCUJI8
s0nvMHji2UAYiyuUqmo3/jZFslpFy+8ugy5RNTBXNs0U9oiaDJv9w3FZ6wL0cOH3DkiGIk9PcQnp
P00UncTRJY+z32HQ8Cp9NhhXzATFaHMqlsWXxvqUOVdofNAyjOXu6KB3qyxic6MGNebb3PYHs2pv
PKsfxcRPbRbBBmRKcWBKjkAJ2wKz2f0jj2bYb1NIKwYIC23IQPibFlKVGlGO+pFPqFz1ZIHvZwi7
ZaZ5XK+Q7qd4JSPK4SSbQnWWD2ZnYCFP2jbN7b1qTZskR0GsgxdOE0NldjaA66jkGA6iRIYBR7ur
UfbIsohTK55/Ki5vqnH+nCutAqmjfcQCzEVX8/skK4ck6Q3IH5U8CrduYpW1+pzQnMsA+NySQQ+1
d16m26iPgHZjEAG1XAG4t8tlKYZfOIbrqE2pFkVnWEt0IkGSSYCOl6Sk3ejYQdWl5dFpY8s1syVU
xsSCIfRDzcx0V1qwJWKtO96UlCA+kvEoOwe762xqqnw4SnPhDlXzs9g6YHGaNm6HzyJdD+OBGOjA
7S/OOSiGHJaHaGoYYstNamBRHZFZo7R76Qa8uU0qHTRL8iYnPsZGGNXT4lYFInfKjWibSEswFk3M
0B0Jd9Ygbxepw2NYH5XIh42YcZD8l7fGl97D/pVw/VarnUoF1LjcgcbS5qhSnI9U1t/muNb3fYLq
aJjLcJb4BaHHbvHurVkLNiJvdNm0LZzlNlulCvAwu+1sHp3R/jKk4d2EFBxp+stGBoI0JtzRgG0q
HylX58961CRWCSiDkgq12IQTrNWUB2BEuelTcCYprhnMjm5RW4LNlvqZR0N1wOFVRNZmBn5XBcoQ
O+xMPW24YlekW2P42M83HQuDjTX0tvwHS3XZSMmIXKz3nolLPOcqoExt+U4zFsHUlgxoaWs4aU7s
oXiNWrZx6rknPR8MEpnyRxsZb7LgtIkr/buezlGtgb2FA530uaETDhQVt0ay7S2lIYtp7aoeOqvR
UCU5zosO/24sw8WsIXSlyqvPkUorUyE9DMdK4lY8QeCBfJ7U+VN1smNnaHu5KZ5qZzzi9n0aoq3K
Fb+wVNfQMWV7+xpBAkyM25DNpts7KS1Ma+UCKSa6J4A/FpHvraYI07H5WmaoR/V0cjL9TanjvWqX
P2ptgqObQ7VTQntOaW9Ud2W2NdfEFJNraYZeFmA2epW8JP4ga4O/YH/CLS/sZ9H/dknb+2WrwnIz
wokXo41jisJZfGv94ifChjoUWx9tEe3b2PgxYYZgU2TBpHioxkHad8sQQxmeoCkazmdqg6HUZIxY
IhD7KiMYDRC3s12c5qyzYIG2HryotoVm9gwAYR9XhurawrEpRqmkaMQ/JtoC4bGkmLBUHZ6Lk8H2
vpytJn7GQ3czUym0V1wp11pY/OhafMKmFvAFtblXJ/w4wemNc2q82EIiTVUdFidpUyKCl5JBJJCC
PP+QYGVeln6XFyCW7aAcZqbUbhG1nEzjsjXa7GKlBjjdWL51ygxbV47QMuXytZ+bTW2bGzHCVd9N
9yVHiQ9wGgX2ZJcEO6gHE6rI1amvYKcCx1dAF3qqMxa0Fg6uKioB2I1M4FsbjqmiQHGeKPeskRw/
GhS3dvTvSQx+p6sPR3T7NJaeVmK/GQrowEIxaQRHQRMvBss0fTNU0DXb0g4WcVGFNBLNNK5KA8PU
mHYsGtq92qaKj6935d5gNkGhFxuQ4VCieTF7HN0KpoY8mFcpDApyxknaxj6mDCdRsSYZGY0OvWTC
Zl6PDZbI+qth9w7ToV+SdH3YjiUYLv888udvXtcJiANQsX/u+/sBFWMP88T6Fn/f/HnJ339aauJF
yszBofzrk/88+G8f/9ff68P/9Rwh0q2m9oUv+qJT3D/PQ4Zt//kr4j4o5b8/qobKYGsjvAZtFBpl
fyktAWFnfeM/N9j65p+//X2fWbb/fl/faElYy9SIohneEfsr//MZf56l/+dT/7pPD9GWgQCZ2UXY
6qIM+/VmyXuFADGi2SOSJUH+3PnnOX9ujKYrw8lsVhnmWiZLTP/r9X//OQiIBH1nJaC+gCPI348o
pSn8GiNUtrwIJ8PIcUknoOSC2+zPfRase3TM4EYQE4+8dm7PkybqBRseVWWY5FOSIcPg116KT0WX
s7z36zHZSftWPyBbLcYe9USa3myoSBSgNHKRqUOwQtPneNYuYMiP5So5D1sgl5i0t9wvQMvclzsQ
qZrC5lsQlI6IFmyBDUYBs63nF/gNJD81QwtVEAXJ/UqPziGCfeHe76fKOmdX+6RNC/nWUqqWcA7v
wN7nNGPK6o6CHcjrYaImqFV6MEElzR8NRJ5taRIYh/jXiMCTw6nsm36uhF1J8Gv3XRjweBC4PlKd
lcNjiih6CBKkFqY9231U0pbCFHBHKCHF6ME40NKJRO/VVWwHWGISNuas40TNmHRBX0WPlLbPfBuC
1FXXw0TxJ2ViumvawyGP6Sk72qcF0aImwu96T1bAdKKYTY55WL7FnVe+SSUsLDvcGjAilGRZko2q
fizwUcuQG2cySXvcKtba49G+BhuZq/dsvM0wbVD3mCH3cz+TSSsF0HtQso4QJkjRiBBxFASokAJN
hdMasK6X4VainOrXaMDN9JbKN+nr1JZeh/6VwGipts0u+QMBOjtxogTgWC/FpT7Dw0IML8oISrM4
sMjqgSAWyb8c78NyjuDyq5hGcD1JUZh5ec8cc7VQoAUCsoGXAILqFCUmWDaWfulwozTu/KEfK/cb
hWm8c/bdyOaPwl4NR0TsYpUY5/tE1SPIuR36UWDfcWEq0TWG8pBkET3VkPkDm50EHVYdUq/W2zJl
EtVP0Y+9GYjNukD/jK72Bh03vnnie3Nj/hRP/Bwx15q7ucme/KbUfvQj9V5311OGqRqdYhfMJwH8
wgBogdNiXkEJikIlJyZ7yafinlPzhKxYjsTcSC7cUyhGGX9En9/ODezlSR5cQ9DcndAMF6Nfhgm0
cRknkEhWRCwvqVhGfDSmQUCM3fJWv8Sjk6gnC6axR3lAA9gHHPAKg7VpaynwFVklNDlQpYE5wUlP
ygjKEbxTTKETzcjiK29zSqBc7ozDS3t748NGoi+ot82zgtWlZOmRuxI+XaH97QqB2mDKFs5YlLRY
eOcp8bPPRmMQspHKVsp0pOCCBxRH0is+F8cZQnN1hC61BOI2jmTYckQcf9nyCSNV7iHpbCXubeA8
A5n0UMC9//NeEBpeHOa2O3TgUt76EivAq7WUtRjeOFwWVt/wvukRmu0rrwnmMu0CbtBihBOtem93
qFBU5133wbOA66HLNybb9z7dTV7DBpitCD9A0jp2l05DCJmP9n7SMcff4RrawCPkveAFDtBpkDmM
w4Tl/jVTXoL6Ds1QoxILXQr3b+E3gUTtKzgf5O+iIy0sODSn6OeadSb20iFiukTQiAHWbl3OuJiY
ZVsppXG4Dmb72ih4eLwJV0QOKY5VsY/ijQWOI4zzrRwa3+CoJyo2yxlkcxT0JlZyALWDH9DJSMBI
0nI/kfgBkiSlyx3SKsnQ6cVdEdZgh0LUOeUZgAkjV/qVTYb87I01sZ4pUIor75dNkmy90vQaleWH
R1md1HP/W/RwWx4byYNtsg5M+CpzF5ZMfoBRrv5qDxxtdaTH6mVj81B/IPDLyjuQLqisenC5D35y
gYlIoVjIlelP0FpgT9e/hh+jZUW3rztPn5hDHguTF2r/cvmYauQJBcOkqs6kg1F74hax6V73zIZ4
K8ESaRQb2MbARMGAdkxAblKsifxV+o1Ega205/gqjM2iuv24ajjc5aTeY7KUPkbFjUMDs+mWfPTn
0R+sI0Zn2dYUzXU6aZ42s9A9B7aooJrtQfbH+2OmJ/NOHz7LvYJL1NL0QwysMHyY5MB5hViFMYRP
ki07rBHuysWbFrR+f1MYUqpu7zrVld5S8DWKh8a+CdJmTGFhKt0Jl358pQzwas0YF+2JZIkUWNNp
m7EYwWGMN+WjQRw28CfGAAaFM0ei96bnDKQqs6lioH8QoOl67UHVlF95uJApgAtP/tEYiqXF3Cfe
EOjr3EPPITxtuT/ANylcDoiXqm8gLrPro0UW/IrP2QWK+/ENhyi/mgtOeD3pPULPhNbcJMB626Q2
iTatN8ZsOXTBQP76H4+b5YmevW3seu1tktnq1mXgWQ/Mymh0Lk7lrbzFMZiRIBoJRgJ2wrGks3An
08++ZVj+7Neiww3s1n7q4QjE4jsd+oLdtqQwonICG30q+Srcs7f8hcyAMHLva6JIFPl8jGl1xDxH
eovCmsiu7MYBplX6Y/+arWeoKDWRozxMoRZrpfaRoDxkUpwgLGNn5Vl4rY5RUZ7qKw8thPPM+bZy
Oqmwe8BtO5L00kHvMo483OhIRJ4nMmK0IW5Ds/ZZ3pEUnls4kg8wCa9NW9F52fCXgR7PtK3c0jpU
0IYG+T25Oh2Cpb8cxBWF97O7yzcs1FfCoEXGobatHymrKYInYkZNEhiTn9Z2XAi6Bzw4Wb/MsNpg
GXzEX9FD2mqbeht7EgMBAH+jhxQbli0E89Wqmp3Ur3jLAXTAgNDIcv8EJobgxCZ0ZyU0ez91xIa9
G50IsC4MB1yc9oYuVwwhnd31ImpIGTpJ2XWdprU/gDUi1dbWCE9dRMfWm+D6RWvWFzyAC2Id+lU9
aKEwPSvUPlVbCbEQRYOkgKwAHFrKBxx5ADy4RS/YnJ/0IdvqyF8Sus4yZka7oYN9Yu1IsfqLZfvV
eElA/fIEznF5gw5m2Uw3xtrB5Slvglr05cPXJAVbJvsGAfa8OA6ZG6/M3c4higc7dKt5q3b3aI6J
lzqnKrBcP/LAZrHIgxOVYpa/aYyj1c0dz9MxGo9x/cwsmn/X0rVBX8z0o6GaVDVnL22rQg4TGCR4
y+ACUfoqXOrcld7TpTyYFHM5D+yvOG3JlE2+BPvsVwb/PfBexTr4JqLlqldoDtnUJUG6Ak01WRdQ
nAbspOibc4XkS8W3em0g3ZokR5lYDxRuAHDf+yhwhgdcLBQLKA4RdpQg89B+DiE40J6IbcgnANKK
lROENiz/HlcuPxc2rq0HuFLf4AutJxBjGwBVLLwjIk9CxiTsX3BTQtRGDK0qBA4GCApAXQ0IHm+t
zoy32tyBjy+McNaAIN3vZTtEkGPgFYcZhymGP7RUgEpWbxqWNtLVH08264qzCpMWbS5LFVSe/tJf
UhW01HyNvmYDRnxWR6xz6y7cbiPDqLsBY6LadMbxLATsCsnfFHiUR7RPuyCJmw7d7L5owECTCRR0
zEzYtxZath7MtRBUUhjNqHnp+xXvqOPWWFsjfdhF0mKjYrWqUzjpR1AqS7ZvuCe9Rekhhu1zLx7W
RwSLrX6YBg/DN/xI8Ab/GQ/EvgwpRbg6jtlHTqjKDUY7O0ooPLZtuqkugC6gH+VxU+sE8l81UG29
lugAQ43xLsI09bCeZ/h9cS41uepjYMDjYgMRm/s5lN0BXZELrN+naVvSFOZ/x+vqMM+2CdqC9F2K
hoyCPbhMJcWVAYtUN0JjJEGvBvLzR5rT/tCc5ls5uqPqyeXbULu18HvBQKrItxaNXR3pcQQmQNpG
M/dae5kltEZ/2pyiyRzBBf7v/IFOdCDCeweGGRA8gROHqm/LceIE1gjHy2oXAGP24/4IgLpscx/N
5JlxBNFohT2ygAyIkbIcRd0+WkcPU6m8ZRdJXCHqhDMazseN8WyRCcZT5sFgVIrVzKX2DIWZEgxV
0ORnMwmnKtCia5Z6sO2jQitguVvhi4ZopqLdrADB8WwcjcjZ1kK1pZ165Qg4g/zYVSGC3fiyX+PE
WlCyDUtnz7H8GibvHpRUeU1iSFuSV8HtHFG5cnUMzREibTz4qYXYBp8E/GReIULRBFa+hQ8iT9nU
/6JOgJvfvoAL0SMCqhEOb2h0mkFHA+Q3K1ImV34mvMhxZ2lXtEDyLhpQitg/rtMvcI4F1DDHhxwj
cmZ8V8lbuimsQPFMJaxSmJ/ICsKQR7CnAy3nc1x7WbIDHV04qFt3gkMMabE1w/yWi5hhPwAu1TDr
DRQYEf/S7NxBzLzhAixPoEH46sxQwMeCyXDKhT/3LEugJUMu2SaIg/qXbZ0a2avlECkbVpdKf44P
HdzWs5Io4AisjTFKEPpSo0Ar3bkP5BN2ZoD4tdNj5HKA2KkKwXzPLwQbuWdggkcNbSmwmLty5sOE
PwMvSzfD63IvcQKzIsW9Udw8+YnQePBCSppoWm74dMVBI+ZkNtGqMAYXglQEwIRYt2TnSWLDFekB
+YmgacgmdqhBwvaOCh7eJDX4cA+4o7vkAfgrii0BDvGX+Op2j2pTkkf1owXT/RsGePMTmyJ0P5WO
CE4UFKX8iyMwzXtchLsFTIMp+g5aoMVGIahlA77Pz2lF0IYEubxHefclXdKYTRcTg/SlseE4mW76
DdhlUQ1pzNpdsSmCxDKBgGpvmudwRywtGLYPwdxTMImnxm8HlEZQk6AiA6XitjjmexHihEh3MYKV
PPCb0VsTL1j3Zyp5CDeo9ERYHIsqGN+mn76hgDRcHWCACrhJDJARmNW1m8NwiFlZYQcCz1HBe9ju
tEBeYIiuGFCwEvhrJJ2+4fZOQM89YWeCcb8mkumCtYVPQuXu1zeEsfLc+1hw6x4ndUxtxKxdccHi
xYrMPGjl4AsQ0yfEIKICPo0BtlKBCL5RdmioxCybX9ytfrAPRsKAPqyI5WEN56YHLupXvilnLHd8
So6i4dSxXvwIdJO++Dk/W9vSt1zAO3P/53hibP7wLbvLzvGQ9so9QH5VBdkx6o9F+rlYYat6OKkY
hlH0XDI7PZSgEACLV8G0v2kAVM49/UBNbsGBSoxAfYFgkp7CjfJvC01OZ9UF0kGALDwbMRO06nTC
1OqOqFSVO+ClSbtPDZ2eoAu8o7zBFbd8NLaHXBAbzBP3CmyOAUSLweEQpKjyDeKIty2wKMhqKPpZ
hMIlISgt4OlEmOUP87OtPKwatCOoaNnYAzQZzvVlDV7sqrdp9FC0D/BMF8z+LH04r3w06qPMwJ4z
mjg25pHnvwpx7vjwbvQczGik43q1haQdNupgMEvJV8kr5ZU9WIxdd4ot0r+Nhyzx1E3UJARoVtdO
ZRTInya4D/MEn2r7wgTaRD7OQaVoFkPI6qm6bAYmvppdo5LqaiS+9B1VcGrQHMaFwY095zRAxNFp
BOalZvHOLLx7/W344268Jtvo3txGJEwUneO6u0psk+RM445eGuteykwp6Rda4dBNiKyTe6xEKx0g
BCtoJhiSfd0Q8RX9DpfS2ZWYXlUAmkvwyyhIbTKsxNK8codZHVj7XTV8jF/IZ/iYR+4bwELd5736
zTuIH+CbULPp0m/VQlSl4pFdriXV4l17BhrpHybSNfZKUbcdiNecFGUAxwVoxg44FuxA+5rRvEWx
ZrE7wjLAvK5tfecN2Hybu6gwoYuyHhym+ql+ph4upCwO8WEeN73qzeoW7VrpsoNVRPVQTCA9Fxdg
gfyhzv7VghqGmVrT1fu8grA1ThMO9hkGXla/0saHl5m1+1n4uFdWtxLm0LSBE39p9/ICrtlNd61A
h1GQW7cqckf9VIKruYPzrSy4YcgEHGqjj+nd7o5T84arvscOQ1W/FQNO9eg0QALZs0QiqMHBpXFF
Kjzb2snzBxi6wgxlaxcVcE0+8Q+MjAMLzvrjoEXbXDPIWN0c6zy1W3PFoSY/DUQLsJ/MVdTYX+cH
/XuDtMVnoF+u96Pf4ohZ/w1uxNH9KWiHjW25TcQQ0Hao8Vd+hJhDEHncRGCNGN6ofbOirW3gesFl
SKJP8HSA8AU4DyBeVEsgLKtQiii6yCH3kPoGf54R0e7e3fFjZdwC4+681cVbCcY5Mqj52aO1DlwD
5n0HsOKjJwHV231A+FkqFzAMUQPbznh28SXDLYlUZRc4ATZle0RUfAzoa1RtWMwJojrgL/eaIPXS
inGDOeM73uyJ4lJQTIy2P8ao10HoqlsjRe+Di+LzLh2Qhkr4IqkJxwmEH4CoylXjIAdr46viwAVr
Bm8K1gF54IjaEYEUQhhBrkQVjYwIdxgHh2G7fyJgvke4vaBWry45qhozPUxPjNZwB9ZCWEvWcJWs
sw9BD7g0+uxvyTdKF+BicLkIkNxDWLICNd2isNi+sopFn1y/AGKi24RDE2qhPz4R3aaPXPEHPMfE
DhnbEaLTvkLb8QWkBpbWAag927Txfp7BxgQKsvRdidFqpUDEploFagY7Dgl/g9KeTBxeER8dbsNd
HrHSzrBUWGjZvcqQKYUr8WNruxL8vj6v0djvxjpxoOHsx5vuziH24gGu9rDItGd3gZdsB8KjBlsD
AGp/At1n4IUVCvYfpRAghQLOChgB7afiPUatCFeHCzCioKMuPcLbC2aHtL+Z4wFRoR0XlLseonnM
iMDBAJbAGZEOZACr9BqNe4EaSrvFYbr5kC7gRBEyfLSWgFLCYeEC6f4wYscjMv7qSIr17EORKBcY
7MmY+hhRGFMESiQRokiKPudxr92Lo3CR2z4xbHJ6j4CzUH/bYGgEA90lyc+J2J/8IbC108JwNPlt
euKdEFYMFOxoZ1sAU48Z3FNXE0UttUvPLnfaU1e3KgLcI7mMBz6tM1C8RymKBDfap+JoGT7eLGsv
iFoqRga1xUULhkv+DiUZe47BjPueYBLi+VW8qzCpnwJ7RlymLRYyyGo4wQ72HhMcTJON5FNWYBTR
ShggduWAWMJFob6WI/BujK5jk9SBpOTL4t1o7vnsQ2qDGIr6VVzxXBA7NcCFcNEXi+uOqzEYEJfc
CZQQyuoaXqxTAsRXu3jd2DMA9KDEs3s2YpgaH2/lFJsY5Khxhzpjbwrns5R+O7hj5mil4XgIrn0y
H4XjmXFQ6Rsg51bb5sZdQujHMWNvrgKNQXGQNWhwn9fJw9fKAyEbpTXML7BIYFYW0H5dXAedyt1x
GVC2udiAS0ImwFS5AJjoMVpGPJgMcfQ4VrwzftEUzGfw6f/L3XntRo5lXfpV/hdgg4eeNwNM0IWV
FPKpG0IpZdJ7z6efj6qprsqqngYamIuZHyhkyYQiyMNj9l57rbV5ug0AabONDffbq098IDsZ41Gz
pcyP/LZonU53S8UDTeRrUq7qSZ4dTTymeu5o457CesXyjj/r+ZNBHaZv/Dmfs6UrLgPdk56XOxW1
I3TO7b5qwp2RJ+JK6p5LEtTrKYHx6xV6zVbPMcc7zkJGnPHSpD1jlMqutW5hUL3jYkwLSgNgD3lx
zVMEonxjdvKexnzl3IMcX8mv3HUO2Nhkz8D+fMPlg6z3Wzii8yvMfS7slJx8pNSi5sDdbpMUpdpm
Cc+MeyUbDLMtcuShcs4zqgoXDaAhdrwh48e7cAM89R7Kv+Ixt1pC5tDl6rlGHhG7AlMp1NnhrlL3
kLuUKN9sbDv89CP24SeM1V6Wfm7K2YsVIQ3azm1wEqBKhOXbpEVeLl6ZK3wL5Kro23v/9sl8gt0f
uASNtBqm2447Y06SntQq3kgeezUXyr2iOyWR5V3n+sDw8/Ec/OXDslKw3m6Byvj2QCPkyR73nmK1
Z6O685j0qsdVsYj4DS/hcUzBHFMa3m6bu1XQ3WMw0rkMHUPANeLDxP2vtcvbcef8EdfLJNgeUg1t
0y1htu22B0gOupPirXwjL905PJJsRDlnD1ESQAvefe5ymd744PGBKoFExuTzudwO/63dA29oAPPo
NzwecOGMrFnTHkz9llWhI0Kv/UI99fphoCqgyzuNIrDswn/jIfJm28JATMhi0N2hoVj3aJ408h/L
58GyQPgMXshj5w65TXRQNS6LQXONlL3E3rB6a3FtoElu9QNooJuV3rgtZUfY+wKbmdBH/k1UKB6N
/AR4ImWACQ/MeT48hPUsQeX0FvMu7Z0cxbd5x/1MTCXiwb25nnkMvNZeNwAlhJgC/KxsU2qjvoK4
E+4wV6F1Pk0/9DaAN8oocxW8jscgNqOE3QqkYO5a8xLDmFSf+INYPk/2mXod84NHOY9OWASNCPgk
au6YbXTJMZVY6hQB7dO0rT6TtI+r4rLXM4UNlkVWO8gzmGT93XBPgTRqnW0tpk7/mEPxnBljL24I
W2DpBJTYLMBsPypdNX6Xy4CrYx3rsUfkOA9+l3qyjYxdbK4T96vtsp3Yw3Xsv6XQxFBnVPmh0C5Q
2mTFt/AnQAPK269Iv4JKPlAat1U8ANxMeJHuy/oLz5jLHMNH1p7ZPfAtt7sxuGoHDgdxeSj25rhr
JRcVXt5R5toGNjrZUHQUj+QJhuNaH76Gf1d4IDilij7VsZonbT78NsLspdh0wqlkfLLSJRfOcFgo
Pet5PsB1484WyeORsBYZHzySWHDlVnVy2jvtGQyP0ehWD6MFobjMQjgFJvIgyWPAym4fFz6PjoGi
aq3GHlydHMInA8sOxPet7m2JVOnVXHcKTRxx+ZExFRqBxjY5WJCoV+udDyb3yf3xXJmWIXU7bcMn
p/xkf2+uIfdE4sRkTI4MLGkel8T9b4QgE3KRExteCJi/i6otN4UfmWjHtnha1xMfv02CESjTGXme
swN6roeBtrllUkWjcqGU3mwHZgukhvXDspvsxgnYPR08MgoFLtB9YryyGO1T/AFLtbjf5qvk8M6j
dVgMPy3fyB6YZCS45MAaWVs1PWa2o6GGmkOvkV5kOJ5fy87SfGPcRlplBNQdKF9x5cwktFA7qHBu
zRxDf6kHXQOjwtsG3HA1KlK2oz/H5A7s5dC7qDDCnnIXFsVyGtUrlP4GbxfCGfyrTkIqoUaBEF3N
PAxYBtv60ZzGgl/o1tDv7toBq9czP+BRN82pxZ5zdG0K53BYbsJnRlRWLjC7UpB7xWUFVOwhys7u
9oaO/mHfWt+3ea1eeZYArUgnW8qeTeL0APWQXiQ0ob03dD6ES5BcdqASmBQ6V2Fv47YsFsa0AFG4
2Kik+M2NCb9fcW3bCamRj3tdC4rezSKP7bnSjkxD7mKMAhJonD4MFmjrpSQlb6S7TXqw4xv8RGCC
RjKLx+vTACkFKw1GppUequld+oCxwjam/WiOkr2frfui8jrGlPDGfjXba925cBC3mTQcYJZjt4oc
Sr7YktsxPOtJjW6o7EXNaYxPS4nb3evYP25VL6CE2IsTYgQnb4/sVQqQE14aUJPRc8qO9g6MYFOm
CeoGP6HtUTBlYfwDSZVJsNywAnWwPoIsc8cSKaMnDiMLOam0FfEmrCMiIMjtkFniQ3eVvvO9FeOF
6ETxI3I6Hbs0xNaKU8qc9kcpu8+pmeEsi9UKBdfa2b7FIGxgdw3K+BRDtsZOxN5vkTTrHqPZ9huI
CB9vdpiAbquHihPnds5x6lQKs5Gi/7JtINuZje8G3mMMgeKuiVuWPtNm0K8sS8jpYffcsNF3fj0e
Fd5qxcLX6/oPJjw1kFC9snR7vFSQK6xenN7P3BBkB1aF1CEmdA05EP0RbQk+gjwwODDDSdX30bSX
Fl8GOo/cWrrydKYcZ8SThn8Rk55zsrzi4mOwsXxtRizW+i7/xpxhSXFl7ETruD1sXsRkZjNi5+AR
IYiU8wMPjZ2ngLRiOJyPvIztsnuHEMIGxXkn6QdePgQTeTPxco4Vj0MAVmF+qDlDcmkteMbE5lim
OYQNfBifytkHWMa3jCHBGatFnslR76jg6Daw/VZk4LHyV0WEMAfO+MXGhHWT5KTzhEXBswSXTP++
xXu8FSFIFrCF5GuHvgOCcJqBDo/M/mhy5OHAmgFPy9X3ezgBlGSIxLh784NN/g5slGSdfHU7vmGe
AH/CLModfaMZ9B2svwNMC8BkDmcskEj5pLV1eklYvjXbBXRSDT20LbN56HYCKtQY1VFt+pnB3L6X
2pJq0agbKW+/GQc1a4d1Z6PAEk6JkIzpZrXyFKVQbx51DbBJTXGJzGByLpOcBLWhXZN6Vo9iqHBK
agQ0shQSVakVBwRrb2mPjKLosafOJOaU3GQHeYopdEuIWhKjLT2pzaZjKJvjMRrCCFWnorCSJlV2
RplNfLYBzlpD4IvSZrd1Yki+WHki3aQ9TcaUO1HYmQgrZnauXlO9MX5sNItEKkI+a61hdTRX/bMt
ovcp5JCpVU7neC2CwfRS4poosspDBml6N/V27mWmeJgttfKN7S+//jw0jAU7Uuv260dtphYEOfLD
1++KIlv2M8hNucmCSmXuj0Vn9MepSRiyYTwnCpzK7J//KNEKEfPr+z42IYMqteWIhoXbanVzjLL4
93/ULtD1iqNkWhrCDfn+jxekRvphLQZGiGVJEWj7px2XHNvof37/9dWIWYEoyuKwdLAoE1OHxfj1
ZS5XfClVdRqU5XqSGpidKOsXd9ZmXJZMkzWSwPd3+82A4+tqLQlGaNtkfQ7Nji+/fvjbH25/DbOT
3/zxwzoLD2NLDtZ3YD2tCRPy65O//km3J5N9Xc7Xl18/1OvmxZapJM4qaqUIz1HySk66ehvYr3+m
7du//OzrF18/U4Z4r6ZGEqjmdC7MXPjliHjWXLFKmFISuTjCRy1rnltZ6XZpE+NvQ30DQ5DJlUdd
dxQDlrl9HlLL8PTcxMVEqp8mkJkVsphubfB2CjJQzj+7XG7J/MLvkZ7lRATNsQrt3psancLICqct
BUJLzRECwVhGt6UEUUbFAkDUm5Au7sA8ayslJO9QNpnw+BuZsVsGbB2X6a7uOZBHWXeGMq/hNC+k
RPlNO29qQkvL3G601r09W9+L7qHVAQT1VpSPMqWQhHRdTorJj6wmDXSs0/G/JXZojeuiiLtGXiok
5BBfmync9TPhyQLnMNBbLMJtBFqkBOBz1YK1eJ56icaRVo3DfQevsga1srI8vNTFcNDHg5wIlSJc
27jhPFA1tMi1bH3cd/kEDlVrno24Dy8sRjpa/K7E3qsdSgh75jmLREtG3nzOg8QBHREGGaBtUU0x
PZWQR+ccQmgPTYeqQuyKlKxQoiqz5vhnN1bBoI6WO43go7as+vUEI6QQZBhFlTxXco95m5MYmPrh
1AVxyjSTg1jhIOHAnlgAhMaUhZSJhrexYtDaZtJAXp9Vm9yhnIk2actCJDVjJoOibX5DHzhAzRxh
/Ku7WI1fmyWUSCzjyDGHSgvyKv1ugwDpItP3sypxeGHArsUlBZgBsMoIqUetYDtysk5w2lKMU6qh
vBSN8qBsWRdSiIMFhAjVCwWtCfPIvp3tiVUzSmYgx9O3auCKJSmDFChZ56Gf9RuZs8scYuwBopXA
HrJnHWffzJ5oVNa/26mtn6OBA67QEZrWSfQiDDJDeMzDQVKW0xCPs9vIZXmy1RGhhNxCZ9MrNxdb
eC+q0IumMr8gB5uqaTx37aheSqW+rhP+dgmFXiQo6wnjgtdGUaESjFJQD0nFArLwWw9yJYquU3nb
qYb9kmwQou7Zk2rh2Voe0qTqD0Ot77Kwrk661F5MU5/2WdO/GZEu/Glq4KqweJ1GMq+DSDj3kiVx
88hKtklEnpOYI2iO+VnW67RbJ7RtqaZ9NhLhXFSofm8Qj0hjWTpWYkJmKLryMCTyKaYP2GGCSZuu
SwFTaUK8lw7fskSiCrT2WLQKzt9F+zQjc9pPLcI+ZB836pgpRzVbj1GVE/0v4buuGsg5sunSjVEU
LI9FY/qjJuxzWzdn9DT9Cd3KKQ/FT3XpENDUAGccAdQaICT1+omulGkgpaPCcvX6QjRHeb3vDcSz
XdcqxxJyBDK/gzWasNiUhSSpTnOnzY3uiEJqcORQ/5SLqgiKyghCkXMStN3T1JZvExYu6jiIYFXz
m22mo9S1ZU+XcuVsxst3K6sTV0lifBiQvE1IVBo6OMzE35q9l1Sxn5IaSbOB1Ka04Xq065RsPRqA
f0Z8GULE3hNZ8UZahAZiNihgG908SAPxlq5Usq9E5rGoRw4WM1zcbIgbB9HwQcjSepjUcrlqcbxP
a/3EFCm+56FysUrI6301P4mCPG5A5mZMVNamDtgwbr9p3bzXrF46rQk0DWkTSNbzGvmq1T0tcj4f
6OZ6bng0QI6wv6PYdpZB/aFP5DcoriYwAaIiIZabmfruFKUkQom+3uqa+tJi8ALysSaHNlGJCbHk
t9ulJydEhGXUGXyzdpwPlTDgDcZUkSUfIazqVioyHbkxHhb0r8cl0qYgCWlLsChleVwJZIy8Og9J
rV6HJn0Mhd34bMbZQUmfjKiSb/oQz51oVU8K9SwjSzAhXEaKOlCxMI/BKNR8mxf7c16GZF9Myc8l
LnZQ1OOnyo2QnB4q601K1vFs19UlbJY8SBEdox6Q3/ONIiGH1LMsLHzluk7OmYifS2Mkz6OSseTi
IqSVbdMaJ1/KzNgTRf3MLHXqRqovRtGTno8TcbOt517SSZvZo/6gSa2Xr7rhISn9kc7hOe0UFTot
Rn5rTdhZTUl/zsl284yyS6NRBrIyYZyGcHzsU6U7RCh0KDxsEAna4ahNk0uSNb5mFj87U6APEB8h
InVEoNN06NQk83RDeemLaPJiTccbeawNzIzHQ6MvHLWaYvj6RHpkthg9yfmzGFU4Gt1ylcyIopg6
rl5h4Q1SVbTVUOz+rMyYijVsLYM2Kv4kKwO9RYq7aVq/zRXmIUUHRpDN6n6Vx7OW1FHQJ/EIBj09
aKCGt6npMHhVICmYnBV9ZLo44ZZAnQsUF0lFGa2EB2XGsLQSUnvsdQRJWIdx2PZK/oj853Za5rM0
ZjdSiiORuRaoIAjom7ppOFHhzosUBCWVys8yrbw8xStlhkYcymifmez3JQZeQW1ah4QIfV9E0DqM
eDhLi30vkCFHZWtTMrFKCNyuVHXpvh67J9sQbO00btgJg2RrjayPZCXarKwBqowBTtXSOMOQgTSz
0tQPPdaBtp/NJIdihGrSxzBNqx5szmpYM7IYAs3EWnZNxwuqxzkrfyLc3w2MxXu9vjbtaDlREuLx
OnL/BoqXdbWTyxLfWnoBt2H4tmgzZNaFbEA5LWt66pt2PrfSLMMb/ox0g8A8avvnWLqfdPjomd1h
e5mOn8mihQ82lSW5SvCtxvjiEkXjR9SZYSAdVL3eNzWlW6WfgQHW6oBtC17XojjFbaFd9az7EP0Y
tArhRmMBgrfW+pqEEDEaVML1srCM38yu87QIXxVdjJSbRcgRtGY3Yr4sahKfh5oSqpWq/iRsCoQm
SQ5peF/pJLxZrDpzVcVIJc1vbWIfJmX4xoFzb1gKxp+bo0QdTKxTrw5D/Vzb+WkW6+b2vWFMcvUw
20l1SOHBLfnMTSoIfHUAetXWKA92Kvpno/Ha5qwnynprJkNzwZgAWH8hYAEhsOKRRjlzfauK3jjT
teekzwhxsjhFSZquIXtT9t2qwvTchgPsoDQLaEIH5DrrODxMcrWfTDdWXHIk/SRmqfPNRbyoRna7
DpNxEXn7jGydc9KCvZkiSFcUtpx5AdxbSvsuM3iUGEXAalLwI1pi6pzyVLuGuIKY9XnRkVA0BTYB
5aXUuhQEvAerM2q6G0TdMR3H5rmDtujX1Ndxd7g3jBb4Qqt5ZDkB3ShTpW9ECTTcajQmyauHPh1I
h3UEdyi6DsmgKAdaiN11jZzsh7Tb4kTcT3H9Gh9JTeugQ4YNHZhvCyvvvTzT3xYbulustacJkTGg
pXhrtea2qHD3GdYVLx4Wj5EtHskjg6sb2sbJJSSVCr805sXX+hZv84QwQmJnyocWD1FwkDDV3ipi
X0/FyL1oS2r28oQV8tTGp6TZ4/S4QaoR25jKBA8p1+bTIA7hWFiOWhXo3dgmywmlhUpPTC/sHlU5
x7FoBNmtlGpfJZsMAcJnKXCVnsP1RpZHsVcwh9iTT6vTukUFUNezSPZnbYXOCCGMhPoosja7Domd
BvFAcT3bZJFVhWfyaizqWQ6zQBSjAWqWhI6tzwdjQn5kmTSdsnBDOOa4tXFeZWBSYYah4KoSngSW
mi9Iv5fo2dJH+KZZiXasEq/Ra24iwU8J6l3DXLNzZwOnNFPJmafI4c1iZptegPJJqOdPsgwuYmhC
3NUWYlia0ODpHxWrN3cWSnkVLwjNjHxogGlQh2u5j/vqhI7xR7OYydFeK0zB5+5tMOrDKpUdkEM+
+WsljmELc9s2u/LYAqPRJZM2I1Z026s83I6ORo28khjqMni1JUMjW+BmSKms+3QCe5Uk3L1VZTO2
qtP20C7Q0ckigJwSWP/92h9xASR/pTfOGF0sOb1VtEl6JN1VOTs/1hb3Vq07jUYCYmNRaxyk+6o0
sQ0nUTAHqppyyPGd91TRS/OGZMgtM/VjymIDXnOC5aNW4M0XrfC3+teRDj/ADjrpk8Uup3f7ysQZ
bIrs+hwO6kRBIj9kJPdHs27ZW5r42FHpl1o5DLImG9FE8jiRNAfSWpS7fsIzcTHl8bh0KsTJiJrh
QOhc5jBDhYr6REzFwSx69U6bxsMIPDJGYXKJFwlqu900N8xPttMUv7BUl9k7rZ5w25A+FZQFJ0sk
r3PCsSrHrEZmCwuaEBb50Fz6raj8DtprJ9hGFwND6DrSLF5ALxV1Ur1+ad/kSccyDPfmWKtroL/1
VSTyU5xSKlxHyvKWPYXQ/yn1h8uyUqBu3uKkEZ46RxQp4Zp3NfT/uKH6EccjaVeR3cyJirXtNAay
vZjUPbDJ/j5F0K+XuIaqIRk0Y1Pb3Gvja74uz+tKg4XZBgAequKm7LqnNS73Uh5FD7n+0o3jx5zi
1okhj7yrgTlcLpf2XGC3Sicfu7lAHQKDRFQzfAXrOFrZJW7POL6+tSuWDIVqn0zcBuicYVhwb8f7
zi4wEZWnH+qEjMTSUYWMia3vOjPLHvQkfzWm57qq9M9VeyiT7FrMbXMYypUyUDpvRWcqQZ0N3Jpp
l5kDCbf4/ufY2COdF6jl4VszctKvdoCDUgayCKMR/5Z3aaWyIIzJGxe0ZxIcPk9kL2xYoz+kIUzJ
kv29HpOPpMo/azNqQHWbu1aEw7mESzlyqpqr9Wl3svCMzRok6dfn98ES8408SJ5dMEj4VlRBo4bw
ALw2T5Q70Y57MyvIaabeL9nBnUHM53GM1IMSqQT88WUtKpzpR5PSRb3uZ9w1nHlZkB0MGEckxoG+
JGAumzBxagExlr4GEB8aN55WgimlvkXjS+miYe3GjfZa2vYPtZAqPx2676XBE1eSsA6W1bhVcwEi
nZp+JxEVmeR2tYWURpNQAw5lg0Qfwvis4QRio9viqbN8tNjtZhOuR0Z/gnmMFTZspAJStoQ3o11/
JpQp+774qYdTBEMeDWoLgZmdJrTld6mATiSidfGWnDpyQjFO0gyqNO33UqCCCi1/6Zrq0GoV26tG
KheO8cvQda/zuK63uX5nFyiNs0HKAzw/SriLmCpJEhFzB5Zu8x5S3l37rI39eOqG/2t9e2jI/fF7
/67/EfyotkbM3a89ur7MiP94kfvwPx//62fV/tflwX/86ys3Z8t/vvT/keZepqbLNJwmz+cAtv+9
EbRsC9wb/zB90zH6/tvf/24BZ/2DHIiWF6ZM92Yiij9147D+oW5NUnXrNw+4XxtyyIqm6ThEY/f2
m2Xl/3aBo5uwrVoGncgMWglvFtH/gQ+0sA083n61KOfKdboDaZsrCU7Yv3rA6SbIeGak43EVn+Nk
10ScZYdRudW9S8goMGKucwE+cWlNai1F+diifeVLtoVTc2xFcZk5QBzdcNHqzkAfJ7F+q+XHnMAg
TKx9BCfZrtFNQ0iba86ShPic7lkYKqrxi4ZrIWERAB81s7FsHWPOzguHVTabQYVJuk4fHit6qke6
WfbiLOV4sqzXQr2XzcFFi9gm/ZMtGTcTwiPY0fAt1RobgNXYYYDzLCGziCz6JDaUlKMnPJg4WxsL
zi5tQWFe7LXQpMhV2a6apYd4azPWGy50h5xqcWinp3w1vU6Fi1lYL/lH/5lbxRogZeVV5g+iiQFX
5XFP4G+DgVTNIZYXyp6qM9Rl42InXWgwDqaSHpEyy1mGAFtSdJQwZKzmS1xbrlY+Kho+/XPQZvYH
BmWc5vsFc5BdGdKHaRqjBVTNeoJh+JZr2AlpuHIulfbZbn+1YF4KAREH7dC84C4Dew+zrQg7APUD
vQXlA+MQVRbU14o6vkRWo9zkPzDt7y/AKNq9CwZl2eHbUByuAoMpnT2RA9ulDhk298s1bS7W6IrB
Q3FZZa9xcsI/SHfwuTlG5nvXwMPOUv2b1oDP57AoMRu6xMpM74Ps5yDWh1Cz35scceOqadd0Zwpi
oKaWnsYMT93yOVzZfAfqgaMc/1R2eQbdPouR3HMY3JLG//F/3S9/8NTm4iayj1J+isTTasauIbkW
gsdEjU7b/wlKjv//G1bWVde/gzl8/vjrHsRugJekSaxhyHTJ/XfelbQ6k1nqv+5hf/v73/cwGhSq
qkY3MyGr+q97GL8yaISrEcYbyual+4eZPa3MLMs28XyW6XG2Xc/vWxi/4QpVk7ZHuqXQxPA/2cNw
Dv7bHvbLlat/2cPqImk4eeP5qLEB0WMF8UC7kx70zlN+6lB8xhMyBdpS7VEW0MJw0gu/2AO77SH2
Jme8nG1vFZOj0hPWaY7qZvfjUKjbhfHBmm6Xt/FuoHMXCki2Ejrz0d8DPWFIGoF//fgUNz76y/Ut
2kwtPPMS/Ezcu749h3QOQ1q6b00/t+/0DRBDAGS9qGpAN8JbYjXEWRFg3jldDnQLSzDX6mVwWe07
BfXxFpCBRhxwEOk6KwezQDEnB/AH0CWNrUeWDh9nuG6N1M4QQ4c9MlB8Ah6Ga91QlAkiqpjGN81b
jQO6R30602BVN31rCtb7CvGVek8Vssvfpfq7Ob5VyH7zY+FSwW2P1GfZq2Eancvhc6Gunb6SiqFX
DH39BuczdeDKorOWf1vxwqZRoUx0+EqTNEtifD3+laCZmYG4rJfpgTLsrQ6JWPUwYXqiaQjtVDkQ
5OpSSdeMPZCuahg9sPsazWWYT31x24mdM7+ZP2ivFkKYlI94u5mUp5PX8DRUklt8DNSShL71UVse
1CcMgmguxOcSIuYLG7F7TF5VdFDHfqADSeOX7RmEk/94JLJ5ixUKFszrpZaPBXLwCzbAbIr2urji
0srPoOy79aEp4X5GuxPt0WhfFiElpVUUpyQ636k905OK7jbsr1pOeeuwuZOzm9F5NSWwdyzVT1+F
n/ptdaX1FBXBbPe5PJi4kItPiDDYJGEtXHmW7XEBs+xJpNGocmDgciRQK8HKbq+qr+LNtL0JpQxS
HgTuuIIE1ovxMj3gLZmIHXiGnzzqb1vzlXP93D8j4rwbzvN7dSu/DCflhlIFraIsevPF0m65D3+4
7Ud3FHfbvn9pz/md2NSJy438Pj9oPyoPKL657SRUVghX7nlWDCUAVwkatYf7jVUWrX9Np0brBhSA
4uNTIEbqlRvKhmBQ/203X2xQhW1jPC5v7VpNsW1B/2fj4K2LI7vhnzbff/X3v2++9j9IFW2iQdXS
AF3/FEDSKB1rco0IUcMTkvfArvgPG2FZt03ch2VV4VSw2Jf/2H1thfzWxDzLpNfbf2Zsjmvsr7vv
3y6di/izsflkSLYUi8ZG9jgCQWrgzVF4tmi01KGEaod0H+aI4on0zC4wKSSbnepO/dOy0HPExxu/
XbIDDXRuhNVCB2Xp2Wp5VPXRNQtfLo4pkZb+jbJOaFGa3kfgV8Z0X8Ocsj5DJUgEaMhj2T128avC
jIQdOgSb+b4EYq/sBuTq4Y3ZI/F9op+I9EGJrqSgoVF/GS5EPBMiGLR/0NUUp8/vRxSMMrbE2E6g
pVCeRrx/os9+ec1Ch2ZpAOVR9Twse53rwwgcnpcpF+52WzIdIqj3yXgltAi6t74G1qjcobkX49tg
2QttWl2tsR4Gxax9fCYgI0N/obBxi6kjKNzWIm6yEGCizytW6TEpVbgFu47Narlx8UkibmxhXKV0
g7XgVtSb5SU1aEBBDLcGIIcW2VICPZF9ooW5FaIdsffDjW2tl0TMCJq0QC5kvwjxldSvifqxLogU
n3ROHjpqdNLqJVEd4SxUBWHb0uL62NCyPjbOI53k8kCh5j74ITLGSbmt5Efa+kpd5wgMVbtRCPq8
rRwTKFPn+yFE5YBnlNyczOSqaqdFvVvjF0k7anRL6Tj8psbCL6W8M6SB9r90dntWbmmcke/MawrO
48+k6ZOtUUjvgu4Dah7Fjjo3J3jV84fcmT4+so6NCDhzxym7yh2SpgLYAIRx15C869khn596zD0I
8c3xMzclKluatifrwlLjEsIAEq4m8G88dN+MzQWHv4bUjbwUg6SB506DrvmsqAKVzD4pKdfcTqgb
sAQ6bcqVjSO2CZfxzkF3TmngZeC2sEQwGvyLsFIYcHlUoLMSn3fyc8ZLw/4R560cjQnBKqqXJUBD
ru5lmHyXNXZCK7CIfrmmvLqzsJeEwzpZTxJ294uv4KwMsFYpYPXPDAP4UKQ5HY00ZdqrOjUdA+ms
M+4wvjW4O+im9W4To7UObj/TBIGCv/VFf8LiK+0CFOfw9zLtlCzI1ekAdLPgxoFxMthHe6NiGohI
X9EiJh0tRNrlMQqxAqGtvQ4DYvvZvOwHNTv1gCiDUxxazwBCVN9Q2iKwzm9XlfWvqzRvrxgezgtm
xb4xbkR5gVEdj6dWfGrNqcO2ru8vo/5kA4s/0ciRs4Voxw+DKQDdQmksISkG5opPlZY6KOEHpMyV
Ej2SIVMouavDywA1wbr7y6tHjIPU+3/z+rShnoavz/LSQsKB4tadadpOr9RQ1LKTTxFNaOHCRj1o
FIM1eFb11oD56rhv7pAKrafsBLm5632kDvHjqFPyhb8cX5lcYmvNsjcx5ARFRrmENfgAGdmi+UgY
7jBFDAa9vIu3B9hoXoFeLJZmd07zQBryY2TlBw0Lz4ZCZKzZdD3qzgPdiKK2erSBRetJgbfSuykd
HIfbLKdvY1/fLhEl6EU75/X4rDxpTILSlJ5ojaDZlyi/l637CoNKER85T8Su0tC2K+K5mjooBnbQ
VvcNps6mzkRYp1PUxM+DMN6XtXxLaYBZwKuO2/hC2SSgTuFtdAKZqmtp0GjBUrai46GFnTToP6VV
ITZhK0tSlKCNE8KbTCqY2VJMUb7EPBK36GCRJmdgpkPigY9f+bVMr0o9yHJ5LzXK0bCSF21tjw2d
hFKwQoHov3kf2+HQm5Uv4eYaC+g63+IoooZR3SRGkKmhN9p0vkZd+t82EAGJMrZOrSYHpiJbfPFv
AxFSMwChPwUi/+rvfw9EgKtk07aFrAAKfWVt/2xobf2D8EQ3NvTM0BWywT8CEXI9giKNC6IlPZf2
pw4r4h/EHzqNB+zfYpv/qMOK+DuSxZ3zWaaqkf3yib/GIbkWKrakctxOWFtki1vsJ9mbj7gTkitE
cA7oA7WzD2WA5AW2wPlPA/cvev2ZX+//K5K2xWKgfPxP1SiK/vr5CQebZeQ2Zo/tztS+Dz0bMW3M
sL0Jz1T/9WUnv62PCZTMTxpAheE+QUOKfik5bvoOdB/038D2P95hTSGUvYkFBkoBikgOPTiRlqJd
pB0R+zZ49PpaPes4R+B2rZwVTAiwOpjdIQaAOnNOluJm+VGeivSc4aG6nOviqvzYfKOphDjaMf+A
eo/illJp1rsIZ6L4M20gxMOggnHtQRNHfIiLxoLCn55uiNQz5GS7GkdDKG14Yd6pW5a0QzoFEzqi
3EWL6l10o9/BFcZywkRd72BBKGMH9b+4O48lx61si/7LGz8q4M3gTUgA9J5MZuYEkRbee3z9W1B3
hUqljo7QVBElqVRZzKQB7j33nL3Xzs9JvEL22F+xIhlvuERQ2CeDLSFPLgmhSqVdOTg+TkxhHxza
8C7qq3TN3JrtukCWxoCvRfJt3RXBYiyoVUsJQdGA9MVtZsvR2MNzPzVwieiHY5KROX9tZgS8hHQU
1f6UANG5p9hfFg35wSv0B8MLOmGj2SufOXpm1OCbHk8WM0EFCRX142QsjK/qO3r0LFgztYQSMyNq
Mnwt4CSpEqstdW1dw/oSbgKl01RPpL+bb5hIxWAL9dWMIxsakOHUlE6p40q0zZqS9jLGrz1MvmgO
z5Twq61KRqy/j0T2ypRzdbQq8FTMbAkrC0EAOTm6rxw/q8kPa2xGgy87aFn8YNlXTAVX8O4abZv7
KIHJkEGCtyVsAu7rAlR9LZz04FJifaYqDpVVNjtp2edYThYTkFIsksi9yP0g6qVwdAigjDqW6KC/
5AEUg2V4lsAo86PD2ySsdQjAo5OOr360rrE1KbcQdQtXGFV0bXuQh8U13domeohFTrAaOo3Ehprl
F3RGkhYn2GfDyFmCJzMempSJISzw4RUjFuD4ul2BoSne0Rp5jEdx+GXvuJkCBSgaOFnYBVuVTgMk
go0424TmEko6uF7zgx3TMja8aRsU4Q+gUSZPCuYLbiUJk1tG5rCxQOsp8qJVIETXvrb7BFb+Jn7h
ZC/EVPG23G5EmA50VIBv9qvJVMCeFa6H7/DDU17qZlMJx7peSZM/pUGRgHIssmJHmD2ZFOS+bMcl
GrNlsRC1JfIEQKYhOYlTKBMRppSb4xkaR8jNSgHuYExMm+0MTgbGRmTMIwPEOfyx6it2b+Ex8Tdj
fEaTjQ+eQhPHfrCebZJjlnTztgGLsfAjGz9DtJUwnCU7cAqmcUaShFeBGIS3+AqBAQ9s3x6AVmHI
FytIcztN3hreOp/A9zZtVC8eFoY+9eSbOXPRJ/bP3j0hVM2xh4MnoSMAbIcXF8yexvQZuFOJudlE
ufnpp4H1MQXG9uNLqy/c5pG5r3Sryblt0xsWkIk2Nq7VXadsHSk5QYxYqAgwvGP5+V5sOCVl+zJf
VAZicg5ysydaOZH4ESrlekb7Jf4wOE0NQnmbkG6oYJY6fX7T9J6Xon4omhV3NFs8FhfjKcq5Cyb3
Ss+0e1xA9BS97ZBvR3NN6KK3rddpvZIdQhbwRClQtKpbp7wohKkW3MUWIfWEilP3CZtiY/CSS3vq
xwU7kyirLAHlmy0HM8RmtxSNhx8u2hhriNUcZcO6o7XVJhOWw8GlbC25vsv9SWVQq2EE2nTc/pp8
MFvv260zkgI8y5ezbROdK2Q0UJBki27O9PZhMCJ+S1PeERDFjZNvveSSSddOPkjyIdJ3Ihxe5NOQ
A6uV1CxS5uQ9iLvKFoYc3LBtiFxWQJ6QolTQljyn5J5A4aIiHuAqlm2NtUm1JYw79Djz/BISvcc2
6NeHwMNNBvMUoTJ5hmVCF55/Iv0zqywM3t/ZydO+a+6ZdJe1TwTLlO4KsaS2gmnbBkuRBNkz3CgB
tmO9VbJ9y2jGWFVEmCHl7NsdGts5e5Pf0A44ld0llF4LgaPcZ1h+DzVK2CWtwkDANE0XTZkeNJra
Xkqlg4nLMBtRYQ6NOwmglqwyQ/Det8jLBEfgzG8+adpTAVZxmBIrYqvjiBVnEKhqDr4LxXVoGY6v
nI5bmgiMhXieg34rMJ1yzFU/9WatCzBAKBc3sv5mBC6kyq2orQio9hKiFrYul6j78JFPCES/oG7A
sb6ppW9XBNZyyMKHNGuZUc0mYu0IQFb1rAlvpcVUn8VTAlC3h/OWvAh+cxOC1GrVM4l4Nv/xdfoO
xaLi4CeU4NEUbubL9J9cgSET4Pth74yuLfGThRWiyy5QbWQjumS8lfR28T/q0ZcccBqg/xn4ZEmD
13ed6IO4ynTmrnJzP0ITy54qMCzFbCdhRsM07PBu9Hu4NdK7DyMD3gToAXB3697Wl/rUZjTp2JjD
CtErudwwPdp/dhWt6rKuSCojDIMJxk/FoPVWv/27ZJ7m4P/3P5rAWOQvVfSvj/+jihYRVcoila9K
IvTUs/uRU2j8JmmaJAHVlwj/MqeIwJ/aeSLVtamIqvR78f2ndp48BYJNT4NnzGj6bwyEf2nmTeX/
n574L0W0QByrUtaRsPHiHDTNPYuTJ1l6/ent+Q+1MkFmf+4Z/uvHqIyMOKbwlI1ffkwnN+IsFqiV
3TRAB3WquKoZzQ7BmQR03BVTN2s45NLBJYAhWYGgrAZrigCQnUGwKbAJGaNz2Ipztzzo2pOXI51Z
ogFTCQmi9keF6xhh/lCLZmvo+B/m+k6+5ZmjA4bhbFrQlzEx2Q3PnCT7TVWuPd+Kdi53TLAzOB6Q
tBMsXbXH9hqQnCKBjDuS71vrSzqX3dmkwZfqT4SI67QTb1Tgzy3j0TmRGnMXZ7S/cyfo/w2lVzgs
FRKClh4VBNIqF/rXhILN0qce0Wh5BP3oHTFght5HKziQDOXAjsnI5UaXvSe/AcWCVilM7xhIY8FY
89JyZI8C0ccy2iQgBqiwwxvcH+WQgqnqIHkUDyQ1jBAWQ78hkKcL6a068bAzDcdTA8TmuzErFmu3
eEnxB3iHmfIiplfek5gWi8KkSUzuEjAzdjfxZtBhlEOYIZQgw9ZbnVrt1nRLwjVk7cWQHhpEMBRO
X0pwwFnQMcSq7YigLv1cNGtl/lLjb/+ENJ3ctRHqnOg+K5PPmEKCLV0kfdoA15L4H3zqk25yRu1L
H83nM2sa8cDOzJYgo2AjRsnfkufCNIpz6lz7lCEVds+Fs6mrL7fdMEASeoBjvkg75B7zjRviMXGt
riRzNYb7qlmNh0FUnK6Rt/S4EL+TcvvEFsy770dOjgg1PABoGhp8Rd7Kl5z4HhyjY7rJN93a3wo7
BFMboqH8HRHRzQjHCc+XVCrzXiY674IcV3EvZuPQ6lVOUsNmtjOmfROUAwL2dKUT0Yx8GkY5dqX8
HiIznXkMupf8AlIIxgVGjbFKiA3QscYSuL3oGK5dMWgpmj2w6eb05PJFPykd4PRdPGAE6OkUR+Yc
14brUvoQil2Hcg0ghGgqm4ZqLDUh4900tOWrcOMetEP7hDEJS9krHfEn2RmTdYXbmvtwZGK5qC/6
OnkJE8SnWMnvHG7QwE0hIsrGUBalAFQEnyE0BQ5mfFS4pksGpegS5sNH+d12FqLE6qY1S81KNUcE
nh9YA+radqfVqLRiCNkoKeuF6yIIOefhPurtiXnRIkYAVJMc1NpxS44m8p4buWBVoF70w2vSH1zA
dvrBxTs6rD0Raw4WK5CNy5LeXPqY1WtamDMo4Q0N8HGC0lRfKTc7bmjItbTpfGdQDtCW2uicG7cR
BhiePIytsbTKvA/h2nCNJXA1c8N4GfcxW7TJqBih4oh6MQEqIbbVRm5tHegq94i0l4AA9sDmkGRI
8/7N73ZeRAmG9gQAobzwrILY1d4RiuROdqBdvdBv97j501WMhwi4GYZYhnzurmzuAreI4sQIJkEm
xjC+p52dqh5Ulp0dmY4wxH3RT8xWTx3H7q/siMeaRgc/hINvP1d7p/Vs/ZbP5oHymhDU5lGSJMmn
me/l9IVCJVIcs/FezNQhbcisLelRbtAsM0twL3H2gFUQkQEfVqd7y41Nk68QYSBNZHgrVE5RusqG
984/etE+AdghbIOGvuep8HcmaIruGuj3mb4gOwZ3VL7vSiqaAa8cvU0+k6U2lFgdKHHcAoIcnLrH
DGGedK34SwbIC8P8SmLocf17wwy8j/odJ32Fo1ju+qdMu4cm1qM12dBDDZiweeLpkM5BEIB5oStE
hM5s+dzHL0wLrJIAl3F2lvxHaDxEPkUSX2mDD/1sqzF4rq1n4Rs+5rbbe9ieQQz6tvBdOsayOMzm
zUF18Kab2q7od4iOBAgZLJiORNKRzvV2GbGhipjgFz2NYfq9LHR2CODfxxxo07x234iWEl5b8XNq
+TBmNpLD1uWOpdnMPena7AwJXH8frXsSAM3mMBjGx5CrOl8B24E8dazhqEyx9fszVzLP2Ck42OYs
80sZC4bdrJj3yrbQOfxbpbd+Dhrog9p7BsHFAPNAiDs4nXlUrFAaw6Y4KcmqTmGC7cqU+RVnO6jO
+0F9QikJ/UQIbg3tndR4woEC6IOLPjSeiPLutZ1Iq9YEnzQXcYlyMruPGMS7+f9WupQqnl4Lm7K0
UYwvBVJpnyuubdK/A8LSABX8XjX8Q2OuNdOUkPwxuRVExDM/FUj/oX5EOfOX+vHXx/+oHxHcSMqU
D6vo0+x2ktX8qB/5kqogJqRLqxomf+OP+pFWq6loMn+u0x39vUH7xzhYVxkV65osaFSXsvJ36kes
eH8t7X5+6or05zboTGijZlTHboNaxaflRt5ccx4OOuKXUL6g7CBVWX5mXcLKm7qvKcIT5BVbsV50
HEVA/7M9hlargP9bdCvMwTFYtLOP4aDC5oP3z5b2TWr5/gllSyMsoLU1JvmrI2CL2EJNPUVjJVvu
vxm7YQvv8EUFxqGtogFW0FFHv9JRwODSWnbDXqNtQjxGhqBjmtsyasIoF2v3vliJt6EAWkIejbzM
PpiMwWERpp8LcxqnP5Cj+qgWtv7QH7CkTBF+rJUShJqtPNWC6y3Q3smsTGRcsyhxNjP4sHVqiMhR
/R2nfhon/NuYhoVTyiSz3Xap1zQK7dlcZhPfYKKJlvpsHn/JGCRmF7+7tUfjLZ08nFYPMkLmJx3Q
lnAA11t7BChJlXaG9NNhjcGAyu7MGg6sjpRoJCJ1kiNsQp1S9faU9iz6By99CrW71h0FCloYyl7x
PBwl2qjI3qewiPnwqRa5ZXIcFGiMqPlzCXQMMY5g0SYhf+xLAYX2wZAJbcqYYESl4/oxfGbTjP6I
Y7bjUAmCRvfXCiQNtTtO0ha6ZkTkIizUj/wGlRXdEJ4WQikzWAnSAjEUrRiJ7BrUUFSs8/7SCU+e
/MFxH+0oaiq0PdVLlVrSjT/qL2Hx3omfvJsUBvmAA3blEZkh7qauwbCvCoua2y3ZEVnAvlzpg01T
TT/Ggyo/0yEAq6Nf+T4dxdJAOUghGQ4LvTuifwlpUjGU5HKYftfCbYD5YcBFtlB28Wx9/hTmPsgK
xclCUmRtd5sJX3z3gAM7YI1Jy4P6KRR3Gn5W+hTIaRr3I3rmMfwI/k807Zwda/rJffQ10KCAWURA
Iu2m7OyXF35J0qUR4ZTTqZk35PtdkR7NBCw4KDyjOS/I2HbHcc/UAU2l9M8+txuqwvQLXAfLo8Ky
+l9kOGRys0T+Mv369fF/rLu0ATSNQ7sh/57n/fO6q6PtllVFE+kYoHX8ed01TB5C0J/4r6/9fG5n
ViZKOoqef+t6/sa5ne7BX9ddnjq6HhoE6DQl4c/rbpakM1PCK7mhxM4/UFcjj9BkBzTRRNp2xzMr
Yk6v1uG/rJmst2jNGEWxpNHnT0BQceI2txCM5OYqEOhF4rwHQSoZVlJwFaWLIC8RqPCXmR4k1aYX
zobwlIjoHLuLjE2h3OCcFsJNarwpd+SJ4E7eObP2LPyZ8ei1NY+GwMhCWpNuf0BjXMGismn5fg0H
RI4hQ38yOM3FsQKe+IIqRthV9R0KIYQwHNEIFWhNRV/uEykhdbFieW8/WeziD56QRt0kMyy6hrzs
If1AhsfiFyefiE76MzecIX2ECSDfz1i4ZVM8xAdLAX/Cn09Lh/TBcswwoAZCeQqx5/tr1OWITE4m
hDEglrQjS7std/MTzXNOIXn0zeP4fks//hJp35unlPMLZfsk8zTfaIjzY2ZAp8QoI4ju2EKLSl+h
zaNNr88IqPtjwgOM7YjEHU7fHClSuVHoBs/oL0+x1haSSTOdZkXbqgBesEH73HDqQg45p+ZnUWC1
lffUaOPZ4AAg0tMwTrAPr3ypx+r9XG66qx5cNeni5msUhQrTjVq76to6LNaC/2CLTilDWTdUim6D
t034TqJv3tmZv0sjpyoRedqoJTGx8RtGUf+6ePqjMOwDHtxefXEndII1ncW1f27BhwhumnArAt5f
2nC/V2X/ZeERFSTPPy88/+nx/154JpGfaUw6aZYzenzI9X4UfHwJOTbtRJYRzVRlkVrsR8NQQJct
C5BNmMuzMBk/jd2F31SMrRSJkqFMJhL97xR8oiBMK8tPg+9/PXdEjzQhaWIj+f7zytNFYT1G1Hmb
ZGqoIFc9p8oFBsQcFdakeIG6d0k10k9L1/ZzRspP4W26qziZ+cjHnmhJrXQCEVrm9Wk4zpU2f1d9
jt1DpJE5/ABbA5/2CXADvbUJVUpASPS7+gq8qAD2Gy41u2BL5EC1LMYboRz0mjBkstJwzL5EhJHR
65qvizsmgaLZB6a7BXLMg9r8GTUReDExP7rRumFcdW9ea5L+gI4wzBtQtMXuR01IY/ho9DftVj+y
c05/KqgAqRgTVhHfWI+woN8238JGqnbD9wQ+zJfhKXoa+vcRwV1DE1EPGVTa3qE4xO3MVjlifsjP
KKkryZi35pzRczqCrZkHiX+S9IWqpzY6QDw4DOnKEvkbqLWYDuC2x2vcJjsJvoCHLaaduGrdIinQ
tgvYcF9nPKeC7kkiI/guheU0ziPpBJahutQYe2MraxrQYExcplafvo/WZfxWk/ExN3oUBwi/Cqba
bAks29mwl76G1ryNanXq7qz+s9S3eWcg7ROJi66ZIDIBYBxRNbtR3SeSg64RIi6tlJj4IZO8P4Lb
tdQWyLIqqe7HCXCJRBPqC6d76DIQu3jigdg5Pf0G8Yxdca4yQYvrkO0kpEpE3By+eS8GMol8WczO
06Wxq3YJ2nlLIeqsYsAalJZALjUDwfpeocb0XT5g48tzl+K4klDE128jIBERh0qSgX6vet6lWra4
JusCOk1u7Ho5ePO0ZqPLy/Fc7fwtP6o8NDuchPuiotXGt4Q5kz0zRBLIQaIDmyHygFMU98CD63mZ
7IzuXXgrfHq25UHYhwjG0YnXN1HFITossoO7VxBrtvRZfPNSv6P9w9PTyCRyEoOTscEcOV20pwk5
yGSRtDOw41dxFey7lyGAW5AFh2qG6JWhIhGLE4zckd+KdhHyJt7kt554G/BQU/yNd+2QUaQXJQfU
Q1oRS/QOeTe8OpP2yBPjy0l9RldQ/kzyc0ZOIG0y7Vz1S/0S3SesOLkb4TZ6zY/pEZAueF16BAg5
GP5Wl2xD1M/VvMy41DlDTSowMm6keeLyxPjEsUivwWIyRvxsNcd78dG6r8SvmgxPMoiWlbLOPYRp
lgRYEu3BoxGmU4yPU6hbaJfMXdB0kuu9GSxp9RoXvLneAjgWrT2ag5YUOzxzk0tAX5Uih0OY5faM
J8iwMZ93gCiNJzjrY2bVyFNzG7mlhnITcCMzhjsgxQYa6vuUEUMoGLENwbyp7PY7ShZ6Yvlb70Nb
BVfhPb0X+oaxe/pKTw/XwlMoL4tPrbyJ8UYbDwr+El4r2Qejk2c2XoTEkbbaO2M9nBlbo/vUDIRG
c8QoPHuD42u+Yq+dm0/VKTv1bzFgx3gzyw5wE3R90fKhcVQqIYchxpl1OxFkW7sSD7ruuIREhodY
XZbqkheT827d1UvyzCh8P70T5Ty8QJQh9ToLrABHFDntexnQPpDBfjUDzg2lZbuS6jlPjdZfDFdz
n4cW/jgXiwBO524SBkjZ2q23ybjzyV8iiag58SXeg8w8C67Fn4ATQ6LRn6LvnOwmYhYvFalwGWIM
cV5+oKKkS+XfaQGWEJPPTbTwGXK38+Jz2JUoOc8FS3ixjyXqmIVxzYe5hnMEYCLz1dqaXZhYksT6
BdJLvmg7+VU+k+8GXxJh6wvHLV64+TSFo4SOIcyvGCCS0ha8HSPy8RW7DbaNXrstEVH173o62QND
zlTkxiNb1TExagSXtcV2WBdAFApOe4bGystZa4Dga7KeMp8FADcXsfGMb2bWce4jY7kOV6Q04vR9
9JlVEHeCZ/Gba0YmO+1sRisEM0hg5TOfYUXR9jKT6J2vK2JEozMXHGoR9YEYiTwk9FRMVfB/k39x
90i6WHhLyCr5t3fjZkxDmFbzDB3k3L/gIB+NRQSVlg66eCgPwUmlM/k9K50ZmIgBTup8wPcDTpfF
rCOGasUQXqFOJLWw2tQ8rUmRMgdMi7JUvQt084Mly5VvWuzFOJHbRUkiCC/6rbnxIxkQBKdxmL8w
AkDQrk8aTQ9N2AJxsXczPpK1Odju8+BbKWCPasVLNj7A5wU31PvknJAr5dkJoqNzR3OFHOrR7nwL
rj/KKv7WS3RNN8MaLZppx6th5b5j77HjC/cDylYtX5sA5ekVMM3mnEw7HVpYR3IJyGoSKcTLUG9j
KOAYo9wnCbh2xZjfqrNL/Mp1m/eLnp7LMYyfcn+l8EOg5hOjAv/v3rcrVssKWiHKu+StJk9C2EJ8
6tAEdLsh+czA6Xi25kGRMvY9JXaMNu5ocA2wh4k0y/uL2+2IuKZTVTUO2MZ+WXdsfCS2EZOqArok
soZpnA9QjoHmBjms0TjAi4Kjm1npF5nzBaR9/AP+kYll7N9pFngFCYT5AqJZlp4qxTH0K2UOhogu
XJUYQQmlwITODA9qvwn+2WrlOaQFlwbrbL2F2cQFYPFKpm/IyJLNP1zFXBLM+tNNUCwjXvO2DbfY
7DPLDC0odMMmieAO2TJOg+fSBGo755KSwzVOhby6uFggVAYwFmHVwxz824UJBUcwKPUAHxBmoT+E
JshqiovMXKSoSAiES2xdnAtn4dCiNCQNew/WnEC7xNHJA9PmzY1/cWmF5Cs8g5BFMQw+w1h2H9VH
88LVS2O+C9CbTyuBdi2HuXdrv7sSAt60VVVXDf2SzaLFChrf8+m9BCUSnin24nxH3BSiaYsPJiKI
Jb6MgBoYXwGikDU7gihqZER8QCEZNAZg5+Shv+AOpoWINIx1b3wRkVD1r5Ql4aoVyJEUiVbTmBee
yFgryFFVpOqWqmCVV1yL09sAWr5eKw94GNqNX0F+lT/je4uOiTeLWVX13mKi1R39UyR3BlKPRlYl
lyJqOqVcNI00h3qSILSAATRr7H9yhxzApsqZBW+STr/6v3fIRVmh3/HnTs1fHv+jU2P+povQXTgR
GcLkPOVb/+iQm78ZKhJ2UVDxnhqmwFnqx4FJ/E1WRFpHMn5WRZZVTjF/dMglzjUiz1fB5fV3FRbi
X8UPf37q09c/3i5B6lX/9z/i/wqeOxqAp5QNjC9ScYpzxNikpm8xunRJZUdpX9HwNibLMpoi8qPy
E4wah06whG2ShQww/2xeAojs5h6TvObh0vLFTWVN7W7m55xIpBnYGH2utnjeZ3NXhy1NJKr/qlCv
ThP2a87u0vTFs6aMj9TJ7thBteoLBp2l5e8FXMMC74H72nOICmPpUWOzScXqod2rlTjER1BxjMY8
EWi0TeSVwlRagiloJKdcfEqwNYoe8/CrktjImnJC5Mtz3DpBuw/gCQnwlMcpY0h8J/MmoG1NFgFi
Zym/a5JTDPc4eB/xTiqrkLwun4QPA0GcNrsmkB4xVcwjbvSRc4hRSxZ0PUeGj5zoJGr4jhlD8ho0
gpA9gdHaBnkFMzQNQ7qgNHblniTKRsndjTUWDIdgP3QOBtsfsueA9/VWPNXPAioOActJLIDlmeKY
4mlHA+jruQvZ1Zzex4VbN5BjKRxHQHg3F5MbI/hhIBfe5C1kn8cnrO5a16leZ/h9OGt6/ZQ0A0uA
Ukdg6kr5OYbeloLb1KikUpBFcKXkdI2eQuIFElGfTvLX3SSD9HD+MBWZS+1ZYasZQJIUSwnmGZG6
huOmO89vWKCOhsG7gl7Okw0UXO4jgdUZqe/0LTgP0oFi7Lg2xrf8xRMD6NG85/hLkUjeffytYl06
gJvbJt+AGXTGMBYWQAxEZM9Jrq4wEMujvOy0e67ghAspQiXeFE6YwlvbIc6p951Ahm1GGjgjXFjr
LKC4t4zkGEWIjguMbN8+1j9lvhSMZbtJZuJaqW8M1jVifPEZHwZLO2KikbrGitIL6hV4LgC5NC52
5Qo3oL6PSFj2IdFZtvkxdc03BbBf3FDe0tc5N4rlHOd1uh1mjK4N6JyQ4G4KMj/2UZ1dpqK/ILO4
I6VCkVHS83IisoxGK/dfYm0DwbXTdhRwpgDk/V0IIjaoLYccs9hy6tPomIovfVxbFTLgxEeIMJcx
DlcK+gVh3dfE1sv5aZgxOu5RRfLegL5by/HngIJAqXejAfBffs7lfRxCRvM6mHQygk0zSi7DNXAZ
zwj+O6hQtsP+U1aQcj/pzarzMWwHx0A/z9jX+DqhjuC4AWvQYDm40lpSNwic8rnQ7dyJNGhxn0Ou
k16piqqF3G34Hg/CrwCIvSv08uiQbPVdt8EnT9MhWOQ7PAeffeQoOQmuxKJz/c7D2RweVzIPHpzI
2XWHwuZI4b92hA0Hb8OGLFUHYvLiBQYqm962ejd3aF2seBPflUPw3azyVx8DGbcfBLY5QSRL6Md2
um9f8C5E7/JH/ZzZ6qdm++vIWJRO8K6/qGsdB/nCtGgqQDB8qfkh1ao/oVciwvbTOJizebXimqP2
WAhnVLfy3Dx52DAn35h2Li05XdROY8cn7zJW9sg+e4wugOZNrgyDuY459y6yBPPenvztC5fihQYn
JygMlqSw/Z6KStf2lPhEczh4DdLibF49YhgBsRJvuPS+xWCJpDatCgBry5EFAZCwTvI7t2WIYA6H
GsMtgYByrX2t44wA6zD/GKAFMITXqOANDvxq2zp4Y0D6GOFJ6OUnTR7u/+R6QDMUOpXsr6bOwOS/
1wPM1P9SD/zl8T/qAf03FJyKDN5GEnRgEz/VA3xpwv0IJkOjv0zMmaPTN4Wo8Tufh4btH/WAgThT
Rocp0/PFeP13GqjmNBD/qX06aSF/fuW/aiFT2VPCcCyHDUcOonA2E74BMMJ2eNWSQ2Iz89iyr4OE
qKNd71te/Dh2p0CZJ0u0XS+qb7U7epjDq2K3L8xSXeMUC9+06oN4+pXV2J6J3SZBxMOadJ6IO+Oa
+anBPdVeU7xSLdNf5pLltGYt6uhb68TF8MnAUU8/asEeZOvOoCHFQFqzxQfMeoWlu9VoMyZXhrQC
9NyOwSyFiboxPcdrvtTP/AUo0Mg65XjUDNJyUGmDWLRImKmyoEkHguTRoiDoXvDn/+jLXlLomjNS
RPqrCP99YEkZ/Oe5wXTx/Pr4H5e98RuIF+pm1aDc/dcE4EcZbKAG0afaW2IIAESK4cAfZbCii3yV
GpjJwqQG+emyl/h/DHY8YU2cnHx/Y2BpTM/81+v+T0/9F6HImEuMK/3ZsCmRvAtGqDmaSqO90TYx
R1spzLWpAYqZFEMQMGPCTcPcqkXa5Ci86GSvGe0b6u7Dp0dqpDcX48jMc6b+H//Tcfh8ZSwWNnaA
s1q5GZ/579a1Gks1yk2UuKJmS/WT23xo3XKm7rUnvPYwMcJuKfYnbsKAzPagJCibXlpmS8dwpHE+
z9+bPXoNkQRFQIA0OseWNht5ROZdEvZFmJ+qmFmej5H6PIP2No+6/FF3EKB08mXjhhZn46pzyUiZ
XCIJAE6jBOOizICU4JarFvW9vWgf6E4i3pnsoYH21ehnlzFtJx0i/syCo/oe4iZXP71rqFnNoxis
ALPAwXU0JB7ZpL8sIdSiWj1mnF81y1ybL/hdZkeHBr57Hq/JwzxJK/G7XhKFItH8Uhr6TcJXDwIA
LrcCc1Rr0BWjwf0m8RHTHq/sDQY2+XR4TcjEiWkjrAeQU+PYnHNanEP7quIGonQOUOH6/cGnamjA
2qRPXfWmMnkUUoZDHjOKii2YI0ZFQJJilXjJh6G/yoVhtVQZrrnB1mMOYAg76TQyngXmEE7IeZjo
BG5m870r8gOGU1K8R8ZV8NVDx2EmDJkiFRlJIdEqoBXlGfIKEnSFURAIi89bPfQlchzkmsE+9U+T
3qdqtz1Fj0ErsKY1hnoEW1PHsUrhrI+OO1S+QoR4cmMXxXXGnBrtxRq2C1eSpm6jrNpVnkEgBTLC
cEDa+DIUKbYyiGCJCSNh2w0bd9Y7+XuWRweeiZMnME9Trskav4WdD8kyV/YD4NCJym2o7yXJ60RE
p86gnbjmTWEu3IFiKU8NgOdtBNryexLqYLJEAcxVhEG+JITH7gX/KlR4esZd1kU2sMzOeJHEe1Q8
mvpgBluzUYmpBnXEw2tGDapDbAZ0XbyMwTXhc+3U+kGSxEEdpBPPp8k/sKC0pBCM7YNWD6djIOsG
E+QUvDoXJxTm/qDgWJyURbKIykBvuXGipRt/VgJX2CScAejmKhmuG3ywXyCy3ac82aLwb7i+XAWp
L3cilXZNvrLPyQS3v6W/e8V0dgi9ZhOjlvRiLH+DuZFy/zCjoZwY9LZ7IzgN3bFA4Fh4xKmjSApn
PnhUYaYuPMYdTdxjLwKcq4042bh93CDbtYJAZfucoy2LZiQntlzk8OFJN+hJEW5SXp0k3PQBtgMm
nzDCGxR8lmN7Lcu5XJVfnvEgMwqQr0YybLeacm8ZZmLp1MV6j46UY+yYLNynSN6WeH3iel0SEFjf
tHAdfko2OXQN9DkiA7+kfg6h181PBfweGmD7QGXB++C00dDXQnX6rcWbPt7l655ecOyMz6nGCD+c
QzAxNnDhcha7ChXtNz7IvNqQ4pWR3+V2DzFcSz5g0uPQLpX0FUZt4HRWyZxxGK9jsSiQmvHZ3+gf
r0EvqcWhm+09GosGKEuD8zvNeslqK4qEBCTrm5TfdMakvsNB7yF86vekso2rQTXSPesKK0169PR1
lzKhQBZtD47BiW5RPFf4MMME36O3BxjcuR98uuBkgWeaBHuuM9JKUBLXS4W/144rmcCp2EJPIgws
i7Ndw/QmZzCCedfb37BBqhWXCHDVhc7IRSYAg/xf7KDYAxcI3om7oLt9Y4iDcloj8IU7264h9iLI
Dglb/GyTJU6I9tGHm2IaLya4JS6Jx4B4oHFqw6b3YVobu0o5SgiNo2vFnnEomIsUKKys4dFtSTCq
8Q1fAgM0+NZbtPYkz3fwmlSqDW79OJbhxoOPlPivrsJkI382SuZW9H3dVHjuyDHqzWYFetkamG5O
R4BCxc5CXus9OmpbYaLiaMoOAdjIN+Hj6dao+gx9FZlLVduG42urOslsU5F2Lu1G81CKS3oZIV+S
J8LItDN6uAAU3OPKXBtI8pN2gzmPZG2evvb7gE9aZwnu5exU1VzlU9zbRFmZNZwjZTokgfDFstcE
Z9PvnMSfjIvNxi/kB9lTk6Xdw7MhBO5xuOaG95BYpiF4IVIbU9cqE6TIM3KnvFzeDvpR9cSlqwe3
trwU4LVm3MfzeJsDBWyYsNQDqYR5dSoRyonqOUOi3HM8VtzZHlk+L+RVIB9Gq5NV2bN9+ejG78Iq
HFY6qQ9TtXAJ0ZUOEMe23afhKGFnJ2zqBZl+aAcIZFFVRmjFHKGLNfti3NJhyIZvXRLKjS9dVQFY
8pK+Zt9qaqvZEo+KgOKF3+JLsEpt4dEpp5s9W2nVgS5/RkCc+P/cnceS42aaRV9lHqChgDdbOoCg
ZzLtBpEW3ns8/RyUukZVJYUmtFVHtdRd6ZgkiP8z955rfVoYK7WAgVAm5Cu5Fj+gSq9qRAZgHwnL
WQ25xXVqiGRnQ1OMjXWOqbgIuO3PuxqOPSbtknVM1Y+AwQQHk79gqDLRYo9PPEIoBRJ5C+NaxA44
O8o3or9quEJgvXjgX4JVE7sgZtn+BOOpHQnZ65ePxeQT9bRAS+TzO/ExM9yTorHMTGjuHMeTgq2U
TxnfDM2NG28pMSKwzHydohpgjqJkju3fiwFLNzaIhJsPKDCTwE6rS9zO3DXZrR5C9izG3gxP2bDs
iWvrT4K4R/vjgfnFQ+EtmUg2Akxx3qknAdNLdwvyDVaPsLJuyXwPB7idlC3XJLYNqe0OSk0p1HTm
WYPjgdUYTl88CztMbqNDx+Qz1FpjpaZnY9R3cYDXcqqrq8Dysi6YEHU9GbAq87h+OlVYT3sWCVNZ
wUHIhk2zZC0yBfhhA0aCOrG2UkjnQkikNd1kKpgI95WKvd7gJxdW9vEfX6Vkgwosunq6D2YPsnJo
dwgQ9C1CrHQzOjEbvHZhXXLr3ytzmtsNUKz0zAqCI/P/kznBmKSz+Hlq/6ev/96uIF5XFV2dmyC6
DAWu7f9N7Y3f6N91gLeAaulofsScQRdhXM8GYW6DJMmgifihS5ctZeaVYOGc5Un/pF1R5wHEr+3K
j7/63Bj9OLWXOlUUYzkd3NFbCyqVKeya2riJ0o37DND5fEUq033RcGvn3troHfmvsFtZj4Mo3zc3
snnQBnEWYozRVnXyjIEKgR8XZzMDu6tlN8z/B0le0+2YG1GNI7arhg0EiZLt0a6y3EaCx22zsw8d
jRtZ5fIOHCpqpE8+mMQbPktCM4g78AXRMnJ7vjWRmRXtPV+CYK8KHmElIjr2cQHilwseURIryATN
x5o3Z7Xhb9ByWg5pm5BIxoLiTaBY0dY7k6k8dudu2VyqAaE9y79aPwzFpruf6ID42AmdfTicQKkN
EfIm+X0EaMhibIGWXeQEme4QhDHKyMQH9NQFANnxmyiRqoxPKDd9iQKIibr3PleYBVZLtpr1K+92
yg05xh+EqHVjiXsq8F556q9iYvO9qEP5a+Sk1TNiVvhnODTBZPJ7M/tjOgxGYuo31QhE/qz3u4Cj
luZFWiFB4xO0xiYOogekAunQX5uH7j39Ci+6vDOkZRmvpJewuEI8k0HSm2u+FwUKKZIiq1l/jk6d
6Z4Koq2F/Bo9q7wiw2YevwPYMBeEnD/Rwg7IOssd0jVkQmjsv/2dnB57bw/dkzTEj2IzbXMaOdCY
kNSoogRSODeYgKoTn6GulM/+Ln6WDj1S8mVxVNx4D49APotb5QWF/nQNcQwcYhi8JPsslGO3kx6L
U/KRHsurv9OepCf9AAayeS8fQkdfRrNuAlKo8Wg9ps4sISNUQ1pQRCP5LN6n5NnSnOabUpcwKA00
po02HQ8c+nlRWasrxPUozpC6FtKHqF2k2+c7JxxOgDK/hJsB4Sle9MogMg2nW4+aI4kwx27zcNbn
C5+NcQdmIZT2Gea0+NNHhYWUFhktsqYv9g3D1WAA3iFZ4XwUlA0mLHqOy1w3zHQIlYRxnnvE9xWV
vpae4e5xWTtGekQdK5/UO+wEuAX5ieACksjVK/oXb4vYn39CUU1gLRNacRQeKuOOj+cDQDRUMN47
rXKICpksg3TBckDxtxIF+NCv+YMYLEOl9jG9hE/TdLnnrJVncT86/jy/INqNh03McI2Jr1zsh2W+
KghPe1z17gTptLriSLtnTJbNen+eG2uy7/kX2FhQnMIM2VQmbMWORQ3DM5mA0b5QpdIRdfN7ZVmy
mF7NNM5qT1Hfjtvg0yQQZvHNLLfQSq63s6VsghFaDR34kUBHJnjzPGBQd8Jkd+zaY9b2AurkmA1O
sWyfTALeuVfpxr1RExYvvCjajpQ4chMdBN7wciTcXS5PSnvqLnMeH3lw3PI47TVx1gZXwDLKbQnp
YJRWzSUV4ZWZO3ivd1BbZyCr8y8e7LEtFk2FuRumALz5rJP/ThAM3/OXk/LPX//HSanB9ERpDIuT
I4+D7ceT0jJFfiqyXpjInKH/nespbL5NeWYxM7ZGF2z8oQfmQ5jVFL5unu3xYP+RAYxz+deD8udH
Lv1iRDDIg0iKNshcRiv7QkuPAncP9ORF+aSo1f2mymCEsAiVUKJUwD6yi9kGhwaBx5wQtPi2N5HT
gvhqH3EigJTZneRIC/UTgJTVHUkFNrlaSV6M7Z5YmXyJ4Dfv4EIuslN+4Ogw7rkRqCyqDBtWc2Gt
CG6eF9h+/DXPpQZwRysOG06S4Klt8wP4E27qGCjRLkW36EKkimHuqn7tJfWGgMk1C9FIP1a42sk8
WcYT8o/kCdVonmOK99iUbjvVd+rgsSvKbQ/tFOWKwnhFJf6N01UtNyh+svQkv0hbaaudHeKVkEO1
J35SBniZfxLmBrmT9G8GeHfZff5m8M7tcZNt6EJHj8T0rfUR664VnuXcVZWtiCe1PUekQkW7qJ05
LJbGk+GCEPEVJhlOFh7DYBPhgO9Yegos8geyNqAa97pp1xUGu3LHOaxQ7QcvjWHzKEElsO9ipqAG
S8KOWJ9Z0srA8fEqXvw3pFMwfrOn+MG7lK8zP78hZUXiRkNWeodBNrPc3A+uPZO4OAivvTXfO0mT
UlCESUlEyowMhsR3ClIslslGuHYVewm9ZoegoWI0HyontetDnogf84wKfnPu22JCqApChShh7Rm0
9CSFm2StU0VjvsiF5tkHrWPliL9Z04bAFGf/x3wOdsUSgaE2O61xmEt7KXIaANnmY5PTnxkbuQf1
eZjA2jcsEb/5stPEeqvvkSxjItOOwlV5m3BrTJiyZzj3PMNsad9rw7ffrJZnxicGXsK+McRTZzNr
P3cNvVWeNqjTk/DWm5j6KwE8lcYsStSmr1TzBX6xb+Kmm9j0dtlgEvGPBcpEM9g1bcMGptobHkMu
JAMZgTWUfuWDkoaOb1AdtJEuLQUI1CAgIm16VMKLp1FwhBDxRS6+SbEOBhHIFimWHJRMQozBIbPc
8JDj6hzblTMDajWu0WLqnKALDkmQ7adpOKs82RLrdYHOOkei3o3appIZKMJarXg5i4RtNwriIY0O
jdydpLNwTonsG/xFJXcQAGoUIVm/z+Fy6la26xVhL9WRO1zhWS4kHuhuiOLnNADkLY3zUxBmKrqV
+HNgvhrifMyGQ5lb6N49PN4lbImrWTxlNQvtdFfUr4CWEoQXDtkAzZKjsIC4ipOIecm0wKFIbS2z
VSryFr7HxtQRqr6LT4FjAiNlQNFug2PnCihGethCDPxEY41IVDs0EIsubLX8LRJHG+eyk5nKW62+
GSqOw7Q8KB7yg4BeM6oi2+hz7A0EPpQL7NsNFPYO7sGME+GlCjjReYkdrQgxTCJ0Hpn2blpqc+QU
LXCN9cCKOgy3oZDgzJbyT00bOScp7MiHYiDDXYC5KVzdiqIEeSBk8dq4M3Xvk0DCuwxLITWYZvWf
suIdwaCUUwn23ZRKxA0KmeiKLy1lJtoidzXUgw9SMA+iq71YhbucPclo8OMqFhsAgSpvP2OBxsP8
P6KNCrOEOkSmTHvLITxdxOaWBDcDWWwmdAtBjwjqqdL7QFmO3O/eh9Q4WdxUU0W8BGgOU9BmbCGa
PNyANQjlYwkP1vgsPW7UHAD/UT2J9trTMnjC60B8bGKNShRxQhouQ7LZDQrdH87Q8+8r1P/JWnwI
YdYgnVJ/MaaQGIjOS543WTSPLLU4Dn9s2YpBEaPCbFO3ko9dTuKdueyvFeOE8Yi6GFoo2AEIWggU
/HbpQ0KKg2Nw1S4GVz3WsKmGox7dk86WPejHcechvswJxoRIcq88i1f6Kw3uoNq5ohO3Hy3BVMK/
2nvJ0lBDIEf1IWuizLP9dxUPWTu/VDzIAH/5+u8Vj/UboCRwpookW5Qxs8Hy+yqT4sVANcBC/vfB
AWXU91UmFigLuR+PRFIhc852+O+zAT6kmWj8mCegNTCtfxRAgZHz15LHYCaiq4jzJEYYIo6qny40
vWZoMQ4WJDm4Wi1iqY3FfoEVPrUJZwY+J3IlujMNqDnZeB4JbYh3tJDc7avTQAcuLAVInzTahJnC
m8y3dXvKilW00aRlV8G+c5GOj/cEa7ERvbEymBtsBNg9CIolKzH+5Ai+6OBwLkH9eAiPxTa9drfZ
fxjO4oG3DPWOt4q4UaEMxv5ArgIrxHAdam9l71oGXH98QBwqYGcWA98nlv1FD70z3CfBidtYpZwi
qCntl9ECyrFB/njpHm91w2h4hxOHf1bxV4OPY6XUX9N1uiaJLet2EGy7hLoHtXmbuTmuL+YayVNn
2A9yvev5WVfjmcF7ay4FmUDetVc8tLFjnfBVusG0BCCdFR+adSwegvuWr0hncIZGF+6yuFoxo7XQ
zdXaIfgUMmMtMe0NIX5QyLWdrYjB700IkVT+Z/4XdxVQ+X9+tX+6UCmlf7ytZFajV0mhi65QYemp
jQUcn1XZbFAL6cWyOzdPZuTUEIrBtkxbz3sM04OF0aAwugcd7ZjGNhccMjI2f0XHNyFNG607i8l8
snzymNuwHmVyxGH7FQLNJNYYqvRVDgBhktpYcn1YzHq9B11wWqAtbI8zBXWjgjaUfKBGpWw6DeUh
Vtkd3XQNmFE+D4/Yn2YNTxvQU2vGSOZkrkvoSEZEyVHEeABJW1UBXSnf2wzbWeUwMF3I7kj0YRTA
ruPuZ1FcluT1sebqb6OJknsGpvpwA2V31o3BuQb3jT84dlKtWpbJXesfAoHTejFxgX9Kj5ShFO3M
aUGdMEoxdjrlbv3s548awZJbFghAX3OdFPIdrq6en52I17A9GeIbB7WJ8HQJU1q+QVXKoJJYx/Ce
yLljK23E8Wkq7+TZMUdQhXUnsDwslaUQOcILl7d+3kabgPCi4vZoQsSG6Ud6e2oumGl/1m/Sc9tp
K5ZavJ4sB0M3jD5yk4uXxSsrny7jbaGBSj2YWFkO3ecU2wmWHkHVlprkxmO5izOCE9/ZIZBEOaP6
+NNxmGOjVte8AccXBUNwjU8OkC6WRJjmaXAdPbfyHhXvLEluPZ27dO3hpNHoo4uDV1xCw4E95ler
OntWUpLpjxk6f5IGrGYzhUjisE2SyiJiMWRvvQi8JX6Z/E4f9HXHltj6VPcSRt2HmNmh8lRSY3Tj
AT8v23O/fym7nRi8MCopEfwhL6ifG4aA6HnwSI8fBTNJREIx4blMfbqYC3ERkqwL8OGuilcYvWMa
ljurPxBnoAsMPpjkwz8aijfdBL+/KiZUcmsaFHnjdYg77Liys2UP4wtcBtKgwTWkjeftwPhje/Ld
bKIoB2BJtc/jrovF18VSC+eLqCqrX/57Rwko2CFoiyJsFwoZCpq/PVhlQqB+Plj/4uu/H6yE0yEQ
MsgPYTIwa+X/OFihfaNtI9FJFOcTUvxDKq8Yv6GYQ18vEmQyC4g47v57sPIhEy/yPJAnEOWbiv4f
aITUORXlp6H7/NA535Hy8+B0UZ1nDT9I5YsuH4caIJQr2wkZIU4A+B7Upzndq8qTPhT7mks663V4
qMS3nVM9OQykBtOMEqOIwbUdiovGIrP1y5OZreggG4aBYvael2jiEJV4mbmSc2OhFavWJNSSDIjF
EGy63bQTB0enf+oQDj8hZgNGCHCEN4MhvOYG4SNOAZ3VYGFeMyRwB3xWOIi6RauZbkriAnf1mEHw
PMFchsI6RNNKb5cMTA0IDzAoiX1dIMU2WwsMTnEAkkRB+EWwrknZIGNhUNbRId8JdLQzxHhhMTkm
LsQsmbuOXnUA/GFExk2T6vPYwnqlUW2pymPi2CoE92r9ylj9EjCYQ5Fa7qKzVEoLcZ1smzTYS6fg
BuEuuSIYBIDIos5cVbP6L2Lv3KDUTRN7KDSaUIb+s/nY25b1F5moK0G+WuZVLncyz43u429E4X/0
eOjWRiJmycoMtwTYJjCCxVKEh0fo9HerZnQTErViBNVh0Bl2on4lDfeJ6bMvGc8Tk1mFlo4BNGuM
6cNMF4GrO9zcmNR84ANwy7cKthY2TFQnyToTkV+Lt4o5JENmQW4Os6VqHLbqRTixuzC/4B9qd4Zq
Pk0EFFkKmFscp2uZaTVtbrRPtr4jxKZd3KYnwdEi1Y323gGzRZhC0JWqc0DXS2ysWyYciPJKwZFW
0dHpgLzgDacBwg1GDFD5VNcqn4mPrsRNg3QDhGXToxNra49rIrnPh8aZ+D4Bdinzq8OHVjCnYNyi
3BDEsLCZ5mn8hvUI13ZOiIc8Wz70eZmLXQD1DeIfGjfvYV6bhqtavyneNkBZ2XB1SQEAGG/rYRC2
VlPluSPosZDVL+RJXgQvynYkU2hcgcwJgPQUqJ9Sz2mTq0nySjYxesbmkcmYBq/W68wL5DcIGrbm
w1UUP0eNNQYRXKPgeFizBdQ67OzH5NpiZyThpLY+sgT1xxzEgXTdUF1D748Ih+y83RL1YoUXRvGB
eJ8oL1V9brNvc/YcOxTSPQQDrGcxQ3IqWlWC9W+sLq1srqlEZdjHAx6R5FGsTkz2NQKsk+CdCqJE
h49rYWJ5q8zyax4hckYiJWeZF92o2Shb+skGNs5p1jfwY4dIWnozKQcA1Sz4X7QostRNXFw4ieU7
1vBRutaVtScvK7Ky6O7GlcJ2PHhQCSZBiC4fW+MhTpl8DFdLsY3UIYO4xpksEnGr3Uk8vZrEhSzB
wRgYlIRYy0UBxbtdFHOgPKUQVpplTkyudZWytQxSfLor4B6i02kSp9HZJdnlFvslLylj+oN4jv2r
dPS2yYkg+NpO7xmyaAacwFHfFyjVGPwbVU46s7irmPS5QbpLCIuWmKUc8ru8BGjeYREodbcR2Ts1
FOJGCfug3mVANEN8ySIryylapV66JWIoujW4AAQgxk++uq265+TTRMqvH/Dx6tPqzgyfFZKnC0fN
yDbBDbEYGgihpsOSgorjKxDKNauHILEVQCTp0SxROqGjC6yzlNjcw1dWOu2ikKJW6IXdANgh5G2g
1uXRKMND9NA91Iatb/D6XljKiMpVevG4B0ktXlHY0h6r01Nl5Nu2K3i7zLU0YQJxsGlZbTYq9KN/
b3lg8J/50CfBVTIZEf19eSBa0i/lwV98/ffygNMcpLBEy63IM6aXTud7303lIFsW8xVSc+dO+qe+
G7KIRFC4IrN8/wYs+aPvNkXiyHgM38Ii2eT/o/LgTwMetMhzlSFCMiFId66MfiwP9NyLurQuiFZA
2MNOjVoAXFBLQc7wC35980Q/gbK1qVBpbetwaUIkJZmCkOfMNjxX8KuzNeKTRpiqLfLhBE+b4Rv2
NY+Im+Y1H8ZNwzEEijeD8Agv1Lgp2b7hu4psMIxLrB1qGG8gQyMkrW8SkKOebAhO7E7NnZaM3FOt
TMCNvdJFBJzbNQpS4SJyY66K4johXqyYLENn8o3xI65Gh0fdPVXQ3LSlDAlgaLBg5StsPyECHy3b
DIPdKTV7WKcTPr0rWsZBw/BNnPeyH0Myu7Ue+dWm9maXaXztmhKcEV4nculz3Dsyt67Cm3HrPiY8
nUUpWsNzY/QbTXyjzZq6jjvfVkBn3WGs66sGrWS/asVth166wtQ75meNyYBlIVYc7mc8siF+kJRN
ZFqKsHNYTtBBGGV4U76VRoSF6YB3ibWtMizNdBVjq2ky5I6Buip8BdkUsshBvA1phW1OXvcd/eoE
DA8Uu4n0e1k86fegRZ6zAYfXnl9WNXhYYKmYydulV3yFVzK12uS1j6Cs8VI+QyEu09oplJOkX6CZ
mOJLg6gnJAhgrfamKxOFPmiMZOKUjzVkrTFh7oSVhJI7Ah6Qn8LiLAqPXvyo1E7YXQ10Cy+dt+AI
ji2mLLfujt2TpjkVuOR+7GDPW4uaozqRyPXS41Uoriefzp3jmUopdFQ3YycxEYhR+okzo/gPGgNw
yUAA3abrurvPG3AfxHpXOiiQ5oGF/lkvtdlcFuTvHgIy1O+1QNc1K80InQMo7LGqmeaBkUpW115h
7ELF9jn/m/fyhWUf5ag8EUCjL8cUMRYL2WzK77OyffU9ONPGUOD+QiPViBoCXA/dFeS/CXI+jV+u
pIe0sTlIe2a7FdQUltLikF44H3vKb5rDfUApvySG6SWuG2/xLrBPSEwEVbIfPvq9q92rne4zVldc
c5akw2nZB69F9hSk616O+JEwdjr8JxGakchtEBempbKLsuhT7MSbAqgb37gGPSthr4SqYACxsfbA
BJQ8c7PlpQGdU00BKQYImH1AA5rJX/OyOr0FSAWrZRlhaAuzYK/V1rbCp/oqyOc5PiXFALpUKebU
cThlPS04BOReWTVetQtNlMSsES2WfAqFRoL/0hzqjZFNDM5ZwFn6ndCRVjLeZdRtBYP/NEejqhIV
hzBksOukPAi9eO7U9M4i85l7Fywxb9OWVQywyDg148FK05Naxqf7nN87DgwIAMCF6+w9RT2vw1wk
nXVmsaEKFeEM+bp6STvBFul3eoUZQUGAtIp4M6PYqKoGpkSWUZc1SFxhhZjxOemqzzJFPJ6UT2rw
aJ4FEbYIY8L1aK4xs5eBtuqAVQ8o5AKk6xLHNdc5XiHNXBb+JSMHSHD96TH1Nop/YXuBqBZwy1JS
3MDc5fVBTvYhkBzxrtT2UebGgGH9yQmsXckDNQaeU8plKLQFT5tAmUBUJXfQCQ7mVoDjW31YnkdV
7NkWkdUWi5YsNlk6QuIxw34TcOdfJAq05QIstkbAtWIeCrQiAbd4v2bE8BB2o20mdsyEPxlYfCBk
FhDLq28W+paIIf7AK1dOLds4/Mzap9qxYw3bfBVIsBCQkkzoEFUy3JJ5idXvSsfyx732IWzVnTrg
UPaXjR28/McgT7yPIfy4Y6Gn6wdffA6YmjLDCAxYxh4CYMQfXuDpK+kQ+OZmoD+TCAmqLd7D/+bK
RKPDmiPDiJuGcfj3lYkEuvDnwYVh/Onrv1cmcyiqrM0VCGEJfwpFRRlBVqpKvDRwMoqW7xsB6TfV
tNgjkK/wDYv2x+BCxf7PNxJNi1GIpszjjn9QmVB//TK4+OWhG7+IIGTTq7OWhGLSpL9URNdi9+Lp
4QYuao0zXwl2qcDdNVftDOh376H6ZyOt31v6Q0iz01byqfuIMxy8OE5L3wJl9GIia+4qhnrBntWs
bSL5zcncMukW6bQWHQTaGi7hWXYz3LxVdm+wezfoEsesvZe5bnP9WczvWjaghuYo/RNQXpVZq6Gu
sp7RonHXF71TytG+Usg+iM21Ng67XshWpN7jty+h6SP77pEfDJJk48oHOxNIbBv6WZ5f1F94X2+Z
o7XWsjOHZYk9O8eAA44ErumQX0T4OPQp3aNuPgb7cXSacE9AiUSoDttxpP6IzeSPGMWeeQwNAlKh
kqzNGYNKiheBrtZpsk5RfhLkr1lRkX9W0zEsjqlIVhP4tPAoMw0vmAcQHubDTCCFyphAX69lpqre
2fTOI2uNwjrxbS2AVf0qwQO/6OsrBpGRQLV4Q38yMntBeVIgopOyYzAaTkHqxCxSbtObldzE+hXq
cKtwo+vO9fAuIZwmzRkBy4SzpqDWBCYgfM7ChnF26jSkX+Wz3YPXSLTwdy+rnowv+/dmXs4wIq/y
whYQXKZ76JdS/lI8c29kkYNSC+ILYa7MHviDQkI7Exva3ucUvEACGkTMpmN0wrnSCSgQok3sdMbG
5+Azk+ZF3ppb3+WBtoA80ZHRKtXy9ltA7JE9UmYeVK4FSw5tYHP7FGZycz87QfG6E+1NUjZe0FZX
Gf4vcWrweKVsAZhiZGm+Q063Y2ulk5oOoad9L5JrFeybgAPJUPFTeM6gvZqDq2tfJc7QTDoN4aHp
rmlg0/t2wrGFd4QjJjVoH6NupcMVak2HUrOaXghBEyAp9OU2k6WdyJiuZA/ObX/gljsWKwSu8eNo
LAff6XcCQKYMrFe5rvTjoD8G4IMowwTmJ1VxTVyD5bUG0Q2bUbpApphVV4VpV6gIj4nmCtHBrE6j
965A+pO4xLHcIfg2xazjOT8ZjDw8wG1aubNe0m3xWp4DulADF1VPFyoXymuoBBsPYQvhty9km4Xx
QT5JLongdoc9SWXwAFuZxHJ4vqVQnySGLpWHhwVkBeWT8ZkyOckABwSyg2iFJ67gvcOopCoLjGCU
eWSGBU7d9feqiRCUXoSZRFH5HJIMNBHH1CKxCxXggxmtP6pLkVGUtgZLhlRJcauvoWD08NIGNc/L
ysTB+KC/G67gmtgUoYs2R8FO2K2pwAVVxdZP+GnIkxJBUautPTxw4ufhmjONxCHCG/aaGxzF6TzW
66RcMn4pdESpFbb/6KBsDXnZ4b3vhbXsNqtqEx0I/pqZdOYm3ggr+qh72QncMqd0XpHjjg5M3tDs
uDzIGNsdmIML2J3oZG7lLaJe3krQbFnb55CDxJvqxHctm1X1VL+NDmPAa/eVjSfz1jW7YWeeZW1p
do46z1GGa+P2G7b1qwqZz8J/UnfyW3aR1kiQjkq9L/fVqyW+pA2EcsqJ5UcJ2AgtkO/k4anpcTig
GyWCYZGz/RIWhY9PpaICevcRhrbc/5JaRGFz4W/mD3ifDYYBFA++csWJkgDZH5g/5/AtW16yKRn2
VQcgBDcQacrDG3cp7pkET5gMqSSuhfGDVdKuRkHsZda1LNWT8DAY+K14VvCq9Kdi4rFLj7WCrLLi
C/TRxx3UeulKEwFcgROEEFV026lo1zIzU35x7Wx9YMBOYYIARRk0DKnmpuM0YdYyIZfzSMAxDK42
RoYRMQyJwvgx2qcUQSUPvIi9rf9JhsZmo6MCqePYDRjaKCvjcXI6x7fJkEawV/S0OpOnMT0fVlKa
Xs2o2omgL6Dvmaypea/MPW5VSxsUFQLfKcyWJmlmk8pgU8ZmGoa427jtqhwbTsHwGVk842yKtZbb
fZndYBJmq5SRICOQ5YQw2DceKrBOQkPD1B/J5m1M9ocPpWDLFmYv+HerEqn0uJK5G4/oUSKuqljD
6cU3ERH6xl8dRyxZYfpWUWy+QdRuJEb2SXGHbgyNfocvf4HhqApu5HPoyGQMqI7NIJ0hP3zrZ6DS
SV8ju/doWyabr4g2N9qUwgpWr8HModKfEUtJ90hz0cfTWuasGk08v0uAXHPMjmpLGVU7UZZMYXck
Ly14NUNWhUfKcAyM+5EIRLhbMSqChmtI8t5JSaZdG9jJstNgthbRfXc86+HMFxQ5MV8DfmUurdCR
5fcQwTSrwognKuUTIJUpVARsTHAQEn5XgfjweHECFIKBUW4oqV38Av78cuIsX2Rd+l7RRGIwGDMi
r4NwXwHbCjlK5oJFrvpDgGh+JTDd04PHBLNwhVzx31zuIjNCnYKUFug3pvtvv+rvwoK/CH3QZgvJ
r+aYX77+e7mLA4YJn6npOgUqxv2fERaqOBfX5u8sih8GcZhjZBZ084NC/vRtfPd9EDfnQbDZo0bW
/rnm99vG76c93ewL+vGh/yKAMcxCKoUSXk+N0A0nYfaOiyTCpKAmdiM+WBQOc+pDO/9/wTH28iHa
YowOcbFNBwWFCUKY6dBUb2a5DR6qNbRwnBL9NVGrRwM9QTMUazGDdVoFa0t9j6WLxPBewsmQt/gr
w2NSrMFkZppL/VNaLkYC8N5yj4WDw5w5Qum9CN2L9AK0YhAukM+JHOrjz2ZW3fUnCeM6kr2WMcIp
ZJPA/o6PD0Ta3CHVYd6AIWJ8wVHSVkv5vqjWjLU+8Xjg7PBnjLnh9DYMW20NGUOZy95LQvmCy3xa
w+dcBVq7NkxinJbsFZJ0m0R36po7Dz4KrONACxh5+8p7LH755peFmQ1qaVMcdXk16TvG+oVwVq2T
pu0wERLLIAWYVZbGtG5S0kLd3rrHFkgtEVvcSXe9uGvUcDnKIBByxxQW+LcLJ5GXBQbU6ma8M7jR
1q1whkJgefsSYqNk9ysiylrS509kWsraOuhXPkiopQKMwWJbsh124KcgXA3Vm66v0/Kl7bZRzlpo
x0Ch58THs0OGFRHLrO0mJVnVswfAir7id+IUsDZIh9a/xxcqiyvZesEx0ZCvOa9mZ2dQNRx14xjm
79kT/iV0jRk2DvEuUg5i7vTaLU4fRZN97yJ6AnTOtHREgYkVgxBKckRIzsGYQo4DsRrFU8EYYiUf
BJQRob7rao4SbvFLHO8HaVM/0PWjLRaeyoEiijUGUtrsFuMO1ZfslRCWjkD92KQuCIUUsl0MZqtJ
u2Ur1escv3PJfxF9qvkD87x8o7P28JFFAolYU6zAgIq1NZCfRjedRN9DadT890hDJXSUtsO72Z/1
xlZI1HFZjyX+M2uvOn6LfZbO6ZzxJYKdQIHB0hb5kG4Q7kOIMOcHIFiqU/qBaDHd64//2nss7TzR
iIpOez139ugM//YeK5HG8NM99q++/r/32JmzTgyORX46OJ6ZE/R/y46Zs87tnB/MPGJOK+Sn/jFS
mK2FSBf/e5dFLPbHPfabGhJlhcxyYkYc/oORApMLfsqPN9k/PXYUGT9uO1Sw5IPgRabbKdcsfYb5
mZcVU+b0VJmnWrzoxp0nU0SMmyyh6sgtQGQtHDlmogNTBO5VbMC1/Npa6UbIiGnOD2F21NI9udZo
5hmyIeLGw+AZW48M4RIYR4KcK7GwEQluCIRTYP7f0op72VFFx2fIrS10jyliJDnSXHE85XywwrjG
9HnBTZ9PmYexQruS8pMonHOJ9TK52nJHhjjegZhpo4dhXYg3ASTn6CUDN5CG1CbRWiPCThC8S6Fc
Rcu3LYNcneI9wnvnd685EafdlC0jUrN9AumCjj4e+Xnvq3YRWGslEs6J9kXytczCMNM/FO1rmkvl
vF5W8rDJ1Vl6EW2UMcNbLy39yFyf6mQXpg89o/FEj0lnlm01YDfKnj/rjj5KDs26edhERNR5pjA4
fs9suXztpOsMRSmZrzbzBoF2s/CxsJ9r7anUABB7KPNmmEr5ZMp0lTE1FHFGfu2va9ZGKZPMdnoh
ozruIT/Xt1wFuQhDILYr+liRrD7IGg2WTPEYZ28Jp884XLpgj3oQQQ+2to+uchp13TMqyZS9FO/D
a/KR+Mcp2Tf1wQTJrRk8vmEp8fs1UGLdkGVI8BQ9+UAIMkTxHhp0xP0SLGwFfEzAhr6mPzCI2KYU
PTAXupgYGbM+tccsY4xQIgUjlmm8KAWjaWYjQXeUOAP92B4greCQcEOasOxW8kpnGqSOdamT+ry3
2Ev1PHOIRl66vgTwbuuM6aHPVayuLvh2wHgILeCIUx8xIGazE+OsA8Jwy+6ItC70Q6MHMLB3akQL
BgiitPOUnoLjzgsf/DHZAtfkms2oDpgukCs3OJG6jQpr55nym1jWH37FhmrQkWJMAU4RftFEoa/i
onebaKXnri/sPGU7Q1GY58P9Zmo38vN7x/AdZg5D55CzK+EpEuwadOdElnCNRtc2DDswbVm0p+KA
jQ85gqHsBv9x/F/uzmvJcWzbrv+iZ6EFbyKk+0AC9J5MpnlBpIX3Hl+vgequ09VVR33Vryeiolwm
mXTYe+215hyTRr6PESlY6foyb9H3kJGYBqQpgj0xoi9GHjA7GTbtmvxWJkuSpiuStDkRZAgtRmUv
wIyLE3Wt+wcZ1A1D8FXKuduDQ14ppyAqt7mcU+pUhFxnTupgLU7bd0z6Cv2BDlZftfYvEUCbHHy1
Xi278SMQP1oM+22wMtkuczt6qv0V8wLbo/1QVYhqzIs7eAtxSSyXYl381lEj4qUkRzqBquzORbgK
yi2GC7IEQmMXNKeGqFYTcOEMULMYn8tPzj1c+rB2hZP/oBPgOiexWts0YMjLbM5RyQ+//I0WLjvZ
SdEFciryh2Wsoh2oZ2JJ9PRloEFgEai9UDSgEQ5dDj6fNB7gR47qwj1q82ancNCfUqSXwE1iZpWF
TQuVb0jMdbAeuR3WYFDvuygGtrKuhEWP6dF44IVmhpkJ/DUP18Q5Ex/QbXl1qB9dd01bTNA2Qcxa
4ehIp8pJduEkvCEl3X0vA2NNC/eBZBRww+pB3kdwP/nIbZH/whM8x0vxDX8yjPUPCgXvytLQPYq0
oFi19t57sADukbh2tLCWhTJL1jRRHoxTBGF5VY12uGSmSzuBciO4Ws8TEWUGPzM4Chsw6M2tejxL
6/jJPNQP3SO86JBp2Cxb8fIZa6oO0O4opUmBOSYcFEkY2FinmncP2Fvr6AbKsVmiLd3cAaVdUsBY
fFid6MgPNpD8PEMBwTK7ar0VNyrRYKBwt2vCL7TIqae6kXP3QBebmRfVbL9k4DywZGwL7tMJujtv
coKSBIW76i8Y4Yjya0Ok/WYAfzKrfKejIP+YGMy0dWjXOjGtnHJ+MGc0Qzxr2ftzoDHQSvYTTx23
3qygTc2Ef+Xd5KOvLrQ9GvV4XGES9KmQXKdAJTcwFrazcj28M3BPw7mFnWce3Ky7uNCPeWaPFzpM
qF7kjrsyL2r35NOIEKHhstU4aeYSOoctrRPXnu4wnc1ArbQAsIcrc/OQUdALryPz/clyS94mwHHf
EU7mBd39oYFKaqvUeBqEyngfOt5Ru3Vbiak569BMWQPd5AqSuIg4Olx4MYSVcOS0baz57vkHYto9
xrF41i68N7QLyAxOE03/w1oFma19NG/Y2h/pBorEeCybLYigQ7gJ98LOvMBzfxwfujUAapz7drnn
SLNLkNLNYCCtkSIfky3raIGrhwtk6klodnmgb09/sDmNTnlJWcMggrIIMQW7jg+0EoqjsM7nwpp4
Vwd6arqk20HXQ5pDJ0dfteONylf+VUlnxYN7subjJV2pRzovLDAejqm5t6cHSV/IifWZtNRvLPzE
XRBZ8Ag/xzGWw0K+poiyyDRbu7g1yVo55Y67QKtQLbxbtZg6zMQqQfFfQenCGNXNdYinB4a3l0c3
oURuyZpVVwMY4YDc0WieDfe2BpgiL8xobpCx8sBaRG7BUGyKaG4y0VVeK/o3aKKtp2z93B7Urpjr
AZygMbUj/a3XntT0mNPm6RyMPsE7drMB+6Z3P4lHkLYwvsyC4+RMZ5tC0YCkAsI9OJpmPiVSCBvi
mWH0CPVFkZY9aHV9G8ebRLbjcR5oTi44WUVknwNI3/f3ebYdmmXlLUcgWpwd4pmP9Q2rIfv1MEO8
D//U+KJ/zCoH4Q7Dfbsolt1+XIuv8EvlL9abr37CGIDK6XfexZ88lTzJrScuSYOhmwV9RoRAdxYu
BQmJc2xutKroH2/Tx+xd2JMA8NVJIHfpX4VfeN8/xe4sOKM40x6DDq7xAqVqsFRv/rXb94/DM1VT
tGzf0C2ug727q1CAruu3eCF+YTA9yCd2/0f3WQUIuWd8QcuQsm3mnbNzS/SycjCf2dU/08mOwi4q
z5RVeK0uzb54wHdOEOOD6oTPwnu9rpbt48WaJ8sO6TfdvI34qTzCdn7Lj8XeKCE320h45sXD0M9v
6rw7rJMlZ8+dsBfO8OPnwgFLcL/iJYfxZgdLc026IApVJG+8ygc+j7OAd+6q2hy1xnm1kKFzLAAg
Lz2o16/+FxsU148b8fE0U2UTkPbgNQ/Ue+5DxrxNhH0hHwdWw8BSni2Oo84QzyXamcglO5HMw4Fm
yEwENaUYhxIN7dBu42CtiIhFF/64z6x9Y+1B3QFW2+nBDixZrD310k0EcZcm7q7REdG/8qui+0G+
CbHVebptuqsVf1nsjvQykfxMJRvDFQgP5nWg0xs8ZMYD8gqOkW5EzxMegHEt8EjSBawZo/zHnhsn
cI2JDZ8jI1BLWf3vAlkljcPXT725n2//Z2/ORNmBy1/7dsj7qTenT2F8DKgN5Xff2p/nRhp6oOQ5
U4oYxnQOc3+eGzmAiorFMRft+yTK/yfnRuVXu9Jfnro6ff0HDb3f9gk2OW/YGOVG6E+toe4M5pQ0
uIi4l/DjML8lgcMkY2HKq++AIB5RwFnuouVDqzNRXNJcMfyXCqXK1CwBThusyZlC7UrLBMZsK96Z
pIhE1GzyilYTIhBvx4qKzonWW/AqEiVUHRKsSpMe42J+AW6JyHZF0q+tNIaejpAclJj0ox1+fa4Y
+SZ8DhLnGiaJvx9AArp1XxP/j5lkUb3C/1BNqBrKhh53BfVqfB5wZ08DKvEToTO2KiL9Si5Iktoj
pgI0A8VPP1ijWh6pWcm5k1wOreAGbrl4C+bcDWePnL3VeHUXLiUy+JnrSDTPGhoLmwH501OzXADY
X4r6Shtvbnw0/WoZ8ghbVEIh+yfFTMlfew5sEuQCIbkrqHgimu5I4jDsoEB2N949FhZlJDuDv/sP
viB1oipFUcGcaSEvVejT/I1blEuEC+QvF+Svt//zgpy6OIoB02LqlU89ou+qVQStuiIquGks5ccu
jvzbpCMlHlnBMEqLB6XK96uRL+noQuBO4UUxJ6HrP7ga5emH/9jEmRr1Pz7vn69GLQni0B81caOK
S0mlaXhSz5F7Cpkchqs+QC/wqQwnqEw9H0n61JpCTEkYOomMNpwETjoINeaudKHsjgGKEvHFJNkI
uGxZdDpixH2ErSDUV+jwQnclwqFJDeRy9SHUHnqBydWxuWAWcDk8JY99AB99nTFHbuiUnzW5Xxfp
MZA/kcOP0PpDRByvov9FNByguNi3p1S/kP4PWgnDHu5+95gkn63X0OJeyQ9ZckqeZAEG02M0HHrz
IOYX45GcuHG4Yv0clugMdYhYhCLEcGgXXbecJtwI84fqefqbjAJChwhpOCPTMwSqTCAD60J0HuaZ
RQ2ayfrgF3+pzE/GeEr9wWgfrjoQ0mW81YJzatmcpqpmlYZPWvUpVs9hAqaWwrKgDKCJypQaH6p8
UG00lgUGFyD4SHAYuNMqk5R961HecWjku0y6aTWTronbnsug8daiiyKBRGpO5rK/NRejulEDB6KO
CTNCYrgq6neNUxtMDZm4TMKsMWJwg0Cl4dEsFHGh3AZjim4bB4epMZoDXLGl6NTTbFHea8aTIu5j
c9Ic2hEs+emNbYy5oN+h2mUUL7JBCkC/UKrP2r+NaBH7GuHZsr2EyVbiQQ5X16Wxd6WJ5lqr6cEl
B8JEJwhFUGRLfRlcPHKGMNn4Zf/WH4tOPPDxsRwPglc9jYbj10R6hD92jzAlpLTIGT1W9a2j2Mnt
/+D1igICH7lFn9diJZh2+b9br3TtF5X9L7f/Yb0S8Y6rpomk7Zv07If1ik43AG8E9ixc34zvfxYQ
k7hehlxvSAjqJ7z29yWLuR/DQBEp2ySNYwn6JyuW9avInkfOAxMNaicYfQwYf6wfKAyw4KVSvxGl
l85f94S/oMn1MgVKMhmP8/TdpOBlBFNybEHm1Yqf0Oen+QxcOlD0hK4DhrvbRGAPvYMCzE2Ay9BB
muZRDgY0rFEt8yBgdwtca1Ey3Y7fcYkX0ZchT7FymvfA/fE//D8jH+kqNI/8hxl9QqEGVay9cOSU
25WmY4FaMKpbZKTkcsnoALMcD80J5Tlhuf1poeO4RgsQg6heNP4tETcM8gxSkBGoiHBV1hZuXwR1
q7A50z5BCUPfp1vEKEKRss7LD0TDUGYDLCrwR4ylxeAw5hpvCEMm2t2ZGgrEqLN6M9UbPmgmTe3x
9LYU7vxePXMrosuR+r0y+xPXMlg1ruvp1g1H+KX1ijdKS8Fi361Xvq16RpXFo8EFA6R03CMTgmqm
0pCKlEu0xJ0HrFmzhwceNrfEDEyvSzcvOaVWKW4k4NmZwZGZ7odBD4p2BLLxOH7uCMHqHbl6gITB
xFK487MwfSkOQ0nWyY4hqfnoEi3Et3fFihqq1pEWHDrpAzQJD5Riiv9JIVCbn9PCWixQj0Nj43eh
O8KegccGHaBX9gQmU4UBcuP10QOnNebcD3NZAtohu+EY7qgSKdciKineMxDR3BkN0J51sdzhxpqm
qsy+4Ey/qrv2TAT7SPymu+iR61FZZSixOFVxa9iGlGDNEZY6ixZ9mgRiCiA1vblCqgVKh3YDWmNT
4jyOSf65GnR4ARVK8bO819N3cEj9kQnktH7jcRoYBbNSarxt3HkO13AyiGA/5FPIL76bD2A2rNT6
gw/9CPyN//KoTUG2oUseli74Vdz8JRnLHUhBhMYW42IyxMyNjxrtP3Y1pfoCjAbLg2GaqGrqf5PT
zuL2yxjvl9v/OcZTpwR07vv7qO6P4o8pHguYYZFcIP4eDPbnFE/E6ESAMwbj37USnJG+L6bib4Yi
4qrinKZR/v0zy9LP2V+/P3FcUxDXTHYUfSoPfziM5cIoDShEGZbhX0jMm+sbLxYwbECLag/SoQ7I
v6HVq7Cx1yIdCHP5oA6Yk37Yjk6/onGUyRn1Q+jIH48DLbQGGUej/v7r4zCqJHHDEgEkJC0mhjPT
bG69hK40tTiGUQMIEpzO12JK5KWsqA+0PJSpgIp2WWm774CvaIvQ5MHlas7T4bWo1pnySXtMlB7p
35rCZjTtoukezMpu5GOjT/lPa0Ky5gqS5KDIP/7+Gck/n3N/f0oozZnFYnJjm/7rUwqwNElmw0sb
gEtyXWZYvqzedTat9NonN6PdIPdVSE/VfGfcMeUDmNQh+iDKEOdz792heQYOMmQqMsRbId7hgAZx
2vtbl0530r/VgnoJYailhvIpe8eOdRMeqnaJ3a0vocUjf3adY6ZF0YmQqxXnijIyx8DF66GqgPSC
P0l4pSTlHFpe4o4KOFLXxiJKH6xsIpYhnvOE8Aac0dw20z7SfFDtPmjjWb4xwPKhNJyCCbBOFhWR
wJ85hiTlEsyx20IaQ6DbvmdgICR5rd8Il5qp5icOHoNpDlW0oGEqKY/8HJZUfndN+tgesjS6Vq+w
OWXWc6ZPM5NiD91CseXvdboRPvl26SWaJlEX0Cv+I8hT/5GjMmA9HhQCxdTz15Oasdtxwwb/Pbcs
EAQn6JchR3Fav48yekbkeVF1jAjGJL7OsvsKI3T7nvqeHWzV4oK2mJ159LcIXOvwqbPkaw4ffsnp
bL0xsJENOsmd0PTbS8wLG/dvsXzcRFCccv3WfAzSI41r0fjq9HtMJFbgENxhzUNrGzRrRPchATYd
Cc3GFxpNkb5Hqd8M76howqzBMAvyglFxYH0EHAdU49h9BM0ZO5fMyIbpES+mtuundL5MnaX8eH3c
jkN/KnKOcT0iI3zVLlpZj/atiiQva6Un0CAmXKuBHmFoch3IFrnDOsz2OisWUp2udQF1N0Z+LyOv
Q4ubhyJ+NZn1NSNnsomUM2n/2JEmxLaBT4z+yFXjH7X5+R+7d+BphlYJZAnGxIRasv6+EpdN8adK
/N/c/nslbuIqIePBhHzxDUL9g9/V+k3BbqIBkmZt+ZYB+V0CohC0QycPApSI72S63b82D75Ex5FS
XPtDAfLPWnlTp+6HRXt65mhPYElhnuW08PPmgTtKs8QqZCJ9DU97vAK9xND485RzIaVOWIB0/v2E
9v+EHUk/tyumF0slbItnrdMcMX9aVNMsdUk27dJNXKx00uFDfJZQDeVSmvvatbMw8C2scAn0rW+d
smd4awOx+/ulXYJQ+usz//FhfDuj/LBt4uKL/C7t082YnFOdYOJ1kKA8CKgyKad6SV1WSDUkdQVt
LhiXFrsWc7cFWgnUqrQ7iDlgZpfu8T9Y2G2exBBwzbh1pXwhx60TKxeVs6+Bj23tLlXG7+NKd6+J
spEqRpZIj7dly5wGwO98aE9hty87hk/cvXgx6xcTcH+EkA/D5bu2cJdHMYW07fi144nH/JRtzGdS
YkAKLBt7csq8pUx53RWzmoxUrnnIEIX+4KXHKQJ5hPj5lgzPR8QY+jVHlyfNxA/1lOsbxHzGSrql
C6Ij5Q//Sm7nsrXbmzmgxp3Bnsp3d3kTHZQdYY2gqVeYHkiZJ18dXaOgLQPmH6tiD9GE1EfkN+Pq
yGLGMnN0e1t4S4/hFbkb0UXtAJMh3iMeqLNV9XCr9KfQfc0Ep7gn5USHrFn5CUl4KI/sgwq7ZRfV
JImIdvPSPzIWChSwPseQPSMAOVFO/n/zAoBK5XXvdWJIuOviLJ49Xd4PjC+YiuY1h7aOLUch3bl2
baP17TjCuLnWR6dgC7PYr8IS4nJEFocH9Cs4jLRmwDHAV6j7Sy8H9yZD58SWXpAWggEoPgsaQ+g4
UOxeF3daxyB4SIjIMWzGzBrqmzhkDJXfMzQCIhQxWVokExjkqRwubtTDnuIjj8QztPTHClVBiYC6
kcfbmL5akfVkje085B3spdDOlG4Z9MHCg0/CTP29jnmWEBdwlJBdhA1TDmxhGOdiQgypeuqJ9rS2
jLazmqj4xvGVle59iMK4LpiFpm/iSWL4xiEBGbqoMBW3zlrj02JG/a2FEWRMQCFif+7ZPb2WcATx
08MhnmMwCIbsqz1j0g3hYdpuo2CsHPacaaQxn3rkPk0vBnkgVvisF58BJ8egAiKWkB4PxyWAXpLV
HDF5qHY0Enh8YSilqJi3Vqm/lNxZLn6SqxWfpPfySVa3IcPFqCXx5KV/8k/Vodf6JSlPSz+KJY75
9Jz4DNTdsgSA2pXGShwfWsDcyqWH+kJChY5OtPvoYGiyv9LpKw+duGg7it7QIBJdAUvRdHBD0Tsl
0hq8wCWQycZCHIH5QC9WyZEBPNe5YY5zw5bPYfqgnt2zXr/5zEZ5TXb12pcPPe28XtexkQj+ms08
pA/mEidRT5swQ+Cwil4qRO1GJa6g85TBm4biFF9WxHYeA0bB6IC5PbuU9Z5ytsenSsGQgcf2cSiY
UOphxNBlJSZpHkYkcw6Tdv/ZytZZRLDXS9jfjXaRC3aB+/eVo7GAVVuPd62xN3Osu7bvvbjCXYxP
4rhReJmz5iXWjmO3MAGTBRshxxt1V71Hzu20XUQmEQng0JhOA1523ca0ZknpUlaWsRhsrKhe6Gqw
gkQ8hQXp82MZCF8TOq9g6iFyraicj6XzLr4H+wbzbQ4iyZoM0Uf/oi8yXOP6ZIY9CAftEYaNzJyZ
q1NHz6FigrYbrIuQdqlksYgjtiIU1JzLDIAZUhvOUDp+7jTaqR1taG/mDB9ycidJTH0ALYyTDa6w
0ix1BXAchm2bsCGgDSQTmc1SYTqeLoMlojA03p7qpFs0ygxiX2PZdveyBtWuw7znwXSVHBcHvjJH
Et3YGDdwYRPzVoGtq4m1WfSbwCDABvn2XGDZupbLCg32kkh15jkHK3cSqPkuQb4L48wya1D8u1N+
qKQhC2D1xflFGkvxjqGOaysy1+i2kjUHHmB7KmHfc9ZNGejMs5zNJG/RYqbA/DzXYenOpRWcu2if
QWVDlHFnwu9f8lfVRtaWE5RMnEA/b7fFRxlgZGrFZWQtvHyFz1B/Ugsbbk6mz7UXdDg1sqlxiiLA
klZ9JsUMOB9aDwJhCJNVMrxps/ASMLx2TxwBIC/AmEzztXKxioMvo0izvXXzzoqef4zq3FU2DR+A
4oEUocD29tFeeyQPwXNXeF44lABsIamlhIdPxsoeUeyMmTtnCITr4Abo9nQOAG7yCqxo2z17/kNg
KjaLMvawLpoLqASbiFwka5HI0PKeCKWaSUghCJamy4wPhqVr4iBvvPOkIMggU2vQnJmebftXGND+
hDgMGN33Dg2wTYdoA5+Lx4kqh1WRvnbKQcivunStmjMSJHyJJequnPyZxNhoXrRXUXKq3WXEnHUU
zg0uzOjhm/CCTd6cGfgUh+6xwNHls2JNrN6oDhcyOvQaBZ1WvUrsTGmjrEkDGKrhSxk1C1EmOqA2
P3i5cmg4RUm1dEjIwMURUwB2TgAXTQEC+OzfpbuH/75bhwdhj60BoEehXHRjiYGx12bIEZB5hJfO
Tj5ktl6U5iVyIptuf4voPVmG6qasF0ryWCYbqThpiDK9AjLhzC9OEAgK2MTSXtffVeQm1UrVoHSq
n2lx7yh2Si8nCO8gZHhcC5SQjwLKz0xY5f0Oi6pYbM3uUsMeiR0UoF37Hq7tfEd42sAnSr5UBIqi
radTVWt0LB02s00RvvfxZoz0mVspcwx4waskrqBnp+VHoaKuvFjl3Srmw06q3814N5af/vhQpjpa
3BDj3EwYJCQYqxi9IvjupcXB5tmLqitjLoGZzoB9kp0A9qOcFY91XuPVCgjKBeuIw26WVdZ1iqvW
/RcBddYI+kLyC7BOQkfOF6OzcLAF7GvG+Bo01A17nDk2p95Uv/WVS362SpaZNUvG9pSJ8YYjnFKJ
+6AXWYTZTcUwmLtbt8NaW5N2bicie5xvKLesgriOM3oAA6YZ3uBkVHYq1qdRFlkyIuGr1PKT4hqH
iPKszR5TIs26ZxX8tkI3QUEKgoGMRq1oZugQo83IAjnV6OQuVGQQRcyuXkY2K+qPBkI7DescIJqD
4DT9LD9RR8IPJ74LXXNcnTQ8w+57bTDI6xyFglXHlZ30cDNaYI1w6XxCHWpTp1NpHSMyvqePoqmM
a5XNIK8/wqCYt9Unx1WRBQ9rR9QFGDhgs6xJeAhQWgfGWhn2dberm3un75VkFbLkSNo6pWMTVweT
bQ5/LrhMFrPhw8MaaHjCAgJIU+999Frr6M2Nl9U2dMTVZFScYfeFJY3oimMt7Ho9hwSB1REvZyN1
p4iolHhbxbcMfQyUJ5sMDgVr+UxgxsQYgtEniYAqxwxSs8mEYYtPu40Q7NJ3diAZRWi7QC2qofjl
Mc0R0w1b8y15rtb0a3Nxr0Wr5pafwxfuEv+u/lJ9Ec2JjkbT1+RVuJ8KTyOjyGRBmZlvw7UmefIy
NUlQs3FnCW5OdO/eF5pLvjUBO1bPlO5mYrCHw2fO2QUsajyisvl/dysdUIddJ3P4jLlGzsoVbAD/
064vCUukwOanmItkZAF3cmmB308++7fgMu60LSV5oB6GcNkDKUSqRaOfwaE7a9eTbXIXU52i9aOL
A+FshkYwpV2w1IYNT9qiF/OSnwVwb8COuhlOZlrlyMSaWUDh+ZUm8/bWxFv6Wea3Wm7AXG29Ku+p
dklL2x/Q2jF/pXl0D0abOyC7kmuE51fsguxZjBcxtLhTv0+u/GzjVuB7ja/ungdkrSSAAMIHNVhw
H5+4gxJh8hyuOBr0oWS8+FZEe58jjnEEaCPhsbY9LASknVczFEtwh+LhMLBfDhRaHX6rufuS3Wt5
pi0w1WPXlbfhMdugBjvqZ7m8cBFSy1Gciq/YtkHQ0JzHCATy8JUNI901rmNNmSdz3GCVhHOVjmXB
uxSuJgWYTHl3yZ7dt7qYGYRDcvqiQYVpl7hXovOCVX8doKQ9qyzPJImVs063+QDI2pNQ2FAbs1Xx
KKzrpbiTlXtPvGizwYAVsKgCi3vhaGmsRSD4C5Tcax5OE61BIVm8b/gvCZZj2hveh8f0rNaARfj2
ETfsu37uxwMnhGSYiRflOd1DW+OjFrZrHdUKqliDSHW/saE/Ifzl3lIZn/IElGwrDETzxrQT9Vkm
28+zXQ6A8Pcow57T8YmKrNbm0yqA/ja26e52fJ06GOW+f1PPI+j+kKLhHGOkGu7ov3sqgnbPBcH1
1cLC+qo4Wi0j/Qr3UryX7cx7HT+sm3+uGU0h5OUVAlqwKMDFbLstj5ofJjEoIeMRqALO/ufmpTVe
VNPBPKE9Ba8ZFTZCZOKUoFMjXSMg+n2ArUgGAJPDrYaGEpO9Yof78AUFNteiuA3Vmb/nc8azQMGc
yRszfAx7jsfzPJkbT01ngwLlE9hldkgF+ekRCOjbTKiAEdiQl0a2VmAGFFtwoJNrUs0zIi65GF6y
DoBSuWJFgBjWiluDqvGzf6gv3kdAPIDCfIxV4Bmx+SQXXIEGfItYwZVrvOdP901OFsoDF126Zw3y
uBJX4c7gqjvQIpq3JGE9MU3ibPKSw6c41hfolEfaiNVG5bqPmguHdX/tfSGZ7t7aB3cr5MTQzkKK
XU7m+sbf02YAhkELnjec7F0kTT0jAdY7kgj5ABQv1WXAfK86EKLfgmxFfqP0wU4PKVs8meTLv0SP
4T7fkwGq7YbiGaXCp/htCaGri+aBy4LNkO2WXuJIMCGfkDunQFdekDulYwYCGZWT5vda0769Ssei
OuQx0avzAuHngSMVTqFsC4RS53TN4sjyJK15N7ijfAf2ghBBf0uW01f/DMxp65WO+li79+nzciUy
Oc0DPmnz9pwTJrjNwViTTDBMHHNQioM5h7o2wjYx+xcv/ZKJQVJO1kl9i1fdTsVCqjqathhHx1Rh
ca36z4ETKJ4bHkLwFcMVmQX6DHWpRbFE5ml+hFCtT3zjWf7eo1htcFnO0rO86+8QxcEkfJUXg2P9
2oqvnOCqdX3JX4YVlh72xQ9FcSrzUL57b7K/YGlzH0qb95r3JsfDgb3dO/EOZTTg0DtTkjOojdcd
WA6Vc6tQfmHYDrFWAZsKnFJeC8FTaoCTEnFymp4tNVwLiLf1fvGQKa20VFSoCKn4oYvhVVerbdms
B76Yue8B23/et6/RyJYSS+1JY0rTfOQamBTADZxO0Y5b5nOi1buOwsOvWvgcmXkbpBjTPpaAamcE
jgfyvajRzAZnRaYYVfN8Pw2AFLrnFWuP/lzRaW5bToKlwWeM/U0oDoq+0JKNUH5UcbNVc0xN8kF0
qa+6bDEZaNxtIF3l8Kys2+RV50VFt2JxiKYn3wpfKXMPg4+ayZ+mRDkIkMzmBEiGMjQW3bz6xTl4
LfUBECamf2uBxZQqA3+LMS2gJXIbDvtcgf1wjEnSivVFG+7pEwze3azXeovbf6GNr3mxbXjm8aCu
Oj8/tpTyXdi/x3X9llYnCrIMWm2LIa3EooNLn5qG8mMejqwq3E9F5z34NoT2DwDM5QR7P+7b4JWj
b+ifDMV3SNr2h2gNDWpGAF/xptBH2xo3TsKTPkbSq2ObPWRmfSoNR0t3GVnlIl07+BKaH82UkM0h
s1MuF/dS4DXwhHs8pYuyhOxsUXTYMApc+OZL8poxDlnSpr7k2Yt4n7ZB/YHpJnKcwCcqrGXSMNyz
gBEctfKlbct1mWUHMVvLYnsD/fk/dTWb4hT9fNMGxWfO3WqQUCJsQ+Ew2jGoAFD1EkOmUpz478Br
xDvDbko+D2opw+6iOt3V6lNOOJSOK4l0FZDLsM7as0onTqHZ59Hf+8+dQ0yedzhRdOXp/TNzpHX+
t4qgaWD5FwXjr7f/PocwfkOyy9laI04C3/6kVPxTwWioGiQAJDnfid1/KoJMBQgok2pm3JNU8V9z
COhW03gCFTQPU0bK+I9EjOrPQ4HpmRuywWwAuRKhYlO3/odufC0GuqSrxbcoTJGQw3ItYTea1Ygi
ZtQAxrWRbgyJxbOp25gDB3XhBw/GVaqXhnepHGVqVSHDoTCNOBMrHP6PmBrKp96H9MyOW1L9A7k6
J/0idbjutSa3K8XButKwOmTzfGNuf3gz/s08XP2V1/XXp/STyKnUtMAcR56SjjescU+aIJ8DC0Ci
RSMf3lMEaTpGQW/JlymckjZHnHygl3wO2BWx5QHRIzjPKOcIZaQX4RMPC+FX7GnYqV6qbKa+Z/QE
Ot8GEHVPD3SX6BAWupNnTsXwlG44Uks7szZs2Kr5grT1FefJ3z9J9Kw/jVG+vXFc9daEZrUM6ScH
cZj5RhNJMc+yO8pQJjEmRN3uaBK2PbXVs0t8k57aJ+koHsheunjHgAZ+spp0Xu0VTiJVbi9+GhRo
jPL1V8z+yGBGZOX6a0aw+57Oj4+ox3LQZqHn0uGlm3u01gWLrb8GjIJYJhlWvPe86+AU0FzxbXxz
WF6S3LQJyGxgQUER1tejcGYZY/QdhVcxYRALL9ExH1rKc/mFMSihpeXO86dkNWSyPn5e78HzMd7l
2Pf6GRI0AiWmBS22IaahPENHWSZH/5ugHbWaydHmm0SNznk2zIVtSvYDocfocCl7VwSk8t3cOAnW
BDFh1UJz5PUHGAeUnCIhRitBRUDJg51wsT3lBg4bYR7a3MRJbfAVyNDGLWdOfjZ5pP0Hhpypocyp
uH+jC9OzPwr8RHizcDCBcTklYAk8zDC8x5kCap0XX15NInXdXxN4UpKwnb6jxfWLN/hGrn7vryjk
aHQ+SvRyu0vrH6wGtER7QvGW0LJ1NABI4OTQZiWHcU33JxXOIZooSiiwh1O6HiE1LxIKVj1/i4ZV
S+U9QczgiCPqdz+ZRuw18SJ2AA/XtBbJpJ1CabSjECzcfCfqttlPuxYHzmxw0ARLN4JaRXenpuhZ
qLlsY0p3RfxazBU4GVgGwNoDL4+fC/CTjcPA3wt3lZ1frE21s87mtRrx1qkNWUwcZ1RxJkm3BQxM
imNquPyWxRpOXBsF9QnTH+ovjfNkHWnb7l1rsiUDlPmYv5fplkHG2tjDpW0W1p6J4FLIwrfWwAON
K7QSkQCOJ8xPeS+gs8UUW+xHLXivylW0M9CIaebVEpeWp6PXKojbnquiPcjvrvrmP47JIVtkfA5C
baYiQ1uWTPk7xAIVFcWGUN9o0m4Th1O9arzEHi84H54pdzoh8YX4M2ZRk1xNvvGXtli05/GKFxM4
WfREzkbFKeAt0GGgbXp/E4DYatZsy1xziUb5+uiKO8I+JwaZqj78/RLxy7x3WiHAPatQbPQpwOGn
pT0sqCRcLehJKzI/waAQk6CbJ1R5rrupsJe5Tu1kTFeje+9dq3L57cf/r7/Mm6tvatT3LB/KwPPr
n/75X4fXtv4s/vd0m399z3/99Z/c5I+7nLA6f/mHk9ZBPZybTwZ0n1UT19+lr9N3/v9+8Y9t+jbk
n//nf+RZVb/i5Pv4/Gn7RkMmKZYkywomHl1lrf2b7V8iJuO/vf337d/8DQUbWGsNh9CUvMGb8H37
N38zEB/r09dlEBWTveCP7X9K+GRGTiUiG7Kqo/791/bPlyatmSiqkwHqGwjo+8vyx974+5vw7wOQ
kN79RYXAvo/umGA0FcSmqX2rDn7Y/RM5dHNdA31DMvxjVz13zMtqcF6cbqLq64dX6d/sy98CvH/9
aaqMCFohyYtS66+1htvLVeYZhEwWrQIoC8JK5UZ7hQvNwy4e+OwovkrHVdhGJAkm0VfemjrO5rcy
XejhZOM+wz8saAWG0jV3SW/rWapA3L8X+4zsZpljAAE05Xj7/qeGJJ5Uvs/Q029iwEUrhMjbjEWD
JcEkIavo5c6JoBzAa4GGrB6540H0GNQzrqSPK2+tV9XiSKomAlZwBk9lNXCqK1nM8gZPo5VgdlXx
RLWhS3hSpRNq4i8YhTB3rU59nIh2LHX0PW/kTO3+L3fnsRw5dm3td/nHggLeDP5JAkjvyEwmzQSR
dPDe4+nvh+rW7aqW4ip62iGFSlVkkmmAc87ee61vxVHkaAwdigm1frvW0jUyqqhDOVtV+8pM36XZ
+BFrVeoOMRIqpTFmCiYzR6EsXjS5uovI9kKGm0FCymQDOm5KrI8sxaaJKkrIxmszNPSA5vLAbNOP
QZOANxINqI/+AdVSLFnfqghENyU3EeY+Rgxa+BKfhEqg3tzDZYeaVV90mpnHYvuC+sigyYi3iHH9
3n+ILHXFMsYa5uXxezDnv3pf5vQw8NTt3B0+U6X9LNEqYPiSNF4U5DhqzfnPDOlAETDxqhr6DBFR
lTkfi0TR+hR/RHwIdPHXOQULrxoUwWMx20f6THvvcovEkdpBHt0wt9XMx1LSRhv1lUKvjEPdcAzo
WvUFfD/ENk7tKwI9KmGjFAUHF+I1+NBNlMWdCdhzkPFbq0zvlT681LPQNxWXopySzhjdhEF9+9uu
gz+EsQqqKcSzuJ3+qxwLw9cv6+B/evzv66Al/VOCUIYL8vc66A85Fl9i3WXxof5i0eOP/10HVfGf
Ik4KTBPormQ+ul/WwVl2ix9TQT76w+b1F9ZB3B+/roS/P3Uqrdm8gW2MV/ZzHZTH42gVuUfQCTdC
Nc/VR1CZWlt9dQgKJ9iFFrmrCQYadXqi75L4Tne50l8zntM3zj9knHUMqpWkvAXDrSu2VbFloLig
Zte4BWiqTY/5uGooHZz6gHkqku0M5SfGfHNhkuaXImGw0j1oHpDozaGYBx7qtJHpS/aT3UDqFYmg
6Q3Xj1bqp9cR3gVDYpKX6rVbK+sevgfDNo0+eo6iUS7oZQpMjkr9lQIEzUAjx7tJLp0RgXsPwrYa
6ON657y5D/mhwDEUGVRlX7ob4xTr/IAAkvY7nAmq6F1pibE2cBJivTK9t9hXoecvyG1DvYQTO0ud
GuAVc0tmTah9HAb3BQQI/0K7p35KeclkCxpgCW4angeS6VOnqgkUfgeQHr96lxJ6GkJX/FvBOcl2
JmIB5SHPOXRC/wxOjFtLEukAfsDnRUqQXENCVIm1wxL/hCCqkOyZEjmeZXiZM4AL5RP40gxgZ08G
0g5tAudCw0T/spB3gcaE2+5x//eE/8xcjo3ULn3hQwJMTytxcAfPToZvmS6u5jmllwE2chrxPfiY
2i3sG7A24AO4TvTWbsGaXnCMIQZtHbCefY8Qwd9Y4gFyhV4sCB4+elDpH4EuhMoXLwMKgPqcgatj
jkjTGjPsMq1PCedZwv1sUSWCETd8FC41NpJ2wwSW5tiLmNl+v05jeL1D4OaPzaV6T3bTN44VKGPM
7WPMbQ/RZylvvfqxuIa78I38K6SxKium/qjeRJwld5KgBX1tfp/IP2jvgI1zfendZIbcL92nMEuY
HrxPUdzxA6UMKZUjMtekuq3WyBrGlyFb9WfIrsAh+o/Y2vTKVzKt8vwFpx2gn+FJjpnZLMQrgBUG
4nSiZBld+QLWlC5wI+yi4SlMlz5rOa1wpkAocl6Nm3iVYSArcbQTkKf0Z975tRwykdGl50inIMsg
wEVoBRi4jFgCI8fc84EOxoLxMDDjqjlmoAPXYNvMGAydqJxmL35DBXtH6O0Iufbu4bSpTwJ6kB3s
uzj8SNVzqxIJxFCooUfcbeGSDlxR/Fv/ymcecDTOS7uwlhmbfAK4vqY9vDAvIxIApCf04Nx5BwIG
xLhzlX3noFARGBBLcjBm12cNrfqxXYfOyP9HNXejGIDDFUXHZpltUAi2br6G7drIVJam/Q3pNeXe
4zoBB3Pms+EQkUbXHlRPBh7B30fFStS/4mobLoMtJ6YeWvEcib3oemXrTVzb0bVUAROBQRjkjURz
ORZQqkUfGbM5q/FXomPVdwJW4d3NLcxmmyTxtkNVo/lAj7e0zjXwxyNCbusx/qalEBZnfSU/oCYA
PpM3u3pNG517fG565wWHOLNd58m9IV5gMo7RCKTjzRuxJjG1p7XCSsSOzVDeYMx86rPdNJHhtFc+
ShbZdhWAuFI4cMRrM3VZYs0WGth6EsgwW0JfmsZzGW7oDhAqoXDkoNuKOH851Cfl7OEDE9bqmG1q
9XH+o5oVP4G2Epg45OKNYA6Ms1+t6B0sLTvn0Utd8pnozW1SXGkgdMOOm+orIZIpP1QdYAuVFS5L
d9aeISbNBEnsfzNq/D0rInK4DB39Hf1HVVZFdNf/R0Uk4lr85SQwg/f//Pg/KiKamhr1C10r8Rc2
n4n6WsTjCLIPzzfFDT/0j4bo7PJWqFTm5h5WyP+tiOaG6PyjwAmK4o/8or/ikTTVuSz+WZn956c+
K7d/qokyPR+EZCqlLR5OV4zdnoYNcH8l2GeIXZYR2ScPOaPa2k1vqKeO01p86m/Co4gOyYRBUCOx
wQnAafPD+46YFjyna3wj6Xd7K84IeMvupN7ofFnMOGmOUpOg3UPsgMDHsk1tAfXMGLiB4Ookjpee
RbV+bcVtTLEzU6N6Z6BXonLRtpyKK9BDMjIkxHfkbKi3/Kg/qG9WHRLRgWGtpaWVZQ2BtIygzbbY
Nt3O7N5GenDZcAwlLDxhD7yJiUCRM+MyoTjFU/3Qpc0b3T/kB0x7vcLfBDUQtK50FJ3E0nidGaar
CEs12lXCjvzyrZYcVE47HYJheKXqkUPTp07XpCidEnu6+lKxNheV4MwiNFbRnDELUwcTfYq0jMsV
b4MyrLTOJaqWqbCSLP1nj5h5JjFp3W8jw1oKSbMk/WzvlybyjEeO8LbWQ4NwmfATCii18anqnr05
151GJacTawFNm1ScBA0AssfnwvfA8IHZ8hHf2cIEHPvZbCkP0rvc3oRlEXzECBJa6hNHJa+JKKhg
JWstqXa5M+L9Y+XWfAPTIDVfs9bZtg95zcHAbewaaeD0lIMCBwiENoJhZocQfObdZh6EsZ3eMa8T
EbTbEj+Ip4WkoD/lM6mKY9XsSRzLdMaNzrTx6F2OMk5WzbDOZ/WyiUKGHUQd4YlmoN+3Vb3ts2OC
SiUrDmO0DZD/0ZIbmIErSAvV6a0ZL1rCM1xClpxOmvmUafWyiLLjaB3JE1xmencLtH2bkRE0HsLu
uUMzh4G+lC4mbWu6/9Wrod+gZNj6HFooeaQA2skJSTb61Akz+gzYXpxmxS+ywF36KGoCrCG+NfnU
XNUk0U45c1zsugyIrGMM1UMYNm5I7o+uvIQyeZ3xV2bcNSpDE6mVTl1MW5dgRZNB6hC8qTDAG4OD
c4FJB1U4olwZKQPbkF+/eZPb+sqqzwnMCo4cCLJ5R13mqHqp8hV1xH1KEIPFIu+MIclFkP3VvsbW
QJOyfDfH7lvkMKFrzYm/wkJbYJ5DITE2N/Bjc3xukphcNGgWovnb24M80JMGz0C+RRrueh/IiLDy
ZQG4MUJWmqah8DGCSBONxDWJGfR0tLKEETYibiwBczK67kc8Wg2hAcEzYD3xPvKysBDjqR2qxyj/
CDwaDYliYwoTuVAIg2qr7pJaWyJS338TNKFhskI3k/YtSAcWFZRt8ZYkDH4/uxtKgFBZjyQI5SQA
8oajO9rI9TIk9qEbuBV9DBbprNLpt6w3BBnqiLB5kyz0CNWRgQiAQjSBwAdrTonexsIbxd6vGD+k
+cIKxosIFYnmsYZInkfvkWxa9+TdkNeRvG7Eh968TwXssgo27/ve/EBco9abDDz7UN3qPT+eEzaZ
YEQrbFm4rGV18d8MTvnv8daA9YKWc+WtYp9faKNQD6LHzNoYzPqz8Kp+FuS3PRGVubQYR+TaSeHi
sZbBaAHV3FkALVT5CGvCQN2Pi3vobOQubXL00V6BZOINk6TW9Quodekp4gx7ZV6K3le3FnDLmAVz
qEHGFjpiO9NlstT1rZPJGgksGW4kckTJxiWssl4uIprhxMMFyF42vAm8QPCDMuf13HlEgiqq9JA4
W9jgKGHdfw3X0XR6qKDjwIqxxLJt+Scf3aolr62m2XY4E6jsElwC42daq0tQ9ro/bWjKRaz8Uv2F
jVunuquQpXgv3RwNRlSGFy6TntbVRi9c/lqNq5b506k9oWiS5TMKhFpwVPU+xcYiM/eZVzpR0j+s
ZaVfj9DsPHK0V8anoU1nvNWTlX3irK6Ug9SGp0SDVCaR0LGVBpb2gaeLDaeFXUKRUhfvGbYRBEuN
JO3q/GHMrkQCDEdIlVLnwMiC3TjxQboUil42F0kK1A/HDtLP5gFFIR4GBfq0hgHmkaFDdjTyW4x3
BJFFmBBS4gg3DAGrUayugDJG81DmDwOMek6/yd1A9JlGd6tkJ9G0Y6CCw6iuEEbkZl0ilutVGlBv
JeVea2LsTD/r4RiXL6Vxt2qm7QUDGGPJ4vJMJF9CHtuA4gIZm41hnmbsSp5zpRB6cMbG257DPh8V
RG/RcsjdOfRADI6kfP04BJfcw0XESguSJE9Ogm/PXxwek/y5ZTai4JgRiEIX4LhFsuQmUb2cRPwT
QlQwGF1oqs+Ehn8osGmEfIPQdQp8UP9c81BqeHUu2RVHe+pZkpkYH5XpSQCe10NLmWvTD56SAmJA
xMxULoUS3Bj02Q7tUbZhjdVBzHAdsTLYMSCYvtqx0ybz+/3qR2+deSGZJJeKld/vrOiS0ZfrRhQw
iUtiC5XptPG9bTMMtiY+SEr5IlhnCwyuSoSLSSQMqWaHIsJNMp3N4kG2Drp0i6F0Y66igvdCehbF
sELXkNSUe81KiNmk2qciviTTJlRdkkKmmeqwF6sTYBfNe9EYN3KIQl1ecxyfJvIc8PObh6iVnbPM
oYeVqrDCV17v3K1Ejs/F0VMdwkbJiIZYR2v/tamUqwo9OU32dW8inj0yx7Gy2P2HnDXdBN1JImX1
hYp5WHROOVGdLRC3pWvhEhGiA1XvJS7t9Nh/N6D4kg3ImTfHe5MPxiZ4SB5QWFnL6A0BnD0u4300
uvOI6hae202/ucRcJT3B0vt/aHKfhV6TSFt2iVwwEK1CnUS3I6LKDm4Nc9oUnZ8pvOTqG3vT37bv
SLVgKNpsTKRooPWoMRj4v6oNrO5/rjb+7fE/VRtoK4ha+L1s+GX+okgMP4A46TKp5Ao1zh/Vhggo
gL7jHNVAZUG3ss7bJvj//49qg06kIoOlkn8LJfsr1caPkcevxcb8zMFIIbJQeR5/ajsagdyJg4Uk
Gj7QQJtbKDZmyqmradfUXHQ7GCPH1UMi4yAkM1GGh9qD8z2La7gTf+sLZn7fRP5jmoqp/pfy1NJp
9/6q1/lxxf38+H9dMOh1FIVFnk8ehPyPQvNfAzuIY5qElIevk97xS6Oa9jZdaKatmogeg+75HxeM
+E+LjrKEm1jVNZNJ31+5YH5cEH+6YAxRN1T8u0wBf0wif65O27TXimwKmu08oIeJMMlksXozxVgq
30RUAkgCzfDV6I/N58C8RmC/G/tqHRHr6Q0a0RbIzqTxyB4tBfFTg15Nlx+bxHpHnvD80335HyZ+
3Cr/Vkv/+j7/qZaOPMwLZCcR3/TABHlXCtmnLtfnBJJ8hI67kTs34MCrRezhUU24FN6HgO22E28M
A9GcyMjA0TGTulCu/Jxwd5JkFw3mf+xn38Vn9ZpXe0rDuIsJb1C/uzOyyseJ89ewlelx0lEnJpz2
fK+0lHxKtTG94lsP0TcyRPSUx8ivFDsNxRtYHk8R9gQKzHRZqvT+tVate+FFu6ETrzMWCbT+Mep1
V6ZF19CbmulsykxfzG4c7HZCj49DLIs5VF4HMx2t6tk2qCTNpZZo7vYIC/RM+9JTot8pqUc2OQGe
YAWcfjAPPi87U+rYJtTMNE4zj4fozWEIL6UkLPUCsV8y4vfs8gii2qZ9od/VorgtIQyjc8q8M1Rb
uhHtZ4hHj2AraMpmgK/BP+QcKsPqMewCnNRQgaKX+TkYHpUxth1cRlwbYvaRzP4nXsicvz5j4w2r
fqnkUyjtB/0VRBC+MjBHGC2RLQR75pdggLxpBvzwRjM9nQ96nJWJ+YVl6rn+uOrA8faIX6iUMt4c
jlTZmoNQK2/CaMsYlpS8yNp2pwHx1KVbk2uXnJTublZrcMIQUYnec2QXxSikWBPcWea52Pi6eIuX
yhuW5FYvGBKM4MHhcpjHER9Bu0xitMQLs7gij11g0g5sCQibB83WWOebLN5oIiU+vXewwnKIVwR1
27l6vIxr4zu3Fu2LQv4xalJpn79YbzRSRjqOeIk30H4DHZPIpTN2yfjkD2TNLcr0ZKY2enUpeyY4
tJPWzfikaEttRF3B8T5RUPjGa79+6V90bxs1+6B/aoHYrnrxPFYPhv+g05snLm9Vb6LqpmHPxjgx
bVKZbGp+OVb2B+FAlw7fztHqntwyfutGt63Wg7o0KJ12ffkynjRksKNN9Cw0uqI4z84xUuVJo0PQ
HzhEKPPsNR8IN+l5lDrF1aRVrwr3dt+q38McTr0vy/koShrcOhMuFvE43c1rXjzvEAVUv/ChJ7ao
sz4uUwOv0UY21nJLJ3yV0sW19cohmgwiGv5jouzwukxAMVdhv/LEC2fcFsPuHbNE8JaLDn3mLnzh
bJoHqwG5PkZ38SySwfeifOO+QUAnAy89wwHZY/7ygruvf6S+SzlvthtI7hRKdUWTBQ9St/b0dUKd
bT6VwlKaNom8FciCvrQKMUSb1nclDuZXH73LaKdVaXvIkHq3I38ovhW5LYfLqD3lxTYmAYc0zIDM
sjZbA8zqCH1Npp16h+fIjK4yVpoq0YbbVgYtu2UdfmKo72EkNK+SDqwceeQqwlr5HSnTVz0+61xu
+amXbyJDjLs6Lgu0FdlKSl3BPHrVGp7W2pgcBHv0JEqKcNPJ75L2oLaAhR9JFmB6QnawdEpeB9mm
a8INBLMMvLqyKjKXl0N0sDyShbnxlaNUYLpzp/ciedBCmII29nXmP34Q0q/Zw2Rtig/Fo3p5FUhH
t1Z9++IZMuZheo+7Noctj9kUb7hYPOTeIS0ffFK3DYNyCI3a4LR7IftWUkccdhbBONhv8kuGLozb
T1iVjUvYIxcDl1ndELnQLIZqWaIY8Mp1GS/PxvDutShINzPq/ZvlcrY1fnaIBOFWmo5Hyc+Mlaad
G4XbFsmkQYdtBCyfXCGAFyEi9mI//2O0rb1rZJztAMfAehrW25q40/5RzWbZ4xZvet2Bc8OZ6Qpt
5vjjVy5+dCg8KYwj72Z1mxTsOSZy4Vvyt0wo/KwC/O5zYXbDg8mMTi7xTwWfXkIFWECSy+8iwCQT
BaD1SkS4M/SvVcBwuFvqySEY4DF09F20M6ZpctyZpMR542ryxW+OpnEN269RfRtlZlaKidbi3Quv
UOnpzTq69C5KH0L6zAButByS8GgdFk7abUX4G5iWqsqWMsT9eEqVguB3u+9fRK89dsxTiV/UHgL2
MJEi3atLe74qYWWjKZdRiLS9eQ40nFNtrn7i6i+6Z6ksd4GprI1a31RSe75JOMJhAUta/R0PBHRs
9XSHAFA6CUDfZDtpVjKLvUeQbcuNUGHTDYrRbuCULsZVGg+4RoQmcDMvPDcWH7UWgby3hoa8UZe9
uyOljoAwOsjoT4/4zHKmSZZfMkS6GtpVYLae3D3vJfbexIoLHr8PDQu3g5PARzWuhnn7XBJ1nkQ/
lPo+gfV3NKF9VbCkizc0vuuCyOtkwpVfPM59k7pMXjPj+A+/aTi7FWWzlfm9STUbfqNLgNC9Vrfp
dB+bEbFyuKw09MgjiDc6XJ6KmFd/ysqXfK0fs0N5yekJEq1+MAkBl8ru0r8qAob/OYDsb33uFhGz
zXWaoRn/nZw5Zyn/6dz958f/ce6GpDbLQCzE7fqfdPIo8zX0H/LM9TVRvP9UqBmIR2DEcRhWENn/
MhbSOYyTKT0LOhQE83/l3A0k89+PsqJiMIPimI8yxqDk+PngLdZ+YfSR0MF8Tu9YkgwGEV/ShBcU
WMSOlA/CwkZw/aD97dRvn+KK+GDrGnLlAVnU0+PsoUlpXwyJyzSzA8sVHKdPLXRkiN3ePtPXMvoD
k2YWbczCgULYJLMUuxzXYskK5rvEpbKCed6ORcxzDc1WyGXtSHRcp4WbSMsscmWoMyFt2j2qOYXd
MyIj0m3ByOTr0ed8SM/eKZ8SgocDWmc+Hi/xsQ8/4U9ESx8h8V0iBCXLic1I9tFJjWXCGFbTYpPQ
aZFqm/Y1Y/1p3SjNQkNmTV6wf2nm1GCnMxdLjcO33r5O6kFR3xTjDdzKYz2uYxUUN1EF88RDyJZB
s1LgLwLNmJkM2Md6YtcVRl17gTcAHZhOTnVn0qPcJs01xB6ZuYi8RA0lwpbjFCOAzHQTw5XlbZpd
4tCeZEezFlYH5dhF9zF0uykw3GwYFrJoYB48Geyh/kcQHms85bJySHkJBspXAWUBky87zK4y0VWj
zfRKIuSz5dCECgiihX2x5ANyfg4rpYHbNTlGH7RqmQ+y3r/IZbh7LzSgvAWaZhtRGWL4QrZrIkbI
4Wlw4UoWZAQQPMqTwQtNjQDQJF7SHin5gzV9sA757FazbEFtKXeWIjvnyKyAtBl/TvCxa3egN/Dc
nwXWqIj5ilXxaskeWhmyM+x7HcbAsveX8ps30IF3xgMycTZ5GKHDxSsftWAvGQwJV+jGh0uRPxTg
n5i+05x0UXDzhOGKsLs8atpKYrQ1JA9x7EL/hMnQkncF6TMYTvhb901pHzkwFAsai8odrudrkHyh
fo/ArcZf/Dc37r30SR9yJmJC+pTo5VFP8GFDMwVKD7mVtmxEEG+WOLGJwh90Dshuu/y07nTgRqNZ
lblHJzuy5SgFPv3Agxd0vuPuIuICwDUu0fikTYhlA8Q87RFatnBSx02WflKjgLIDNi+aBxirws0c
zkBUY2zCLfNUO7RIgFhg2BIdOHj65zwjAH+Y7mR9/nmwWKllJipRG/k2xlP+N9mBjBdu8E8NrPlf
wo1qyJM/eCJtJzk8GVinTApgqOp7fhWvudpiYdCfZi8Bxd3YYIVkhkWR1r3FOLQmcK35AQ16bxoz
R5UGNEkSdTvPdhlk5mhODgiDN6NMIPeLguRcAnw1bho+fITn8z+YJY1+Y/7RBq9LlR+ZThon/Ayh
/sQP1pRlXjr9hW/BeaOEa1FxcN+wLY/Q8kME7BkFHt+iSCnfHNksT5ZoLtoTeTrgS4zj8MZXO5r4
uEHYjx9QtmfWTure+JEd/INqmxlnvBpmeyEJ+0fbGR3mgke02bXlfMGnDT4KXa/GrxB28+/sq61U
oFhK8weU9vFHq7ij/8QGjJ9EFUlxcXOqdr7EaWBIVhKdWZ6OiAoNmRl1THtQqlNbHwn26krOwIwt
M9gtwxsM8spRMDrX75JaHsMjAcLNVimYTlVM2TjSasB1n5PhJQ9ep/xR6Q+SbzPNVsQTzkYcx/Va
PHYmI1k125W523ym1bGK02VFDCfsiygSWJ8e8CqIAxMRjLkC5ldBhK2rf/nNNYMOYzwO6itJp4tC
ODKucwdjlzGbwCctXP+2pwX6pnNnd5bLoyIxRfP/7tLheKQ99NNp4T89/l+nBeuf5FxIOOt+pDvO
m/UfZFiJLFw8c/xS6zfp/L+6uiKJAUC/TUshP1f9JacDMizqf6h/GOrY4//KUUH5DwY0g4ARfg8y
U3p+ytwV+0lBUtcmu1ioyNsfxBMqRK0+NEKOoFN61hkuV7W3NdvGiYQVOW7eHGgG/Gx27wrpky+v
Q5khIAF6ykFV6fMx7EHOzXw2hEdB14TwSDdDoy3K41NBB01kE1KydIkXpysp0tuabb9X6p0xcqhW
B7RfXQnhtYrQuQOy07zN7BL2s5seO+hYKxJ+DHafa4PYY2JErYVXUcNuS8rdCc31rOTS5D5alGAq
fDKSkugaAlhThXKplJcuJ1fNwxNECLbE5CkTk3Vnek4vE9dWLWv/06eEuKIOA8y00eJD3FDsKSfd
+g4ojMYqXTIpY3lLqaFCor7jsXgZrWEltFQM/UkMwudIgjCAjt4kpm3maOqCsPX16cOLlH1hZvtJ
GhwtjQ4TWg9wggcB2U62sL5r2dGfiecIdnNW693vVuVe953xBfkhRagQcciwlW+FDF07zpYMAaVv
A45ssKIimUPieJsCQmwfsEGP0Z7Gh4rxcWDpcgX8UNOmpiF/GT/0F+WOedvKd8Gu+RpDB+BR6oz+
auTYAPYgXMqOuDehUzEJZcK0aA6Ud2qzzqiI0BHqH9U2Yvt3RmiiU/AMwrXEIzwtsG24WXDq6P4V
0eRo2KDp3WEuQhThW48Di9Ni0gFcsI90tDBExMqGEmO2A3Q2AgszquazkTe+2J1T2r5GNnnIY5Hj
pdOuAdMxjkvFQO4AdlG/1h/kGs+U80NvrXTNNeJ1JLjPhO2pdOAgVyQO2cSq4aqfHdQTIvTkfUiY
Lmht5Pfjzts1T3WxlQ6YCfc9oruVeU1fRGGJazI+N0efMnqP/V2embXBKY124gyQXQvEKL5kj/SI
mBQLdrdu1Tkki0uuh2gQ4JlAGksyywEIVeA0brqfjpZN7CDcPweJkYCmB0ogLwMjeQxgympkpEqp
27KLi7LNuLmLzOccCv1ywg1fIO3GLzFzfCqDOv3b47hjWPnKY2sdYoVZcAeKb+5BC364V6EFlkW/
Vjj0NTWARFqwZWztY5/hsl9uprbeDGO3rSAHxxBnPTyIkrLsL4MQ+radT3xoRANWuviY//BtYJoQ
IQfEEk88lW7IzqGhRAePc29RZl9ZL5xrK/qMI+HTVNFpB8g7anl8NKf+bEXDVpCr8996W2HAQuI5
wnUJd/J/2VbwT/3btvLnx/++rYAVx1tNiYkB4Pe4pp/2lXlKx4iOkuFXtxYuBWxUIqhThkO/l67/
mhbO+woEa5FxIfM64Od/ZWeRtHle8tP0Z94RVWS7GCXYVihE/1SE+r3c+0lKkjeZ4wPWwQpsHWyv
9DzqlxGmxWPA6GLIvdm7259goMoRXRz8OmE7uSHtaJXeYVRQb+Q9CaFN7bZS/lUxU6zwNVLU0iwp
795BksDisYSD7gKyHzgDtLh4hhhrewN2hohhKLKaTfYNyF9FAaHV1bcuYZPuUPxWWXqC9z8ClfIz
FZaKsElBVKhk3qlXUnSJyizcGA6f4tPA5Oaw7p5ovZnAuQXLOOZd/6r31asuQY0YtdVUTddMzr/i
2Wslogz3dn0Mu0EE78OfDR6fEoxq6n8bkfFYNdHJb69Rar0HBWasOR6H1ioAndo/Sk26EmaUK8P8
tSilhxSJp3yoqDmVQj2p2oOwm87BAbgM7StP26ASbgiU1DE4UK5czbBcKEU95+w2+mZO3KHHb2ym
Ot12mr6U67sBLKonWmKU07OO+H4aDSICbRU0Bju0SKXYJq/miPHSUbxsKcb6gZCjSx50z2GNJRuh
Z6RnnDtzso87qkgdhdRsXFOfrY0Hjekg7vJlxkpvwU3VO5Q6Y7Dzy34tF/CnRgGJoFU2xd+6RzXH
q4iyxU3y4375sRL+ZludnaO/HzGP9xRHKBJn8ddTJ0fWf3v8H6dOzZI5HxrchbQQfzp2mtgyZYkD
KTwH8dfZ8Gzm1JEsG7DNdRVxwx9igtnMyWwap6TCUzZnC+hfMDFxvvx1efjtqc9PwrQsjebXbHL6
6eApeJKIoS0esLWAES2OY5a+Tct62wRbC1AmpXPoJPQ8yN4MnFK4jM3jcPG959Itd7U8+/rS7JyC
TB8PpHmDKI8Au04L+t0Tc86mdauv8pR+sOVRsBLgVkAtBq2DBhbfDXJjZe6EIMuJYe2P6JHjaLY8
G/4TyIEKK+GT95WhDVoQq7gQZg11BThijyIVDxgLmW0YAKngN4t7sX1OXubGs9A8iNMDmTENPzcF
ViwGz7SBAQMoycpTltYO6tU35fh225E39wkUSncjWzSOhhM+0/LQ1Pc8/kZoOoXvJUe6hK7QAP2h
TD8h+xETQ3IesADaRqa3L15nFgBDHw7cOjWiON1nk2lmfY71XTxOcGjqtbUeWQr0mzerFaG4qc11
pKVEn0u/ys1nz6nCT+5Wcw18RmBvIqyAEKRbsVKgfHOOiYd3xkTeOuq3eK3oDADRGpkKqSABl7hP
9PDBVHmzgHk1T3NdqiPTdX06P+ANNGIbrN2PETStGBiMavwV3lu93+RYd07jRt0rG+kcvMJfTR1o
0gq4NjpkrR0EriY55Iu39V6UtrAumoiexXMtXwNhm4ugCmz/PVAkJKLnSOQTZSAPUQdfPIGyz/Wz
Tn0+rmkvsFil4vyaicounED5yK1dV65pVyqcfFD3JjP7aZafTyYTYqp6W7kSPR0ctHO/G9/pPRUO
0EfaRu186dBNBdzYfncfTbiiNwo9h0YEyESE3Iz1NFxMWEvlctnIx4gc22iwC07baHbPnGYBVfCO
Z2efllO3jaUTtRANvecBl4t/tEAXaCpzfRTP1ARAkJ9C+STx0eGWixu6A52dsxme1GZZsj1U4bvi
bTzftjCrJq8BWNcB2NNHDCWYPtMrs7oZ3yC5dcfW8/K+1JEmLMnBQVBBWGFN05DRPbefysNRoe7Q
j8Mkon+JJrmWUEbH1qotzu30UNFrI4J3Wy2StfgSxMG2oEGhgiugIcZFI4bcG4Voe/27Bt88oGnH
zQYCkqCI+mrdU73d0ntKxZuaMQ8T96lCD8hb0+iiOhgpAumGTdk1j6Q17dVgg2+AOSzeXG4/APSL
cNW21r4QJ1vIt7oAqNQGLH3tmaXhnBNgiNnMMUfCzXLlNRCPRovYl/2FSyTVUM32SONRuLYj5Y2J
jpITR6atuoC8yRcv2DESzffEsqWcGyoyNGjNKc5IDwxE2nNJqitOVIStro9+UaDenE4TdO2zUq3U
p8FbwKAQWlc8tI/KemOh5CQGtsE9tYjOYgWl7iAFrkTg/XQrk12ffJQwl4jZzaLlxMFjOArTtZte
S9AlgmPpS+AOJizG0ja5puXtiHOyPqevFGRrAwFov22eYiTU/Z48P7/eVDewnHYcQMTw7RyDX/AM
+DssrpJ17XZ1dJ6mdcYqKApbpmmqBjH9MaXskg4DXsI3YDjBhZk2zS3QFgptf0Z6pnLODzLNp2NK
a4pbEsAgqSXGSaiI0Uaa0q0ArwkCZOSAOUGxnjwb64FynHOcOGzACTFuKuHdDn8jyhz2lreVM04J
0YvsX3Gl29VZ81Z9s6wbBwubJt99Zls0/r3XGERvf2aEF4DBQg79rQlHPAYQ+qKKIaatgBde2wq6
R4TXqePNTVu7B2pLwxEbIyUn73/JXbjGAanmyxYbKuAXUnrhwvIWOYK+EL6Dx3L/YUGlt8q9VSy7
N8Wnj7YJX3uk/6/qvnob41OKlW1YkFuuvM5r9ME7TEuJgBY7Obc+c9WFD+d4ckVuGIbptriiHKeI
NqgACfMDz461dS8fBG85DfTLF8wPvB34X9Q21arYGvqsrPXgs+QlNkICsskyvIKVLl9EPhNFug8a
XWcXDPT/cHceS5JjV7b9lWdv/ECDFoOeuEO41hHh4RNYSIfWcIivfwtZLHZmNpu0mtKsjKzKyIxE
wIF7zz1n77WhmHJeY0aOQqFBEXK/5J2nqu91aJv7nm0HyrBTE0KNBTKbo37peK7o0vY7s/Ok4V2z
7AABVbhr2Cwiut00Za2vUQISra3aTfqpPGMUwCSLk93ajsM+Xoqq03yrZJJL1jnsiS0ARbLJJG86
ZLNfhE+ALgUZ8+e5NUFQt+xUNDEM0tvn90/S4OG/0ZS4xBs2m1eovsHDhQedlGcSHvOP7Pt+GTbV
Md/H5x7bw1led8vJejq61bP5ofpvJP9s6Lo3qhe9lL2LmAEvq3GTplGQ04LZwfkR25XpkAMRWpe0
dLQSZwm35y0vGDG31iK8DmxjUu2a++Cb3CHS6qUNhb+ZuQhlCCoYpFnMOnEra8fw0Svqtor9R903
BB5ULhnJUeqRsRJ8x/llCJ6Gj3RZ7AJIUuWl3eSbIUjnRMCH3KOjr0/2Jgp/GHdIIHvYPf4hRpLD
1Kb6zrKv4e7Pu6sENrKslslAJDpiEBna6/gMKBZNVEwbf4gYyikQbs3WniLa8uSE/B7Fyb13CV8M
suewMdbs0mXn9aR0HvIWpPUaQozyAAVjlbxixDuEvCV3t7U+iL0z6DfoSI6NyYjMD07LLd4CgMOh
kd9fQaqP4ZoZVZrbvibNtcafQ6ch9caueIN7T37PXUjEm8pP7ClGHMEREAvaYwu/WZUs54yU/hBH
4+RQ100xx9cwKPSd8XYgySA1gifYsEsLExG+xYUVZHslDuayDqAvnplJgFWD5eUN1rPlDcYCY/WC
DYF0OkLsaPJU3IdWORR6/Ecv4Rfwy//J2vSQh1lT/9f/1ab+5k+n1B9lKPNaE08eZfL/OKVGQYr9
PNC6FTI+pGrFA4IRgn6TWUNs5EvJAA4ucDDsmMV1+5idpszTCd9xH9dD6srpLaPDfkfy2uqfrEgR
nHMAzC7qioHOXg95585ijHdK1W455z3ZAZgYFEi/mNO5yAMBenYlopQFAz1Q9HbZkN/koiaX5Jv1
DJ7DLtg8/2NbKHxCOsQ3WYPyoElE2vwbwTWHqV9aKP/sz/95RjLg09ASJxFtklT/fETiKxbAO9X8
McSfuuz/GOPLfxPh4Ey9ebB28o+8rz87KHwJXRV+YlWTdUyh8l85IlkTYubXR3P6wREw8Hxqmjpp
vn8+IeE5FZMhHQfqxCUqOQZ8vt2wxNHRI8FiMeZb7JFqtiCwRMFpInohYJEML01+FuvuXKMH0TaY
vht0kSD0YeXjzCQdRKFHt2SSSChDoj4ZxmpQEcPMZM3WGIHu6QRol4G0wtgWz6NXUEc1DAuL57Zk
t2XfoEWL9MXflQstvxmXcuyIrF1+FEjJRuSmdIKZHzLWTB6ZnTJ+pXaWADlQv96zpwSfimRi0oiu
vnT2h5UlMTPHRUIlqCKUbdYTS3LK62bYC2tiLralYwr6rt/jx0QoyAtqLSatz7sKwYD44Bd6/7rb
vf/nviEmJiZNVDjMmzo9v4mL+C8sCTJH7l/fkH/y5/98QwiSIvWJDMK/I5x4t/5UmGOANjWE7Syb
P3CR/22AJn6KxZQWAo1Gg+GWydn+768IX2KlpfGgKizufxUJJSFI//Ud4QUB1CICOuBtReo+vUM/
dRHkrup87TEFNGFIUKjX82AOVB/wyZuCiOqBdKWE6xHwjPpjBTMBsyBo63iGty7Lnhrg3XTjt4gX
Og8zlI+Whe1KFS7KV02501n6DC3GRMNejZXGfiy7wTQgAMIIqd8yP5Pzj/qSg6CACTGblyGzBGYz
BlqJtmXq6+ivibrv8f7juatlpggIGR/oY47WW6anbshBTH8aCtqFzBFmYKN13j3agVApbhR1bKTU
kCISnNM4f4U/m6b74U7g3GWwwu87TuiGBkAQ6vNoDg98EQNFiNM9w+77hLQwT/xbeJYORQcSMqXG
KBfFE7tS33wqCFbV9bCw/pj7/q+b6rTc/f658EgSSkbfCbc7CNDf1q4gEjMVdmW6ap9A7SlIZgTO
JQMKF1mf8RpvLbPwSjk5hbv7DiR6nGb7mv2267WDnPQbv2sLr9Mvfg2NZfokpQualYTeqVp9iAP5
G7R7iv5dRy9fK4fev+rmqS/XMJVY404aI7oKSeDXpAwIHc5y0xglxq+smsMzWr92ShrALP2qhpec
lWbMgs8A4ZzoFATAEvxAVghN20o5NLjpCCcEhIJtFTj7DsFSPH26736KV/Yj99etTHeThKIMfmJv
7LRgOdChhVKpfOk3KIxTm0ngsHzXifzjGHOKukUOll96uHIf26pODkwBmXo2okCuCbYlquUwqnOx
ei4iWyXL8WidQbv3ibsNAls9yqKXXZlULaTHGWF/IqBRnwPsudscQSZdzndy4D4T2E63IXhVKMoh
sa9EKD+z7Bp1cxXWB3EK4dlEFAobn//j4EUlqt5UwrFm9xM/KpKdRwjRHEHDrH7s4+FyUXqsYLgs
Z6HByZDfg8k4WubfzQdk7tKYSYdOfsty5sMezOpCOckjnmgGV47Ue7yDHehJEIstgWbkoszbYn5/
CTxMelBJlmxHTsox7Vt20T6LLmk8beKaHwJDpcyuG4zRCHXmMcRt4Rysk0XqmuJMfidCAJlVXONe
BNPjSQf1lJaeLnL/wB/TpJuXyPPPMDwilFkr7Ww+hfU8uiEDYTJcnyGUJyZ3aiLmyzTpOSh7jWSr
iJtSm/4M5/sCVyOKLd2piCh+y/wZB0C4+OlzN8zHfQKN/b0HaU4YUejmpA65uS29iYzmgmsr7Mdk
pbqk8KIVgXOZ7vkL8XNzzibfIPRt/QSgNHCptfnwjc24H+bmsVoqkNimv6+V9lyBENgRbtATH075
nQ+M5xER0wpAEu1GAVZjO0Ysk8+Zf2OhlFiIIPJM7LMZ0HMcgo1M+TAL01V8YiPGhZ1dGYfcOXDP
MOUyidVfINs8ZuEDvYkNQ+0xEmp3Vkh/bD1yQN6IUcCDvkaoG1PFL0NUeGjReIL9dU4Hxocpvlcx
inIN1qd8goBCM6z54AKsM6tZNLz0zGu/029mxaiyjCN3KyAwKhz7Q07CHz6U5iCPlC/pIrcwOgN/
FbxgWSzbUzV56iGy1ebDm5hXYzclfNyLcqlrGVjTOdED9+6mq9zM9rOSPyXhOJg7Ig4gIUilHed2
HOxpEwfbaEU+fQr51TGW2cfE2c4EyV6zEejw9wruTQDcKiSIGcJP/B7B51cqzN5RvlDXhBQdxCkx
1bBY1GgcNMHiwawEflwLPaZGdmiPHa8svltYnM7APMZAKT4wKpq2ITpjl4KjTFEfOmZJHbdA96Hm
kO3aU7q9Bln0okXD1nymJxPrhZ23fD4i831mYQ2THykPkPOsFdIGWPBVIgQ7VkVJgmsgzzquU5E/
kP6e+2rvy7cypTfyPDLFojFsi555FOnbGUm76gt93csOSqtneoO00ZpPfiS7x/CeCgYHemM78qjG
kp3CwvddgN+4Ui5T7vUKUyjxSK6/HZykBk/ISD7t33uitZE8xp28htEV9CiVWYm7Qp2bYeXbIUYI
ptLVxfrQ0M2Zcygi+KKqmvYQiTPVIShwgHxEaUqDFxrGnTQTUOBx8ZaiyxiYNweXdmWiLy2Ks8zE
XIrUtTRSk5J/qC0ATa3Nxma8CIOXywGH/CX4LEBvpi8vBw2Dw8tvX8jGU0Dn4I+vVWJvh8AO1BgF
xLSOafNwoOM0JMLKzMgAYngnsqdkU3rORJDFxVv5PR9bbRDrbmwsAtzyUnnDk9TO5Gr4IgzYI6J2
TA2flnD7pCPy9O7QgqfTHoF85FEkAO/Lgoa631xKiL+knrT16ZExnwsXmWUb4VFkuo7EosZLrtCf
HiI9n2n1jJK6dQwjpcVoJjvpRplGL3viYPBCd9cHEzm6YWawHjL3QApXzdlA3wTg91UCzIIkWk8h
vJ2Jp6A3DpZFA1jOtS3Bee59BMXgZ+sgf1FLeSeI9BGSZU9qUip+pa80Se2EKYNMHuekfmXkd9/I
cDigzL1jMMne6dBUkicdpW5TBbldQW7lWCH1e5IGO/Ax0BdiJALDkLvciLv0VfoLrQvdzD8TGlJi
EZOjFct2IcwYbYbn5NYTM7Mqdg/UQkx3vyP9yvJEY4l9oXmjxmkvVGnkMd0RTkLIBBiM7I8mnzo5
N+ZIM+npgIDqXhO+X8xwYpZ72unuJWvz7O8JR2+AvmCLsinGzvezDkz8lQWRlY6/2fpKQCbvaFiT
EmzYfLfWFWhiT23F3reHwavudHBnxknZakfJnIcHrSTIY/lo3A53kcdCxcrcLRpAYBYAlXmmHohs
HPCSf8TPbCLJxffy0YkusAv2RDM1PDV0VHMuJrtlK+OL/Tn/5Js24jIY92p5QQ1EuB9aH8CZ5+6j
tCbBKNlJ8oF6UenASM6NJ0xVwpFJi62+o0D2S0/qjlm3COobiW+6upTiD2IwFBJNpVlKLsl9qZnc
GwI4HNZUQVgGkcdnoN4SlckT1h6dzTrz1KNxfryqJ+KQ+G30kEQyOgxs/Qw2kMdQeCNmmStPNCnr
ahvTHMN3lQAjOGhHy5hr2/R691LVLgEBIifdKjyakh2kyzhyIhACeP8hgnSLfoH+avrzWmoXu4Jo
wHYPd0Z2Unecngc+fNTkk6HuSfP8mWyra4oBSgFqLeTSOWwsQceF9akcgqfoiUlMSf8YPw25V7zb
G4Xguu5IY45fHHu6YzxG3YZ+cgQEBB2AZMt7xUvl6SkbNmSJkTHFSiUgW6f1txBgJXtNy+z8UlT2
tK3haTtMfxcfNjegIj3rMRc1TEJzYqRJ2EDQIMNqqRbNNy1r1cRleOy/SY5R60UztaPbS//E/S9y
0Df241XcdfG5oWE+oNMFfKG+kCti2nq94JFPEPh61qohlcMVSD03FjGIFLaKS4hG7iiv4ZNNLw+L
S70YD1SH9eSnIjYO0tvsflbX4bXbjASqHOEB5MNOzvbQRfX+zLs7tXaNRSmjKLe5/ET2CD2hNOAt
G0cGLc7IHTwTaMTZIndrGKsExt9njy199e+gntGexe02+o4absxy2XwTRDpsKNiKuf+OBZG8ENBD
S+EiHZrXOwVGME+mC81zmogsj/iJyqVRvzLTwN1WRYj+XFxojhKx/5HrjtGwYN3emthsCztip6GI
JbkHORZAbRZIesTHTeXwMWo3VkSeM/Zj+RXJt8MhJH2yqrNOQ/+kbZUj96B6I0jOISDlGK2woM4t
4RSxd0eXqNlbwpLH3D9xxU3siPIXM3O77zcKYV1uLAL/de/E3t7QhgnqXha84bUXZ3zg4NR5OdkB
wq1wsvJF7jU8NLDVcfYo8/slhAAyadOpld9zu+BRu2ie5W/uFEnkklfLO7huzLfBIVDdAtjwS8Xp
AXmxVzFYnlIwOjgURNq2MlGNyhZ0+UwIoSJVM5WQujsODXt0uAn4bEXFGVk9EYZjFRwQm/ezijNj
r0198BA15ZyaKkrRfY1P4ypfinYs1EiMp7gZ8FmuSA6hzH5WEsyS8RyXZNINk4VKkG91uKN9XnyP
x0j1EuWGxryYMpvx+xGF25DgJi2ALpkN5qT4hGVwjNhiNeiRc4MmaM8wyWnMtTA6QVVeQvMzJO6M
s5qBy3B8lvVP1W2Xd1N3VM3xeZ1yJ8vReh6b8a0jsseq6tnjFCDO6Ym1iYABOsxNpgTE2YThyLhX
MoN+nxuly+GzYA4O2MZZqQIsDo8hzBkDq/N4TAjy0tSj0vPAA9UcZXORP+SV1pDg7t3Ry2+YiUEJ
ea/QuwYB6WLLZjryERtzp/zKiNoBArD2U+tEbBOltSa5Pmc9GXh9A1A/QUHQNPeOTp0676kR8oRB
SXbO+LzyInTJPUlFTioT3cnSq2fjgRw2DzgSdR7Yxq5mkUscnCnx7GHoR7FgO4GuYnWoRq20fR6z
egdnBOdHGOfLFqc0hah2AJbdJIspKhMhgBxNNnyZgpEzrS6NZ2bj0+S7vhu7jGyWrnmyzENZETzI
VVSm8uqrhDC4BEn6oL5Ih6sfuLf9F43kINjGxaS4GmROgSrA+cOZkjpZVkdxrb0q04G0sMgIO4kB
3Px5cwcfPY96hgcTq2XePJyqrnhpN4hjS7tQ13x6tDhbVIwidFSer3mCQRBdvt8ycEBwv+a4n7XS
tTHwpWLSpYlDAgHFZoX+iUhMwhHof3LPLVKNWSoUm8H8Xbn5ZBdqWkpFjtIj4YOHFj76H/8PRVug
xvcgW4kxYYFdW3kJm4RAYRk2IsEROnhQ8qm/OcjXJnIIxAt0MsoNO8cgb5v/aNkSLTc0OwodR2nq
T//LhqMI0f/XhiNK+9///J8NR+NvU7sb+jxNdJx0k3/uz4YjtItpBIByyVInYx9f+lMtD1YRmqJl
yqYKGR8V4z8ajhNxUVI0g9yY6YpN6S8hLX64Bn9ryv9y6Rat1J8bjk3SDqJUpt0q+8AEhFyKjl+5
isdwrlIbBhZsxBtKFI1WngQHijS1tcZ55mF4IT6jrnTvyde9fEcdwz9hTOCYQ2SIeEM694k9z5qB
ZLyhwwhpeFtYoYjQ4BUll8TqD+xKXXIU8T1VD9gTzZpSaWIa4Et38sdSS5eS9Jmyg8KZYGEDWUg7
nl47og/dYkpJBr1SewnoV2JY9KXQAgCaIllSEjXh6g3zkqKUV2siPZCNiWBH3oLDE2E1mTjRPLi7
BzNY8h/qCDzNYmZ/qhEf6+hDhCPUBv5XJekteQX/TPCIatFjdVlsmtCFW7FUJETOc8yGEbPxUfjS
op3ekO5K6IfhjfkmbXd3ly1D1ZF9TBceMQtjqF3KK8mVnQF+MEzrBxGx+gXJC98+oAOAaGBkVjbH
V4UrKqEvSuaF5aR/XJganqMsZEM9RYipKCyQYA83clG4Vv4JJtaWP1coTt3UvHuqE01p5sAupRuT
D5M81XQJr1+XOF/uM8sV4XkcaohhbGIyTkeJOYzDjD29yvjAASVCv9MXANGSNZst9isr/mKSycRF
4RgPWE9eZmuJLYzcGpDaHAdk8xndEs/McJ7s1il2Y6aJWOi+OuJrsg+MV3wYONtUdPfoC8JlS37m
AJRk2RjnbGFN7eF8CwyOX0y4+o77pAfktPL/XH0QnYczyBBSYKuOtRUbFlhnBK89B9pJ18SMB4dS
4uDkj80tY3Wk4z1lYtE7hIlwYer4DbIKzRb+J5GtgAE17ir8U3xNhm5YWfG250zuo8qFXgUSDecU
rv8R4uO83XOYeyjXKaukJi6G6DKgJbjMqBKLK4Hm4EDR/EIwI08SXz9w6oRQ6kNyHWiEpLsw+ULy
lqBclz55DQZvMof1TgTpQ/qsXCl55Y2y5I86/q6Nc16dbF66Jj+m2PYiXks9tpyQVMny8z92QDRJ
saHYQpVC2ilJ/269lpg1/rJe/7M//+d6jbnJMvmeJHJNKs5J5f3f7iaU5hOk3pJxAf40QRX/BluD
8SkBJuB6ZYWF/M8J6o8vTTpXReEyGB78pQnqr0OIv182IQGQsyAdyb8NIYRKa7KwziUi7K8ZrPfQ
jkE/4KPJPVo0DgDl/9hHgqk4fgQNlwBl6Y8t9V9u4UzfuXk/+d3+2Z//85FgxIfLxFBhTynY2356
JFAeMxeyNEMzf6dSIS8mQIaZIWY04u1+figm5TFbuswTAwQL14L1Vx6KfxI1ZFrgsphCGhPB7ffR
lEWKiOULQgNB3GkewF+GTRer9jARz9NtqNkB2NrSCfp5z9SNbWRRyWv1387IKEl+KyS4DAvYm6Qi
I+Al+bWQ8JtBDNHjQNO8ZtOc5PURbhRrq7XodGdGtRpW2vWBvnGtjxfJv04wQestAEVs9qP904d5
+ENS8LMIZirHfrsW6i0eA/qEyAyo6X69FlMcjNTPJMQ80YpLckvNTWo6cZb51KTJKkf0GKtk2mIZ
gl7U6cTGh5UX+2/FM5bKZeC3ywbttYIf/F9f2cQi+x9XNkXwoJA3oZz9/grHUS0FGDPq1STqJpyU
8VBinsCsyyhxcu6XzsFK6dg3Mnxeh6jAhydr/lfMZs9Jt+ZciU/kLE0R4l1BuAT2+LCQ3nn+sj8K
+P916gkdjYXr96v9+aUyJrHRT9PobEjFMvH9elWI+FN0CCWQTPI23/qJxcEU3xaQDsmg4fmgqySh
bq0L54dh6oHFvY0WCDoqQCFhhOA1FVbG2HqIgq+lhcj4I8YkTaMIQKWdjsxbJhrBsdwSS62pEzJh
XuZUdrMWyCffbmjtIEKivVFB8p9JuKhVesNEU89NAZc65mCgwDM2ZXoUTX/fa9g2pa38JhXXsbum
/maCJsv3hUZkLcF4TAfHo5xWqA9JjOAYfY9qu4QOOZELzInnhlctXSBG9s1DxgkMa/N0xEyXYnAb
+5iyM7RV9n/muUNrUbIy/kppUD9X6Z4wwgkq3SxLwgroERf1ysQLrq59ehKtvuIAjXT8nTGAZGVr
BkQPaRZYJ4OQvoCOX/AcDnRZUbUVeLdnvoD7n+72JJgbdY2Z6KkT4Nsa8wJ3dgJkGjUWihkD085z
HtxdKBdpcLPal5CZ5I8WCc70/CvgrUT8ohBvS9kigUeTz3W3y9R1/rCmFL6pml9ky7KzfdoHHx3C
d6C5kYlbCfEyEHXCoF1wSLMGwcwFXBOf35usLtR3I1xVsJSmA0BBqpK0zpEpk4WkgswlO4VBG39d
D4k9M/oJ1nCnpPm0aF8OzwyasPfcIhrEQ+XdUbnWay3fVNsMY2KyYUgHhwNRA/NQHbP9rIFI3c99
siuJbBDh9kyBIkQLTS5Iax0WjpW5/kkFFpxcghXzSwFasEZAoq+/pCNyycAll43G5SQCtq4aPKLp
KSsJE/GX4a051yel2mpo4sNrICypsNltxfG7p8BrR32WJq8a0XPiIvtSETdS+UG1Jr+pead92nzI
KvnYd7u7KN/YgeT+pU9Wd9Gd+hkBR4nqIBTjPKxq7x9fqlbBkBGIDdiZrp+dfITmY6cGHWwKBoFk
q1DcP8ThKFg3TMv3dE2qIrgciWNJuRheyEDnoU96YTu9cDWVvkmjBMz4VtRL+GdRttZipuhqeu7C
5mkCXY4SaAGed+T7dlgfKGteRFHAALvLSaIFu46+H50K4nHGulVFuogzuOIeOF4KY7mjEzFU8s4k
T1lFJMtRhlKd7Jj3IfjADFWXcjcfcvqcOgJnWWA0+2Ld04Opz+LsGf4c1IrcfEGdkC5aDnTtkW9G
Bl+6M7nGB6dKtWc0NgIE20Utc2WfgTudiu6tFN4JLtWgBFqeZdrtZDHwxTdyOE5Ste7Rync4ShU3
JItLDCOQ7iyypV40tqRCsVY4JrQgmFBIzlP6JqYAtoXboRfvqe5T/0O8kvxD1YU+fTk4Vo/5hH9u
Kf8JooQ0WLBUNw3tWE0eN1VYnZlO5lOy8apaN7zwiQ7eTWN+IjPfVUS0IQRJcqrciMNSqZz4GQVC
BO8AuFZ+CPDfAM2GlaDSMiNqTOJ0ZhfTOAfBMqwMrXUZolpv8Dt6hhPv6N/Uajcy5EcD8CEx+2JH
R31pOk2wCYACpoviRQJNaagLEb8fWxqRq+a6Zz6BH6d2E6Ypon6dArZDuyGpA49u+h0KhyGjJTgb
mdDwoymbBzqJu1c/F90kN4BDbDIR5ZY0dmOttHBn0MCTXKzxPq7Hh80mKaKZeAugU0UDClKvLj2O
Wyxe+F9wJDTvwgKlrdCfKtrMAf5DAxFRCDKFXvyuxgx8N8lP4SxE+utjl51yJggDTH6+9ZQMJ+AT
wHbBIWxW8xwm7iNDIG3HxMRYHMXpGBMjgCoVC9S1izZdvkduobacAvcBkm1TJuydRrpsV/GyMDiI
XzlI+hpQ79gjz7JJF08ZKBy6iXG9LI1T3Tg4r03G7ARpxoeWJ+XD2hp3ySP4k2aBmXxWTLuNvvAe
h2eS6Cr1hGEzlL/QywgVDV78NfDKAxOnoi0WFb/a7YGUj6fegCVQ7+n5OxFYykRcFP5jEbA1PRhN
ncqIj53cdXMBT3NIBeAjL6b/1qDAxzZSMz2qNyUW/EiQPXNhFlemnCizRq8krarMjHNB4zhmeml8
T/9WMPm2spXKj5vQ8kYhSR90ZU0iIn5vX7rixWSAIKB3RsNs2kr3LqI6Co96sOmQOKn8yODQbc6o
pMshX0RruWyHD3D4BVpuD3m/p77L69hNjhkwZ/qe+kW0FhzCAY63GCsqxxq9sJ/+U1NXNarO2AVd
V4FS/yB2z4hdLDUFSh9zj7iDxbTSF6ll3981xin0ATSMMJNeUqbRjAg/ofX9AOWkJ5/QyLzuBMy7
JT2ePvVBME9AW7Q9NCH+YLmLLgnxUKnippQrZNs5BW3YbbKRVyTMZtKLOTpJSSD5q0KuFUMV5P1M
M++LhleYhkFY5h4R6L42y8nHMz0Fr5g1t0Ya9Y/F42Qwn5Vn8gzczhtGItQjEpYCazmKi15ZWf0T
2hi9maZYdNFUiCpwFjUG8BFamx//SS65aWvfk50KQuQ37WXpFY1cPftgVJeESyDu9eOMzd9a9VuC
P9ia3wXFfigz49l6ovhq5xtR/syrRX2RRocMsfJTV+ajQVOdD0rYKN0cUcOV9Cfx8SJb72KPvf6t
IOdE+o5Y0zo6JKl0CPPpcxPDXYnnKxH29+E6sUT5EC9MvlNmc0Kw7DaMZpuq8YYAG48MJLJ35WrX
azyNo82SnjAG+4rX6bY/x+v31Bl2ZffSPY3RIja9GhmEM73N+wqI3Up52NaBMAx+TvHci54ysjm3
TyLTHzQwaBNJe3owO8tJjBhph5VzoQALnjJqx7PTnIX2SUrs/qjcmCfRtmoMRvbRiAfPKZkoMe2m
0Odni8+R/n4P1Xl6EwmMo0QMqm1fbSSvxAhH16iZq8AiCL9kJdtUsDHIhgWCVRDtolyxUZDNUWXP
fBZ57N6/hlfe6ZyW/oCwHqpkj5tAufYs+9ZbS5X2QHWXic8mjaqBK4BNqtKSpP8OiB+uJc/EIkhs
pZ7BKgMcRH8eh/VB4r1OqW5Ca6bhmjrm/HtOJWpRffprlYqJos40Tyh86FpNXmot/rICxuBIHhl6
Euc94gchn5j8Cp/MiVrxetFtePdIvmmpJWfJq//CYsA/Vnwg/aw4wfGiM8U5a6YDLOTtY0xAx1Kj
mr0H26DYF8tqiZrFN+dG4877XXOC7Q/EFnOeQGDKBadvqcKlX8TE8VzUgI7pjsGNHNiP52acB8mC
Ty1hkf3K0QvRm0PN9ZFh8hohe7UvOdN9fouanHzGgYxW2ZjvPKR8IGzYDP84n+mhF43vLB3JVWP0
TuYDUcAevKOSq9Trt2IlJGsmGQVVsHH2zRMGkpo0sZ5lch6fAfFPsEQMVvVb+Mrix6LvJYu2vZaX
Q9J3i1EDmgqPV3IxdmTdbYQgRjRZa7O6khSckkvxnJROBoJFXhYB7jOQnk7PrGzKirDHow9pyl8V
5rzitU6XaeIOvcvZIzNdOrGWU180CbI4qpWZVU92C3CpFkoc/SbqB/G+UlpX/kyvbYCOPT8UmafL
s5rsuKU5uCQ4O0noyM/+kjGn17HzVS3xJ9op48F9QLC4qs0KldUDUDNlT9h4PYzg+6kKl1m0aupd
gqgL8VhHDt96CA+jvmqsyxQ9w0+iYwDk4cNkHHwzUyw7h02xeezGczygYkNBdVGzp05fhNEmNBaA
4fTWu4NxwZcr223q6oJLEzfEh4d/bVbsg5TBoOER4EZGE3yNQNuLuG/u9J5nve+ESwEPzoFfEr6y
tbIbE9tccrZjiN0fC/zEBoHlNp7+C4keMh1OMtxzxyJKBydn6lgilhKoNS3CRTsonXKc6+O+sgiA
YUBYf9UrxJv+4I0vWrqF+iZxJjthvhX1GU4CaY/oUdyqTwxX+6v5xhIiOyZ5ipvAZbQwqCsKrlpe
6VvloqdLwH5I7FIwDNW1ctVdo9rakuDB1JHOg6fsw/Tdsl4Du4ICqOD84qXB8TS9JmRnVMg1HsoW
SjSn1avs70VX79ch9qQE0iVN8KlXTF44NU3txuEGtbfDM5tClB4O5MB3+yoi2r2fdcQZ4nLqOBpS
w86Bw8nKTm62kFKkYeuBFM/7NcEr/nBmhuxPORMWS99X+LF7vD08Aad24UVbnHRwvk2gRE5rzfSI
T9naGcFcqz4G/0lXHWncGh0eOPQnvFUV6Yq3lkJ5AMEA2lTh4WFB2KWffuvlsl1IXq8+ZkLxUV+x
XgRkdcgOjx6TfZSCFCJ4xcenpDphvO6YNHJuFJ9LhAW7gIcByflxvJNS7qJdQXShV+fcXOqUhxjd
0veeG3pfhTcYiX7XTCubvoyn6qY8Gez4xfjK3M5jPVVozODvC9/vr8LR2lI2GrlpC+GiLK8mjmEC
7My3eIP+mk2u0tap8SSzF6rssMr92ecUp/jSsmZyMIyDDQt9XJCmk6HNvRPDQdYu8tJwlpJZpFnr
qrfmVXRhxL5qH7huAT4Zm+ThShMabk0SY2idanuwzdrO5D0rTvGsHGXhWKP+DDJydwbNLVmfMZFq
VLGMu1ntOA7X6T6kB5QduuI4CDcL3VflNrz7P/YFHigKx5rDu1QqI4ohcZXhSOlZV1ppl+M4iRPa
eT57RFfjc3WDFECqMVO4XzmESzDz/SL0VGT5xTsCSyrGAjJjxNBqkVZPBKRmykJgK0dI1ar7Dirf
aFOidcuk4k7YI/m8ONR5eb9JOjZZy8PujM4fwjjZp5353KC+xftoPkAUzcnFFOp5weFhqeu7ADiB
x3qf9luUggl3qrRb3rBy8whdS3nzkZk1wAY3MU46/2IxGVfQHGerXrzUxfGBSDnacEsi0NFsXtIt
j9fCwODFrffIjyZlKWvGXp4QnphH3VSdCS+DtCXW674TrRP6GCtdYxwVGc+nTh5twDFKHLk7zjgO
+jkQVEG00NONhfKh46ciEQXyEsMncw7uN1XnATJrEHitHcXr4Xz/RJCCpxy7KYGkjbrQAg83UbA3
OKwwLc33UvdWB2+EtnC6BEXJdlLMG2/iQk42XGR3vCbNzepOD93td3XrpPt2JDvl9oBzL7IGJcdO
huGwKZM9lvOB1QnUczu4kNYzBHndta6dR7aL4jPu6gyUdnFUJbvt16L1JNTuPNjV1/qV3Ne8gzSA
A9Tm1FmGu1xy89x9KIsU0NVLwHTsNqgH5DjkYk2gf8vm8A50vPE0YcEUjCJ1GWULw7LNT3bFOz2/
XYwUcT1K748FJUo3Eb0h13MsaDwcH2G4BtH0sF40DfX02qiec5QYWCvBxgfb9NLsdKQRLH3+a5by
lKHm+PBBIaC1RpJo3doWInTwEgYHvCLqfZGzVKLNaEBg9PGyA86Pl7whjiuS+2fOE3TbvYqKiWGf
JmU7tWqAqSrScSj162hoz81rFTn3d1Fslyk/Yl8e42ERGxryQxP7eUM3g9kxczjGrrIPTucj9Kt1
7euf+nsIC6eYPTQGtLO2mdFxk56s5LMl6Dbud/mlZ6/EnUV8FT7ecBG+cuzUXvOSIKbRN2/8LXMw
MCqtyBcUxSn6VZqKAyY3UAwv/atstHavB18cLxi3831Gd7DwUmqrUhVBzT6chK6c2XyWDZoUNeKA
SI9PJ2atgw8Zp7jwxYUW/n/uzmu5cWvboj9knEIOryRBkGCmRCq8oJQaOWd8/R1o27fbfW75ll9d
5VSWKLFBYO+115pzzHfJg/ia2dBOR7LFMmMzCjp5Weuu2cgJEr/chj9r8XFwCiAWQNrXsIJMmJI/
/SchoRdOsAANrNeMY7fhO4yfZzoePG1fW3kKEUDVuqj968QxOLppAXWcZa1GVJDj8BH2nyq9L21L
P417qWPSDK9oqpyU/m6lWRgi7oieX+mQ9r56ZFVq5lMQgLezYXL6s8ibp7se4vcDAQGL4G58m5Jt
HV9HA2UcUfL1tMzHVQHJSGk8N+OUpFUnpL29cRimdVA7QbFNeib7HWHB3F/M1k306BEbakC+xcy7
7j+b6cWTr4nbb4Q9xv5aJLVrQWPGxm3efuo7AuBYKK09omogYc12kg8DDu+3xC65KBxGYzV2vQDu
uIQr/IBEiUTGFxgoKCQwKyPyXHsDEtY7RaL+lT16B+AZQp9eDCBPPenGMBEW4iTZUcGYTsoIIeRz
6H0SfqUCYSan6zk5CYJgTbx1wW4khMZjnlDFysffgqYddCU0azc3x5egr461rrmaOW3RaLs5R+jQ
fLHSqyndEuHaTlfB2HvmWgbWHSzFJtvGvka6B2rz38q6V3q5ThuXd0KjJT5PpMNbnw2TBLLdF3L2
+JtQW1MSTFrjeslnznDGgBcMWoBu+G9Vmye+EiWNi5v6UShcojBYd4OJ0RLBEUPZLzt0SqwyprCJ
B8o1dpEF9Bm4I+BTETgIHlMN9Nw6M3g9ydynvNrSR1C6exrVy3/z1JIhNk5dEbI1E0zt752OuM/+
OsievcC/vv7PqSXqIihMYDiZNBGKM8/IfgiPGFUD7dYU+L7M7PjSD+ERlktm3z/Jlf4cZUv/gfTN
ABx+G6QlTf9nwqP/cjp+f+vy/E8Mnr9rrn6eLYmiEcdhVA5uNxITc4inTdfS+07qA1GBFjph31jV
3rmeRckMD41O2VVm8l54zk47IeFNlsqJmeKi63eK+iFqDJ/kwsm/BZq+S0a2HQ7wWxlNnbkYHoi2
AzRM46K9FKK4IiRN41Si7sR0r6Ox8ZaN8RjlrkxqIdv0CYhzvBssqsytJ1IRbn36EVG0r9u3rsEl
kN8lmAoiNfIrUR2JfotopicIiHpa8YSspAwiOLXSEZDQuACGMRazGolGhXXGDclwh0MKQh++7Sst
tyiYCHyd41pJU10DiIQs48/uzB0zKmGHz6egFhzgmUyXFsmhMJvYOMoYy3ekQvwLeRCBbs3ynQ4C
wGYF2e2W9fWpdNEqrQpgUv1rgh46oRNHfEF+4fXoktCoSIt3EE8RB6OIDoONgmjsyZ+z5QEVpA9d
kUYGn8Y6GtZcFKg6VnpsJYjRqn+jqUn7gLIgss5AmVHKqhm9qJneTLOTCjbCVco57pV/UyyM9JCM
YAvDKGLqyx/ylRoERAGypzoQVyTRRdFDi201P0zH318N4prK2atXtAb4Dz4tw7IndYeKqDS/qvib
qb7PjXehmHWs6KadWrwzoutAMa1ou0a0PEkuTFDFy1ePqap2Q+UDmRlaM0yN1jwE1bUULqx1SJbi
Z5bn4SgNW6uDr67PUSmArgImEgU1ZNNcfYscIMjTZISlxyVJgzE1ULnlRCK9FVfQohF1F4EcZzb9
DRV6Bzz5lSmZsKyCbdKCLl1jYASyEp21Z8oprBwn1e2/iQyjPgzyEpQlbVDRMRgZfjAx1MmBAUjH
UQQ3UmDBBxFfUAkheZolR6Z8jbmmkSauO5EN0rf1KcVD4omXFI08jQVzE1JrEt0BEYcEvHAjVy4a
p3/1eotyh7k7igw828hx/s5ZPqszflWJzOkIf3n9T+utCNUAZ7liYd2WWKl/rLdQGRTyzEi1M5CC
EpTw03qLmVgk705EMzEzKv9XOsR6+90BburEm/1TPh0r+3/N8n9+6yzgf53l60IpKXFkkjIMUkGP
dyV+NFV98BNQQruJiQPwSHMDis0nQDvYx8M2SpdopFnEBIDtw8bEMyBFL2Xm1t27nD0wJiKKWEBq
TwMjphHhbGYzpUFk0ZPUfATmc6nbpWZzZre+hB5GsauKC0M9xhIHaZ4YE0Fnt05GF7uO6O/gQzCW
WDLypgWAaad31Y536C1jyz9b5B2TrzkpH9jpWC3tMN5JlSNTcmgP8jzyW+VX+HAKk06cmvFS+tTN
c+4dpcBR0gOYYllc1+MxqNFONydCcAmEVqDRFov3gXKlhOlJDuiqpb9OcgoVa2onWHl6yvCdYeCU
xu6MHDsOyAND6KD29IQdjEH4KBYYeGBoVhjx4flnS/Hco2XAjTu9krlDExadS4CTYUGWpkgRVPcY
Ahz5xpFe5txGme7Rcehb8rdp2q3xXdlI43t+uoxhFln4/GoWb9HpsFQFT5yQ+OahuaXSA/03uk2C
z2UkXWnVbKgr16HdXJr4qz8Nr6xsdItVSnCmFawZpJAv50hXic+DGNw3CZvRRsCPMfCHBpJZn/XC
KRjp5itcsEq3YXLWIplnUPPNQzDPIq1vRrpeiE5VBKDf10z5AOEQVL6Bvtc4hgQWgPJIj9Hn9Fi8
FC8ZrlCyjOmG9AtYg+DGSN9lhKQuMA6n42cRbGQkn+/6cGdgSa98WLNwEtx6YTTflXa3rnqbWeRD
4r8i0Twn62JNC7meLj7LsrYxYptJeYzJdyViBhLskR4HdDM2Mn/v4QQXOUkssvINm55GFFbn9NzJ
b/5afItejOcB/82FCEikyeO4oimgrpFatrATH9J7Ch5kWITP1W3clMdhX9Jhx/XicSimI3Gp3frU
OSmhT8Oyf9DeRGxB2rI9u5QWi/whXkU2G/1G2no76S0/v9Fcwe5NlwDLgBY7AS0Q88JpU4+WgAIM
Zv1UK7dQ44I88J6RPi/wzC15BB//tYs2skdZnbm7xMhooDnmlfVvcCDIz1j6fpL2/V+v/2PRnpnD
cG0ggyLw+12J9+eizZcs9JqqofxB0+G3/li0SQzVZJZyDAO8L37fn0Uyr5qrWYR9Emq8mTf6D6Ci
/Mi/Ltq/v3W2E5GgTaI29V8W7QiQTxaVmuFmzEq8bqdE3k2ElIh5XyUBDI54DJk9FfuLqJE4ntsp
bQYBkHabVKvgowBGE8jHseq2JHYvxtdWI9SsmlmSkORRfwTwujMpQ03REMC9YQL03sfNcn5dzFEN
Bo8sujMxFMHHUtXGz5H7VczuGcRd6IcxaYBCt5O88lSn+xBiIMpmxdHcyQUmrh1zJ1sL/hxT3a8D
GBOD6B3kB6YCkbkIXWwseIeaR4toDCM1XDWqH1p8XAjss5C6OpSGiwTqu2gENOvUXm2hPyd4f1QP
xmVDW440NBzGBT13qa6vkXwsX6l6JCSGjnoX2qWouJkg3grxPgCXW9QIWzI89dYwPjR1S88alkD3
2TvlF9II4U32ALN5tgYtM1qiPFHPTX1OOOzLY/UC22MQtDclFZYUhJFmLCfRPhW9Y44Awvnutn6D
L/hI2nKpUN022xQvl0U6AGi7PW3ZDC6p+Zlhuv5sUIQsdFQV5HLWBSqL1uXI3zA/qpaWlO9nNmaM
kid/njXyIX0zP2RyUzA2BCKoAt1aYSxF8UYHWlcwWqurUNyNYNSSdFvjdas1UKBQ/pYVbEje3geb
jBCDU9H7rZG1966xHhK40UXY2EboncJs3o2y/CmiyhTmAIJTSia5VvYHv2WZHXVEQIqw6CSUI369
Lj8mMOsxcn6H6Z/EOJqd51P7NuTgVzAgcRsMvBJ4HC2/ym31Uyiu0tNEto3PUMIiWE4/p+O+jU5B
fCz98jLkb1ZnN1S/WwOjHr7sLaKElNmQJkX7+FG4SXjSIllzq6x0/W2+T47dkTQHOAN2rKTbDFvd
KLtjbn7zTFb/ZBvNt0zlufM5jug7DBBBtgeP2LynDAS7qncHnO5TeBFSXpN1RE+a0yFMQPw3uXJL
9Md8Dbx3q2A52JAL9H1zn+JDNa5iDUYVEppCdGb+ASmenB29zi6Zl8calY9Q3apaJrvGDWm7Gm9q
s9FuarRmCGA+4edW2534TrcqfWHeUGBbRIaarmN1SZqs7IGrfzFK/OIcBq+iuUmJ5maewhhFPvfm
BssiGaKJy1S06IgGXTHbGNn/L9ZjtoTEW39Od3R3k8ZRb6nie3dkj9GOd0TONY/RoWe9oqsj94Wk
Q+uLBi0SgGX/+H2alEsLsV9j+VXV99Q4dcGTVZ2ZspY0GIUTfgt1iRYClyOcR8q1nBOICMRTxUtM
x3wWLNodyTMzsUbmwebyRiL8Uaiay3m2X940U15LwlciowrTHCOlt/XHV3i3yUHacgqiFZqxW5ss
aNzvMLp6JnAVJ1yT1anS7UwsoPY3ROhU7mQe4A6dc1gPPjIIhuUBqAroXQsNk5s0XpW5sclJVRw7
3MGuAoRcBRusS3PyJqjD9DPKO0cJ3wUj2xfSA93LVj6lVAJSuVGoKlpi2aMnMSHUYZkNTrQf1hw6
+x0tbWULG3iTo/rMqKt405/ik0SYBIG3D6Nnx9lXEO0nuv40wyA8iwdOeSaEQCQ5/DwvJDBjlXCG
M2raCetYfgGFwtcB5yQ9HmfgDPrjRCs0xP7e78DcgMkAkwzxFzWpLGM7nYKc9RwhKGjCm56qx7aZ
GRt81AN9Zjm3w3atAUzQJiQTHoN1bWPiDByW1llpTq3/MmU3CzQUR0z+DD4bRr4MXJI7PrQObSTC
N8BDE37EEgd1mEKm+lQ94/ivLkfM2WOgIu/XJVNmT/7bckRCVf1LOfLr63+UI6IBREwnQUezvkP6
fnhPZGL/VFKxpbljZ2LT+1GNyJhPqBBgrlMwzMaUP6sR8tIR48/IdConArX1f1KNGPOf7Gc5+FyN
/OWdz0fMn+TgQZnFkhIFbO9IPzvaPBHDD42jVzJOZ6kiKwSMzPwsaT46sNJ6SsudQrMkbeIVa3cn
UJ5I15YWCKA9xa8JiyqpfVluLJjQA8+PBPQ/EpE80qpfRvSUJ2VDjdNdB7B74EDMeU9jtCG8NuJB
puc19z1o7jwYKc7xecwDtVx1heiABrW8VQ/Y92ZZD7wawnYYU9K5zmSi5grfEdE3ht96SEYHVSPO
ho0sLBFY6uUmEoF5aIe69jeeYVHfb03o5ZLw0SJaqmQTESxZJ6NdFh/k3eEKWlsShMwK14Crkte7
MfxX4YnkLRnwQ3cWGBgbrxolUUBDUoGbnTEcqG/DO/hiyUouSBc209geegZXmfnVzWDa8GKI0kLh
/yZtt4/jb0ag+Et0enDahJnVNglbY/rW8L1EQa3mXKOGUEOWK1SlfQuvwZIfZC6yDLtrhAkSYcD8
Ak3orfEOk0T3AfHmLu3IVc0kOBUYhXHqo4HmBDtspg0Tgq36SuK3xWDrou39TfDYY1zeQEeogL8o
/bNSULvwyQVkLCbbpn7RKCMF039qa7aIqlDotrFpN7NpXc7dqnAqRl4KahiO6h6jFeo+JZiD8IKq
JdAQWtRGNdLXGY3UcSv1fIzUAvP3TfNAAQmThDikRjOopiTOEMgTUikJITk8/p09nnEa7VVsXYs6
IpV2JuSV+gv9joktY4fdI5hBCea22hRwxBGtnBnkixkdB+oFBsgA7YKzrpzNR6oEqgB0NMymdYSu
N8gLaOdtyqg7Ub9Lxt7JUrpG3gr6dAGKyuYknu3YBI+j78YH8SV4iqH9wgt5jveGRvW1EM9mBFUG
yRFc52oXeFBNmOJsMZnSTGZbdetV7Nt+eKtsyYUn/A6kCW4rUT6Fui0P7cB0d2FdJ7ArC/1R3zIE
R6yWBx8TQk82jUtkHlWwLzAxEYqZ5JovXqL3HHYWnla8l+UatUSIykkjjITtqF0hEdL2COH8rfgM
ugNysuNvh4tx1AdHgzHxqdNLoOux7BBgPWQritkUygnZGotT82QtO1cj5IdB0UJ6YqxfPPAGjffo
QbhK5GWj1WSGtpBRTa1KtAChaesNtvyVRrqyT57xEWUdM2TsQjAv801q7ssb2cnED/F9ZFqZK3ol
164kMh7N16l/0ZBatLAhnJ5bRz6h2PKdaje7lyV7hmVTC5PbtfIvPZKDV5WdbG0aKExerIz0qJXI
ARvYCw2TcVXtElIShBDRUw2fzQCtTiOdTsWOrvGYPWZ2MSABiXYNEkejRc+GoEgealuiWe2V4WGk
76qF38bSzaqbXz/FKnCmlyIBA39Ja0fsj9AJlxYz+awDWnzjVzH7H82DNnkHhaNbwQkrq8+daq7A
vEUzsI07O7QY4c4LgFP3Ep0yIr15gm34ueLW48EoYTxYoJ7lGjIHRdgRfxPA4Y/5rldXiVFufAEz
NZt1i5hfD47yowC0aOTa6BQFIC5o1xPGvdAknCmtDPc9ayuE2qLxYvJ0GSajbQJpXpOryNJSLGeR
bMoYYAlaJIZbxonRWEHBGeV7DD3cOlb5UYDoAp+KX4zUIuFa+Qfzo3xAFtsd/U+cHASeV+a+gAb8
LiIvAMrc2dRQxaXRn1jz5WldtHs/pcPt8A4DJsfSJYu2DPmVcl3IKU4a0lhlsFAqcoCeinDyp42O
FiHmhKjxoGeEOpVty3A6uAAMiZBDaPE3pBLQrGfh9COqZF3do/tO6VqiIO+d5i5Ac0LOQLV4QAWV
A68x3hHFZuHEgsqqsSuosSeCw3FD3Ca4I0q7l3z/3ADF4haQc4jdqUUUKEAKPz42bbDJiUcLIBZ9
V1xzXOqUs8THmXEyqPMnGJ15uq3ajcaqjCeNnzZtRBGPSJHdGz7+UhDdFC46UFp9F13m9ZcwrnFt
uARBAgeLza/alB+0rkD5R6+MddEnjHqlpBmejgxCntc+Kkq8MxPUhjW20AFaHZxtbmlv9k+8R5SQ
cG8aiuvKewYnjDvGtEslBItjrkMpcVP+Hg5CIHx2c8sMLJ0okt9G3ccHFS0MwSnSl6nlHO7kL9WB
xGqiMLxVy7BlFXrLTvpsKOA1Uj0g/2VO56EuXLQiR4MdfUdw0fLVRH967J4FDkdPFPCNt2H9HaFj
L7RnSaGIgBuwQk5fEWkKPYpB2h24jNoBM1nqT5C8SYeFTL1me2AV9INtfOvPhuiInwbregvuSuWh
iWa3EZQwA7pHngF3+tdWrUyK4TzgEcUgyvDDlP6/yYf81+Cu/+v1f1St5syxUCVdpL7Uxe+D4T+b
aPOX5kAcUaIInafKVIw/ylZMq4hGaJbJ89f+MvnAGCkT82xi7+af/6iJ9ksL7fuInN8iWbTlacjJ
vxStvSqVnVyOvYttDjFCRFWmGyet/J6M+lNpf/5v3ymE4r9WyL9epe8V9E8Vsmj4TY/aoncrvBDD
uvjQb7JKKruDw5O4G0JpwGmMCAAB7vLXhFxF2vO8pPx38kJ4LUyz4UjGDnQMQAFe/MVXkGaDEKDJ
XqN/3vAyAAEpwl1L/uCrxFcnz/PA0F/x0uS5rK5MLKhfShaHBX3t4cQ7Ia2HwSFs1abbceBlqKt9
WiKwoGcZRaTFZIAxbIMItGaC3UM3gH91wnhGggwhiPmFETVlmgAQYQSMUANIUAAlMEbussfaWAYg
FCQiWmDx5rgqj9r0ja+16hzgMuIFqqRFR7yBeSATGftXScwHFLBsPYMhiGMsHChF+mM3F9k4uMAx
QH6g8vKecVcy7GWAjNMsZOcQ7jV/ThFqGUoWhsQMPkd9i/AJY5i+Ty17PiIAbotX/TltmVajhOTI
AMmvjlZJgfyWYDWb8bTTw8wk1ge0NyodTyZY6RnEBegjrh+aGOnQXKwcQKu8Yaw8/8Fx7r2LB6r5
/jRCBynxDMbrMXmZ3zUZxL5xr18SmgYDTDZm1L34ha5mtrPNIxyR5LHQ5tsERMuzyJ9N2PyaLziz
BK7FJG2ONdC+jrVqNRirxli1K9F0ZikqraFrzGZJXrJPmaeu9cVHNwMVwXaYG2WOqgypJMF1WKCs
dtNo1ypNmXFJI0XHHaotegTyKJOfydvlSHEji7HQV2m3Q05vfCEqxjnGDXHjftE3zRJjCGN2dAlc
DS4Wu97gDK9kDhtvlrTx223tct8xLuEnJ88VDGALZWsPPISxu0B1CelU3zAnwpIcRG5Q7ZmF6fNI
DPrRjDnqT8lGsZda8snbQg+QNLfuYnwxgOPJSGCiTqRBHfEnfZfOYj1G+pfQhPaoSxh6C+V1pAtk
HNXDiCGTcm14mxRb9Yikzm3Gl8gcFILzZNpQ86NCEshwHmCadowOgUJ1vEGez0a8R+VzLDqgq9Ri
SVesunRfjKRo3jDqzBzTRC0xh5RXiCd9PJjPXX6twKGBiotg+uZLpG8IU3MBkOBhEO7dTcPnvJwc
f9/DfwofgAd2TI+2dUjs+wJYb7IUd+38USyNDwUd42v8QT9GIgOnXNAhDe/YAUXRwde5IeC59cEL
Gw2ZzwKKvn/z3oXoCC6TaMyCJWXWK/1dx4VEt790XFiV/+v1f+5d1n+YFzH7ISBSnylN7A5/Tu2t
/5B4IMqGbMqG9Du56c+9C6qHxA+lVyOq0rzl/Wi5iP+RTLRR/EKDdzt3Y/7JAGj+ST+3XH596786
8JVMjGtdlGlV02ely1mnwKsTmZk6wOTpxPodV1eJ1DXDPNYZfe9ayXfDoGK8S4K9iBZT25u+v45x
ufscXliVEUSFMtk8m45Zf7dihK69a++MQABH7uJ7tNUd3RGXpuM5ow0//BxEiy60ifQqiLpcNNth
BVz2iKZo2S+LD+zPNSsgotoiPcUU7v5wgil1jtLmVRClXWi8oabOeYoFNcJbh7QS3c5Npt6L+ZUD
MtQmRg9dE/Aj2nRA5u2mxEVtMgyJWS1m6HCPo7eGG5V7HMLZrIZPhWejZim99uNwkx7Ro3K6Cg4C
/tiOyZBmXgXPIWbZskAsSJ0dgamuSYxYT2V8auCVEhxGgD2mQ9KDalBr4wF1lZ7HNub8stqnHIMk
Ea82br2VDIO+ZYvzxdYJYOnqQjNhXisJ/JSF+i0OaKFP00s0XGElle1GsfznNkEGORVY0adp3cO6
gl1QHUoMATo7rtHL5+4p/tJRYVVWtZDU/BzNwv6clbchpMqoQVrZksURVu4gRYOWrciRHtJLDDIY
eeYuOlnXSNnQNUEBEBYH3+Gku/G2sSsJyzH5aPNlPM+1+m4jSmuTlAzttc7X3idyBs7qyaRuvbP5
gg01LJ/xcKjC2iqWhRpfevWjizb8L5wL8gPoQWTnGnjibjX7FqCMuMMlFNagPlwf9iNyKyZZmwmu
Y7YbcUSVQzbHFbfTWT/FwbW33jgSergKP3DrW9/Cl9nlhQ9x2dg0V4QvieBNbWcgups9PsT2LPqP
AqoWukD6LW/qA4L6hHSemX7RUQr1TB8hTYVF+YIEq6kGohOXvSYeJs6FBa7cvEV8cUxPWvKRnxqs
shLTCLY1kWakL5s2hs2z+cAWQPdIoaU2LIzmXjCrO3gPaE1c06ADjno6Cp0RJbbJXttCPbdJM9M3
c5bZjPr1cHSrthmDzYXoBfbXtfRVAjgSV0AB96Ftiln5u4mVawWGoEytdYejkD8r4FQc221NGNpC
9E2i/8bYkfDeAI9iwtduvTeSj9AywDM3VubRQkmM1SRblNARuvPQ4qiYtcv+R22cAFTNeOXGW8/0
NSRr3cVnaubzwGnpMeEMC8RNR9iLtSq+zaTBnl4CR+v1aFtrrtShw6yiCpgC1bIDKpueS6s79hQu
dTq+EnB9L3gofSKD4qUPx7u56e8J/v0RyQVGekQ4gOs11hjl+9TU7UfqsWGVcHQth1OMjgK1RUOY
5CNdX0YZHARp7Epb+Qg33RCkZSEs7t21bW1M0q/ACk/+qXzK3yXM8ZhFpLXPgxQJm46CCyMQn7sH
1Ndpg1OOXwwyvwfODIy+t4uL2fzKTy38D4pqJCijM+IMXpgObafvqYieW5IGQKPRQjRjA602X9Nv
8quwq5iXvBif8/E22/Or6VcWU/hU97cuwys2FcVq0rNvorHSm+CMI0Cuca11O1oLPMJX2MyCk12L
K/0i0R2UZ4nSXYQYgA+am4mQRbLHB7sBpCA53magI+5vG9tc4PHhLkg21ESsbRELFmumvLijXTvi
v2CpGPl4rPChBL8iasMztVTnIFVhvtXRicpt3eZxyyKnk9b6VdhbeyiiGy7yrq7P9fCuALuQsJUQ
sDtR11JaaUa9wTwvF9EzKBcj3FBB82CAdaAv0RB6/ls7Gr0EVmFwS5lri8+Mcu69EV7j1E7FVdfe
sOrwl+hf/7VVCdMQ4pTowSOGJvJWkTnA/k1VgrqYk+lf50D/9fofVYlFG//7yEb7OekWUQqjIREd
+ByMI8Hg+HGepvBQfhQdf46AZgwVkTaaiLqFbEgdgeE/qEdAT/5ynP7jT63w2yWRMExzRi/9dMIt
+pSEKa2f3IYGcqXfYK5qY/oWm8eg2ob6rpYvseyvCvgv7QorI1Z9Q544gw0uEP8A/bXnXUS5ZW6j
rgXpmDMNChjHG6xwnDcsOA+T5uA57eqDjLCLBq6OAtjWyfTUHKv8oNecUYrQBH1XrJcadUNnXgaC
74cVc3RJeBoMNAc0U68s0c0SloZ21OpVm521PXH3lbkucVRPNyAgxZo9Em8vlHhYKN8k/DaYjPfT
Njin92Kr7NKv9lIGS+EDMKxSOtvkfR5HrGPHvwCpvIBcP9UWERNOufX26g0vF9ue2Njx1txOtP5Y
+wrOxtum/BgwjslffrxBWJbBRJ62Gp6cO8bKg075ltqqtHiEK77qy+V0jBCrGGSzYCmxywOCi750
Ese0TYeH3B5e/GtPPA6ttRtUV69dG0AOkwVNN06VQPDf8WJtlfAsrVunPZRH0i5tHJeO7KaMzBZh
u0pW8hJNYLtV8rtWLMUCytAiR0WHgrM7mNIu9Zdcx1Jx/XShdBx+1rMMCJb1yHe3twjWjYrqI35r
1RGgzEyia4T1RFdfX3G46k3trSV3jkZpywgoBTBUfg8gUEO7HYqLTJshs0AxXOfRXy6RxMm0qyLe
qNClBzJr+jl0NuCm6m4C9vBAKVcaEau9f9LdaCu3DC0iKV0pn8IjkgYAC+bT7LRKoR2s8tjb6p1/
MeliNM0hxIgJo0DR8k3cfbQ3Pj6nUSk47G5THlQmLDMxgpCcsYW4/xh9No9dhTOPocwIxVJcx4w0
551cw1lUW3c4kMZTRbFazoAepFJZldlU4srGe0merMT6oOvO9kljEtu3/9U9RSfVfxi/GvAV2SpY
CzbjM7XZy+fUURAPSFu2VaJ+VX2fqDWfBLakDynFVOuhhKECZlNHlFXZWkdgbvdAMYhFVHkVMv2Q
5DDdW4EyEaJNjfBBIsDEy8xvGk3lMVG3yTnbjm7SXvpB2OWx+WTQGDU+sy+2cG7Fi/DS626tnlAh
BlzFesm1HIEYDEOzMWAXW9qshMLFzjn7VoKfGkd1Q8zPWlin7xmWosYVjFtCyDoEpprYDPUiGVuT
6INsF3pPnrrW+l0+i4R3WsuxJeFy+wd1fCWKory3zX4Qz9X41OD66P1yr6ON4soAlNGSaNUUvEdm
NxHKCcYPqrGRoi24+T645vu2xBQBWaJGdrMX8nvd70KGTIxxjQ0uT5xTLemeBtvVmwAwwrO71BF9
O5sOA2/Vo6sDGQ5xEAqcBscmAOs5MZcoRGI1eyKV8cdRWQRHP55bHK6JUxujBn52lMniHTBrwaS1
Ex3CCvyIk8uubV787lIbd4m4ZAU2FXWl4pQ8HMwKkQn5ADSSN5H2gxU9G7ntGadKxC4KAVWnfN5V
BWWzDe2bt1N/SKAxNNK+uIkeBulCck2QrpqkXjzl2anhsqK2LmC7VgTkrIrxVFgPqrwfG5dLpOmk
It06W0vtCcqPwGcLzFd2g+aKi1tvnCY/9zJFxqmTXzguxb4jYbgFnuMdBCz3PGHSqrFh6si8tpFd
gP+8gakigwcB4VoASYUl3kCUTQ4xZnmSaVL8sTYvptbvmivc/SF1+CQk+ZG5zkxQYZRSByu+jHZH
j/ZVczVxkbIWRntDchMZUxv+fpYjFI3VyiCfQZ3OfHL8YnD+bAm5/EUCBUoa68RJpUS7PaUOUyLK
cEXYt/7VwPjClI/SN5M3nfhmUPOMmx7PdeTOH5YGNyJyGUCno7luJY0Ii9Lfn4YKgR2Tk9eU+9Ob
xdk84lq103q88HMs+H3CGAmbJ7RsqV5C/81QEjDcy7sP0Ac6B2Pildxqj/gQA3n2oWl7KZ8NjSju
epIYqNMapkTjBLpKGpdCkl4jK0BymEKXldNDrZOXnQ6rKDhnSCqkacfaUTGln3Xr+aFPxbVqOCIz
ECbtsKUQh3f6Y4uvBYHcQqMJdopj+Yalp6llzrn6S5Emt4plMMrNR13+mLDIoyBSrnWPE4lQH87S
OqkQswwfEVc3z9SaSy0vAxy/w7FM3nRrg1xtXletjUQISOHbU/JmIoGPvGvHk8kaFVN6M2kELbI0
XkaoVAzge5esIUlbAUGXGvqgECdBJueOKO579T1mNQF+dTG4/onxAPaQkSQ+msCb08iYIvYQT+aD
U0nshb4vgExlmHIm5KuvkpzvLfKUgMigIC2NzQAnBk1W7yBq0PetkHHOkauz6iNUHEsuBseWOnxv
uLAqncccW3zBHeJhE2joOo6U+OAjGcHOGC4xJ+ii5pRUT58Vrxi4SePhRExkycnI9EK7oLwoId0P
hDjKM7GE6BkhhCEXvZtEWYgCITQpuUwCjE1XzUugXvUii+6DgJLB8gmz4qxcPjXIw0Sdh4roDcOk
oWlRyGPwDhm1y/0dMIOnoDDoTll0SIpzR+Ku1i+HCVXEstNWAslnir+qvwWQmy1M/7LE7qa/0Ty2
mNGSPUXoTdzV27imibBoENtDuQxOUAIMzn4Ro3+NCyF4H0SzjIS9QKZ3w5RG87Yhq4oB4vzlvuYA
/TDoNxEj/r4kN0Zk/ZI4Shg6gZ0HJpkxgBg5eAL3FxCjwM8JaoiCycs86CQzXpe3uJX9aqcizsVi
l3Iq4c71OmAHj2HzJg/vM6uua7cVb/Fp4nMvevd7nj3JAY9TdcJMG8g1yQ7wcx7MxDEIUOEBGtqL
FWBxtsmrZ4ooDUy/bb5Xgx1S7XNIkUFwzzAXCAyHeYOI7TF+X6ZmjY5NQ42gMqLdMcpUu88YjUMn
OHq6q1ioPjzCCF7I4mjxgYCUWmAuc6bDNCTQAxaDVjo4V+jjEnfcvHZOO1S8k3JJOGE7CpuJB6Fn
Ggut6SmgdVLvU22nWO49MLYS0SbdE//0zCcx3Qm4sMKtLG8beuniDaUfiXdVAFaIsJ6NjBp0YLy8
Fqu9ajwwfWWmXxMUhUYPigMbVvJFrECP0NYE17QAy5QUB/1VFh2OZ82H8iAfjH2fLjJhIV6pDogW
ggKFxoRDqvUtkE5haFf+OiKdh2WOA7rSvQ/mir+C6hxVZ0E4WuGhKSGEXwDJ0aLLVj4j6Sp4DLN1
Gzjg9yRxiwyqRkoTbVOytCaYTp5tMpZxwuKpJpIxYaiOYYWZh7KWmAi44YlOxp4Kb2htazPCdGcs
biEs56J7x+wAR7KqacPzo+iCkOITXfifGCMoo7z4OEs9Oy07y1G4ITyhoVHmQ1XxQe9whPg9UrFQ
zhSqauJtgJUyvt9KJvc8/Q9Te+k8Z8DMQvQca2HH+qe0kCqLB5/bNs8MN0K8wDubmD8hoAlmoZJq
kQtfuqy2LSZ69al+AIsiqS6aVpQc5q48/Q9357HkuJVu3Xe54x8KeDO4ExIk6G0yM5kTRBomvPd4
+n9B6roqSR3doalC1dVVlY724Jxv7732VPUdU8eTvYz34EV8G7+Q+FSW/Lg/9PfoJfloPoR7dtVf
6rOPbQ1veHUH/9EsmmN+Ts88TLeKWQfvlBdJ54JB6yAbPheXawC1g6EEz2NEvd6vCCQU/oQhEP3q
H9iTefds+kj7NJFhKKJV2MPmJe+qaZuLsEWsUb8RSU1wOEGa45vt232/R/mXu1eWaW6OZmZ2F8ZA
anIHiAollXYID8iwWdnYyUs47ugFkrxpfx/COjPnsANzeqNQl94H72jW9B6G4EArs0DQ+hg1ARxp
SiUo/UuQABjUxkYDZ/AUthpehOz+00ck1MdXwDvAGXQqd2qMAMoTUIaQ6yE+26pZVhlN9HY02sVo
x1iHZQoE5x76FLHMnq66kf0IxUvMZXUIKb68qhn/iSAIWozj1fc/djKBaKAjeFO2rEgWEvt/TZUr
qA4/TSb+3df/mEwg6JNSkTXkGKT0KQT+f3qJQV5RV9Dzld8Ci38IzFgmGGzRMBFvJHVSWX63qCLK
Mz8h3UMIHsnk78wn/m3IkbflpPcrJDx//fhP0wkxl/06tMZhw2hsRhME2IQpC9Hz2mi+EmGt6ouK
q9ya3BmGR2vuBniwbc2gE6YSSKUs04/KnFVfDcq5Nw9eE+PS59/aXK3ObW8zjAd4kTOJaM+UKmbB
2o5j1v91LqzJ6Q4laNZ1Ki0FDgw/DYv+jbNA1iZk9W+Og/XX//4P5bt/fE51+Y9zlwB8UKbpardh
JzNoTOafW1ybt3GNDxxiYrPimDjHo8nhYjK0s5C0Z0YN0WSQWoEv9hexv0hlMB3kKedvnMcB03nU
cyBBG482wzHHFhcKEy4D+CUi/G6+1VRhw9U4i74Ff1fDThG4LIpvgv48fRqP8TDeqQ7U4UXgOyD/
Z22RW7Pp5AQrmCrDR38hlojGTWdSrswU+UJzBb/QeJKYmI8zrdPyfIgeI4IOrYEzsuxk3Gn0QKoq
79wX/hYjRKA7tOWOT2dj57M7nIwcOCBy8YGDkfy7vs76JV/TnqZiEsLyCNBEXBPzhS6NrlhG/Cut
ERzspj8B+uNHICAFw2r6yT0yK8W+kXEd1x0uK0BexnT0J4FOrp3EO79jROCmYhX4RMePaN5gzp9s
UcgJv//2Gag/yA98cV5e+AKC64px4GBHpQZ2A/R7sFl4D3A95ihO2R56IYujD1kJe2h30uvPRFpV
d4wGBHI6ievFqlHtyEkypO1FPawLynzfRHlOaGAR2bx4oUfCbaRtgqk7u5YjzqiMHhZ9xV0NSPyn
4nfI3SXrOQVKBducWL0L6sY7ghPpp8xLeiq9mMpuHVFfj5fxItO5xs2dNdhyp0eSqyE6ufXU8TDV
7o5P5NPnpD8Q4bWQQwzgQY6u8GYEO+YLEAba9JPvyi9SpIUtz9x8zQaYoXp/QtamfegxTNEQ6Uui
o3Glaa9hzUaW0UfBC4nuxH/00m3qEDlkQBsiKvJ/HiqLusQ68Kel+89f/9PSTVjRNHXVUKegABGC
H1K3MZWYS5aoULiuycpUUvRD6iaFbmlI7wjeCnVEU/jy96WbKbQqi8QSiNLzLf/O0k0nxl9XuJ9v
uj6tgD+t3bVS6EbYVABBJOTiJ3xOvL1ZmHhxR8OctQXrRsoe/ZHDhIJ6n3wFnEaxpeCtUtInnCjd
geB3CLEB5W5DkQq/B4HLSX6D/YnGFcLJfG/vWT6Dv8QsZa2YXg8OXqsJ+s6SIUzHRCa4fYoszl5R
OCPJ2bxbOFzw84ZDjhcYu5NLdng/9bkCN99TQweeQjKOqfE+4EFxdxl722VzZs4QbRmAhq9H2B5o
7krCic0mAoCxSkW0nmYOnPyRMnsAGSDidoA4cPwwDUSRRqdHpOet8rZkMK4hB+lbXaTWaMV3E2Py
C4adC2dx2GscA4sNS5p6iz+xabFItifE7qu4J/FuON4w/Vzk7t9alMLX4SCwzQ5Y3MFu9lBHqhae
2Bkns22+19k+bre4tGCXAAKYPsSPieGRhM05BZkBIsvfYc/qkf2Jpld3YokgbqCaa3aPg4eUOtmQ
WmRExDhtS69P3E3rF81BZr5m1YCgP30ooe0n+i6ZoeCHcpuX8cByOrCst/I6AwnAZg7T09HdFuHB
4MIrvWEwiqwv3ECsPj2FVSxwrCcsMkv0RcLonzgNjHfW6YrgVnLSsOw+INWRbo8dF1mfCXN9k8Vd
c4xeUcA2nkZP6BzIKEu5tDce0SfofC4t7PL3lf+GfwkVmPWs04llvEzcj3CY3+TK4asUiuDfGfBo
4qYMyTaguw6O68K1e4FHDjaGG8QKyFdXnSPKFwkJr4Gy4DPeOZvAnuTmWhtzcyvt4XmMyYlPZvVO
Pv/Jix8WH02RAQyhIeFW/WmTZMOU/ddKd3hPHv/7P9g5p43tHxe/v3z9j8XPYnMqyVQeGjh9ftuB
/h6tgmmEyvYrfwNpjdTTj8VP/oV/xC9LJZBBqcmEC/l98bPMaZXW+G3yAP2taBXFJH9d/f5w26Xp
4z+tfqnZBmzodXND7RMneq+mIW0CGjjMxYUr7EkUnHP8CllirgnNQeAk3E3HHZYpheOaS+gJzJxy
CoOdHpx5j8bskSqNeQS+IUTkgewRR95ZMy9JyUBPJNEQGPGJyUmywbuDpSRFX0lQTwY2W+G3hFVb
YbssHwMywTAcwgkZCCQIhShBbmDHPKwl3lIe/ao6IkpOcGny6eFBYnrkTa7IoV4oVj1vr+SyhXu1
h8m+5FoCTty0ZUZ507xTfK4mS6Tsn3NFOVXFtcG8YfjYFfCcVqL2IaXl2uyKV9oy+ow5e7nL4+R5
ZM3TFKKjOrNlkSI5pVzrzGAbjK8r6YnejvYq3rIzQbOPqfVhnzxQDg1WvAdbIIIjBuS9b+HXJV/x
biazQlb4ntEPIUmSKtHJ7OKt6AeXIK83ufXV13sqOuQqXY7oQC4BE+5ZaB0bKFCPaQUeuee0Hjgu
x/+QUyjV1LsgqD9NrmFpq8/pb5hsIUYGvqpcCLf8m1ZZMN5MaMpvfxrkM26uOfVrimNCI3pvccTT
koxoVFQkJpI0wLjDg+0ROCKn1FV3XpvzgU10U7n3hkhpiQZEZHFmoOWnI6BN+P8Q8m1LpUhiipQN
jHLMBvjUx3iQR5yIAbUbvxa5IZhG/E9m3DTQCkpky5ruIhiB6UZHXXBWqUvI23Yf5c5IDkVn4gjW
lpZ3Gh5MbicuGxKAynMJguReJreIdMoic6B0gv7jBYexiqARwWlvb/FlR2NL0H8q1qOEzt0FA/IB
rqZin4ENpy9vYWoYQnNHXluXxElIi7GeRt86pP2JXtc52ja8Ghc6lpO9sg2blW4e8vE0hm8NsoRm
HUXh5Mobz39ton42uc0YpdBPwKGIPC9Cb6lSSS5/DrhhsoX5hhWIOgjyNYSG6yfJSBe8OnHmapwM
Wiae4AUjNLsqExM7YGw8IAVHmrQisyFToYv/Q1hyxKL+QIe2pH4L/bYctmNCEfjMrzfN8GYxpYtR
YaA8Xvxykkut5AhUUH3T0YJuvEUpS/DeYW5pij0NXpS5S1m0dfMI2HS8pc7WJX3hWpp/CAei5PuC
JEdAyTNebdog1I3f11xtHS/ccJRJcodcH72DxtaA8NByhKoIHCFblnDIMoUoVHUK8JwwPculmYFb
h4sgTAjOZQmQKxYCSgXv/MbpbXySb0zbnDIg2a/tLXcr1Nh3GFhDmS5qmwOONb35xo1JDDtDw+D9
29GmWt3rbudZj0SYQc2BmCAZV7+AZ0JtBsQvZlcrceqgl6lcriAqLlBd60NTrOgN6Pw32PMgaaWN
4cBbY5fli+8xfqZs4Vsj5t9xGWT9HuKZPO2Adt4i2tAAIkrZUzheFEV/NQVY2ephqFkh5fy1jOYf
FuhFM15LxGewraF1ky4hhZpb3lMMsFU3YKNbi06jLFFrl+KQH1XaOcg70fO7ROFCqudsJQmMgq1h
YbJg9MycIx2zEb2qVJdrtGNs+hGn11MO74JotlOB24iSeDugOEEbAkdvUCfAkSkdNm4/9USSfXVx
/6Uz5V5GQPnXrXqV1Bn7jFxf1o5yt5qZvidQznYoOWGvFDb1c3zxtwwHC9JdAzoStk2KokYbScWV
3/V0lT8gPj9bb+IrtIrwHRUSbUCFdYs1LFoY0rKFY7v3Efm+jfBNx4hRzJTaZq3PPqIjeymQBBAC
THmR18tWnzFpGMFhW2A94R/jqcQBDZqaKgzZCdqt4K+abEUiqnjiisHcHRmIFgnfWgyCDY43pndk
TinkGQJQ6bBF41oG/nibSIwWJ5YACowWOuMSaF0yF6qFO8xLMH9rIOB01wJC/swtJgDf8TcPXwxy
j1PqFF7YKBFJe6Q7awZLqI8/2uQUE9UHguRE8oLrCd9cX7Kh9M/0pLPelvMSyEf8bDxb7FV5Guxi
p6QLKibqt+7FXNT3Cu8XGcqF7IK1nxFHcDCtMVci7frFlLydp2tzbym2e8m4XBUXnxZHRy6vyAcZ
Eag7ne1TWUO868o5Nj6ARj64PNL1D5xvb+JGWw9bZpl8COpsQFxpmawR2cuPR9o+WxfvjGezICma
zLjG294pAvgQr6hnpqx8oOSKqS7p6D0ehNkk7IHcEx3SFODUu9dm4s917pzkWD0BEG3iYrc2XFsR
NPlw0wEY8PRL5tGzBAaEFh4aavR3mtYL1DpyA+gEHqkERkbfNGDDKZ3S2L20SDV2srTUk+dLeaLb
JXx5MySAmW7bDd72gdsC0TX5rmhTSdHeqHxaojdb5lXstmjVfWxH2dNw5M2cUBjPiChcG7wLccJT
h85769uThCVpxSZt7z1vMUKFzLMMdTem3GasNneRO7vJdpMxghxnhbnTs61oNo2ZnstyKfnzABUM
rQoqBzFhbcXr0F8hXmEf6DdjJC0kOloHYRm4e0pm1OCtEeyMEhHU1hZv9LwxV135VFgfMOkl5eyr
Z9Enf7sJsTW6yhwXJpcXRtN+eMBpEYzGSjSaC+2Bs2RMyKqiOUKzSkkQFJgJXeXdEjj8hTn808/A
ojBnCfFEkVsSfqHdVduiObgDLUediFMXEgYN7Fb4aeG69De4MXJ8OJrdxk7ZKc8UunBkwcxH9Ra/
AHzgfWXpzKI5M/959GtYkGe9qLCDAP+dswiUAMvnbbuqrpymkD1CuJLJe6/No2PurXJyDID0F3y6
FC6UOfCMNwMw146Wpcy6RfKz8N7zchOmdc2/TBaPYtGxn5rm9W5N4blj3dUtwuKlMVY8kSaAGH8K
OMfmVF9Ew0YznJi0jur+0tYQSODHLsJiwbm5PamUOqjGTiIjQz3ql0xkqNjjRUpf5O5spGv6aUuJ
I97esGjvMHiWJHgB6oHsZE/37UKCrWsta23NGBRTiLePwMy285x9zBfXktTkwnI2BYCTSGSnSCU6
PsFqghM9QrqEG3zBlkuAqosvMtwYLrvInTtsOZa1t4Grl7UUspthLIIjAtegzuUSfddOjDWJc4Hz
7Rb2ef0ivHdLwPAY3JmEATJDxDLt4NRa14hNz1QTvCKTMjpxTF7rnHA0P7bsf1lCzG1JWfe8owFo
K4Zz95BcM98R6TKa65/6EmxNEU+/a0DBNxgve3OBU95iX+zawpMhPBT9JOebonRKE8/7HYa1FKLe
vw7Now8cesrZj8q0sb+hJDXz8NYTRlYPnXkPM6QbJPEbllptLSiHhuYpXkgrtMOrwj59F6+T72yl
rZtV362F/ozrOGwp+ljeLIwUNbvJJXUHvEL9M87m1F/xim+2fbioOzZKDtBKH4hCBj2aNrRZ/oBq
3Ry7df1OhdoakDjM9fJbrCbHSHDyKru8DFfpUQh2+WjAMUu0U8wA5UBfa67SjYsI1wjeI1j8iXBB
4GG2/dzSsEb9VvySPkUXlubsOXoutFcT6DeS5Ey9aAwgYMFwtXirHzimoyML6IPLXiTMu+ras0xi
0s+m2hDyAa7tXQ18Bz02LD5VRMZbjRQAgPtk20wBSvfVHKHDMxTgC3hACmODzaIDnTXPN9XJYGf4
xGqMoY47aLS2cnbpdggcdy1t25S48LxwXH4AB5B27eJJ5q0a2mI3T27sh1fGsnlXOah9yd9ed8tB
1ZEsHpdszbqD8RJevR4wOND85JXvbWGw/xRCbEoLLEAYcLgGYFeTqh1ExjpaTEoh1SuWhFooPiX3
SfxF6h0m04dHzr2ZCfspJN6i0S2ZGTdX8yO4Mn8d4w8XXTz21nK2avf1W7GE1RgBpVqU1VKsT03W
LmiJoOIvNHfIf/qEAucfKvYebGeR8jKRlQZYwKcOBoCuPcEesFRr3Ady1IK81wUygf/3seKYb1yA
TGz9AKvLqAE7eRkTQa54Fj+HnbkEk11eyguMBJNNYjlTRTstLtRlzMY5YcFVHe9b6mqahw59I9rr
Tb4qWuRjVdooah/Mhew08WFLptM0G7mAD6Qzk6ugSZFHZ91XkS5bFxaYQKDf9vHHcOlHCyaHaVK2
zPaKvmptWyQI6Va5HQyCCfXdR6JuhVdFeYPBdWokqqunHmw21VhlerIB9T4MV7RpuYzdaf3Q8g/D
PHntVVuHISySe5vedGUPLVG6Csqp7CbnesmLIl3V7Vkvt4LAXtt70TV1IWRs2WQnK44W9imyjpVb
bzvtwftG5Oon6NvEdSp/21qZwxoP+2LgIsQ0dLyZgIMEumJ2krSPYDp6hj8T1XLmp5tSWQoyRU6O
+tLexhs9NpW+8BSbZqwMHgEeeIbx+NbLubiqMD05JQVQB66UEc/ynYtsBQ1/V2GvJJc6cLm2KN9i
IOG91HdeD5oyQy3yOXzhK01nwzamZkhYJerRTy+JspIUaSb2O65RtUfBlVOpa690OJhw3dSexLcg
2mTEIA1bpkRD2iuaRV2LCs9fYFLWfgl6YVfjh+/erGqt8+xlw0Tbx9Nl0tpnwGGvVCSmz4xnfqyM
ZRv1n7UhdTb7CNVd/r+gM+QwHHFlpCcTHFN29YOFG63RtbvnVp21fJNnXlakMWlb6SXnHz2Ym/i0
MsqvYpim+V9UCUn7iyqh/fnrfwzmzF+wueuGKhrypCdP07cfqgS9y6LGvE75l2Lxkyoh/6LQyIyW
ocDU/S1X/mMwJ+ODnwLnogTUUZIM+e+oEmT6/qJKTDddpF1a1lGoJ/3j57lcG0SGp1S+sslzxsLB
IO+VntfxFCur4ZENXcUJTiocgtbaCRJFFB46eiB5hYVOwpxM2LUUazT1Te16eOTY6xi3T80toFRh
/hmF2U5RPkPI8Coz+47I3mg+TX0zzWVghz0Lk6715B/LfGMoINguJosHJwwOzOnF6/BEXbqu5QKw
swpnBMQaU7Jy0rR9x+aKz8pgO2B2+Qjt5mF8eOTAi42lrmR19pQujY/8ml/FnjKOXbPPxs1TZe28
0aHeUKjmZbFxu/WIQaW8if6qKG+V8AwcXHvRG6wZTgxYdXj4wlOhbL14IT9MTqy5rQg2rRLd+NS9
RdQ9I/yZQFm6hRp99xbINKzDq5jI8MRUKdbqXrt69NIsGoYDdnaQv8dmLqH9QrHBlTs9zK/yIVvp
OYOPdlvMplEosra6AXgknL2J2wP4UsIColcK+rEHJG5bPTSoLYVDE01FN8Rzoy/dYNt085aHTkWf
jhmduMVcah6ZRzVo8zCTiyesNHXv6ju/PrTY65W1KDCFxf99S0HW5OqbRD8wwSAXlru/aKDP0Hcl
UM5lpDNZmQ34EgWeKU7eXWS30evIVdYg3pWBmN8W+PHNCOnic8okZKzA1CzlVNJc+Yn6V/xB2Oze
M6N6yZkECDP446SdZqZoIz9kujkP4dmE7K8L2Bc+u3Zi5oydvOgUHrPB8TYj/m42z+OAxQlYC9WD
7t0j2O2G234rSAujOZUQAnmMxJDxTPY+jXHJdC1A7Ndsa9+tktoLin2mUTGrOSi6jk1/NsPkYLnL
wjsLKa86eFBpO28O3UH0rHk2GUajpQuqSHpSRnhGk3L9Rag884BE7rke5mwq0MRr4xoyKUEIohb1
kxkKEjqJSUzSQrXVwCGnF13aai5rO4HFbVK+dcau/Iim6qhI+9R2Oo+ZLAQ9NIEhogGUwduz9Sp+
50/FZVy3SX1V8CIw/tVVMk2iQaaEoirQH8J4StnxfOtziOu5sOmsQ08cMnwuErq0MMLRBg66a1lR
SpZbe6m0h2KusYNjd85FV163lC/JmCMX6ddwB7w6hNzOmTzMRm2BKaLW95DdE7IeGoCcJqanBSLA
WwnOKd3o3UeNcIRxPtqDqEka+oDyE3mGeV08cSwMcpQ6aIoLJm1sSehbZanhzb/R+6O7IQjCUw2O
DDqrTy0g2fhuW1QcCuakfs3opSIAj97nJwTwb4LnaLkd08o1bIi2JHT31CRbZ3H9ChCZtxwR1nyJ
n15YBAvlw2LT5duYDYPwqQMXINsCB5bcFqNt+aV9th5cLpsf0AFlMzegnQjXUsPN0mwnUr8q/fye
QOqe8JYphZCu+KIiGtQMRoOuhXxEIzQTgeqzNaONz7hCJa8B52cFXwKTdHvl+xZnaxtie7TmdNu6
ONlq6gopBWdIyjmhOpXoEg3m8aT/wP2yKCUapVBG3HUx5XegaMO7NVwex83gXrjLSr1IqJXNF4GK
G/7FotU4YMOSEuy/xaCLTPzD/XOpodSteoIEj2xXaxybxb2QOqnH/u86zdwu/TObPDzscbKnlOlq
bOkCK6H/K2ReljyMSLADT2S8ddl2m+xejRwfXJJeQPFYAnG8peHCVaPooX0bnqKnZFfYpcupgn45
SX/U3Pq67JgqbwSeMSThaIueXE7gH+oIaINJmbVvPYM6NJPsM5ivkVl/TtG3gVIRl8JFxrbvj9kh
Qgb2eV91hnE2mKYXMIgE8wTRMyMS5YGQIgbqyg2FeHZ8oOW6POZHlzzzreOy8MLNpHC9eHCwHj+y
B//R+/zguTY5aTCbDp3YPDNn9suXOHrir0oMiAyiBj3cemgnyBy/XnjaZSUvg7eEoSF+eJZD4Bvq
yrhpaQCKq2JQbOCbzhAzOt6RrfkCZ8OirSCO/E0VvxuIDTnzQHAbGcu+AgZYxB4qMJEsQa4HeXNl
llxwyJa9cg3jZ2dK/V1lukkzNnljOyBwNMlddD8t3AY3Mndc5yFiXN7zyCHKnK1YX5ZiaXfGsEvT
Z9I+5czrjFPMhNYD7hVPhW1M9iXBO5H0GEDUiTznLjpEnOpMS5g28nfc/AwM1VWKSVtcW4yJfH5m
C3kzIJccie2JDf9I7EEEviSbzdJVq2+JtrXCVWatDu+4JEw7PVVh9C13bI8djEenyWczUcKyq0XW
zapqKLuMGZUeic30dyUDGsYLJpctsF6q/Fn0dG+bJG3yV9RwvcuWCbff7Y6e9VXJh+nOoIltNLYa
BvHjTPI/aNz1OWM2CxllfQtMidcnw56Sh/4N2Ks/mZuD67ClunXbvPDf1sD6hgUI8C92uR2XpZlm
ixcmoS7ZCtC51JMyVYolbS0TIYgmCNRQnYv2c1DwWy8NIMtTiivgEXYlWMrM4QyCWfnI0bSdJAC2
BQZAGR2RRaqf/Ra4i8r0hfsl8x2m5Fc09oBJjGsE98S3dTQxrk8eM73qpD2zsEKlVxlA8JIPOFap
fKOiVPfI7nkKP6rNs3D+T96465M1BwgTvyRVY3f7HzKqkCz+oqj/5et/bNyxe8oK8rdoEn6Vft63
8xEIprqhyzpm0F8/9ENQn9xEpiZbv1k9JzrGT4K6qSJw8x977V+ZGn8jqCpP2/I/2SV/vuPGn8xE
SRPGije6/QYbUTK5oZHVo2/k6158YF3ESM8qwyabtGDV2dnz8I36FTFFb4izNczBc3frebuI6CqY
658e1X9r5sRq9R9v3Z/MnJpWGpXXcusUNATjyDxeEx+SQl/qvCAShFsRBw6NQRPwmC3qQjD3irU3
2bZElASu2hYn/IqVO5OXdfeMaz67xUf/02fI9w5WRhyQ9xlgzLDbdTsmcaQlgpKB3y5x30D7MJTt
yaJzACHOme1p9DDyNeFVyBclhkB5uoq0b1JytNqrGry4wYvwCpVGDjeWsohxCoEO1tfE6yfGlMXR
5xZ4R0yfHuU8DKSZUTHYkoXPKqYgZymgSPmLQl9WwjVGlilbJ/3K0oVCe6XTE0N17SplfM/ehJns
oFwDzfZVrs7ryv/imtN231L8NMAkZcFiX0A1O1Ezimg5swsLOs6A/0kk/tJtTAcF9nTiPMbINHgt
edQ6z4NF2i5b2J8ClJ1ryRDOqra03FXaC2lJb6fT0oDVkRyuvD+Ow9aqzn6wTkAMqDCL0uSLXwMG
0N86PVqqoXHoq/IFDJGMRRZ3EUoZf1eCayKcM2ieoo23k99ZXpV2XCixdm0b4dJXB42/NkFog97m
OGh7GJgmW+WIdt+3UCDJj/lEGbESDwtcVZPBaWTUDieMxhRyaVR/SEi2TEoxXooAt6LvyUnJ+IWT
VBN984vaIIwZLdstXvp42gj28K8YY0cuNdl4x0vGITFDrvXSA7iInEyc+D2hlVTx0XJD8DlMsKly
AYCMWZF+K5OjwmtT2nEzyv6gpp98ZxtrVRZuesMBT8YPNN5dHWPpOxUyo1MacDx2N3PbHHE1KTda
R4plc2Q+Hg+rin8bZuQhwJjXrY1r1Ag2Vfr0X95kTAf+8h7DQyTJkg6BDuviHw/uVp8aglIZ/UZ/
kJyl9kpld8dJHJcEA1I9RXz/RhYe21s6HL3+OhQ4G46cRghvUqCFWFrLBB5Uu3MpRhjaf+5VZMr8
ayI9ctj3ZRqO5P/sy4J0wGP9ky/r3339v64iE9BAphWJ8o2pNOPn1iQ+pEmGNTGYmHDKP7fUATWA
r6SqFmhAmXIQmfXzX+MfPkSfngg7kIY7S/6bBRy6+qfryL9uui6qMshvnf/++CrK60G2+lAZN2nB
O64KSXaJBvXGTmDZMGJ3ojPQI5Db9adwDS7iu5RSjz3Fl1AvwFnd4VJv8CfEuna2WFY98zvSd+Y7
hhwrynCQU0nmPYv1DQfKrbNOnoC5aZ4EEjorkhs423BjtjtNfx5xG/mwfvQKyYmQXj4fSLrlV3h5
cfyghTkrKA26k65OqLMfKE1feBTzZitWQPHWcBomvI6WSCQQG1T9rHFK07HlqCdvU5F+K6t7E9Ka
x8UkD6ZpylEZtq1JpRudSN6iaEaOVMR6zH5jJLeYmm4p7VFh8nlm9ssapmm5VeRVl+5ccasjhNbg
5NdWxjl012EaasRlwExVYZMbBPNOqCmtlxaWFsxTimmrLHwPVWVWKB37/btQvPj9FwCJFp2re45L
R8pWzeAk+VLsnwztqKJPQZrrV32+wi5Rr7PAlgEIFP5JG0iidjRqDJa7UI/BTh6Z27VXE9MQgj48
Fs06TMAnTgUwWqlPaFYMVViUW05ipbz2q8MUKiOv27grJSs2A3xnhgnB6GicUqo0Yi7H+aTg6kxY
nJAT9rG799bs8VVNzqjRPyQcZSQe3YRhgEEOsSWGVmdvFbDVeOwI922VYDF9QKIvyN8Z+rPEuQuQ
9RftoBbfXHI0p9iJuwT/Qv1uHrW9wak7BkLgh6ODvx/m3IRnUhQHfIQLtLhZ0pAnnenppT+qMZwE
N64C2NXA6tESgXMZLSA9oZxM5UZHrlbhFkPBrtsx46fmmQSCwKmGfLRAdRSs9oyAcyx0b5QCt/JR
TmknOJh6NDfGqbmLbbcHXtXWuTyREHExlnXcWfi2I2aXkbNbURYXsGR7JJVmLOcKT0OY3nL97mG2
tpTldDTl/0I+1kLyVmkSln2AhsP0B3IWExLef+mBAgUrNyf4T8acKEhyUERkQN6NPQV5+WvF0BT9
Bq5N8pnd2wvjFH5BFIk4cckADNFFbBLoUQvjjwczz670Viv5siwn48pMtJ59Ytl469QOXfMAeToX
uW8nNYIWebCUo1KfFLmEM+ntUy6P5j0YxRX1KmOf72NsY377WQkPQzVwBNJ9TFNVHX1xQVNuRCja
C0bIEeL9Td+S9vXKDXX0mBg645jFF5KE5NYqV7lknNKVSwC7yQk2/crb13STTOr0IV4W+owtLMQy
pXKAkjji3Xzyl9LKelFehIt3q+4uL6NDBClj5p5iNmwLzxm3pcaI7VJxThdm0bRTBDbZ77BARhzq
PywKEbEsvOJ/Eki39+KHN8J7Uw/mOqljB5U9DJYGN84HoOZu8zjjkl9vTMwf7GVE/WS28MZMesmQ
UnnnQgo2coeG9Nw8mxKmQpucA3NMp8M2SPVPiaLksBhBEo8khrHOg/WgZ0/G0EfmkGpKHGUPwwLB
+5ZTJxxsA73ZmB70/01Sryzv7Cq7AjuI0fJAU9NjojVPfx41lUDlxq1WI3DmeBWb21jdyMmtkA+6
/mxkdNcwSh9ANHeXWr9nHI5XeSXcTeZXz8z3L0Kr6/ga8i/oVLrWbBJacmKRdw5Dr5X2DSE6L+bJ
qZ7gwxg5S3+FzO9DjUL7zFcdKoAbLsn0it8t6pcWexQBUVMA42lsAEjKx+6rfOvftGAD1nFBKqHy
SJcxKWDI0BJg949+ob9WgrLjJGBilycKgEnEgzTXMDPK0+HNBcKB4EW5QbKaoHieDF9kvAWr7N18
C4GjTPOw/jM85RjuDMfiDkemQtOHR6sm8V1eP0CxDJCrEDqnmhTrufO3HrUhqfsW8fKeRUr/7BGL
R8FlGUeIwH0TfVuUGwnfZIcx9gRo47AyzKUXlVuZ2odkwmxNqWvom9Ja58FbcOUCmEOxuvUiQ7Ax
ccxny6zfYdSNSxiX4OJN8FMF1M0mOqdGjHUWMRG9lUsCw1FlLYiARQYMtgTgWZPPrIgzacgAuuhc
sJbx1JpGcI2r7KonFmUuO5OLAiP7Y9B8Gy6v8cAJe8cVFzpWR6DWyoKAuFYuFOJh1YKHd6A/S1jK
47oJSdyuLKhEjAi16tXwjD13mNamipFK1ov17J88OiATBDhTkUySP6rCzug/jQ50idnCT5s+Aot/
+frfRweT2Z4oKLtKCkUstu4/ND/jF82i6Uxiw8U0QNXZav4+OzDIJkGckiFZQwPlBv3Q/KRfQE/r
uggcy0SgtP4W5Eqfto9/OjrwE8hDcfNkyjz5dn/U/AreYYWgtpu6XhTj0R08Oqk4+rxUhDd4Hz4B
WAYagu1jbyKCxxuLSeHGe+kYZ+6oTqfvt7648BWEEtPeJcypTLjE+Fc+iPqNa2sVx++YWC406hbj
XbFbigxIn+avVjVX3131rD8v68pWn1V5XzcvnYMukM8hB2VvId50VZgFwSttwv2HkSwlrhORZVu5
7HjRusiLxcCFe8w2FTP4mLHakzeI9IesBNgWeb7WN/whqNRNJSzCQd752ufoQUPw9JnLQQgHVf1r
Fkg+Ulhen4qSspTZ9APMu96WL4CIyFMFin7rfS6U5KLQONPkyJ6lAusy9kckB8R4hJPUcjSiBA9P
mD18CpGifsdEzixwDMpfMoydfiG0L9j8lwEyOwpUdWld3nwZdKNXSEPoDqw5swbBkW6Pk0YC/bvX
2YXDqrMlLNcfk3/GwB9zYSmUgw8X/AJyY12HyxTbA1FKtsIJ3cciIiE7VlgGQg5n4lU3lqDwXHGt
oi9iKxPys0e7LztqfpJUvdTNJk6YEJSH4NtiFq7mpCMNzJUQprwOOHfGMp88hZX+kfU8p2haxEBn
KDIl+hOz512rJ7QG+zaSFXMd9DSLSDsmVsRQSkzE4oMUAYAwn6TR/+fuvLYjt7It+y/9XFDDmx7d
9yEMwjuGI/mCQQvvPb6+J1jKqzRqVetVY6RKqWIEg4wAzjl777XmkljOPwhdKfwDhixmg2ELIyF4
VC8Di3worGL4+YU9LJRnZyst4+VgN28dIAmmovCnXpFRlvUUoAXsDlidwod8ARCVc7hAUINjCrU1
Whd8r/QPsKn2OBmuNH6ocYEfgdWuiRWEiNYdedSRmZyg2Eche43id/6mF2vmeJwI+U+sV4C4cVdh
5CrizbDHIsv3xyWL15VOBAJu0dwRcmoWIqORJ7jUVCf+1Lv37yZsEJwauKnspN6L6TaAee2nc05u
erAXhY9QZdRJughmVAm/rwgz2fZ6Ipg5Sczjt2HsSQEXIQRCOHnFGNqsDSeROTWdF5dfXhlOwKTJ
l24P/qMHshAbd2JzUNW31fA0WgBDd1pyDM90FD7Tqt9FxVZDkuusnPoco/7jibx4CVsx6ldIABOI
KR0C53A8NNOl4FhKfzwDRU7YXLNqszmalX6DCNqtNvkoj9YWBIyhtJ4QuQyWs1QomybVNOWtx199
RsUkYdszDgRQW/lDew6Ms2EBmJ51uxLQVreMH1MuIddWB9taYzhHhlPJBLFAPHcRLQMYObV3pljl
bGTJeFj6fFrnDi5vO45spaanhfIAMpNKiMrw1nWngbw/mG6R4S117hZTubKrTjzJ2gZVwnowK0hG
kKf8wD6RkvF0lMEyo7lKub8ZaHUxfBDUiY/jee+HGLTJi0OB5e0vEdRcljp+fIayOW2y6aBMSR0K
kgtT1JTs2pGaZczrgkzeXeXCHfKJxnkTlEeR6oO7qWAsLBIkVMWbZAxYmzvMDDV8mTNO7hjvnWod
G3PkCxW/E6VjtjaliYIaiGaiynj24tRrDuIVw5+adLhAnVvx1oEI0bTT7NMl5Qmkl0GuC2z21O6L
w1gH4otSFyI8FY7csvEsq889AoT6qS8QI5ndrN+9ZrTyxp7aqhTHD7KPWBTtyrjnh7Nfg5edrmtj
ujqoGHdWefecF7aKf4A0KKjQEBFf9YFB27Z25llC6bAQyN4hMoUChOGQSyt2WXJ1HMK32F+U7hXp
cUW5gmiedUO8cI2IzwpDjDJZa/IbU9letz0uubkFLvBZPRjdvOZED9tXO+F1yGNm+jHnrJU1bIcM
uzhw2GfbzPuljHeHqAH27IADUrgSEk7VzK46FwKYM8W6g5KOIzo4tH36Tq+yugqr8pXD3+UTRRrL
1IrNzj2oiNYZ6sGDlh8osThdcQugRh/GD4e5IXHk3jLrXpkKqcO/D0xv3f9yP9I/aZVz2PjTvVhT
MCZbILd/bsCoqWV0hS8367TSjoRnZmhjiuy1U7oFbmESCRbc2ohxkjl3NcWj9wwrtcbGf5bOzo6x
f8hnQOvWbcpdgwGfe1G8YBp20YVbeY88BtIuolmiCMMzWgdPnQ3ESY1X0YTtYCJqk/HC/hRZyEmt
ZwDe42lfDMEsZP766V9IUYh5pNV5t0w4J6eeUpdtKZ/nLHlMQ7GpFUg8CXmGweKB5FdYY1S5fi0J
8QnpE+gauCpaL15JKhT/xM2bdBHUabVlFN8+kKYAVIFKZyq0KH9o/R9p5uJg0YM5CCitnibnIjp3
pCSnB7JKTWcXhvumu+eNrZwrbh/IU7iepoq+diFZMYDO51wGAkCIE8fl1O/txlyF+c3Nb8gsnF0D
9Qsf9WuDjElwNhbq9EB4ElQ0eqgGT3byVLzryaLrzmlR0fTfY0FO0DxK9yKlgTJ39b0Vn3zi4eLn
Fl1qtRgTvpqznJ4luGyRyOySkTvKbi0jmwpUTGRrechqkZ9S+ea55A0Ksd0bqxZg9MEslnRc4u6O
UWO4GsLd8N/M7s18iKWpWiOZpFPjjKbGrZONiA7TKKZ710EawLB4JgMQwx4gdAu522jGxR/9A8nN
RA4DTwadCA9if63Y2hbhWw9kV5moyTD10LIjUmKyr6X7Pg2YzeM3ObGgdw81pm2BdZMFrACxudFD
O8JnXpBx99wiojBmBjqe0qUHs3JIlEihThMr6c4aJKBkuCl0IaIJAQucH+9y7o6Hyjy2FXHF2W5K
UEUT3GtRn99zAT5ocfBLCS91NmNya2HhVJqtNxbdB71EldxUyFi20dJUp1cnRS5CL57FqjtyNqOO
x0HVIgXWbqAB6TJVC+hVXj3zdthOuNhk4JxUgP4odpgJ1s4YjnS9ER1jqPPxWddnaG1W9G75ay7b
gHtgHnVLxT10uIVEYrrmLoAmfj8FPZO0TKQlbokSmykFqOqf6mTNCUuf/5PLKFg8ZNioDCFEUf1P
0kldpeL5sYz65fnflVFQc3RmrT+lRRK7w6tRQUmKQjPMGF/0uyqK3B3gwgaAiX9/6Y8qymBGjNMZ
bJDyVZb9nQms9uvK/eNPzi/2vXKyzhJdUl2gbvWUZICxUTA8hTICshjC1p7GB2wSBkmgGRgmwo/r
Dg10E/FDgPrAuC386KR3hkyMm3oRbwYk8HdDfb3xN8ZNtxG8Yx0r4p/UTcqpkPNougO+VelXZ8zN
IXMnxbVFM13j5LlSOPnFKMhxMFxZxJmNjjZLdkEsZgxMX5NuOtAXyh+NZ8TtC3FpbYs3Yen1dowo
RVj1HMWVC/21eDeyH2miJRq33gSRjqxPemOjDGymcbq2yLyLSUxsxCkiJjUw0ISto3BdWTMZTrfZ
HxN6MbrwFgyjbrs/qMo57HaysXJcmszqikX+w+8X6HHK0QpM+2WgiTmpsyvKxswO2zknrkZdSfrB
uhPMRLbXdhwOsEoPLA9PRPxZzCaMk6vu8+7UAjmmgulTjg3rCrdGsKTDKat30cHTBeALcwM9tE3z
qqSz3F3y8mwiAlqqF7lhTZ+XDSaZudLPmn5G3Cbeg6uzxFxDQkAZ2g2BLPTEOLxy1rdHpmm98hs0
8w81MQkXBdgNoYpgxVFrcSBL9gAT65DTKsN2zpvb/KCCbugm5MxxPIuSjSnNms/YWugKJcLSL5eY
+uInkfA6mprStj+LFx1WgjeVZxKbqus8s+/3dOIxsh5lb0GrlSUvR6eTzB1aSWQeaifk91MXrKVw
4g9hAt0zWBqPYzwrOMXE2GiiH05BkXtgz6w5FAjNhcM4XpnQdvCiMuJ18xWlCMe0vrq07QKFUMe0
FIfGHOaqjuIsr6YUDM6He//nLncmUbQGkSlIOMDCkKvyl10jRn9wDr5f7v7k+d+WO+s3WSP7FtQC
kvB/k2i+dY34kg7QBj0XpPMfYsYU9OUqAm5I5V9km5F6821UyJcUjSYuJLOvUN2/xa8Zv9EPTaOf
f/Jxkvj28uAnbvl//of0L11NNfhmXkb+AeJl5h8po4H2oQnDtVWK4EiWWvlxLHAJoXWkE2ENL0T+
CejyGs7aWkbs1oHTqvHiw5gpGPKrtFSQ/RJenn/8KzRLpDglOsesH69cdR5x597k8iNK73gC58le
O/1zLzvoaGOTUiI6WRu1Q389oUbG/0uz8pfnf7vszN9GEQHjZ8sQf5xQm3wJAhLCKnRLmAN0PvLv
t1mLCTVgkTFVaJRH/bHN6uMWa2oGYBF6nMbfMSjIYy/yJ6GTIRvE7/FTGArR0D9edi5g/caIOvS+
jAfpRgI2KNfqGjbDjLqZrNta3VfLbIM3mPbK8MD2xFQpxAPWrr+7d/+kVpN+bZvyJpJLoencoXRh
eY+/vwOGRs90N6x6CMBcuZBstxCEmmTNMI+QiTdSYgBelOH2r1/269v+/A4opsHdpdCtJaX1x5fN
Yr83BwPFc2nWs4TkkcbauTJCqPbcgq5gh0Zy7FubYZUGu8TbF/Wsc4+61dsYgGZjxeXuQ31jcDSo
0UOz2y/69iDoL3GxdYsHOhnUwHO1PWRsKjF+MUyp+Sscg6JGU8XMNyhfqprOQLAroSMNT71Dz4v0
SnqjuPnAdRbhPvfymTJaIPV2o+TpIsf9d6yTa4XdChOX40y1J3oiusVGtHFxyE5rtltwKszLsbq6
8xIDnPgpIWCjywyEkSKFYixeRdbeL+dkKQCIijHB0vesHpBGmrMwn3VwmPGWvGCGLpAwS8taP0hU
QHzprz8ELvs/uQ5ZeeE8gskxkf/9+CmEQyoJuih0a3I7x+QmWvwT4qQBbHG0K5MbXVAOfrD80Oia
H7CtUtc7ypTECb8KJaoCOTucpm/mOL26GtEYzYQsuqgntGo4F+GfLieEuWSUrijWVT1fxPQ2/QR8
F66vYhXn8kK+hDBFKmppgYxhfo7XmG+g0wArr6r3QQwokumtam41mFYrZ63MVJHmdjddVZAL5RvD
rhQ1bITAHLNvuhX6PTRUg8aXg1NgWPJHZijenbuS7jRzQUN2WaNjPqOpyodRu7tcmDfmsmSN90EF
7qCGIHVLASRjd1XeAwpZ/g7mY5g8tz5ydSbm8FeXWpMslZnWEJbdI4o7tLmDOhcACNNLoYJSfARG
szIvaUDG9Fup0CiFio2WL0cgT1u1h/ZD6u1AU8hak3SLBgIfYKXdY2OGFjCGNMYGA8DHXffFOVEu
DXwvcgwAmkNWhlpmHDAnGpk9ytxGeldyI5qH2EKmCda2rz/r0SViUMIC/Okn8aasrlBC1GDNEdxh
eqoTE3ZOWxvhWiStXHlGKdr6CwP7dnsQQ071iMkhLsIawx17uqEdU5XHOt64gIyYkIufLRLpFrcq
rgkuehI7IKdhtEwmb+qktDOmxGflmVBpY6eipefqoD9g47hxeztIsTamC402IJbqh4qmMZfILBeY
KiKentSPCBzIdyRLG9XHq0SSDi3AEQLZFWsO/ahsgs7mxxurCsJBIH8tRsPqRbmY5YsfnDuG5O/1
q37yk5tSS7NDASkOLBSoj3fYjgRgct0xyI5RIgNulqfBMNMf9wYO/hmiQGpoRyhwRmyGK3L3TQdY
5jrES+qV5DHh0+rm0CojuZ2yit/Q1KEg4v8biW2oEwvk8XJz8NFAR9B4Zgwj6KZgF4iYb/TaSUPn
L+G8GVPV6VvRPEQ9CnwT8CZJVQK1Fj+ocHOGhRXvSaMKgvNXvCcwSg7VCECV6xsnqDkza9aNZho8
8sY06iuvU5i7gogggeuBO4oEElYYlfoKGoN6RbgCn9scLj6L4iiqS5pNpaXHAZcCfm7n5hucVtbg
oXO4+jjRsGGSzEniCf92Kbi+/pfOF38vQ4MbCU1LYE7GL5FDvnZdcsy3wz02r2l3KbRJjcF9EvBA
FPDtcQxwiPcG5iMoL4CRilXKtF2Hn8eKmStfHKYUQnRKvSX6xEcxG1kiO4pWnVQvBn4czA4L4r38
bDtI0xA2s7lFMxUITLxm6bVc9yd1J57iz85YatWTgAGJWmnD57vEAxVMFagHzoP50MonK9hGzaTK
ZvlCd4kBAUjFTNCKptlWts7C0kxm6d3KrlUBqSuCn4TCamTjKR4GHiLPsR1Nj9UI4hsYOVo05RLC
MDcIrlIElnG5V2v3aUTjhaw7PP2Y5UtfIF5louZLuvynon2u6OZjavkoW7uVHhoQtg3wFqEwMGbb
Ss8/TMGCMLrUnS36DPq5gxapeVj4CE5FacL3ounobE0IXzGRs6NikqFktMJiY1oIX8KlaV4L99Ii
R2rzecy6TBesMl568z4aUBYb6xAd9bW8KJBqycuN79nlmjBOz3lGfMFKxx3gzWFT9drK7ZGhEVIH
5gizcnXOnuPqbr5SJj4HEfEHs0LbeOE5P/NY2DGK9BitQ0u0FV5HeXJbbS6fksf0My9eDW4J9a3E
JeyThKeLT+1C4kaB9sIBfF3eSuCo03QtfjBPzJ9bjfAbf8BZdUR9AgQNTNnR6eY3GvaLtT6GsLvT
fgVAv6GKn8Ks6qRZFPC22EwKVWcuLoSkYs1VpmO5CjImwCzmrSrGMxxbJhUMLsk8Dpq46vVwJS1Y
aat4zzAoiebFSQjnMA7IC8ymcj5PzzQp2CAbqkreD8wNJ42YXQYr+aw+j8Y5QT9a16ybKt6amFB0
GSrvR0t4wVRJZhqYHeQTUXmMubqRQJFR11FoWODTz2G9kpztqCkGtQPbRjInI/a8W0BwRZVbAr43
SlqSq4PMMDQenc7oZEkApk1s82+yXxxEL8YLW3Nw5qLgCFIxBvDZ0oHqVlcyUXSS8Si+O3w5iMeZ
BkjvCoo1tXwJ+tIORzwL/kAG4syS/WDpsDI4AX1Jay3v+P6ErzbNjOWS72FuKORBxW6oz/kbMFqM
f6B3GJPFY2Rx8MHcBGpPoHgrdl+eEXa29cEXlQsDGe75LLTFEbCWXDgEM8+AqUfk+HqIFnH0FNDK
D1X69HXHGmSLjX4kYJYXQujMBMBDFI2QbYZEDgvvtCyp/cHsVg+WO1eGI3cutqgvg4zWPonaAYwj
SsGx283ETYed99o/yWf9zMHawkjWvWh1NcGZQhhNvXbfpVsNVAAQGGcYbwb0Dd0UQ9sAcFg0SumK
cj9KhvjVNXyR5F8Yip3Iw7ZYJ9ZLNVOqavXqwC8K6F8QIJhxy2SP3cC8FBGixA2qJ5wNeNdpcyU0
WmCmivJR8d9dYE3VY/sCNU9z7MC7s61Z7yQD/GvQdJeipukRmDI3QNU+ZwODE2IdqktRwdVzqCay
jXSpJWN6aHHSMuuetVvrVjt2DboInQDTPOHj6yj5P3+Y+ZRfncW3NOsL3/Wqn/7zv/YvTfWR/+/x
Of/9mP/68T95yu/fciRD/vAf86Tyq/5UfxT9w0dZR9W3Nub4yP/fL/7elbj0GazJLC2rF2jF7/wu
33crGEiNaWcYayjAxizY707N44v9/uBvwEqq1P/4/D/KTr43Bd0fGej/rZExf8MBRveWI7Sm6lQ+
f5Sd4m+6wk+DYpoJKpIcSrRvZaf4m0oTREN0jAHnK2/929vye2337w/h/zWX+7XYMxUVlCbNE3rF
X+qf74s9K5YDs5Kadm0hUnV01faEfO1ChBnX4aS9E1Ci3IgvO3FabOmEBF6JCGDkUXHHt+4VlMQG
Ldy9q5KVUNOLFMwIu1Yrw1Pr1efICOiNUFTB55y7rmlnVb53Bsy/Q55eWrXFfg0fk42qfdG4c6Tx
2Irod2DuQHRY2FeoR+Q1TVHFeZRGOEgOLCkjBJJdK2mUHScJPX1OYDu6wiqwGMPqDiPRgFWc3INb
c6x4sNA6b2qaPkhhAOFa4AoZc6+IFLIw/mbwMgo/xmIufpihtHtqlfCg4l32EhtOnQlyohWbUxBM
jfKD0rJuN1tl2HksVpIAtaTY1W27ZQRJk5lKUvHLaaOIlwjNdp0K8ZRIrbI/NMOxnyr9Pr7p0lpM
jwxorOFokhYrHqPWQo9grhK5eq5c4T6QPqX71TGrF63rjyN1SHmdJT/UEf1cA9wNMd3kZmhAPbWO
QY/z7JYoljxBmNBWqmt3r5QJAqDioMvPZTGFb0yAezM6WZASTbH8u9hw1GWlLhUgHaZ6rjPbUJdC
ukoVu7Qg0YyDPgGpRUedBj2RGqFAHAN+2bGtYsFjEVOp3aXpV15kzlvy2B2ii8NCZCCWTP3UhulU
KUsL9yITyHCZY4fZVeqeQEtBRBK6AJ3kKwNVBfpnNsly/mIyWw8PRXXQ0TZB9OweNFhqylnTxgJt
Hssbqbgzeheydey9S+gZEg/amgI9CIBJiegBi7QSz/ZR9sKcq1Rf3UDbI9BtyVJWjvGhJTEtC/Ju
Gr8VoAZkztsqck+uoJG/x54xH338KSniE5kTYoVAgSP6eDkZYvpRGQn56tlCcFRlIViw3vrGP1Vc
Vp42bYpkbqJZ8GX5EqUcDJgnlAsS3ADGMJtjeFusQ2o7aGozBfYRlAjZWri8rrelneDS9BeRoC/1
PSZNZtc0xo3h4urXgsmbdurdq7wbtz5iZd+6JJwTpxqUXDbhwc3n1i0QrLlYB7sMkXJf0SNCib0K
KgoZee0LcxQ0qfzkqzBzrIYiUzvkzM+Z4Rhe7q40BO68nqs8y6Z7T1rBmyqm8prKar2WIczLwTZO
q3L+3aL5Z22mcW70Y7+HlYelVDQBgADs+KnRmvSJ7Go1IWxSjylKyuJr/1yaxmsiyUgt8DJjiK4I
iemIxBUKa5Xwu1kkGCrH3BtgZye3JkBBV+iPTCf/yXuXhTGKuk4Gi0y7nl3kr/SdX3rLH/e+X57/
be9i/CjT+kc8SYOdbiyf0LdO/egNxZX1exjpDy1T8TdDAiLPR6qpIl18NtM/9i7MN4wsecXxU/97
+k7l163LYmbKi6gKqSS6zm/+/dZVx5LXNBJ3cJuFc5kMR4W9xbfCHZ4eN9j1ycxQ82uOpIHyV+Nw
5UCxpPtUmXcFU7IoQIvKTFKKnD2sAJGCbkoERoA0jyrIQnXpmQTSwfL96LTYjm33LD989+b/2T3w
q7mNIwDdaIVRCKap0ZH1/a9QdRF7f8uOS9ugp4b1ObVb44jTuxvjVAyhjOOffaK73CvRoMnlr19/
PNj8dA/+8PrKT7Tq0k8dK6o93sITZkIsrDQxVGNPMZNG0qfPHaf77AzyQwFW2ZrKPRq3YoYUSiMt
HskgUiNl7iJnZyWihbC2bGtDYzCEKE28dtXsiGs3OZRnvM86Ij9fIer6xYugzuf0N/qx21Gse7/z
Jv/hN5N/BXGPl4SsKgYxCSrnu5/e2qEQLaGoivUYlQ1JHkt6mEifHRPDmt8LynbAYJdUMuIl1Y2j
jsL80n0yU+Gq1iAVMGKaxT6S3gsUQSOm37EePem9TZV9WcNeIxgQqdW4O+YZLQMcGW05vKQdXvh3
UbPrbuZ0K/0j35fwLOHhmEgjkQXXTH4sdeGwx6j0BfWhPrZwIkLkJ3SRshQgaOIXu9GOo2PFhy38
Lr5yKSQLfZ/SWAhC54mYFMWPaAjLb4KpgrvVz4KsgnoEv1ntu16fZK068vKTXQyGSBQUgBVpuddz
pt9VhHuMNpREnGdQezEYHR2YrEtyYHzEbFnC8uquwVE5tOJaOYxshT1SEkCHki03u1bedMO2cWxZ
WaCYjd5gROhHmoS9sciVtyR963BqG3MxIJtyycQ6uRUi0r9lcqMWprWZM5l9jneDs+rnFHt0VApt
S8NmLiJGsZjoE/I+xSIcwBsn26DZlQakUg4Nc4bHGKZ6q7YjWhL4VBJDqVYjP1aownsETGJCZEFQ
fuJOKZLJ2DG2phq+rppuhL5sP9VPVVy54krKAqL0pkqDfKAdtdowkvgK5uNHs1OICfj2/5X9zY37
W8scROHDi4ZmHQW8URo5EiXz74p3+q1iux/AnaZ8VaNDxpb6mg3yoz4EjOUzbTyPzbI2J3mQnMFy
kdEerNAOWeZRhg4PDoU8O5RIPp1dyr2c+swHR+4h421ws7norIU0mqdY3caQd2hLzdhg8uSXHlS2
1JbIbAckscU2h9cjIiQrzPDYlioHNSGctXH1bL249DX92Hwwan6/nsOKY4HLKTRpzakFtRAJiVwP
BKfK8qPYCTuHs5FnVmQ5yONypESr3kEswTExGbv5cWDXEqeGaG8Ya6X7rK1tlewE6aH2VglQjMAO
MgS4KkJu+nx1GdjlObu61UWTVhUkXZjjorUqYrowPfQ30783eJVpdOrMZixpONeRZ6daD1/a5mOn
KqcgUWc1d0GySCsCxFZy9F6WL44JzLjYBtzVpckUKD15j3HIveFKBT1f05zDLkpCfymU2tzQkyem
DK4GLKPqehM2Co90QG1rppvYbYmFTKpXFrxv1deerLZbdcae9qoiIKVDgk/bpSHfw2VQQ4OIP+YU
a5qAZIp8w71q52RTwe7oafzUXcJPDys7xpOIh5TFfGYSJavOYHGAVvTxLe9TIuEHhZWnQE7WuK7d
9Upv41WcxQkGgEBKjEVGf9hSN754CyJZI+zKp8uFXQoL5izv621vcXKli1GnNzXMXhxUoTG0UGK/
8f+ALaHGuZjDu2IWo1/RQzLSWbO1FkNTVr27IzBnywh7whvJVYTauuC1Hjlq5iN4RF7RCWJDcD0P
D2D36MggpvQrpD7OYt2wF1nASbmubU/lMIuJXlll8Yq5ds+bqtLSYjReizeLbx2wBbitvMxCK5m3
Sf5UIg6kpJy6YFCfPDTuWc2121JzFPHxr3cDSfyzswJ6BqxqzLQMXMU/7gZ4IKusU9V8jSrJLzhF
4110FepYmixljgjO9ZxH9zMbLHYy37iZIw8uNc+ZxLViVj1MKRilhQlKPbGVmIDYIVA3IZLF0rub
IFGSxJ+lVnEYL1rNKXajoZa/kmXVMPbRsatGOBiOYi7DZnBOAVD1JKcT1r8rai2BEwZw4HYfWio+
5myYjvpiwPhB9QCIm4rApTh4G5DwCPiCxV3eOHcuOzgLoiG8luhearubZyNYbmMcDei4T8RMVt0+
A70rhcnGMaSHsZtmsmS3JPYlzgM38cQxhqkYGodhj14oBvMyKbSdKTprtwYZDnka4K8yEEKJNSPd
yWAMZKz/K0snt32dpQBY9SbcNtj+UmXkLiPyQUHjXfXyP+zn0q9zST46JvhjxAd5cNpP02GrjivF
M4Z8LX2RpPSAor4jIdNlW9YNbk/VdJZjAE0G3n4YLXNqfLdi4epp1txgzmEp6unrqvqHdrh0y9A1
tCWSJnE25/r/qyoBBc7PHa5fnv9HlcA9RS4Q8oUvhOMPVYKBelFWRUmCMfOzC4wRP+d2kYw/WRoz
Yr5VCdJvBnUFJ3qeKCsc7v+OsEKxfr31f/jRzZ/OuJrrFV4iCS09JXij0UIuX1pWG2hRU/0aYegS
P8dEh2JiFDNOgoqDKCeutLly7tftNL0F3EJ+/iryHMvEb7QRttAkCHaww3u6oVZHSa7U8zFkilt7
3dBDzyROdSeNeKRDmL/yApL4AbYGplP0gY7RA62lCOWjAmTvaIRzP3nvfLvnwpYRYgt0FqTkSSqW
PYzW9wEPQ2F+HKz6rHRH3E5w8LKVN5LLYPITTAR6hAgl6OusMwRDlSiQNAQPUL3cCfkRUFRsBe2C
saiZItBicy5Qu3qUe2O+XqOM3WI9muvX/qEneHvFA3k431VBgy0mb0xW2YQxZTD4ZYDoiwuOn2P0
Hk6hgHcUJb7vr+idGSIGOKan+coHrlVPRAKsHJvdIX+FBkaZRrqrY3vdnmE0VRjD4VhfchpU2F6c
JU53FytzQqmwMK7RZpQT4l+X3jEsmcYBixJOI74Pj8b8gVErsTY8WXBtJIkeSbqcOtQ1xjdaYOKF
riDD7zFI0LNHvw+AkwcUj1Y+Ec/J3KUooc/ICFUfTi7tQeZu/YofFowJwwiZxkNYPPDCSvWOZwTP
EP4RGvrkPmG/Akxoeqsih8jw2Sk7I6GtP/6UMnJwkjDA32xxYzn6S1+sMVQFoOH0lzFmMFtguAqY
Yg77ccYOPNpBxT31DtaD8iDttR2s+Jv3AON4nUKnVyfrEfQ1Wt7cGw4nTYUBzEZlAQXdGvU9H8UD
Tzm/iDJmjVGJ4PrFhJQhZWDi4s+Hm4zNutmjdrQqWyZwNZ1zWEYpv6dL5qvTIlwB4VJBIDRr3hrC
sxCjYL3CXssASrsKMbzNFW8k35WTASMaHpLOcMbpV4KPO/JgjTOel/HTqdBQrimj28MI0rky1uEQ
ZIK8ife5feWzZA7WLRS+rNy5dTZGQiuRCRLqguqYeApTn9cyDzZWt6YfJmj7ethGugldu2TEdZMb
xnqwPKnIM/LozXbdkWFhYB1ozWTPYW5CQfXhWJ/OsErcJ52MZWPisnUjDJ11G2dVqvvhle/17/G9
PLli5Ss+UYEaNFhH1wyjNGz+IQkl8YHWXYfRu+8YvSzbs6480iTVCSRjI3+sGDU1Zx7bnwuejiqh
X2nmkbcOvifii3/yJsMQQ0W5RzysDvX5rzcZ7L884MdW1C/P/7bJWPiJkbIjkBv3ii/g2LdWlIVp
eNx4RI4FKgZnBJ2/q/dGvgzzFdSkxpcJ2fxONApfBiAx+ibjd7zZ39lk/kQyR+Qh/BoEhirb3M/H
ywyYI3q6FoLMqqs4j4xQK/x8er9QsLdTynCkK4x9Nf1uW/6T/hFDIs6tPzVRf3jLf+qBaSJCjbyt
2vFcO+5AxjgypKytQpvk8YzFLELQ/CojKgOiLX7xGcAeirfuPWLxNrqTPnxqVw03ZcfGUdMlqfA2
ieVLQoAMwKjkwp5mXvUreKiWse+N8SI+TOrckA1xFJgo85sZH+Vn/KTGgb5tAiiQF2bQLJ2ztwDT
FYWsOm8x1nlTArMJc2gmwptM7Hw+Jca2WJX1VojsQiacehZ4BNqMLLd2QLN/Tt2dnGwMIpkkDMuC
LZTrxlhJdKka2vScOXNlHZcEjbSzHAgUNj30aUQwLcMIRmvy5pGACAwRIdSbCoD5vb6GV6gWukyc
0+JW8sOCkw+QKhUP4aYGc1vpazTyVoPQCpRkrITLwSFm6dIOV4d9C2IJgeaksdVXNoukXyX0BbTg
U8Z2mSIoWGXCBu1wndqiMR8hxD4MmaUvjpGNOC6rbCTXNHTezQjfechEpoaqgYrA2GHndsyzOY52
CJHtok3YPVPwsVsywpoMyUW9cmzAAuRHgCyimYtoB+5oKn6yD4byKibqO4rQqbGjqfECuhKMB+lU
fmbQKFoMCpBdKnfuvyCSlOM5XR3s6C/44ZJ85/mMoG9VQ/+FzR8ir2UxOroMw95ciDjnw6XRbfzA
bkBoogEKF/UdJHyKeCRdgXHwwyl5FoQDoVGw7JDuqcmnc2i34ia0uyfA2UHwEIXbVlooBYgigCWk
H4tTr2YcReqPXfKFaqGHSxGXwXM8YJJdpfE5NnE63pPXDqkk7zZ9xmzqogf74LQGLpPPqLTJNJfR
b4ZriNjLRrUhW1+VV8wljxrJXxPrTXuLl8bdRQ9WPVXATzge5YvE5Jgw440utqTuEVCQvTeghdsZ
mHqnnxRPMGg9BKLseu2+y2aBtoIF2yL60PYQpJ1LjRY0nDNAE/Fy6LMW+G8MoKnnhAG4OsdTMAPq
8YATsdc3JUkO1hX+/6hk6VeZNSnAcMTkPEx4VclGPjC+Kq0dLmJGk0oxl7RbXL7TQHkg3AB1Ajiq
5BwWHzGk59LpF83KGJAvXhx5gSNSqma+hd2RUBmpsYkMy4OdIspzrG7VUWq4Svcov0CYoLxol0hN
m6dEvtLQ6XXohPCdgBtMCE2LK5s/nlfZeo7eo5pxSHBxZ4q2JhMtthR120jEBXoQDRy2HM6Dp0q4
ire3XDNmZUA+gLCq5X3M/TlLoaJQn56VfmeZNDPnkoiVGnDbAr/uGwEWFkk+6RyXICU1xkiIt6Br
u41+9He48NULjF08M81g2k6KakMgtCd/lFOkHtGLxCjO2ljJG74cdFgKq8RF8u7U2WG/NIjLuid3
TljIrMaTbLkIQbuiOkXHPfVeEa0OyTyS1ybI6e7u6ZuaxBwKfn9rEMQBztQYLzayk4Z4BoHI9GbE
Dd3kI66evb9xThmp1xnt70cl/KiGr4SjGn+5OWyqYjy2ggfD3SxCCIsm9RWUunyB02f4J82aqXzc
LIUuWRDB5A0pY9iuY2epzko4COlz7r+m0UuhP/XpM5AbvsqxbsGfZMQC8JX0WcXp5EcvnfNoFJ8y
wzthjwRUle4YjyLvaNFP8r2jx2oe0SKcIxc2pia3KwqTuONTJiQn3/SMHqVzOo/Lp2wpurdhuF6x
IDTlR4rK2lnC8nOGD3xWuLo7cdvQ+EmSu6/Qif302VRcTV7EFRXKQyPsO3BN8Z0xrcjaK+7Ncqkg
QKnAPFWBAZhxG8XYM20FQYwKWUfl6flrti33NXF9ZA0BFQQ4/X+5O6/lxq1sDb/QwRRyuCUJZopJ
DOINSoFCzhlPfz607Rm7PeUp39plt9ViAklg77X+9YeOkX50d5m4UI5JAOApLT3qqsTZYow1AOKS
ZZS+ZRgwVTbkSGx1PCfHsWgbpVdTOYnlWsdnf0SSbddYouPNPtt84Q9LM6+wksSjCORdid7iDqBt
5b3zBbOO6t1Bbe/STmVeO4CaMxxQ/A6HHtRSifYcDX5bqsa8kZdC7bqT/yMtMMm7Gs5E4m4TEfJp
/xVicYHbdG6bBDHRJcHMx34bmlq9MLGSg9iqQyEGhR5ot0p3Vi+MbEbb5fBx5HGzGf9vIfAuCZyk
ANWyD4+BVq/gAPAQJEivZF0Q/5lnRxRW5T0v1+ReRF3uGxxGYLzn5o3lgAtA3MLly+ftP7oMHfkx
qo5mcjSaGZWYf4l1KH/GOn5+/G9lKAHb+NlQhhmqOqbP/hHrQLUko2zCEucXM5xfy1BV+teowxwF
JL/WqL/HOiwCOYAlqZqx6YGO/3fYPP9l6PVDxqIYo8sjBe5P5aARuwwcUoWAtDOsXxkmNg55eawv
9PTMzAL0Q8LWw5x0l0oj73HqTYIFpMAWijgqOctaiju4632/o6sv9Iv4gPGPwzuRbPmMR1Li4avR
r2TvZmHpzBjCmmN3T7w1yABmT0wxQQFCgMX6WDRY/Zc4xPOa9Y1VuH9AIsG1VLW5MyNFsD5g8QgE
lGV9Pyo08g14ntLb2ae0JSzcNjDEfcQ2o0R9ar4DeIyWpRgisNcmrwvwgIRWs77RDnv3xr3ELFXp
kd4ciIQbvQSeD8Multn4TtouQzQWU0jT0LFr/hIxJcahjveBGJrOfBFy9JjqzsbGP7L5kcyFEeEQ
ng1rABsM/fM4DeG5eSKnOwzqhs0nbODLE0aaHg3WrBzVlz/1qR25dYQsYC4fIj6pXnzyL89dFXbJ
y4+U4TcdUIVMa1lHnrlR9dGzBTABYwZRfDpM98Jng5d5Nw7NOFy44MALmNoCVfByDIiM5mGwy37h
B4OfC4c8jjdcu91j4wqMD10E+m949++jOuAJg5LONut3AtZ0D9p3WDK4vtC5so4tzQ3aejSvo9EN
9EnoqDaDgJFSyXACGITtmVcarWwVflHBEAVzwWolb9eRulPilYZzpLJn/l4JbDn+QcdJwiyRzBbR
YkzetmmxGUaM3mQ/HFx+4YsCxgCD8zN5ADBowZcweeH0o5WhoYEZBnaTw0H2MahZO6I25fCQHiBX
oCPBtAGTHqzBRLLrsK/EbbmbB4ySECR3ICMec1UdpjtuyzOSPXl+ti4ao1/Ex7hHD+aOPY4MeeLi
DWMfk7DeHfiTJyOsPgbiwh3CtRkGc+aPdhPRk+fhNybVHe5moB61efPye0oD0U/Z2UiaGs5cNtE9
YPeXd1J5SeiSwMyiNxG1QZ3TQBjn/vSPxQlE6B8YkqHy0zQD57BR1v4XCzTI8h8X6P/2+F8XaMxm
/yTl+xUn4CZJR72P7xhUGZmMot/jBJLKTSLKQ1HnJ5b1X8FoIASe0DChmSAM5XCVv7VA/yQu/XHk
kE3x3wV4GNFv2vnfiUvDzkhTQ1Wadc+Ewkk+aRvA82rvtcNvFKRQ0lRMNOu75NwbCe9QysFJ9N6+
5pw0IjYppXLALdqdDlM8VemGZOacM39VXVsRAG3SUMHg3qJtc/EZJFeP+FYnRL/+v2RikjiC5r/D
HX79CgwNWhCflzzusb9/I2WUih0M1gZTXJyFfAGeCk7jo7cuQjrD26rAcR1lYQNTT++6VUyvXkPk
0ilOTcIg4rHHBcotvyPcSHQ9tsdMcIujH3ibSpCgrtNmQ67s9dY5xIzX4+5FqSuwdcg+JZM1Yp62
uqeSMeHKD3TcjP7jMnxgwN3vCkIkWCBFPtSUWbfG54QWqO8PBTK6tTZctPZE6wGqO2KeWHWQe8cH
Suggjaw5UbSZpk4MSjpar2aNXUdZQWOcA9V37qptnjJ8VPVD88lPADwlE026EopbMKfDD8Tophem
YbpMWM1WwwyxfQCaHUtodGl6U+Guw+DuCUe4S2dDug1MAlno/HzF+P4fuyZQrWhULYbE7F2yRhzt
L9cE2FKckX/EDv/0+N+KNutfEhccl6+qmkyjJJ76P9ihKkJuU0Zn7J8o2HgRStR4ELd12bAQQ/57
TaCeUznvUaLzWP6PKPhvFG0se3+8lsa3DpX7hyM30Cbr4h+vpdrVmjYzyTjH3TeSr5BY3QFxgxUQ
3hVYL45fvbkGLOGMTKghBF/PmJ8EL767K9MXBTOKwiQTZ+0Qr+3gpEWIUOvNLEz7cGaoa/rjqYG7
qxnNQ9w77xLaH3/i02UTpVBjIcSMV8RnLPyOsPWbFSa6RxtqEyPT7ul8aDghYCKE5y8B5fi/Bjqx
i518afq5UxAFYHeejT1i+64PU/VaHfqBxuwM5GjQM41WocIym3lM2Ytmw7ZdjDZsAI0N6TjuBeb5
flxAANETA53uGO/ALpzcfXo7xtUpqwT9lTA2r3MqOggDLsCYBfpEqeNtuXuXQolB0rJlV28TqCVu
cLZGs/xibvaG3TLsFuDfCk2Bp/aapFi0iJpet2A4+TZvSSvr54Yyhi+FK9/FfitTpjIMdsJvx6Se
Mq5AG9GDGEiCpOo17QgtgztcZTmO04Rmyg0LHu4oy7okNb4IsOOv40VtZbwleBzOOllV92i8Z6sI
20Fovz2rB58IiWiVMbeQcH7zNpUv2WPth5hT3mfQuk1WQAM955iZjGP1dAiBZQAK4g73XkxPsU4M
zZNQMLf3Fz7zRKF5BJLwMjb/aplOBhKGvUskHkVSw2TEJaNbSUXqQ0f2+Rgl5mLBBvoE5BQIHr0n
CqEEmhuqImw5zABNo3j0K8yacDSzyI61SuQBTBtxdo3FhuxQbQlrQsS4LNjRsCIGyJ1RBRYzwOTY
1ZfRZHaT4j9NvWdpeBJtOzCYwFILTDD7qSu4rLWs/QbPrCj9RSAeqceyLgruRVw/RbMDhdQERIIE
ZBgdwpY+XKh1/MlJC5qG05GCGEmWqh0jOy2JgVSXboeGN/bNZUYeTQBjo04zNK0JMGoaWR+BEWK4
B3sIHriszwQSzJID2WE5Fij+CmlN6xdnPG7SqIi4iAihmEWOOhkyZklg4T5G2IbUY3xOA9JSE1Pa
ExBejqQD5DZLKyQKnXQ7hUALvgF2Khz2kNZNwqeFufhTrmZ4ugcf7VvjvYpfctjPxPOApkE+tzkI
2Q0JkzrXx2las5bbTbmVbPb9dlNFJw2DPcTlpbEv+NQxhFOEqQb2Vb7DnFcxqOFLNYuFT/nOarZR
pUMOFKwMOGRX75KTbkZjrgg1RYF1OQhPjrGFj9tnfRsJj2BrJT7owqYWnyLvMEBEzSvXB1IguCoN
JTsQ3Y0qM1uHXNKqbzPpEziHcGsBpCLrqCzf+hV65YHtrTnFeKOXWG3yVJVoY/aoEfbUd5Jme3p3
z6y1V2IT3Wdkt8u407czqLeZ1C8MwstiQHmI4IgbA0tfmmG0hhN2yZUBPhoZx4t6FBkG1VL8rPB/
53PG8riIlz1v18N535QbRPJDfTQk5s3Q7WLlELrkGDGS+bCeTrNWfEJFAHiQa7UiBn6YAoomJoGo
AgN0Hv/kLVhH9k8YA+YsbEcWVfBflOUiHO+ft+A/Pf63Ldj4F2QOsBHq/p8ihsBScDmAt/6j7mbr
+w9ogjwAHAZq9J/3X46QIzWwieBQFfVv7b/afyOIWHDcVQM5Fj4fP+2/uLK5ukCgLOc20l+GAIza
e6rUFS1oQ0vP3Ftr9wohxs/uCw6GCKWPPYc9xv1GMs7mRZNIRrI4Y1WchHc1u9OLi1tgCB02p/Pk
ZtJ2CM+hsUSLrNxDtAvmLnQQAWPwWBpE39iYZtFWtiMvoyelDY/tHjUUAD58ku7L5SzH9jJYtyy0
TOPh8Gb3yGR6JhwJzcpWqINgbnAf8Bhk43m/G4koEnwPYisklTScGQJ+plDtyeTChcOBy20CN8Fa
+sVJHY4KKwhddE9HO9r8xSt3OzrJGph+jVEqoBFs3YAQ/R6nhwLT4iM8DJgeY5YCOEzKMAznA25g
ExteAD+4b/jpbIYdBO9ztJF23WLYNcfx78PO2axHgCJksoW3bw1VY8mfPavKDS54tRcvxd7YJDMd
FTtsh2W42auXcAM8te0f7QGFC2DHGDwZf9VkS+dLUA/xjMwL4AS1C2wTDSfW0Th/JZWogaCGjfxj
KMLdyWRp4w7wJw6a7bB3fFZsFay6ebyHmD68IJhkY2ovfTZGQsYMbUrknfWxlwgM/BbPC2WwIXxP
uiw9YNBAFlKyhO9XilfNLtlr3eZWJWvhyS/gi4zklm5MhYQpWLcLiC75iHkLoxSB8DzuUb4lmIR0
IwYEn4VGBtoLWBNsEkoWPlEeUuEKwYjsixu5l4Zk2FbyOe8eiEhOH2jMTWz9ohl+CeRCoCCWwice
W7gXlTZGITAtzMIOJeylt44/V7U9Tv7zIpqbxdxJRtAEBgO9EOFFxrPdV6j6UDuE10y2qT2e2Uia
XQ3tmyqesh3unF8FTiARmqtsMgbHBeBw2YfI2do9+OSVYKqie0psH1YjtgmlcDSXOKISHgSTZAxU
wpoL4/gl3vC2WZ8LhfOiKcdcytsEkKw99x5wNsGDH0wCLDLyOCG1CeLsMS6J6CEqUhkSI6Q/H+/r
aQ4biLnyDrEtrmkGaBOn/chgUT+455jqRF3yiSg3wq94UeEMivoJG4LqYqgf4qOulrrz0R7jDiiQ
7yQ+UFxU5GmJazXHl5tqY41wGegHYbVAhF+8x/UOhAnyGBYmRrkAnBod8NjnsXpl6MH1Z4z6CDAj
ACxip2Sa8DFtibvwJ2ww0FbAKB4tRW/dnodF7ow7UtCOaml88soFuBSQq5N9AF+BK4E2RfoSIzPE
1hyKoH4MZ+hd+qX0Z+IDOKxLjz4h5PgU4+s6fn6COkHP8gNBA/7KsI+RR7YW3Sfmxvh/WN5KJhkV
clXDCPUfLaHS4QTjeaQqkqX+LzwKxANY/Y+9558e/9vGh6MZDe3o6oSX0uh29ofe01BlEZ8rLBwt
8LD/7H3iv2iB4bRAT/mxJfF6v5EjReL64G7joYsyCMuqvzUwGFvVP+A49J46rpMy/S+wEzvqT7Ra
nxJfLvHiQTYBH7KC+R+24irvm7XkSCsQTMZ4dSotMGVUZkKgvdWMYSsgiyJTNrlGt2EU/TcRkl6y
oMNmSXmLl5WPu/uwGgBgswJw101IECPGpip0c1KVyi0ZHSxquNM6mS41K2bRqYcOdgkzlGnO54JL
NBejjHMh3OpJzAz0hTq6Jf+oJdRL/7Gv9aNLbnfDGFE4QSoIsImnWVMgbleNQAasd1Aaa+mWKrLT
aKZerBCDwHnAixT2wIjC56KIlVOuMK7eNOq1hczZ4CkwoTlkX5PjH7F6e+uF2Fh6XuZ5F7Wbtjtl
6e1FgoqoFaZoM7oTzUKWLFQoLgcjnYnuOoIT9mTQMPKlHW8bw/8EpqovOhIu4bOoQc7pwIWJBesM
aVC6V5AaR1dl1+MWZE1bpBT4iA+XwNY3PiwHxsIVxXdEc9TauSrT6r+3zlRsALiPHcE8S1eDTGnD
aY8/Lx7XenWhQA+TafYiWTNeKYeJxxT2vXxNgdm8pXvoP4Mu21jkimgMJmPGwdlHvovXNYrLhiW9
ZgXLjxiy6AiVMA2Kum3JrCKdWcVZwh54+HAJ766iuwl3r8K3vZhKIiPnfNYGpInS4IkHXZhL1k1V
ZvJ7GS8t2I7RqWrJ8XkV6UJcmnd24pG2ShEzyNhOjJQiQpAd1AVEJGHNiT0Ns4i7E4L34YwAS9MS
mX1WTbPTIOGpYAwDYyQ9Y32kb/MXIkdsWtFcSJ4RI3590mA+WS0HAMq8WhEw5VZH0VpiERmNqQVL
61A4Sz1e5XEbLkvogaQGqdikTANdWDqFsYqO2dEhzfRhoGquqa5sjMJxltDqmQpygKi9I6ZkGwNe
KrvImZFOKKJdNl4D8QLjs+wP7N4FvCH8ypUFxpsQflwM3J2pU88tCP17+U4pwbA3Ul/gErnWJN8n
KTXcqgzWPUPtqZYOXAp2QwoDXjXkwNg+DhprXZqWaTrmQTXHiMb2Q9lz56TZm94i83YhzFt35yuM
zOckTWAW6i6gt4yHh7EM7s44sbK5ene1ZqR/SYFx1+YnCsT6gGLlnn+ZCI1t1E7yNpnqgUPPNk/4
iGzvhc262dfKR4wEupqK8WgLF44V7P6HVC2KZpo7D7EkOhcPYmo6fU4BKhd7dN/k7QQz8p6N1wg+
DEpn+RhSz9YqaoNP9lO/bM61bjFnm2CBepOeTWo3R4yPPbLRGJyz2yr7/qSeEE/3G1e9ysq2hcqp
zTV048JGIRE9REFVHyLtYKg3DavtbMLFkgSzgDDLFDAJIOVsWWuK8RpciQJU2QfVHumDYefeXGGQ
WE1wbTcQfQ02kVg3B3JMcVFFNNp3R2fadRPN10ai2SVggdWN2N0KTKBGoI+KAzMa/GRbFFP5GYXq
GlKOXAB1vDrvLi5a8eg/Yt78elmfzY9+w527UZQx5S23m+joElESv4HNKNP+NZdPVrQZSxzpMlBN
GMqtl97TUGKVfJiefgpUedX7r5jfGeZTZJEQpFvpTId2+stduwhyerXjV01j5xv8ChhcUbBr03wp
7+IPMb/FH615G+12L/5L8ppe4xvhbcGlHGMUSiwRKNcusC5esPyxBLt4DOa2e4qvRYSUbksoWTBa
cZM+jKUMYKFbTz3GAglwg9tMopcKeq0Oi4H58tRamdRPIlAinDs7vwmHzFuyMvkGLtYcemOXoyM7
/bt8y7phzzeuoZXj40aiRqmph8o2h/abNDG+BOxMP24JavccodEXvAcs/2XHyJcqKbO+jO4g9MLO
Q0TrSTOVEwSv4M4EmAopmQBfNG2tcFlr8mhxFdpxQz6yWU52OQFoAudp2AEvOO8hu9WYatKCdW4d
+VHFczxwOHekGnHOqckhJ4ntIg3vHkNPrtVH8YryEKpeeCy21rIT8G9XipWotpt/MLrAFM3C3BEI
YHQWHAU8f4EuUOJQKv2hyPrz4/9TZDG5U1DBqyoSrz/o1Km/ZBTA8C4klOw/bvoNYJD/hXL8v1t7
yljUgu+LPK38t4sspow/F1njoSNBNpk+UrzJACu/H5YlkedqaWJoa3x34vRbEw/s4YWyjcQDyHwc
jm5mHpxYYd7Ui/7bFFdGZQ9bvEOqA2pqL94H2SN3b1h+SLmNAtc/NvAX4+lHKE6JNZpoGy5DAOdy
UYPjTbu3ZmtNxN7uO8JPbRVbZo8V1Vt0eQnpCNo61vTOPiMcSzHrhRVcinLlHSpzmefTZAUFF36l
jN1hsy3ImMePSzk7/gHzlBJnL9blnoTcfVyv8ddnx3YaYwZRLnlXNvIqf4UGFh7Umbq3vDn0BpID
wCyiMzrh9IiDY6hOSFQjRP3ZB7bAuEAfXNY+YULdjXfLuNGn5BSxY8nEF+hgGNPc47q1qw0WNhNf
OhA+rjjLQjuIuj/DIjvduu5axCGm+m48eps3i+wAzFkAXrAY64ePN6fGqveIgFQ3r20LagrZLLPN
O8r/bLCR6PrnIrTVyELzN6vehUWwqU6DNc3qz9x4Uqei5M15uadO/onB+ISA+NwhTR6IAVJJ8D/E
bqSx/o8zZjyjfjcnrppEkWrB0tZq+l0z7I0YYBKjKBWwzKjNlFcrHNcXRg+6v3TcOViO3y8lRByC
9YjLLRzS7HNs/Rig5NYpbdd5SLRCt4df59yrr5D4BuncJK/icBncC5Qc0BIyJAHo82WQz9LP6JUZ
Q7/Xp92e78hcDXsZCtvUf1gv0Z2ts8TFbYb5jG+dXMinxhXXF2t4VnSTe3FHXvfhl7TNnQX15SVB
1a3bmgSqEk9Y6sNb8lovdAoAbBU4ZckMogzkXBc1nG/O1rxJdzy5m51R6KTxCHzV4AOBt8/gEELa
GC0V5zm1qqAtRRp2TDGtaWI+R3GO/0HqRuM8mHVA+XSuBC4Cn4GOxUvYUAmwmD/2H4L5Q0/jy0sK
aRT8ykE1Mb0MOCN/1KXWBsaRrCVvtYpdD5nVfX8O6qMTZYivqlDHY0+Ds+cUtijdLLbeXkboK+fK
uuvQzqYEk7uMCya9XzImMk/6yPl1zB4gT583zBPcStqmnsQgYZybd2iwJRolvxqjt+EXHZy3XNe/
E+JP01LyoMcuo2zB3UNGIJNAjgmhRL6fwg8WozfFb+dFi/0A4zHkp5bUr90CMb+AKU1bBHT+EXbu
kvUtj94zRom8WAg15ONWbctV/hmOhgJdYN4iStHY4r/GhYGJjzrsFZjfebzLwgOUsbSRnyPLQMMc
qpeZ6Imje0vKZ4wKFWyJiL/+RMnh13OZMJlskTiEkXbTXPNt551EqFnbWFOBTDLz2+Q7xYpposBr
FXDnqxEbnLRqF6EKwifI/9DpiRaxc0eMIJN6AYeX/BNx3nnYJm36k4dzIsohejkK8pkMCTZFHiTa
voZZ8eraHdKGkKQWb9op+QXiS0ZzcleUw/BlOJ+EVnFrgY+AoqCg3vcki3xA/hHf44FBl77tm4db
PXXr0ZHB9VWX3yo1HhTZT/kRt2S92qWFHfMrb2UTihdtxiEj4beUGR4OQTUTRRjPc986dBJL01R8
6Arg35xjdt5zwmfKl24XCKvmjaOgCu0M+6safYDQR8nnaIqWkzZU+GVp+SdqVuGY8A/oPvwb9QdG
8pcVgywbsG1+VzH8t8f/p2Jg7EA4ISP+sSAZ9Tq/owlBRFBUeQSEfgiNfi0YsKAnoUOleMEnXBpH
Gf9GZbiJbV2GqaT/Wmf8nYkE3KOfZD2/HDqePj+QoV8YUr9f/4XIacNeRu0MRyhlYdCSV4bnJRe1
zJhNuLvuri2ASqf+91idAiUiNMAvLYdJFMbkQr/yF6F8a8NhppGljDuXsrAyEVvCD5pbdZxX02+I
C/2YrcoCAaULQZLmZpJekq2AAM8E13YePdgAvDzgzm6O95f76XgrxgUBqg6SHBgNwjdP6QES1gnL
YlFtRdv5NiAUNhXXOYYCQzHLmJVENvJXlvgZMKbLRlzB8q71V+dinbW9cq/lhXoFPtJbXGEnWj+X
sQxV56o7zBlHV8IxBqH3GTpsTeRN/sULsHqdqfosvYYvypyY5lmv45msDTe1xoGZq991MWgASsGi
Q9U2SrTwMuUlYp60JGYVq1rWjRTv1zibBl+OhfVY78wSzLqU164/N2phVxYiyQHph49AxLhXuHz5
7lHFA83sDOAWdWJlb2Sg9vCIdpUTTjTcQNvkVkpEutKDJDuLUihfKA5GJPI8fdQ0ShRnkrf28DEm
wDuqJ/kpLL9k1B8IBSS+CUYN/i551dfqN0oewljBWFa6sdm7mYrNJE51FqtF42LqGEz2Hlleyygk
PxGDL0B6L1y7/n6QsTOfjHD6p4L85IPNpdS+4KV67kcj7JOGAfKmwALDnefaty9N2TzXxdwgSm4G
jhxssXt988kWAloIprq2jpurAc/ybFCYvfgvOuFuZ/+S0Y1bzKcg7eN6jrcPWguXktPGQ3flLuP1
a7zOVsZ5TJWaIcwwC3MytDFAWT4T27UvKlMt6fAYHLlVRKRoLJnes253pUY/jDVcHs4yahuMRnct
1r4mVEt13IavCXtIq05SmeZ7wB62I1G2owMtsOSmHOh2OJJUGMAwKNHtJj7m9T5vSXDalEG5jsMK
G+GvuI+ndU5o90wo7eBV2HvFElyi1V9xT8GFZZ6Lx47CZZt1Nyd7iUgksRAAP9ocDkpGdO4MT4l9
XzxaD/H1PVB3cQkAdQ1yjDDweSMQXQ02jb5g0A0zR0n26H2woNE3qrivzEfVXUNthpm5X1zybpdx
qiQtgTbdJ4pBU79h1qcI+Hdu8MAjGNv6Hpqv1iUJ82zmmKqAUyBl6p4yifYObkLzGrlt0b+I1Ull
agfxuxrmpnVXjF1eNlhSS3M1YLIX3719eknxJhfxVHlVm92wlLQFoiGeGR1aGb5EwEy6H9u+Dk0v
nAzCrE83unSEBzjt3d3Qb+KTYq5PhbCpSH7PXVu11iKIa/MSiWAr+aTCjmHobhENgvsh3DtmX6kF
DgWCS5BoFLy7JBkn53p4NYI3hUpW33vuFW1iUAGaTAMP8e6iTtedOssOnWja/cAQMlKdlWA+0GoR
mmW2xXKg6yH0dRJnqT2IXyZnNI7mSMq+faQSWsvF5NLA5xCbg3WK1LeTO2J6bELgVX/hNktqNjwu
dL4touslTgJlL4T3LLP1lYtmygGSAw5fF+KrOiC5AflWh4U8cJ6Tp6MNgL1JItyjOm2nALCVUMx7
op1rFDkF5oqlvizgPm/BQcVZEBw9VCdGsIKl3uOlCx9SLPbtISq/e2qR5FIqOOT7VGaI76unr0i7
RHmgL0fwLqfHrH00mPdCZwAtJ/Jnbvj8jVID4jfmTnNqxjZdde2KUi3w6YbmXXmBiYh1c1+0u8gs
9x2VbYn4J6FiB2bGmifEqoWSq/P2nRCtTCysAgJKx6Gvjqif4MUAVneAtaYX4qhkdhizONSgZ5XJ
MfPhVT0nY8nW54ktGO5C3jZ2ZZefUbyKYT4HrCr1kbEsee3iZ/HugdAw1A5wdiq25WGaTabpFrT4
0MovmR1ddYUSl5y3mhVyEclvwaleJaKdb9U9Qai4+6wSfUMT412NEWnahVsg+OyqfBt2B+E7sLCT
cub5XTj2M3nrqcEUFNu4alNrgaXRHlCCmR5RTcO7UhcLDytuhnJ0mKbBuEOZZrzlnoEFyqnMOCvN
Y/wBoo3Os/QIrpIGux/0Ew6RLz300w4v1BHwDmH6t805Yitl/+RFQhLJOzKwxwcwd87JlEP0xTlB
nZvRd+NIxKBlLFnneUQygS0lm1qDNj6B8JQhhtPpaPkA9vSfSjfzGY7IcytcoAXSYNtdQ2GXVnZb
zKT30TiyWOgG+/0s02hhIRNP+nIKMgwniVEi6RPU8IQqUcLj7HNE7Kq80+kOBvAoMk7oWLa6AXUO
zK3nghvE0U6AeUcgX7GosKFnSZmYn8OuSqfxW/ee712o9fvqpXpAUIhcpEvT4kiRWrzQKm54aZDp
gejftfFNV4BMgDMapR+548NDhu/1JW877+6YcNQQWN1QCK6ts+RMhA3NA0Oj5Alc3AI7TuovrIlF
skyJj0V1SZYwetNzijIK0edUWSlfA7JRVMvw8Ji+dwsCM/IhnOLjfdZxNtXw65/KzgzVQozHtrvM
fmTBE7basmCxwrhzL7LRSnmcv+Rn8WaIUG2NndvjD7/E06uuXpj9avks1+bIVYH+lB9+/saZXaSP
R9ZjJPNsEzFdSkRscRlyaoxkwFn1oJCXcFLlQydbF6YA6GY7hUU5PCGqtcnSNyHFkRdItpXNWaTf
YFwWwcHpT9WTiHYPShSlwLnI5mKwL1XkGN+crMK7sy024ULHtp4I9XRpYvMDD2wSDWyp04EcNLru
D6b/CE/RG09QaZaBPfamEB4/3GdGziMX4c7dmV/qCh1uf8CA6DHBy/XsXYMr8QoO+aln+vetdGT1
JK4BugeJrgbzM6JfJ8W3QRAbMynCMJUpgETxjfsERkSMuLL0mrons9m40lVFfkRU3D7eks8yG1gl
tEuTz+VxJtjlpwwJcm2bDrQsgVCW+GRmD01eWlZ2CHrwG+fUcKgY7BEBzUqV9kDqtV2cXdvDuBHr
ho1RIGZVF3m38J9xu3K9byhisXazqmSLnBXazi2w8FOf8F5XmosdymRYRnP10mnEt6VcBNDiSeS8
W842NBFXhvVxvG6lo/cufDsgZkmQzQdlkcG1JI+ltPNuk26tR79HZONxNbsj6CGO/mQ+ChFop+xg
KnpcBywP9yyyOEYncmCRWYP2EBucqfCaTFkP4BQC7FP3DLBT/bsZzGVzktcb/3MoXioznbj6Mls7
GI61b/zpoXaJ5vybauQ4M1ID+LYxs6cCRk9S9rS7LCWT+N0/JYfkzUBWxdwMygaipFP94qzr9+jV
PKpHh0i9sf18qjskyC4ae/zZcQzA3pcZGyvvWPU74z4MfmHUn6L3kqIqpTcoQPCM0agdJ33/niC1
xuuLp0ca3LObM/Tgouc86EiYBONBtghfMJkBDqyzY3OpZRyM8Vw81B94WJUJuwlOagueAf8w3q/X
vTeIu3fVuj8YfFwGk5eJdBQeGjrv9/jgbTSK6q74NrFlb05ieMo6RiqH+FN6YuwvGASsUEBJF/EV
8mWgwIhdKGzHVPlXQ+sWXVFvGmYkSrHX2DQjNt+SZkiEZMF4OQURyv1Z9pK/xpWNTNqCsQRTK7bb
8bJH0M91TIzPsDfOwrlvcVhZkIzOB28wNBOvpfmSeQeJDqiZiljofHmXVt03wYIOC15vpP2ImxUX
RbEkeIWpHvCVdwLllPJZ5c4MK9go0i2NlbkUmQsLv2ndd/a+JOIH9BGak3Cc2W2EYMMa7rFMPFW8
IUnlocDHhQEKSIbUdAr31h35HRPIuDlb1iIRrhpiVL48xousc0jaWBRJJQhJ3Js58kS7DE/jyool
feMlZxQT9cbQ3ScKh1XfcOy4WLJwq5/Bd4vGGHkzzBTCEoYV82AIWMX1s9lZ7mstQkLS591wcX+4
qQDjMjkawFycilQ9hMjXHkpWkUy9hbWCxbLW9feBYyJt+sKqTnZzmEEy1bdS/VYxVGZgFn4wIwpZ
FzkPYOtO9Ev4TT2iH4W9TxlZphu5t2NtTp5yAnLdyov26g82S0n7bUKfC7a4OF47Fr606qFEGf2t
1W1JsEXxwMVFUpMiHdndA4v4bXh38wGZ2ndyYtm21uVWg5i3jT+Rxt2DE5EZ8tI9m7aGVawdb2Qm
zHaaXDMCIlCQ8X2SNkPIQFW/diRW1EflDWfN0cKHK7y5YIJX3iqkIcZWjSfDNM4cRGCzZYF1OluE
I27FTbDQZqC1SNnUXpt3lBt07ARJ8IDQn8eohDD503sMOU7RINqxzmzeJ7Z+T1J2WM/DDwSWEs5O
8mvtkENw7MOlpQ6c592yNGNm1VML/aRykzPyp5pXjmBeCaeGsMyKQaE7K8Itcy7D2THw2jHqQnAc
bbUVIUOaMNFs8U5nFcekO9yr/GpiCSExAXUmA11RXpWLN9m6/PsGzZv+g4dcqFgYGMEj0hTzF9PZ
vxpyifLPQ64/P/4/kJWiivj0/zuL7t+QlYkDjgJPlrrXGHO7RpLRb0MupMfI2fDXtpTxhxHo+o1J
hM2aiIBLhGsxPubvqViwDf55ZMGhS8Bmozwa5O5nFUvV15mUp562LuRmXwJv9yK5M2FdrgZHW3pw
NHsVrykE9L2p4oAfkaxMPa5pGCyISefjtRAU01DF8BDcKKzlWY7z15ix8wJXL7XolJjTtBX1RUqa
iJvvHWwZx9lARowSfIkJe2OFSwWuNIK7zt5KOJwhpb6orv3ykAb6FJBXZKN0zNSOFHr9o0/2OUHu
w6BMnIygLjW/kil37XV/XrvJtuPa9UXhhUCvBA3LeQAXTriYjFZFFEOqBobx+jpTVhVh67jfY2pz
TbuPgiQRZlIEvZeKt6xphllWwZxw9BBUuCP4sBwghSL6heTpx/U9FguAb5lm7lx38GvjaKFtFcoe
MXLow2AMNJ8u7ZfOsMbbENWi5etcTNirQ3mmZbN5q+NfeWz9b45VN7/HX2OrMf522e704KWCRGIM
k2RmrqV851jnDsOQYJ9bGMeIC7iI1QUCk+lec7mCEhKMUpcZWfYKtP1RHTJoyUGtpXuh/j9357Xk
uJF13RcaTMCb/5IO9Cy6cjeIsvDe4+n/lT2jULekmC90qwiNukdd1UWCQGaec/Zee9rg/9DaU4tj
r2t60biyH2uZ5f4tNbc13BffxwbrwAdyvHwfOMFyNJm+lcSt+Vu9ewwO7ZnW1cDOng/6kxWlA8eV
LEeeT+U/qe8y/UufokoryqcwRsYcq3cC6AqmfuIaNSlduUF+6DH34BnX4b/RiTT6pdrCFfWSTU0B
3bG5U3V5co/xKWyw5nXXMlK+fH1rsqLBgd7YbXhK8yeFj1iuv/A5EimXGwcJ0ITvP2RUAX4Xnhp8
wKN1rRxzLtO9VPAXa8hdBsorz2OqI1LClaGdZYhAiEEOE1ISLf8psjhPpgaOTADblNEDjTtx/Tox
CnIwNSpm9mYiRtb6Z7+hldSTz5KjjCb/vPHLzU2PPywSxVKE4/JtCG54tJL6yEAuPDMYw/WyGOx+
MXLwXkXRFp1R5GF5h3VyiJN19EIoGUnj7y36F6jFsOtQseM8Z4hkPktk3M4sHpuYaK4GhQWSNZW4
3pX2FD1Tkx6t+I17LWVTXg1XVEPBfPqQIFMMHZk3a9l60uQr3c8FhGuz+K4MecfoL2czTAKHgkB7
mmgaW73x6kMtnlf9CQHiNSRLMcdR8uJUwopP+LlzDk7NmuiscBN4nJ4ujtEtg8j6KrCMp+nVgdND
+uW0GBnYKnPardV7Zc87wIYrex3eysFw842ynSmu0stHiAwr6bnYZClFNKlVJ8203sl9SCeie4rx
6JEsWG0QQZv10njvwmGmtjvZf9W9d4UIdU/G6pl2sxpYycRbrpFmFRdHulbVV25/1giyW6AklNM2
gfIKJ1RQMjNPrRCrnUei0pP9VDzq3ptqb4mvz/cGRL05+qF8uhblQ6GdCwTwxdGmUQp+ejbU7x1x
eaZFV8GwllnxMPouVL4UbYnnVs3Kk2gwbi2kQXbmJtK0MooX77G02PznCedn7VaRUVY+8n4DRup6
Qa+97VAoZfRXbm2yDR4g5K10+ApvDpn0BBSCScDJeknsz1CeF8y8qLdDt6FL8j5QqdyDRVXPbcrF
rqPuI/uSC8xpuKl3FoGD9ZxnWnmSpgUNHQkkTNjPWTOH+OxME5Rl5FB0GnovfWkU6WKSHret7HCZ
EFlHVKLdcNyO3CRGqkTzvMzITzvGvGdyNWppLtZLtAEkxhndqvFu4bKMyJwixOkoYiMjyg2HVnsz
znMNTsyTpzwG4zIAq+QjwE4W0bTpahW744xme6guLOy+SPrpAqLDxnFcMK7cNKCruFR5exqpdiFl
uh2jxgW5ojthPCtbZv85HOOSsek0dl9KkrhwM2KxMFFESI6y6LjLyuwO/iEDqNsqdLRGuMgLRNv+
oNxAc62syn+sr13M4pB/o17zpFhZArnWXjvojtwTr1quf9aL4Vt5rJzc7akL2436MTGeGOGj55/1
hhvR0heB/FyzL0qwzI2IHap0vTT58gbdlTA71az/Gj2Bkq5CyQsygxcHXVRpuJWLPrM9IFAqUKLG
3YbaCYh63C31/B7RG6IXjM8vnDUYAktkvxGzSFWJr7ZmPEU4W3CZ5sxbh+eSKY0q3mRCO6203oRm
l7Vk6++V1/y5IYamKnAWfgvXx8WuW4DU06Jk/1fN4O4zBE5pExUcr3Nnm1DT5LF9Msdhp2QNA2Qb
KUNC243u4rbMyaGJFKh5/il2qsd4MO51srCZ8CsdQxA5eArs6d4j9rSms/AFRsQbVnTtZzoqRHqy
U+UtA91bzEuKbaNHZ4dE0kFxS44mR4z/GCvQ+2Zrp3tNqx8WEKIHgXhCxlTYLVnBKpSLSwnKCS5P
/D4SygiEwgNXgSOI/z2ISDjeYTycKnYAEUiIkwD8I5Q8+BEqLaC6frDRlgohIwkv9Vc1Bd8po/rR
Dy4Q8YohElloIs4FA2mijO8mpwV9lNa09zrDHd4nvJPePPhSG4SJ1bWXH/C40XJJk9U0bbjpeWaG
can6Syte6+0479KFVuDHcAvrmUQbomRYKeO1RLO03UbSkyS0D+oy0eejPVdUoG00Bjaj5s9a/dMr
EEfabmXukumUEISaWMxUWAjyh9Z/67i6gURpQWlJyFopjnJXP3oLu+epP5FPqDjzKoTovZPgwhtX
H3ggp5T3PkWHAoq8jdzetl7SjEAAwGIj9iHcKRClUd7OU4ZGoUs7j9qo6jZRvm+iXW64Ub8hfYpS
N6/cFJRquYwXzeQKfelxUMjygGhat3xbJqSBcMOGBU7Y1n/wEUfLyjEZRWd9ZZ6b4OLY3aVsAIEy
GIIhOKl7+pNofyNC0KoY3fZQvxmTK48011aBuheKZjSY6Ij1FFgui7NsDicvoLuBUnRBUuq6LiIh
PEzPPRFRbb3n6yUfOaJ1z/SPwHzXgnvIQoDmkM6k140E/BBnUDLf/yzDdGN5wVYGzj7LCuZcO1N2
p+IARgtOAAfUktDN6cHzHui59/6hjgGMPBrWujVg+W+s4alWtx2fcd+hpeB8MKx7Y51SddPO8nFN
enJ8xckB3UyZj2ETrcMPRQcyN0gZzzPy21AeWUcIvesd7Le9UOiHNL87MLTNsTzFFbRgO8++9Jbk
hLaXV/8q6rQ0G781tlJzZrxsNitMM476AQ69fuvkrzYF1bISzBbl08QgfVO2tZGsTL9bxVT5ef9E
/MG/6kwppybojS2dSOZ2kI4ZRNLg5XBZES2FFea1Uvd1upwYx5Yg8y/tuGJTKxGgPf/L1/KoipUG
wWZznEggYH74FhAv/MZzSE+a/hSHrdK643n5x1afwANURIsAqFQR5IaF5H8KJhTVxAn5i2Diz9//
3+oTeAruTQWClWqI4B4ZeMrvggndMVTyfPQftO6fY+yUfwsGF8SV35lYv1efKtks5APZ4EMUuK1/
RzGBz/TX6vPHW0d/QdoQTAaT9PBfBXNTj9KhiCTm5qQtKifr5F+Km+mfOgBvzgDdrz/1VEo6TU4D
h4Gpbz17ATLwGRlFPx6mzrsV7YYIrAQ7cCVqOGljNo8S3z5m5mmSV/3RTrc5iGkhK0BVEOZXHToh
Maq3jt2+Z8ipVQ/9p75PCdETHbOdY417TKeuxyCkZkO3/PozAkbo0GblyH+MT+Y6CgG7LZpVQWlp
vVHvpt/GBulY7QcbqXZzZ9Gw+kRAUDpM1TlHGjNdAxtCo5FXs7pDND7O4X9zGHUWKWDLZkGyHP4L
vZVmfqPTEUQqmnfu1Byale4qa2NdivZiv6dsa0ySkaQOSVqwsBvKrAx4gbeyluYiPNB6X6i4OwN+
sB5pe0Me1oVJyE8WHj1FOdTgBa3xUZRQQOcRA4BMos6g7K4zpK47Vdl06UrOlk29idqtAgETsSmZ
uEQObMhOD+RVnm19B61bdQQNjryQ1j/ej2xgiH0MLsZBueQMLp82JLx2T8yem1l36r/9dFER4R6t
1WOzqogngU7xHHEEwlVibxGutqgGhoVv8ULmOVoxrlrvPUspwInVwMcvCnslOCa6/dzRGk6CGI5C
PGdtwybbF0w2g5uQ+6l0Vy2khqWK0bAPZJTnhG2AusTsdQhA70j8dyIL5xNFZtqeS61czGIMlTQL
8D1m1DNzbIeKBIdGcNGF9h2SZ4ztRXVei2q/DTSKY6rVmgC9GENSQp7IhzO9yc3BCc8RPwK+OJEa
SnQQl/Yt6gO3sRgsfaXPCqyznYKZZrqPiswAhgvfvqbh+GFI8YuBIlahxdl5nDHpfXcUdZm65go2
GN+7btWmMX3v3HcxyMLMKZxdM0GvbB5zJ3pgyix2vQqIDvkJUuc95CbtTSwn1jzj1VPG8vtgbb23
wcZ+tJlvBkYLe4ySl+GFujYrBMIbXXmqoE1wkS5GGe4QvG3HXbvLlSU5irviwLAAaa1i7wpv3+Co
wbkAe4Nf6HlXWGI4lZckChoeFiD0oek6nNftGupZEz2n2V0ESMdWSfnwit3GY6DjgfypuZk5tC57
8yVg5t3XXwBRIy5wSaltoVKKnV1cICs0loRvq2gVhNZpFXzgQcoAVrS4sMZpvOb4gfJ2QwlPpz24
bZNaWXkF74lQcTmcO+zBy2CYJcaR8rpAR9jU7S41DkNgL/70Hxt15yloscl20ul9iF9LH556PLdu
9Xt8ak8mKVAcNt+0b/mZcTibGiOPLSLlrcVygBqoec4D2eUs2KfrlPGzp6xjZodgQdrpBR69TxeK
oUSUY0+3r63a7CYymcmOGU0kovYgMKMWI7XUbUjszA45FFZ9i330LtUrVX/0egLv0fK0CbG0GIml
zJ3ggkJlWto1+bezGJxcjaJ8hVMjLrZZfysdorxJWua6bIWDwnibkPNWggPC8NDPOPagVZWy954O
cmmeRn8fCYMNz4XNVNYiOCxFAQSNOFn1z6rPR+QqvP4MEVfNM54wgrM1Z9GjTGMQnxi7DnfzCNvW
O+BrN6J+JUn1Xobop4wPU5ZckmjdY2LShlORKG7NtPGoLjLm4sHO2qq7ynWohozqW6mOBsgU9BCI
astg17ZPTKYWMp6X8M4ki89Iba8BVn/UJRH60XIzBa+T9oAz18GWWwrY3CgvBQouWfayW3pLk73G
OUjrAVgiirtkmY2rAIOf9wCA5HkktxxBEYMjwksgVWvpSz8dzNf4m99FDoqJeivbT4yaS+eplJAw
LPtwo9XbqTi3KmGX/c6WkfAveAU5SO3sRTV2wHMiwpanTTWuHOjXOIRR7Fp3XlPKwmpVJ1tI+Hh4
Ah7NMX8K66MoojiyqcNF0R6a/Bx560y4rugFviXDUQqfCxNm80fZu6QEXW0T5j41cNscMiGOpsjW
YCaLDA0TTTH2QXdQaEV19ZfKl6Iga+mvcaWGltj7ftPw2BLdshS/TlzWsg/OdlqmxFy9iwLY58/K
enjSp51fHyuUhBLrsmEZj3m6mypsjQaR5pwZezKO04zpi3HV8BY1xl0vTD4VaGfLLnuVq0+o61Lp
H8xiF0z5XoE9ApbkYbrITKELfJ2uZ+z75A0kpZb5rr9Wt9Ja4/wLRhCQySLRZqQhLeolxRylAODo
Y9L3LuKCDE9Puw4YJ+VY+1eM+wY4kKwPdPxK8c5LBEQ0UdpeWseQlNVXssW37WdOVJS44axBX+eA
SNANleTR8j5VhvTgaHR63SkGzp9Ocn/BhRdt/V/xbH84yXHQ+1k/2oKFTeXaMrdO8YzjEiAb7leQ
20xGnVmnuSAlEG9OYCizYv+PPTAL9zPmZ8U2SJuxBIDsp8u8+FPuM4gSvuCnA/Nfff9v4xqIJwxX
OPiCN7ERGv8EHRMQWYiv/GiL4yqmpF/GNYxQkBnLOJM0epY/j2tgngi/ODgyAZ9V/s6BWROslp/v
kB8v3eRVyHAIVfKpRd7STw6TMa8qPyThbEuIoEbETKd8gvTk30m56YAEEJGVnmAV8F/AFZTpbteS
4Ae7fGFmH4AVCsKR201e7fliNL0jWyDQBR6xgEYhbTyxC9C0QDlLy3YJ/pV7EJdG8oGtBLkyqJUO
fCcqG+5BGBYja6i3h2MCowDHxqtyYzOGZsI5hAMzoxtaDBv8GCiREWFV8iOmKGsXbtNh7kiojNHu
b736pDf7kSfTP7w7N2DzVnZjNosO0K7fh3w9gGbtC2y8KG8WZjhnUwGm8QEIZMQAUiYXHTTJZlJn
8j1tL5ZBk7xdcOZ9ix7tW3bEysnBgehpyW1J/VFWaedW+tG50arhoebnNvJW+tKyBfE0wD2EbEz3
H81qG+gC1SGATwTidAL1IT1adEV7BE5yz25waM7iKMT+sWDiFdLxFIz/gg4osZtoIOQZmzaYmFho
qhr8EksRroazuOZQ2iufH6b+zupDdA8e42Epgzci5AfnB+yXiQkubDH4IXK+H9QEeca1lLaIWGiE
IU0E7RrK37b+Djvpg38IdKjFlIwz6weY9TDMZ4SdIOQbQa2pG+cN4ZzH3Fq8DfZxiBv8Hrs5wTFp
fk7SXevf/Wfm2nr7BBCYj3nXZzdaSRGUGP8DKNr0KjSMK/bHV84T0RLo9k55lRjpm3sLk2p52Zra
s/fFfj4Thm5TvYCxJToZhwpX7xWOrNw+gbSt+Kpd2X0054g+He8FBg02Gb5YCdccvEnAgJXjLOut
xJ991BDOXoPuSX5Nyed+3vFvBMjc2x4f2o0AVNA8gkpciewMGMeCOxfwFr1wzXeFKHzQXyLfCNd6
/QZPw5fP3Md4T/BDCXZfd/VpCYqvkxeJ5HKjAvWhVQIeBI0NL2+AivlPXm0tHVCGKqtwrmVQDv97
tXV01qRfV9s/ff9vqy3+C9VmMk5Lw3T+M+b+b3vCFq4NBtNEnpED8+tqC2aDdBh6B6RisgeI5Jjf
2hNgNmRWb3yqrM9/bzQu2i5/WGppjQCSJKMGoAcNkV+XWj1Ii3KK/G5r25CQuZOqcsFQDmq2XrzH
pDgmdMDUaR0iiqyC9mh7m17hBJsR50GCYNkR2MJv6pG4ptphNhVFx58u7V+dF+w/GE7YDri2Cq+O
6+TY8Hl/fY1pFxV0KHiNeep8hHb0qMWgf3hWRUq4WXfPOnwNoyjMWVWUO0Iml7lC5UbxjfWsTYi6
MeRVq9fUIRRRY36sBvUgW+QaUD+irkpuwpSvwVIcXKDthB/mdkarHh8UR1jl5vd0QTzzGimfuQ3Z
ti5gKRpHLYkOnD4BMKYdcal2vY8LJs/Rd+29aoeg8XG89k6BHPkzrNOtyCijvuCZ+5FVJlsBtoW7
n+4CB8UmOup5/pUjGsCElwu5/n9/lT0mDGmcMgKmT+whqtfNmcrcqTbvFbzJ0HfukoXVE/Serp+r
RNZnXmK9tSQQyjT4HQ2wApwR1arpJskt2CbjpSkrlNx8kUeCO0OaeRjuiviZc6zaLuWSmuSAkrC8
ML7RyWtEzgYnQH+AmMsI235l2ZkZF7uftQTgztMv7Vjm2F8J1+q1+jtIJMBQvjsCKusSvBUibQcR
l1M17yX5PXlF1TyyeRpCLKEo0iN8i33Gla3tAzQi4wsVWK4thfjra2KJNRx9E8YNVoZiP+Zkh117
/55Vvr6Im9LhI5tnOpMDyl/TkZ+8gG5JZnEzMJlNypcsumidCqgd/VTnpI/DgLCQxVOenO8IeqXZ
XuFA4yygK54zeZDL6mOk0uQDhCKKB64fX2yvQ9uoRTDby0Or0iLz5W91eqnxN9XVuLaNIV0AqPfi
wzDK2BO8mj3HK07/+1Gw/uppxRYmW+KJteh3/vokRGNsSRr1xbaQzirX3/bMo19yhujlESgOYgx8
ALaKMCKr0VUFytJOg3yFoR3NQmp85UV390gnKsdmWQT5kurBq2dd6Gp0f/iY+N2EWcJadt05s/Zp
PReSyHpu5avU0ChyVp4/sy8KVxJ5buFWyJULdNJ5tFG7e1QtUiyhM/9JRScJHgeJzfApoSvvNzZ/
1Vfrv+bZWYnd6JUeCoZUadi2eLqjXent5DU15EVT0Juu/rn7kC3wSaSJCq8e7WcBGvgfIi32lV/b
5PpffP/v+5DQP9FnxJ1pAAvnr/59H2IrYYMyBWqJmoPN5ndjIbkROm1yYUUUN9x/dyFshRz49R+7
1t/bgxTzj45y8aLZfG3bEFsvNKpfb+uuH/qpKWViknb5tjv5JEgPS5t4aPShRBUZi0AlkWZbYXqJ
sCfMfbxGkas/AENCQ50/0zhq6e+FO/mBBzjN5xZn0mV76eCWP+ush6NLv1JdqhHhfPBlF+itY4xE
0QPDwKl0rYvv1issG/qH4+qrwaUNusK2+OpETBvfRAOs3xTHyTvKUEIvmiujtJ0hgU3CFTngwq6M
cqxH0b6sKCPedUqWYtmtvQ1SDibk0wa802acq2fFpCCZleRaaXOaMIuwxidAl2dG+4GvI+HwCaNT
QCh9Pe9Kl78oeKJ7LUqhCC3FXHmnp8dXAZQN1vF5ekcVEYTYm3eCFyLR1pK+eGfwFlrmvUjBP4wd
cVK9zxB7hSMKQY3ynr6GO+lZJkjyUsePIY4Z/ClYU+yNE23Kes1okaH0aCx9YsGhDZGmNAc6Es4r
Xj6j535MX1pgEovkucLi3ge3wmz/g2j7GP6f/5X/xa6vCq79LycTcVPYtqk4gk5hOKJI/bkIrEmH
t6O2j7fOutq3x0hyUcpZK8x2z+WlPWcwCjkNU9ek+8E7IzEFErv0pmXSuhmI6W6WIqWD5T0zib0P
wA6+eeV3leeXNtNdCxNmombHWkw6MGgWSO7kKFkl2X0gW6ca65U2Iedo8IxWnfSALGKmmY8WohK8
QDfLjElg0mnEyTMN0bZdHYFBZtbWxNZkkGst0cKphNCrRNbjLTN1OiuV/VnhSYGYZ6CqjsoNxD6N
sisjgB7cxZL3IuFdF51SWoI5OkCa5JROBTGRDAks6kfRiVdyBM7xMbLoTieunmwqFM/+qaEFSfRT
ju8/QhSfrZVWBGUYiN4qwKGWp+VzB8lepZ46+rOioCQXFpXXJXuczhaNs5q5ATthM0ee+xTFdI0M
YPjTGF17bcK+Vd5SumEO6ayzlqlLxwBNHGjuIS1tg1dMuD0vyvFIbYn1nV9CHTL76mUiI6v8Qa9a
hT17PN8yVxpr34Gbwv1VT/l3JU3vnDMMHLVj/SINYkClDo+ChZkl5VorYHLL1guwCLlmDmR1LQGo
YHOCaM2TSIreplOPuV5UczUOtiofoGIkh7pITtPQA8FgpI0MP519jmt5nVM90SQEo8RsJP7Q19Wh
31kbaa/ACiOGLAL9QJL72oaM2lDClyN5nmx7HdbGehdJ62BwZXmOL39UNzZYiCKb00sGLKa78ZFu
3yb5sN+GTbfp9tLJPugJMqYHQRvXUIIQoIDiB3072n4Cok5yTKxWWnwkSE51JmI79LIHJiJysMK9
k2jjsVw7G7JcELhHEPqf0K0q3ofSFBwTufiBdrFAYJe5SIGhm9qO4ymFt2rXJS2NlMxQBJJgMTzE
auXKjnJA4tUmKul0gHbk9jW4+37ag/7i0YUz/xePLlNVBk2MUG1wvb8+uoFnVYU0+ChnhH2oGT88
jn9DnsCutSDcdQQaSMsUztQ41+zLyAxkeLcJPK324jlImDtodBAa2sfJpctffW4PPnYF/+JA80Dl
0ObwGRsIaDTuevUuOWv9nm9jCE8AK/xrbTxBw9O1VcHzNmLBFnO7UblV5CJgXbUxR5dPPrOn5kTG
wbiqA8jsQjs2m9olJhS1uGYYD1NqghraYKZWD0IBOlYn2vukxpfDUaS+CfUX6qLUwRqbba0fSWgj
XAj9PUCLZO4dKohGmBYpkICpEhAchRvRaMnySJnRa8V4Zley2wO40/AiK1eT5apCTIrfkp6MbpTv
UvHewBZ3IjImuHPxXzh9jykFwha5Dc7G44l7AQ27rB9MLKX6HJJI66r+W4098CO4qCvlsbk0rwgC
R1moEeyL8zkVMzlfjvJ5ZJT6DgfwgvF8Sdry5/SIkEazBPPaZqZSrbFDQ+qH+3vDZ4wfL8Ti67bd
Nwa2eNWBzZW+CyFgWXCvSTRx982FRLHX8Opdhn6mPCDUhQ9a96/6wX8nhAJ/U8+yca6v+Wfs4d+r
WzccrsM4Cy71Q7KMznx88szJ2OcXNuO21/S7C+8mp0z7ipmFvy9+h8FYYr27B247N5fjNrqVRN+x
4x8y0wXuheF8Wx8Pk3AeqWfzPj3o44LDLOa84ovkaP0pvlqRW9hLkjWGYP2t0Ij7QJNmtGvMDT6u
BcX8ypmn0oDsyesQgimP4ZwwuLIoBdtyZ+f2AnJZMjB1PPVZxBwmYB56y1TAtesGKyt8tr1293YZ
CyAdJg10PUNA3di3LLRT/SUx5D8nd3SJm6wgD2uHrDK4+L6b3lSV/Rtp7qLfV+f81Bwibae/28VW
f++JWHwojcfuWFGadxfrLdQeUiAgkGlQ08ShS1Gz6M5DeLZG6WblBIUO1XmgvFJE0Eny/K/airxK
q4t4W0uucLgyAzgqqLH7C/kmCQMi3PHeQx8t8HeDZCx/BFajl0yNeb1K3QBN2q76zMxlAYQ/sa4x
2rMc9RPGko9/7tGdXDMaPBxZIJYqqEb+jxYSyuI/tJD+/P2/Hd0tOj4E2UNi/c85nLPSb0d3S+BY
QZComikQrmKt/c1fof6bjgmcMEglDl/0U8Kwzh8pjgFE7D+H+r8REaL8yVtBUS04KDDJkOFYgjzy
8zktGMcoN7xJ3pLlYUKDSJpd2NOlvcfDrTTJUgAyfAj6g9ySNvseMzz8P7abP8T9IFL59QX84aAY
N5XSDeIFTMAdbvISuW2BpyOnoX33DjZVxWzMtkwuzVuHxx4ThumG1wiJ+RXcAtr0NX+6jUuiCpbo
7rX7/359SIr+sB3+4cZwxBv4aZwhm0qneBV2Q7tgU5935klTOc8lrIsjZJSDLHlbYwekA3FqHG6V
5jpOwqXZzmU6MtJjmzacuc/QJFAJaWtw5KH63A7zoMB+PKO5yzBTkfcxUomwOJUe6LANRjQd9klj
f3E0aizX4iCSPmSU5PiGd7264ZnFkYqsVYHk85B92GtcoSKpQfSBEVQ2A8zBHW5JwdGGhoKkF+C8
s1CFIoeYoxy+kAOl6EOwMb3XHmeDsNQ5cBB2SEp6dv6RRoz4X8m38hKmTwBJI5PZMmzuaf09XQ12
ebG0GlhFS2a/DGx6d3RrCGHodRiwKMd6usXDUrBXEdYZ3daIVrG8tAC3dPOs2sbGS2A8KjbVCycx
rTr4ueuArIbyUR8R06g+WkHzPSkAyR/VNy9eOjYc7aWKUAoSBj+3IH+QwyzWXJVD4rk+YyWYrP1Y
YQphtNK9tfHngKERqQFcSsSJ7b7DHGu6HYgJPpfokUy84u5X6cIrcDkM+HJface1G+vFevBZcKu5
rUx4v18FV+Yx5igvdhYFB+1I8GDyYEinrt0KXXvQcnNmsy47q82rlt5iRMXjvfZvUn3uq4dIHJH7
RYr7OCQmirhk/HTeVcZg+KZDu8u+kCvWPrvb0cER/Mj558ZuBn5zBR+mVtZt9iShxeKYg1GlwJJv
ZFjDbyOAGe/S9EI7upIfONUk3yMJOx/Gs7PLnXalIDk2Sm4G5uNzLA+hOaewbWzs9G4JL4st/IjH
CTVZijwlbBAqIyoNqp1qLpnyCNeM0XwqjJOz/Em9wYn3yqWH4GRdxy8+wTkMVhjpWBCbc65J6nwy
okM2XuxwkOccls+TS2xvECL2Hhcjc3ofcrD9TXBGzGlGW1B68AeBijuH9GEsiYaauqn1aHOcrIdD
yv4koAwIhNFbMLwayU7kBdSunr8ivha5XyAmZtIFqyoiGzY8YrT7A3/zZC7t5uald21o1rawPW3C
7M4rnKIDNIQGHUPMafDWCZrApB1MxEtew1tcFdQ4sOs1+4E6DevCatQeOjJ0pjPfkKmnsLiSPcZP
hzgwxJ8YblBAWdWx2hJl3MyJ8MVxN8fAXdlPHEoi5kFI8cMlsphQ2mAl7j8lY1/WL2SFNA71FqU7
H7V/CtvzA1A9iyuJ/TjCiK8dQhAGrbzFbewS5KJobv/pjAXAYSHh0heD8oQBA2Wfqj0rOrWNKzWE
VbfqUXrUDSBJO9xwfOQcr2Nks4S/woYkm4xpAAyS5scbN/YqnzMXp7GO0Yhib9ZgQJBx26AOItp5
G3QH+KhRvAxek/P0pdy1dC0hYeDDV28caCfzJc1hQT7JlJkx3cgh2Gg8PS0Nc7nHe/4gT4/pYkgf
lfu2lfdojcMP/9n4QtpdqxeSiRb5ik48cwz/2X82sQWduHypRDaTW5svbTGjW83k17QwY/kra9pl
5t2E2Wd7q2bc1ETOEAUMuZ+rECP2/SIyXL7ln7i383abw4jwPzVr1xwDRg06Kd7QqvqUKBlpB5+p
aFHfnaLhxnk4GzwIOydd2k3Y0eDk9C8aWJtiVXAB4R+E37azGu61vSWCDVAtRY29Ra2ux/Nt8zol
O+gyGdPhRoPI0R+5FoxlRvnTrOj1piRtoqY728PmfUT/Zs9qfWf7p0ybWRQXsQl5yslRRsGCwZ4s
RhA84b69Hh7bjd2so+E5ro8I4Gk37EgECLz1v5D59YXk9/JW1RaY9DNM93p9D2fvsnmVVO6woEaC
Q4SfvrYQw5n3rD1jMmXgvWTj6quTyrNR4IEbr2NFN4k+iJNs9A5rRXVVleQf3NJFyMEWb1gcCxFy
QHr96fzwZyEHMb2c7n4dLf7p+387Fzr/Bs8mZCJ0i8URj5PHb+dCfLeKojg0iBkVqj/aZ7+dC5V/
y4w5EWz8d7bIie6n0aJqM6xEoE2mpFCG/I2jId7aP558eLuGsPgSVGebvPtfTz7YorzItjplK7Ec
aNpS1g6RslDQxZfU28MPAw4HE2KjI5uY6IwnKHc9myYIptp9lrP+kpFBmlewi4aV3JO0geHHiORH
h1JKCooTtyTWNWuR4pbtIgktFhv8NLmUlubjBNrTR7CptsU2yJ+i4Z3ow045pfJGNYlK75t9Vq+1
/CVdEFu5tFzv5Lj9JkXoUH2oRMDL+Smt17pxqc1DDfbHcdNpDlglwJAurRIWuKx1S2LEunmOTNE/
eNE2qLE7YPZcNxnHgXFlvvbViuRsK1ja0GrhhU3SzO6wKGx7Ld3qyOLKkn50RV3KlgzPitemo5GO
Nu0IJOpLzr+8FJXjO2uu6T007TwiCjdzq2bLxGXA34+RlABl/n8jw72QN6l/NpKasLGBTt1JDruF
1Hiu5NlL7dnH1cCsZgBDT+OrJvV2vLadNnNY+HY2fzgOb5bxKcFMStZKzUAxWUjGsvBIogzNZTte
8vSp6mB0AZYgg9j+KHJrVakP0UvZvZtQ7TVeC39Dx3opJSljnrPiv0PPyi8YTxCppzmTIbopGoex
9NX0EECo/a3x6hVW2Hlpxyvbg8BTpfz49pgAeudi6dDiLJ3qszMPNn1yrbW4fxYIOi34KXW8Absg
90z1sAdXC1XeRKpKH9Jb6saqw8mXuUgOF8TbQYljLsn36cVXzoqsmitM2hU6amQo5TIBZdsmfMlN
Yp1+7p0lDNaJ0XOy0aKLTYB7HfRre6L9gLKvrz9o3xe8dGm89tI1Mx4L9SGvjoPH3kqrgoW6QiFY
cXGmrRkvUP7G1T5VQWEdON3myqkc75oFrikHvSODv3M8aVvaX2pmXYVmuKYT3dF2n3l6q3FpzYVh
ay80cYVUeK0h0cno0CzxDOAa4zdjvkStzj86xmIeF1ozLoFMUnullRzzkuw3Zis8QHwJvbAUnrsF
fJ30+uQ7dQ4KjSuYMxzhcu8zl3cJ7cRWKrddQTY9j8o6P6gv+GURE1oo+YGd+emnU6R3PYpfbGR7
Q/eRSBG5orOGgFLNe3Y49emImUxxPGcMUcIMaaP1tPz/3J3HcutmGm1f5dadw4UcBndCAiCYKSpr
glIics54+rtgt+3jUN3lqatc3e4+R6JEAj++sPfauKnCNYog6Sgca9zxGKu4jwWTtCGqcpHLVYP0
eF/KNAg5rtQ5M04//CXraN5Lxj1gLkhQqGWxUj8K7XAfMWqvGbl3UXOw0u6xYcxm3UTDwZLaCF+z
vy8Vz8o9DKSKtGyEauIlZRcFVtFFByn2EDQbb9qbrz+G2l47xoyVanKSjmwDeLd86E0rwzg1uicD
EjPIIEjzi4+9EzQROKb5wk9vZJsx2cWMngKHL9OlgzE600U6jZYtXnht3zFnIh2R5dAlRZtQfTPl
k94eK98LNsYipw+2kyu6zVZ7Yu/SXvt3GczX02LvZVNVfS6exwLltITZMJTY4Zrmlz4U4DlUgnmI
26Ib0gjYVfOLxsi0Zj9T2jINoWUWdmzeLAzKswiS4BRj8pBS8U2eqyuTYkpRYy0Lka0GhzQhM/sk
PFQiVEKgfiyjWLSxfRqcwLBbvKsoZJMA/hKkmOjTHNxJ2xpPtYnggD7xoxk21AMPXwL0HyKS0gLx
MM2um9XIpPlMT6BcsoPaAqS9FPk69R1NdSe3NSjnVgOiXZbzPZHf2MLY7rGMQb/E3LqJDuroDsaW
RTnygR3/JtQHo3nXMcT44LP0jv6/vhYXBqUyRdjSZDqBwiuhiG7tzkv0XdU/jQK3EMvEddofNMTo
uh58d+Rw9dmG4HGNoEL52QgfsGWXs2f6O9XcsDZnioe14k08s4qErYfHheIVNsEBLGM87ORT55Gt
Xm5IPBqNzSLVbfJ90NNc6KOTItaY84vBNSdJmpvf0IC371l7hC3nhhtzrYNBaL8inHqf0UeUoS5k
W54Nz4P8zZU+pG4G3kfCi79QCzewzX/2EIMK3IUn9UVKeCdWEzaiTVAjil930pMxlU86JaDC0sGU
mQ4OUFm2FvUZGGR3vqTU7/ojJycrHYJAxeShXDrgBj86swDGsApTZRc1WWQ98wt1VJciG6r+SSxJ
l+fWUy+p5OqMXTqnYv6MGR2ozHxFepxYd1MFitsdT7qCd+YUQqt6N556GMpgAtb6c24sSYdyAWGK
OUTZ3BoWjzQV3BkVOjqkmKqjiBw9N4koijn22grUl2z3YOZtUzvr4oprU4tPqPxD/ykMbjE+1rcf
CrC/3Wf8bRVjADFZqilF/dM6Q+iznq69lnYL2RV6z6RfMxHvOXdkgV2HeJBAEIA2jQ5ZdDUdYRsY
p1//uzQ4S9y+UUFGp26eRC8LGJ7imxhtdl6p7AEkKsQnfy8ISEjkCsoeuznWN4tRatJf//svs9jo
/rBWXSpQ9v+SpGhsW4gr4s9/GEalraobapmTx8tH5xAs01rbgdsYcEdpj40tsRtXsW93Miikfde4
9fRcj/tqQT4eknek8eGXpjzJuHjNbU/YJwQ9BK9AJrFUetO8BXxiYI/nW/TWRo+ODCnSeqH9i8Qn
iVtQ6xM4gOEI538SL9Z1XJmTW7UvvnLTXtOOFVniTj7liV8+TDoC2EOo9DPoaqZfuKn0f28nsRgJ
F7Ugk1zZ1BVslD989n/TScjKH8Uhf/f1/+kk8FCit0b9gd6a1C+mwr91EvyRockG8hCG2j+rQH6f
MBM2rULpMURcllxWiwT9106CP4IzpBs4OVX0IySI/YNOAt3jHy/bv/zof5oyG+1YN2DYrR3zAvzA
F+klmFa2nHnVtF0sHdDO2HTIeIn94v5teJotznakA5GWeNWte8ov4/BCO9DX5yVMkkRWpnLZmmzi
cutHOznCkwyOJVsJqMYymLig8AgBGFGtbWLmpGgHjIaJpAWMYkWJ/9sfGs/daX4BcEmA8GJeCYY3
cjfNhDRXODdsv/Qz0xxzn31y0kVmR5RBuMqADEEPSEIeA3BSltlPccfMKE3fVZjYD6wTFeUoEQjt
u+bgaNp2gHYLFnVxf3QUryNKzfEqN+KmM0Hw9h+mupIvIFNPyWXa5mvfITx71x0mHui72lGD61Bv
ZY2mhkrzUg62aHhKc1ADdSXlJ1Z9RcxMjcxl1Z2rSzOzrqLIFpE3wvGUv0ogKK28PE6W51GkRETC
M/zq990X5cmE8gBJgcbeSWSHKuLtlhgH64TikEtTPyej/GyCvn2MLv1u0Z7n6+ygMAhZlU+dWx0Y
455rFPI8nVcUcezgdyDXZuJ8imfOGz5EZrbVgpeLvzvey9OIsOE7cYf75GxdFMNpiOF4ZqlZ6wdC
eqbwVTEJ0u6d+ps4Iz929RbNwFaK9pFvq/MT/x6PaLtphmBjEoxsBOOT8b+CMtjC/PWa1RBkEZ+O
X4JD989HrVLOg6ENQNtyDbDNrQMYR41RM9n0EdRBpFig4ZqMjAjmCcg5/wnVDrJ+/8mXyEVLPX2d
HSGpgCN15nZXnXjEse/OISGz5ryoCo7iDfN4jbFlsmEAw/iqpFXEvZZ5I1P3PD9Zn/ODJa4S5AcQ
IWqGqeS7yZegd1JTcTF3piuIM6vpCXbQ7NJipg+qEzkIGUk4pWFjpMxTTSsSKO6EW5BY9YXWsT1J
7wRXGmTMkSkxhOCju0POtBumYATep3eY07qyLe2W8pBuPD09arfEFQ5IJVjbPpdHPkkZ4dTlsXxk
L8t2VlNWxQzlBDTfKt8gIezWGZ5QTI63YVqdI/aUa7CcGTQmgmDQOmCueo7ImXQV5sJ30nd91WH6
JR7jQjf0EC5mbspNfYrfcSgOmmN+kpxNmvpqcrMLbJDCye9oOnZEii3b4bJ3OpRBMDEPTMVIMmO7
jgmVEgMs9kp7RXPlBl+ts4NqsaPre4eJKx5Yk7xycdfStjtAKMW+9NmACoAbDeODplmMiLjYdefd
AhlV+9Vwju8mPKRoSSLK6tP8Gj3/fMz/G2MUFmk36DeEfwoPNVVUuEX+i9yRmKS/zMb+8vW/z8Y0
HjwEOhmLg//nsITfZ2PoyUyeKSaC/1+UkL/OxnjYKbKksTMlxJlwB56gvz7ReESS68yTjvkY+dIo
8v/JE81Y7v4inYIi3379v//Ls/JPv/qfZmOCH2l+3cniLnzAmbDWLWnvxwGYUhnzeNBe6z60la44
+zBiMxVna3xSaq1bWdN08P2Js6zB3ck56YrKS5lDq8ZY+SnGgTNYvWtxe+nMwzLtoGOWsZmmoGfu
hEepOkg6zOGtMj74Os+n6QAIDlAxqKwic3liIWREUujbPhbbmYzZazUjmXKgoG3TK4NwVdgVzTb5
rv37wQaNmj0AUUtMZvk26nJ0j4BvDQePkFHv8/HAY4BimbVgIZAz6XZ04nswpIoXBew5aCPdyjgE
GI0Q6o/Ym9ANvxoGMyo4rbZRkQzhCKXDeT2yC6rQxRGDaUvNOknsrrMVjjbk5f5rRM4Dq5hVwiRP
ZMy08tnMQJsRmYutck4XRh8sNuO1VbNU4W2DkgS1dW3lUM1W0Rp5Q8ykARYMtJscb7uWjfCE7oPu
rqBL5v9AZJdYV50nHDIKQ/OsfZqdUdCFyLY08V5gNoM2j2jOsv9c2EKDy8yeIJ1N9w2qNIdzxLEE
ei2w52O6g6yi7utyIyIIqxPG/Nj5rYVLiu2sdlI0iXj2WXDxv2vEifwYzfgx1M7S4LJ+krWD9iiY
l46XY1NkXrH53xk1dt2LRluawPFcB7oXxi/Q0zE39SNA2E0y83hfvzIxmd8bCoXmXn8egH4pJL+s
SWq+p/dfdlwwwhDUyufUwnEt7AefpdtGwI+qKmsWDZisYzsQ1ujBBf85UK5hd07EqxU/6b3MdBKR
TFHR1BzTx1Dea4EH3ArVj/hSITF9FZFbiS9DRxThwOTuwa/vGyYcE0YBl2lmx1sE0mirJBvQbx+d
SdMPpGYlCU8Dm5h/71nJgSVjBtV1GbG2xcD/v56VAEyokX/cI/zN1/96VproSxS8m79F0f1W/WNR
siSDCT4vuBiUftCXKNZPWDNpITURLYnys/TkV3E40XaAWDhGOdnZNSj/qPo3lxXJH87Kn390STZ0
Zdlz/EULLMdlPRmDVe0k5EhoINgnJRhNOm7qDLTSSp762zAPL2pZkqAOgJbrsw1n8rw1NFHCvuDP
5oqx7EP82qbMuhjFU++eWF0lTIQnAmBM7gZmbEjM9GwftKadoPq1ts3cwc89ZJ+ZtSv6PVPMiSK/
Mu5ldS/sc8BkOO+jFY71G1puMX4mIg+B90lBf+xo+w6g1Q7AonipG+Z/BXxHyV2wc1efGhbK0bF/
YPpbYA0l5ORea9eISmds9PfTusZGjnP7Q7iSEVuv4cvxjeTLMgY+6oWbWy5359bc1h6pCKAFdGGz
CBDukzttLx3yrbjL+FmOyE6MdUlygbkpkQfQv7/CQN3MHkdjoV7Q1iacs1fR9wpOYyjt0Ny20V2z
GZFQQH2/C5QdNWqwxydbDi5q8p5RNW7NfFsJ3iKIPkAoC0yC51f6V8s6xeYvWIUNqgC1QOdozvA6
YPenuAeO/yF+N6A/VXOxvhKQYUE9fNP0bRoQEEQHhllrhSWEMHuKyZWibtnodzA/Ije9jwW7Fe1F
fhE53R07RwSfKAPuQnldF9ue2X8RenX+IojXnGFkAIj4XgoOYnJpert/SJoVzR6H3+LSeljIqwAT
7eE95MWytXiDmw27IABq/jh5kCSC2C2/2ew2HpayKt4xKY3Kr8C0UcIQ6nBOHvkksSPwvomxzUog
Py8aHfSPij3kNgF4OV7UC/iTBiQJLhqcZS6Akun084e+QAe3kbzLonUF72ElfAyoERfK4UqMnggg
jMhAuJ+Ja85J9VlH+zyy46/ipCSHSLkTRa/N3ky0IMxVeCm+eTvgS7qrEmeQXa6tLvSggCCnAbjO
Jt5yULvOTzW6+XLZQ8zlVuzeIIzUWK4Y/cyH1H/g/UuJSrFcFWJ/sauoOZgX0yt98OnircVpIUXb
EmobiFRr8eGa4hN5hohEp/hQ3gBryObRUvnKVfjcaOsc6o+K9dluIKl5QfdKdbHIZisnPw9vCyUE
fJyTnsvezQo3xC0X3/lueUMlk4TOENrIKH3uJbdEA7vyr5GCidblMwKIqMUOXZtwIUlhHJyiW01b
NLCoV+N35D3aW00wIhvBSzfy49i1ZQeHPNn5dCElHco7WXhsPcA/yk/a7BEX+Vq/55I3P4kHpnUE
LSrdtWm8EUYem5W1T7LNvC1Stwtt2opwxgVpp6QOLn0nPBRbu8tvfOfxBjS+e7DMffUl3OJ5FXyF
V2bYOvQOml4C/rqNxo7hUUW9Mqz5segHa22F4Ah4Jda6EHnPo/Sh7N32kj8wX5t2JdEZlC13xW3s
1hOrv22OXGY/k7XDDXRfEA5BnEUC6nGNE8W4ml8gJfhu3SeRhStEnqzhEPkQShCusxcOE+2KH0Qp
iZdkUrfWt8qJY4UM5WlVikcMjUS8vSl3/DbaXfBAWx68TNBszgyI/VOQ3I0jI/JV+oab5VV2J0bu
n+h/+8F+Fs/Zi34YsxUD4OU44nqWeYzLrjjdSc3GZ6CSPdZf04l7pNSdBKbS+yDAoXeEdmeKR7Js
uvLSh06cHGQTer7XN14kenq8ra1H1onhF37IBjIKLNHcBRAZ3ltXedilkpMbd+K4MbiGLIiw6PtX
7QVrTZTthE++Y0fbiqRuJxE06RO3OBFIAXWIm3OdYBFcEcwYizYnNktJfW2OHjFinBv0wBNKXR8y
r5Nu5WnNE4HjwqiP/GeNbSOif1/VrIMPsfi6RK6wfRomy5XuzAbdibdhjpvAyQscXVo1NjQZDWyx
dMhO0Xt86N1o3hKzGo12HdkCh76q4Krr/Q93NtljZuQKK2cyU10em/u2lk+QQAR/VeKVNDq74Wmk
UOIhs1yEVF0cbUpOTkIjDpVqkQyxYT1xI9R+lVf0+i6Tnc5agPk45/tb8qDJu9CA77uXCEU/TfUd
doDM2mqkNtAwv4hMBtA13XLI79TnQYG6aEE8Btq1C6967WmbrDhPkgQUiTwxcxsPj0GAjG32shkX
FJBAw2tCp5V3zbhvhJ0hXKrpOfusPptwWYpgBtA1f5NTpz6le+CGXQLYqE6ddjy3/bs+YW3nh4jb
x8FEskWjbTKe+4ZZKu2qrSxfJZFsMRlJmAH1iGFFRExBJD4FswXklokPGd+5txTZSwDp4p/BncDS
617nU9GBHi2S7qa4U7jkp3ulfRoYyHWYTmve2DD7wmXc4gtaIJ5d+CZE9xpWG3Vf+J8jSScq8kGb
ml6ZkcbJJysnY33ZzKEhkyhDQkQJLL5qbrieV9eRL2YHwr5nkMVKPvwsGY+s+fjvrWlpgpfxGK5D
9l3/0+6I3ZDK8Mea9m++/tea1viJPGf84jLE+5/x8r/XtAv/RGckoNCCI435we6oSj9pGhsSS9Pw
nzFAoMj+tf9noo2amrGAJuLRRO/8j/r/ZWD9p/Z/YQviuQSbD4lwKXl/2MNo8jyBcIj6HTYjq3se
2sd5y5lmtA+//Geds3lxoL25TLsmT9eddM/TN7yxgSbKKr7qLl4X4S4t1wkA2B96hcsvP8b/AZd3
KaK8bZhGLG/BX3+8Hz6YZbb5w48Xy1qeyDjZdmOFMJg5K5byRHyo+gC690zC+RKwHJzD6kWhU5fQ
Di/Z7agHFs1NAZ0cfoUSnugdd/Jm4vZo2TjDNvNpTqf2a/yCdgcT+khAmT2HlFGs6Wt4ISgaRkSj
V6vfYQdqgKJ1eOnXE08Jdu4PHH9q+/QRoC0oOd5U9miVfCYAN+VGXXbeoO3xnFBBLTY0/FWGv8VH
1LSPLLgCNom2AfA/j0BWiQASo48J4xsUfA+9Y0WhNvT2Urt9DjpxJCwaCk5EcCpvlaVuajSQCQ/G
dIOA03r3o8ZWwTSHD2m8W6SrgnwxGA4EcfvZX3QrOS4kgoQnFKw5JK8Sg9opfY2Ne2IQ2U4Ltlmy
Vl7J7TaKOBIcRgzRw5zEW9DxE8/t4h4mjcRwXLzxHfTIERN/w9aw1gf2nR8iwDtllEGb3Y8dGUbZ
IetZzGJ1U9xE97Sg212YR+SStLfMS1jgz9fv/Y8O2LluHPvoPp+2Br8MunQBRGtXW8wmaXEmymvY
JKwnkBClqCOxeEJjlC2HNBIY+lQD9amlAMLAVl1ChUVye5qiJ4ml/feSdDNZbzW0CEsqGWp5QLhZ
JlpfrEd2sMgF0eM4D+DdMUaBNU14wZw/8IuGJsB0tvPaY4yBN+JZ1kRvBU9TC4afcqpN0458DYI/
9lR7ErYh2SrSeiadjcoxcXT4z44ZHc3UmxAeQVNAQ6ZQHfUMlVnq8Ft8NVKeEMxICzezg3Q009N5
31JvtD5h/E/JvpBdgvWUiZGQck4/EiFEWmmjedZwpu2LR3YwWI4HY1Pu07MEijGjJQ1Ga6c+iJAl
J+4EkXH4VAIxVB8qk6LaXVxfiNTkcFvzRgAVGpHBLcivAb7hXadcBp5NrXIpELqs+Ferchoo7F56
g8mxJSmy9cJo297md20nbv12aX+a2KYQYvo8XgDbJIyHmvAjntYp6iA1u5fDfNPfLVMk1KuGikL0
IrtM/SvtOnSb+X1Q7Hwn2MLBIH1tgR+t5MXFZjOOmcgyQzYwPctQb2kDpSV2W4eSp7mLLy0ELk14
jb/jgV/QOfDJHvsYkiHGWeyaIaUs3E/DbYkgZ8ge7iNq9nsef+TyqLi71e3im6uHTaFbaAZsFNjD
npjmFTazAbEa6oncxcvtCDB+LaICAfGScqU8zmhBuFDjnNxk/2rYDDg/4YwrzKJWlQO8zNa+rXGr
f+T9okelE4zra1kSYoWcXn9t20f8DBCQTMHeGd/Jy0zbSwLqhqZ7vtMG9FE2eUG4JvD+8RmvIQUt
T34OktLajbSsKKdStO1C+TL4pEjqcC3KfIfF1MZx1fLhZzZq4Qn4Xs4gdI3FNCRHsiGBYdM376hR
kuysDWes5Z8kVflMKTFXy8ekOAK0AFVtDee5/crS9zDbL2DxnAEiR+gCslMHEWDDFvXtAvpeQrW2
KDJ0zIUod2EDGeMFm7GuAn3T1gPEEpBXcL9z6wv3mkHsIJON8WMP7qg1NlwuprIQtIAwuJnHablw
lhX5E3JWSiefHRLhgH/DxGQpwIDrqgwDNB6O8YMYUHcfsCgU5K8icyokM4S4i69lQRzDW4Bgi95w
VW+LpPB8VpqLJLMU5ZWCdm6B89Vukn4b4b6HOecjxh70J9P6jLNLxlW/mJNPKnpoi0yObcymdTP6
B6BK/CG7P14rI0dyjTsiEGy52NZHyPyVyXPDhSWpjXed/xDjZ8OK6zQWL4YpczDcVCWc8GZmpMAT
mcpM0xwbV0cACDgRfVRHmq0bn1SFZ8VaF9+xi3BirKMYISie3Wxf8/5T32mPTeXVXBEpRuZ/bbXG
zkPFZcY/GMdQRGn/XX8gKxpVww/V2t99/a/6A+knWbWgZf66r+Er/7Otsai7WNLgfFMUyrmfx5q/
b2uQsjBmhDkn6TLAgN+rNfEnkEboCCS0zAvkzvgn1Rq0oT/WQ8uPvqxydQlXO/WfuugTfqiHjLSp
SinTDAI0SoDi4NqAzJBnofXTWiruqvJe46wSvpCAgUXvRfLRwwzQ1jGNSHXgpknDfGVl63xxcjyx
OFCT70XIQH8KwwVObQBPXEfcnOckwx1pX30BkegbEaxy9WjK6TYCYBZKVymUN0WWe/K00wQF/EHE
FzVHZYoRDYtMYUiKViyIdC85VmB81aOnHZCCjtnBNC8trOjW7QEekCzmb6clGu1eCJ0ZKS9rl32C
u8weI9u/WS9DZhvkLZxhttgNtGUxW/UPurwtg2ttG9rBJlTgVSBkrEYduI4YcIk6e0/2T7vW7dbD
0OzKT/Mtelde2C6TGdTdx6x4T9a9/iigCBVMzpFAhyoQ2L1lnIKRDJGSIiurCN91+4N5J07OkXAA
HuK4yU8iHvg8mY4mcBBEV6nboNnGYYB4+ho+JE/iXY3lPyPrxBA+ItFJw33bHCPMLFl2iDFcJVG7
CfzvSZG3Q/Cdd6ey3Mnm98B0SnuGjkGWOMmFYJGtu5KjBYXn0bgurvIjgtgF8fEZaMod45VLJmLM
uwaP5iE4mPdzcVGSHWx5jGX3DMrq5/lmQPewTAqUJVp2naBeIgxE2Rso/qxe3injMiUDx4ARkKDg
q0aCU8zquSGRJPTkZJv6G5USPz5OgTuGG8QXLJAxFlvbbnzE9TXqhL9dfXHbvcfBqa1eg3zesxSP
xfiCI8AF2C2supPFfLVigKaQbxectOYod58hA3Nk2NSjWeYlnsZTKulYsBO2/SoEeL3R+yp79OjN
s3QRT6ZuZ9Kdiipy9voX/1F7KJ67wlNek2dJPtWB5+nFjp6+fcCJbLyzRoDru5KMSxo8+wwEx2Ze
gZNO+YhYkJfq3VjuOzBaMsmfpc7Ortyr1Pktt0OWSEg2XK40GIDZzkhRf0RHVAdtLzltsVGoOfDK
TJ884NPQrm7RzSeUaqbI0e6lT5Z2H5RH6g6QbUlAPAha2FDEWj5npTPnhA/vyUltcImpGfIUFBOP
ZfaaTYGtMDeR50edwKeh/Sp5iAx6BdZWgYRmXNtQRSBPO5aHzVcgy2gI1OYhLbEZpsiWh1p/KZUQ
/T9qm8/hRiXjwzQqM3ERGFmJubFEkk1HBNQjF0W6RGuZqFIl8p41XGJIYgQzeKYF8qK+P4z6g9LN
u7Abv+pFkVRFmwJHa99VDglJbx2PUvQMmsk4510Z3kX5oBvNGY1qZ21qmo9A4/0LK3k14x+z2OsC
+lKmCKUpkVrh1HqrUiY+CaIFVzqDm4RBM3khBH+sI0q1hW2iox1cilEI2t9McoJthSgF0RCxYrcE
w9j70jZJBG6LJoUUGivGdSQ8G+eI1USYs2v4yjCAVpANG4F5e0ht1D6X53JJm3+D4yLWl+Vu9hNh
HTeQqsGU6MxwRPJ9X+nc1wMa1ALKNj0G9czoVN/612CI++Eiv1bHYdMY8zFDKgnqWgDW8NF+qMTN
KB8MbcxXMfBqcgY7vG1wft/9dtN3vj0PdqJ8A0eIoWiH77J/1PJvFE5J8aqOy+VJqWEReqVv5Ohx
ILQSHW1cPbWF6ar11sqckh5xGrizRn5dKXOs0bR7A2CEqWx6vmzAfKHltz6U3EBngtT5R4XMYEne
yum4URMNfAtuDE156whasu4UdCxZm3lTz24+tzZRTaYRlZc0AkoRnVGmFcHTNlb0LxV5OSFtUXMv
YJXQFIr2bm1WhFpj3jNGr8pTd5yaa0jA7xxM7oTkElFTx2h5aJjoGsuTYkRlEKOdMvW3ArN2Vs+u
pfu7LKz29dg+s8fb9gn3CtgEzn0q8AZIaNzOTm8i1DE0x5DZExTiqVE1D6QYE/mFMJkecjm8Esu6
0dJn1doYc4fKSNI3otRuCdtb52C4m3DT0xSgCw/hLcmmrbwrzk4I4JAxEWjpFqyQyJjWqTiHdGJ0
WST1hKaPzacQTPumV65JqBCMUB5T1ObKMGH54RDqbGHovdx8TniigCNxi7JEMyRfIfBgFmXgyOH0
L67Y4H0pkHwtUSKAkTXqz7/qLxSmvypG4XlR9/yhYvvr1/9asYk/ibKq69hN2Ecv+9/fKzbxJxmw
0m960R93xuZPlGOqillNZDwKxPK3ig2gmE41p7Es/sWy9o8qtj/Nr+CJ8b0M0jaI/lAp3v6k2W4F
oe2bnJ2CxhDABx+SZPu+/wzDsxWTjtTvf3ij/mZgtswhf5yX/ef1LEImDck0oPP9sT5MYlEu4pDX
AxQrd2hJMmE3VJ5pnCHGDudFLolg1ar/BxEQ4dFfXphPWIXfiRIXNOaf2WlN2FVaNoyoA0lLHuBC
tV6duWYXIxoE3QG0q1+ba/+9JMAhxl4LmURkFo0t503BIrPkVqHVTK2vjrO/yp/4K3SKw7Sd6D7j
HZR3VpOkeUwIT4XDSFRrhDkLGWwcdva0a+OY5UbDs4hZVxq4FelJBjG85rGmhoiVrwjIEvFTA4Oo
FcZSn0wdmPB31n20sFnUN5yk+Vo9Wp5m1xhKHvrYMU/Q4mv1RjqexbxlWc/SWkJU7NNXOEBmdB8q
BCP5B1F0o8K4N5HpDXpz0qickmXI8gLS12cJH3nNdTwUp5LJmyMSybgmHwsT1yolf25dfvR9/dSz
biNYQ4NYiP6W5haYYuqBESCdjpzt0H/MMMWNoS1gNEzdGvpmG/R3XF8wID019crWo+6Wy1tIjKY8
RHZVl9uYZeUsrgUcWeP8zD/U/I3dbjvg8y209U1iuFPldukmrp2WuIOZMpZFmlcLcCPtCru7jcAJ
pRP/hOxrtWPZnYqQbQPWnBGoU9DmdtXHBzb9NjFE2scsKF5JBgEnHmt8p8dNUzypsozMYP5KmfQM
tvVGHJ32rHhBdaDD0HmqGLG8ob1PdLxVzRYlxzpnmGMcR22bah4FVOXUDDlJoFgDs69RlA0qC2Xw
DMwp3s3voMD5rKw+5a9E2EwSng9gEV5nbBkaxYZd+bvAQHt5F6bfEKBxuPfNxSze1AdFfw0716Ba
DhQL3lx/SLGWTMMGS9Qyttwz81QfCrawrNHJ4mo2TIyH5t0SD7NQkwv+wHXAyIFwJ+asGwK8hJnM
Q/4aUrOn5CUkfWw64qKD71xm6WOBuz1etsqwF4R+xwjOZ3iTdl9gpBeTUXgFMqbK0L3cdM7OSo2l
6lHHfBgjzkBubfc3sFPzVqtJdTjiRJTD41sHZkNpP+T5NIjLBm8OnTLDf2p6me6qyOzABfobPrKp
OnXFpg9ORuYO5h5SYbotzev4YCzZAOFKrb+n4UNPIP50n+eIYV/40XSf6dDYlbpD7pD5ED8cjeBF
bR0iYM/t4g5759zsx2LYi70XzLDxiNik2yQBOvmkvqslIpAFw+7Uk9Q/xeqx777CwqbHYKMP9KKl
YiJIbnZKqtM825c6C8AlTJlEFzzxaxUL/xJHdFgu6vuesp4btPYSABKWeKpYdJKyUOM9tUXGvui2
R8xV6WGwiIkju6dJKG3F03joWATiFP2I5PM5Vi4s0kUW7FbJ6A5tGCGIIpd+iiCEE4rQjE/iRZL+
PvcMi3cTvXK5q/MnAlSJ9n2OYeWV0pvcsC6Y3orDEGNGV7lnVb7bID5NrA8VpfvO0LkFMwKOBbfI
7lsXRqAfo8siNGl3Ejhdn+j6NE5sxO/ysI+qYVuXTI0npqsHuSJGpQSDSOYbdiuJSi/qohuIBTbQ
QjLvFOmo7bptiRL/NCPmXxbC7ziLDfV1JA2khYXUsTRst3HXMlTNn4u2O4V6700viT67lI1btZi3
UTNskQZMQ7sFkzEYNmexi9IKXyYi6oHIO/HNaiMvuCj+Pf6YHTPY0bHqT5xeNeYb9vr97MiqcM4A
HrdL3I6/ZwjISDeHrd41r3JV2MUZDhrmL/iuFuyUhrqbRaoeISrXYltJGcnGIR3TtPF1XKqK+ZAe
45nnmHpuaq6xQmRVkSze/81ShGZWbYcMpv2sQtr0pOJ7ygYyHKxDCT62JlsZQm8CKj091BcQAXCi
Cn99R14qsUvvBCs1FlE2u8h7E9+ZzffbEm/wTPDavvPXb23z0JyK6KjXT8N70l/xikaM7IWUnZBA
0q09cUkIW1MkAlR2KrSbgzavCgmQCSKkFehDMD4SFMbxIjMSVVnQRqXdpJvJ2HFrxnwLyRlgPkw2
UDD6B6N4C7UPk5I1/kD5TY/DHSGH52phHV9UAgX8t3FTr3nL5zfEm8wktcfI2rGC4rkDY7Gv3NB8
Nqd1xqhiRMGLX2xVB4xDGP0srHdgaGP1Ui95lcdyx8KuvFq35Zolmi90jvO0Zxrpy/Y7I+NMOCvl
Ja542Nk1TYgfIhHB9ilARBmV22TYyN167jCEDghSsMjGN1p2ePKdecyh7JmrjpURg3mB72Xj1ijH
9Si7LcmFwU5v9lJ7FmKEBNP0jrNk2nUVUQO2iG6l2wQ64i7UwRIpmvmmkndJcUMFnIXHvDwbHC1I
3BQ88Ma+0BnWy3aN97rUnH7c+8O7zwArPM5Mx7NTUjV7LXzXAiLA6BOK8xy+54Vbl2fUTuq7wY4h
XR3Bs1U3EzqeSk79lh6s2w2EgK4yjA2IiWMvUyG0ODJCAU2yiTEwJXIBabqc3vpuStJQ14jnah71
txgXBBXDJ6gR/pJFu9qjZtlYi/8SNdpF0pi7oRtbE7KYRM4lvkUHGk72WAXaXODE2makA0ZTtcV1
jeahfUINmO5Ewgq585pLqz37katCUbtxzSlMxixtV6FR+2qwOhbtXsBcNDw0psvrkbwkaYAL0IrY
oG5azTaYCdQ2TxXrVsBd8T+qcJMWjpHfqwKY7PCopUsor0qxWm/a/lzrJ50g7c6JRydvv0DjsQbJ
SFuIGE3tK/07V3aRtY3+P3dntty4lW3bH7pwoG9eCYBg34kUJb0g1KIl+v7rz0BW5S37+ERF1GtF
2OF0KqUkQWDvvdaac0wEUA9ISBsB9ouVNrQmj3p0FjaZ+M5eKmnNTiTWc/Zi+7zdsg+fwvbZgjb7
pihHRWEjSVAPZiVV7+M181sn76UPC7Li/FgzBF7I0y8+FClrqQeARqVXsa3aVVU6sVKdUg3vyP9r
SrkPm5SZMLtTjCGTIa3ja7aQO2VuZzTl1XHdJ15vdEt+gI5dpyA3M8bQCvRykdls3icaIgaDGPQ6
YLu7a9fupWIRvpg1fXybaleERR5CFLB1pGf6ws8wWXM7YaMm4iyf3ZgWDQtpwfPy6X/3Il18ezhF
F4kOVL4Yz5HhBECSTNuEFpF7Arbrbo1XWag//RwNqMQ4GI/i2lefDZIY5P1I5QoicnDE6U6OOrrx
MYjsWt2B5qs5ePCTiIid7cmk9AAPTlqSmYmkXVjDf7FKGUWwJpEuIxmIlFXAJH8qpP5ecUqi+r9U
yv/H9/9WdFh/4NXQZVNTRcIURZ0a61+ODuoflBmz4kP8s0gZ0p06V4IENqAVYX7BX/db0DFD8BgP
oG7GJ4LH4j+CnUgwVP5aikFi4a1bjAiYEWD5+t8zAnCuWdM+VLaGdL4XQ6RcgJ7pvSKKJLEJ2xUi
A0aKAZD2Diu5P7XrgZAPGQ2yZT0Km54jWlcmWpVyT9P8LWMnIgEkZepr0KDsU7rFCp0lqVFvva8t
TDU1sB48nPhh2hH7ACpBGBGJ12oMv+cRBKQsHa6Ug6zMx13OWBQjR+/o+4lDWSqGPxJzaFOolkq9
DfSTgCnJ3IG0JsjbVBGkLQ2fvXr5OPie/yPWC/mbw6roP0uN9BzQc3pwLixRuJJD647WerR+zEFa
+IEX0zzN3wWWg5KHclmzKAx0t+wpZq9xJdxt2RqrVRF7vW/nH3npNdLSrMBYzY/lFB0EArpagmQ3
vbwajSXd21BYo+aBmrsyAUn0tXroqpmwrNLovGjBpz93v7GRi+NeAMnZ3DqZUN6nuHkNcdMDNOMi
CJfp3kMj3NAtmiUibf1eixugGVNAz88d8Gam7NMRUS2cG+IN/TnOujudnaM9aBbGxKIkfmw7lOAe
2Kirbltl2YXNxRM4Z6xAxgBYA2+DnA6CGIlAHOkxsbQctBBnRnTuFBkYHBPfAkXfuKlhXDWoqBek
BuiIT64px2gLvM1TySAZ+4f6EuIyf3Bc0cuvkfhIffFGT1R+zxPyftZj8V4kRzHdFhOv6CdN4Sof
hOmg98QMojIctvRrJ86/FE/TBklwnZz6x0ywIVGGiteM531vXIVMixKm9Q8632m9Sa1zQyCR5ujT
C1LgDrGtvwX1jMh2Ae8WcEvjjvLTpem+HsIKfEvcHYoJYTe6+hBwLJVKC+EBxvaHEiGLdyT21ezW
MZ22wrv6lFcrubg2tA+thWagZ7SV5t7AuSpKgtS303iH2FJF2cKkc9y3GPu8XtlXVLHFqgxXBXpw
rDo4YYJ9Z5lgDm/E1ZnGgUNbED+B21MpGt5m5q4nJ294+hk10FVuSscML3Lrzfw5dNaFBhN4S4kU
FrsagxN3G4HZxX7EqDcix1SrlMO0E+XbYCjIwHwmxJwUnfZM0jzWVhUnbp8+d2Zkx0ssSehOUxrQ
HZQOXqrGyxjpOWDYYkwNiq37oSHfMd3mQRI+iIZKZTjWlpPVT0l71Ks3RC9+hJKQVKXY2HQmV8Md
8Nh0p9hgYDGscxTsMN4yrj3SHBTW1h6qDXqX9tS9C80uoX8s7OVqVRAVdWCApdINXuhPg9sqDihD
Y1UGLme2Rj/Pp3wyGDrXeBudVN30SKwzN6GNvZbgnXWLqFtI0+xsShzk6yOnwlRjpytPg2LtydIa
WUeoooshA1NQf6eoumsIgObIyXbOLx0uHcX9TDmoNp1ec6Bn6OUCQrlrb5HpVTTUf/qUn+qIOKAg
UdJhmCsJPm449C9EjZRMA4j5e7xTumqktva79AFxewdj2SDJxSKY9rFF8KTxUNxkONG9rbcusSBB
t5Lr42w265CzfwMkzRk/rko0BaoXtliThc9MWSsX+VTA5iAa6qaKW3BFwN7DpYkaS3Sl8G4Gt+HS
gBYhkq9ewLJRow85PBSA/IFPEfYlLaaPxz7aM+KIwyVcB/RLFUVFsy+GC7/D1BBKSJxjpWOmdYk4
AOebeNglZNiicWEwsK7mFjuhKA1SVBRp5NgrKKUeJpJrdpEo4f3gNs8ejws3GTA7Enlo7+AhoECg
1b9idIPdLdAxzTo971xdmA2pWe4ALqO22+/6pRFTTjPytSqi5awGYrHzOd8l0O9j6PftTCRXIPgg
fUv1W4HBRjB+xLFbodKj9BZU631CQ/agf6LRaJEqQqZ6/57r5a2DuROi1hr8l5y3iLhGVssPeTg9
PqWS05sS21K9tWqEVVBWoupdy2ivYeIL3lqJmx23OubnYA9ZZfBdZU+dA12nebj5rlNe5Fj67Ejq
0VFL9/5yUJKVnGkrgLOz5QzunpApBzMDucFthRBeoueX8eriGg4x0FLdALyk5qeQakhkvZ5rNmHY
lS06OwxEynQdFX+hGhgVn3lUOe4rnEPn+NMFdYLOgxPLWGQeyI7G9QBIlJ73fkrF1yqRXWCKRjbs
9UE6gbtS5UsL9Zu/yN8Sez+wYrIq3qdb9v1Y4kzxAkd4irE/4sRskvvkkqgO92KL+4A7y/LMZXKs
P1SgIYvhhCTHdINjz2aoLpWvietLJtgiRIlisTkuqALEGI6hwx4L/DVS3wJQrj5WzHnbIWm50XeF
wUQOPCKjZwkn3rSVZ8anV09L+r/Wd4WgaSG+UX9FmHY8KzzAB1qzxsab7tVaD8A9sd9jCWdBWCnn
et0dEtAGGFm6ZbhXToS8tL77eA5Ab+WIu4Qj+2zicrkymLAIHdbBkkCGRmDk7XQvCnsXnz0yhWkt
wfI6E3TXgO+Xv8bmEN1ltFX4oZ+AFEn7iHiyziFu6NMPHA7WxBdVhGR8GagcMK3EaBJWNW2Q6QQg
nD5VGmza2lZRWBBT5eCPLSmSRnyViXzLhH6VaSPoqAbiDbEFsm1aKwbsDNLArTa4c/phFvxo2ZIX
gW6rTOYSrApehIAsgWMQvw6nkQA1OGvVurpay0KD4L7wN3n+me0kyysvFn/rKr0+tuolgHnCwFcl
BddHem/TZ58F9OZaRzqP6/3KprSPv9HZRSGsZIw1IOCh8ZOf+1H6MHNhqrr5lmTW4sV0ITVV+a4i
h5NuziGyPMZqw37cCl9dTDTDglOjWnECs/szDUE2e52p8OiqoOV30Vd+1C+FhoDV7gK3wko/reQ3
40ujtwB9YD2QV5GejHUmYS9l4v8sHeep8TlqF/5dLDfC6DEH1nislGlDdHCH7Jhs0KXZLGpMaQjw
PXElbIi5zU/JK5jJmFNbPJMYurN1nkI+kb3+WS1uza2+57lTCJ8qAoo7MYLCKeIhy7bRXfwoNiO9
++w1eC3OOkRArVwI+FbQRM9mULAUW0zI3+lK2yijGyl2OyxVcTnGhxixQmWr1wY93ElOzzECsvLt
ER/hBsyaxsbTZsXWQngZZLe7hqcZ3vEqvUpQZ4iZLpZWehIUTKVrzmmRdW5pEnyFHQxBR3B+lTT/
pX58HXe7KEqaqKv88++rN/FXXtyf5oWY2v/2/b+rt5lhPldF6j+x43+q3viSAnMSJTzV3T8Ku98K
L+kPkkXB3RiKRs6ENtd8v8s36Q/T4Dfg1fBDf+WR/id+/Hko+ecJ3t9e+v/y44t+H/dVFSCrIg3u
m2YWXZ16OchOjfR34umkCzGeohLGIa0xgBBsMWV1IZnx0S9RJD6eiFsOpQdW6fM4kh4uLaAKfsyi
qwrF76GkR8i6Kj4X4ZuOUDIZ13GybKkHGRLhrRSVA23DZI8MWNyrqF71x0nJljTYS7ZRQBxIUIyj
370x/ubJ0EonGt2SgYbIDCnE2rRQ2NtWDwo7Bv7KsnoFC5t2WxU29aL3WH75zWNOPWNuYPynymU+
DX+XsLjhcZqBDS47GVcPY442ZdYQAuGGTPxkiE5II4t9qePndERDfPHSYQpC0i0Mb6g2tUjDjR7n
qp9NNKnLd3zkNBSfqlfzu+HP1p4BJbo/tv6nT6CC9EXLyR9OsNb4fUSZ0yF9fFUjIWFeRSNT4Yrt
UsthZoTgGNchgxp+0YisCydxXZLEjfpqQ/eVsKICIHP4XlIqJMDcokm3VYWeYLAXrEN4wdtUJrdG
9jJ0WNklwpHWyZyOwnNXbGmHwgtHIOZqiSOS/u1W2l1QWbm3JQLyvnzC495KcNCXocvOwB/pgjXL
FAtyoy+0CUEO5HZUUSj9JrvmHAood6DEYCDiYhDMKnsYMB9d2/4nSa5V+NVnaHdhD6ICBxhAMUTI
apVdYLH3sk1iK/UEYjxapXh1JzuZIMEv6VH5cJPz/2bw1S9lABoDVZUNojR5dv8NJgTVJ3/gT8vS
P6bzgGj/9P1/ljGI5B2LvwM1/39TyRL/YKyO4lRSyGqwfhFE/rksoVWAaYs7iLDkf3ji/7kozV9Q
EEQACfmtivgPFiUQXH9dlP72wuev/0l2qpWBXgdm3G54vDMstTb4NGDdSuTgDwJIIYABBePTYAto
3cEA+YBOi1het4hxIzOBHLDyytu2X5f9ayEBzghCV9G8unWYHhb6Hvh+/21Bz4GQAZX7Pmu9NFuN
GIvuAbwbnOi0veknPOHLXtoayloHBXWIvod7wVRE2qb5rhk2tL0FWVscQ2k40BoOqZF+qQxW5bIb
ETim6J7WBhWJUd6q5LmVsIWQnwv2brzQn872qUnkt4HBb0nTHw43Xed8pU6WrRvnBmkrveL+69Hj
wGYoJVH/am4jobcCvxht8zjFmgjfs1yW/o45cbkR9yxeqbnH5cxVQG6PjHMiqs0HYzexsnQsB79/
MSJNXdTpCuvGoAE9X+tXJOoo2EWa+7qdJycrRly3oNtfQgWaxW5Ev7xWHCRmagoOw0ZqmUMR1Ubk
p7oI+KtYsnWmaBkjhhXUUy9+8af+bGjKtSJ2arYStd22M5DNYndY1AHOrkEkvnpRpOkFp4Pc3juf
6rjC3aR5loYxAhe3mzjDfDC1VSCTFd0S9JA91e+egUMabbSOSd01y9dZvpGsawW4JQS2FxacEZmd
+Ro+lFuJbZvygGxG8eXRHhXa+aWdvgtwThvMRJtQcGFzyLWrGh+wABkbLbqP4C1+KvfSltJ+MXyh
B7YxPmymRXqEUqP570lSef7oYjxR5We11xgSk6YHD35s9l1Ny3+XmD+w7pU+oaXD/RGBDD5knOMB
sYvrHNsI8maZbik7G1y2QEZ0QjNO+1bZKmk8GEG4HqnBGoq6aZ1RFz+6T5x/eFwEfipvH1Jt2D3R
JqVAVh43mnclQmRyaT7liQ1NmjWwi3BZDBiI7XCYFlhn6I9KpGJ8kEXWsL9qEvj0T2mvis+y/2kh
FMUMFdPwCSgB5v/wjfUBQKzFpX9slbk8/Bwtxr+8QGKHiiWC8OhrNgaVLv8nVvtcOoTWFvgLHaVK
9vTAsxkaj51tkSyWLTvLjZH29is0HmawUeLjmAN9tCP3qhAiB8JevyPPwLrFvXG2mDYa4U8AJYKZ
ioIby000J3nrh6uEOLBfGrch8UJfPVoDZ3C4qSAyoVUQQRgLWzXcGv42zIWlkDXQ7RnrdgNWYM/Q
7WzyNKiu/WHUPSFxizfEfOyk1lIs3U5zmlsV8MR6Qb9EhcpWONLLXgQTjn8rh6nn9a9wdOjd1Faz
nnE64edI9zthX/bkYxTv8hfml1hrmEH1ZEX425HSZPCk51pZA91KQA2onlx4pEikva0Ayom26i5A
Lgq86HGcR7yaRf0QnyvGuxbUyOYVmik5r8C217K/TbqlrqzSxMUu/aDsWqO9Tn+UDR496rnCZFqF
o4yS9NfUFOICeZJt9t7Xxyr5yZnjkgsDtv5Bmt6ysz17XJ9M1CgAaNesgVOPo8v/jloOVpS0R5LK
uSEgkScMqQRky07c4xXDxlYBsYhhb4wvFmHpok1vdSM3x8AHnitw/e2S0D4DYVIEk8GPr9ThVfxc
sxwl4StFlQAIieXWTajrVNoD1eDT9SmzXaBOblI3dgQ0ExwZLY3Ks4DGlst6g9GSVO8ZpqosY1x3
5kZbt8it402lHfLX6PXRLGSGvCRqvqfWeqIT0Hxyni0wGaHXSl+Cnwwfpx38GPK26fdNt2jDDQM7
zE+RXG0Vaznt8ncM7pO+NSbPpPu42dCHKD7dikguWwN3Ib/BOTRorJh1h0fxlnI7jl+WsA1NOu/U
jnJHFrkHxJA+KWe+O4NiZr2R8YRT2oo+Aha/zjBhsnwr+ZsZEhKHzH/j4yWI9xmP8Ng8p+2ZjbBF
x8o01CI5rlvPcQeFAQ8YBYB/KN6ZvevUtPkJgU8Cahj4EQJle0rdFqSyurjTtQPoUEIaR4/Eowkq
JvLf5GoT3K2eZAS6o2ytmbRuWNit/C3f1h8ZwhA6FOPjVbvx/YJ1F2AcprTj8L2vp/AoDB+hch8e
l74I7ZZ7bBBcs/1uUdvKBJdiJDTKN39dfYTE3sOkX7TcE/FJ5SmAdzXyzyXsz23/VcXblHw1DuQY
1NZdBviUPqOrZZcUua1LBtyEXFZ1Cpgt/qptl9Nrxph14OGQH7SumXW6iNgC+7+2hsWqQ+KAaGj4
iWSNkvPf17C4lKgp/3JY/Pv3/+uwqOEKn61PMvxVQ0JO+9ulJFKoGsBQ/1mLznPG3zUs50g8SiKv
htx2BLW8oN/HResPTO+8UvRQyGIlvvQfHBeJRv2b7JUiGa8UlCRTEo2/0X1Ls2Iy02XyRk5y5Bz5
XWLG0plvPewamX/H+FuAZhrTyjPpFQn9iTwRHJNO96ROHlgCQPItcnQFZRypS24IvmdJloEWbBM5
Xqst7WYUaSk+XJWRjY1FsdWZMTgdlV+11H2XOEXBvA0l/f6lEPBjbLrb9AvlGYsqhldf3YRTtJmY
h9Dx5mRQ4q4Fv4g2PFkY6bLrvKZ/EfOnOYpOBDS21MqNNT4HnIlAL+jPD8vG/WEckSThX/EEszp2
+k1SyOCt1kCoa/GdpKu8ZZYyuHSAUOXXzUfHlt1YXhpfajiNiLIy7TtBvKkN7Pbr8j0ZIggyO6lx
2VVAxdawNSChV1+MbXNj+2B8ZjlQ6LXypbZgqmeOgTpUqcWVBmO9x6YcuGqVZAsJdZVGe44UweKM
+D0fXUNBLKHv1DPCD5QL3U732BFpOJLOZRyDVUSeEl6G7sr7ioiQkWFveP10yeWbha86omPA2lwD
48czLW3l4LUJNtKwOU/CyjevccAcs5zJUej1ZE4XzZc8wN2447NX0B/PueQ7Hb+VtUDmYxFejkJL
JarlwZGJRqTxlD+DN3mws7fauSJrQ0T7L5gXtQ8mjmX32kBqmwy7LL0UwWdFWjyaNrCkHL6TcfcA
PCTA9qdh3e+tK3E/Et6RcT0hyijF5xpXjwjU6UwOrM0HU4fGPt8CGxde0zctgMHSAJy+w99UqZ+v
5UlVbaT7CVtTrzNAgvss3uXMCaWn8JWNKZYdYQRlYtoijCEdSnWK3iin7UILOEPu+iApufI3We3W
NClyEiAGd0jfHxzhUIJY+wA/2qP8RhZS/xQvhj546QhMB8VU/synm+IAUy5QFDWW/2JS7JSzOawY
f3jDVZT8wKmyTtiHIp36nsF2iOPg6ZERtZzDun2pf7K1/sPNpMGdHXb+L2+cIO5In0BLczAvwonu
+nwMFokLnhvEH/E32h1R3RJ/VjVe1m/DiaA2D811ELKBbXM2EJZ9UquZUM5nGx+8L3lOomSQVASC
kYvJPoMSCLFeEnBQtDDUSKvhFjGPcElcPYjTq1XmV44HYvxiMsjqwJFf2+aQD3DredRejXXhmeiA
nyZh8VwKL+0B24mfhHYuHKzprvDngbhqN4mOyHcKa6VmH4Q7NBOXK7AMC/1NSPKXgYO8MU1Lge5X
jIUtfdGOwVYRrsJ9WBdr7VhTN4xUp4vihSemyF4jfVu7uO1fAKFOl46bazgKhO+upsrtMc7P6Q/+
SlrLzDGrTxLmwI5nHB2mAdVw+YWiTPYJhz521XWEiKS543On/eCFAPhUwtN/ankTRV07ez3BtwUI
akBBEWfpJvAZYNpBuDemQynth4qUrO6bWBwK1YPP3HmgzZTFN7VjzweSPnflVkN8k8qrNpFd8MQ3
NdLJQho3bjG/aezKyqnlQNah47w96OwXGaZj3R6na6aqu+RxUMj+U29j+hl1x0lb5+Y78rPWyZ59
6AtOec0iOyAjNLFDfNAxGmNmU7KjysxjbBz8qD5HJs4I4Z32lcoiOlok8vHZDzsAFSHTn8gzvwqJ
w6ldf88ApALdpydzDq75tBbjrZ1PnU5yM9cMLaWDvhNSV4RMZDAliVccXvA8ZuHSsrYnsAWTN8/j
UJKf4Qb1L4gCUEfiBdhZz48j045I81bWqy68wOKwsh0ZJipKgZ6aia2FX69ARKkrFI/5q8IQj6wc
tptmk8Ucz58mYgVQNrzkjWO5E4U8YF5aCsDxgDrM9itH/O6OLK0lvCqGs9ScRzoIAMmMC+Ah9Bw8
ITPRaCnpLwysWbn/McFb6tZR9/cz7PKnbe3sB4+a/kWMOt0/qtm42XbFJht3nMRCQmHh8UAsSCGN
7cFj8XnA+ALnlcxK3xVC32k+eCOIpfVA1roNQdgkz+2JieWjgurkMJBIOzorjzUmApF0vHFDNVGw
OirZOlKfLCjfM2z/jXW6wi0RbRtsj/OsO4BYAZ8Uo5K2efgrICEpyEAoxfPJNbyox67e3XNmguf8
s6ewFRaQUrLhk1ky+fJp6U3FvRNeKLimyzC9+tWGEQnvoc8Yfr+jY07Ws8luQE6gjZuJDVNEvdpR
PvAJaNKZ6J1I/gkhKvng+Hchj6VorO/SG0Gv7LLW92S8RqguvxbcLHSX6Mmq+VkPt2rwObbXaH47
E6WZ0XyDwYMdiEqhE7krHCDqkKqFQ3TjmigiF3m+beXuLj8xUdRxjK0GXIDMjVTCrDn5T/JKJeF9
jwaJT+gJoeAALrZwCA5+R+OJ3IPBYbHuM3dgECYeJ/+GEoZlbBBuZXDkIIEjINPXQ/IqLWh4wxbD
tiyKbwKTsoiUIKgQjbma/6No349gOUrrKH9qJ07qt5b9ELBJ5CjQ2XCY8J+uvmJBAwkWUSYh7kA5
jPSYjY3Em8T1kfjwCQgapxt9I0ZbOCQBc08Ah6PproUI4+7XxHaMv7i3H7NM3TXUfThzecli9Azu
YYWMElpw4y44w+vLb2awYmj/+JYBsznRZljN0NpL4PGMcDdG4oGxAowbV/8C5N3xMNAF6lHRLE3N
EdptQDI1BQ3oL5SP9J3j9yG+JMDJcn2ZtRtgtsijhE/ML/EVDuQcLnrm0iDvZEPXvrQvaXyhtBAG
1LpLUV2LHUk2mwodGAIU6I3DJrWHV4QDxL9Tm4ZsN/JPfFICD2+MpOwq5dl8kKeMK/7EKj3hS/Y9
eVPMKIk9hygQLLM+6xS11OenrFnp6BnCLZR5lFn0rXCuHGOgk5VHt4K0CBUkLi1IaCjFEus23cpK
2EKBLOWt9BGqmEOnzyBxGMxUdBUvQFosV6lsZV+/eMMPQ18a8ZO4Ch8ILhxfIa1wYzQ7yX9iHJso
z2hcJn2JxDMsD+RQKyaDi2Xzo51B85EuoyOQ6ElScUU0qPlGIHY7dyse78qtPwnP0LRtLTmsZspc
DAeevgvRb5XrLNti77SOjeT1mMFJ14rvhrRRmQzNaSZktLrhBySdfbLnHnhAtYA6M9jGnX3qppRu
od4o/smvnryZtcmOCWaAYhnU+j05m1B30dVB1cs3k7qPpGVrXcwQnJktPGePdYuUwyfgYCJ37EM2
npVLxtqA30NtV5l+lk9UqvODWrjGRUYMwwPLl5VjdGMbQRbkX/V2r4bKAr1XLoAC2PTKgeXZ/GKd
tGZkaf6dZvtl82S+Gw+waV7HPRYshdCR3fRUNa6e/8xUPGJyJlfQL9Ou+kJ8Vl/853yjFkueHjJl
6aEqHmGrB2CHub8ajGUgrGPhRZ6nV/sE5UkMhtiuViriet7sKn4ZfJArHAQW0aV/xpk1PJasezQB
UydneobijKMemGWybY71N360QqYd4HCN55/B8Qr7a0EGIhrqrWDZcf9JuAK76JR9pdKGyLHqJ7oy
Pxc2EN0PCEogLzfTYnquA4/NOXAstHl77geoK+ZXR3s1nDGuLHk8jLMgTioIOviWzCst0xBT81OR
LcrNeMhh0JYIIV4F6YOTQHos+xVXgZdLewXPMUQHEYl0tucjjl/Y6azGzU5tu4OMOO1UcdXhAMYq
gGdZPpfAF1eoGM0NxFoLlTQoPC5O+Z3c+PSqVYQcAvkhWm8INtbSqp94lhpAKJ5wF4A/ruMrkg9C
4wJ5g1/BzE+0a0KSfzEioCsiYnfdA732aWbaZAYodOkRtYHaRsyS2dGNDyOAqwi2onCIWU/RP617
/NyVDUIiKtBi7Xmh8CnnT1955qXDV40CPi0bZpiO6BqSbY1+H1WBTBWyEpLdwCsfgxcWc5wBfMCG
eCoaV6vXlF7+3Ool58cZJ9KXXMMinPcwraYV62zn29/SRctdREPhT8U1Y5BfCDsyugixiDLiLkXC
qVzh+4HstVUukxXgbVshzjbo0HjhHdEeZya44sZrgVZrNlKzNkfuEL+QfMb9ATWmMrBTPQ85K+xS
6Z6NjlxBKA3dVyRtB8nVpeUorDJhSxXR9lfyY1G/04oxu2uUfvALDgLKR3eUXUq/SwkWU6vdqkKP
v8B3wTXgA4/g+t7TEY0HjcRv4aKBBkMObCvlkpuO43WJsovDFKc8NpnEq4ZnuV/54Qr5SkvMfASG
w503rnrRvuvUWCx9rPqzu7J5RZ20NoGFMOYJn7HXyJeW9S11JAqNeEesb/6DWt6C1o6cwk1VV0yd
HsrQtKIqxH60Vjfdp/VUM1/J4ADNmwmkTO1BFtetaWwR+5h04BMWXvB4jPJZzLwU5lV8sRbTjp2o
WqdrZtQQOx4/1hOFceeEp/ZdBo2M/NK4+HORv+DMN61qlHmgcYFT4EdAt5/KvAMaB2m1Ep4ifWEs
inV2eqz6PX3yklso7Cw76EbBGbv+5gcMLMiNNQRKROSb7gQmFuPQYegsnv3Kus9G1QbKq5iDZeim
5sxMgml9FRpY43qnKTyhxrBiHDiZFYzDB9RiHFkEFGs655oELC6jbdra1ZtyS5qz8FMM5P+63eGG
yGf66ZApmiwazZlNQm1n/WSJhFJfoOicpncpY/sz5PbYaP3BDAy3ATi66UJkOdAiK3q2plTfheBY
GQivh94z3sLD8F6K4yGb+329svZp2myxuguaEy1jj8Q6ECsP9KCUyPw02jtK2XhR4OT68cGLbaZz
qDo5Jyuofakx/dBmD7S9pJ26DB+TspIE79Ei6gX/juyYorbgCc+aZhmY9NuLdomrhKov6O7d/IJ4
A+Jxxm4WJvGyjYKymzABOiGmI/FCl+NMvwOdkcJX7kmYluj2S1l8j6P6o4O8Nz/ythzvFSV9EnsG
LNgz8gB4INR7xGq/nMGNNDhYbKnOcfTgYGY61u8ExZUMFKMpplyWfPxBkG9P3JZcqjxXPb15lvIA
uKylOFr93abv3A5fwnNn107BZoEGjvsU1WqhHI1vZnVnJVrF7YxtfdQHOSdK0rOskYUIKCjZ66cQ
doXu1r0XbrPDL05wCOuBIzGy8Q68Lz017WyZNdYPdVve2TjixFibbbFSrZXyTLEmrLM3GbemL3sN
QcyShZvOcJRyO/Q970J6Hh1YCLSJomb4SGjO8VrgxlZAXBTKFaNgMST8EJmY+tEDvghJBTIjdF6i
kDxX0v1RMrviGhpmwZSsBL1mohdj+EnrYPGgpb33X4FUA495ICqghaYHK7lxxvAztM5kLLColAxe
daE9tA3Zajn/g6+lnO6a4E7phjijBSXbyNGI9nwUctppGcEl3N4ZTehsaDsqEX4hPWlWeyVVrsGu
tii5eBoU1vJqWgvjrZwxb8hEnuEyZ/X79B5dxTZ2W5KNrS3vOvoCq25ttHNNXwlkWQV3m0VDw9aQ
ALtRfHeoyO4pt4GkAdsz8JSal/JUnqyNIO3FK9MP/95+De/ajw5bOabjgSZwjWEbbHSXe2xwOgMn
kULa018Ub8TrCUjTp+D5MmBq93CZ+Pnqvo+2Vhq9PEidBZ6zl/KKhGflcc8QrOv5TDYbWEbqeLCh
iq4UI4D2QV2R1wDYELQMDmABRQjWUuNIBi2Q8q2IQWO74M5Q2STTuvRPSDctxTZ/IjqgHXMp4Ox2
8qNktxIP51jMd7FFK4fmnDShDRc8q9kPDLelW9zb/ncV7fJwl0o4fe9tsM3xlhaYJ7gNRTdiN+nF
OxNTNy+PPY7/Yl2MZ9lcWM/5Fxc/6OzpXe2X6g41SUg5xGtEEGePqltyMDjEs7H0mRUidIWUu4Jo
QvmqFN74hZywybZ+uDAZwWBuZPoZtHb+qTZ7k8wINl+xWooMjEMnPvSfoephxuaPcdJyNMxZVGhY
8PL5WxFsd9kpiG6Zhc15UeLuv3HPZ+3NGvfl41X8rN7L0/gUd+pJbsD2MPoNH/GPpPFZS+KuUiWT
QGDfU7j2XQviQAPolqDmrpYFEe/g7XLy5SP/mPzotH/9Co5lQz2HSjbJoIRrWgrdqjQXotJ+RPHk
lVmCMcbPYfSWTt5BNWyQOf/Xjk7QwJkWjFvy3MCdqfBx/73OhinIX0Yn/9f3/3N0Qo4EAdAmAXMm
kxDUNEwu/mXegnRETJyBlG+OnmMe81tnY/0BEc7UiN0BFDxbu/4yOtHQBfIjmcj8mqr8B6MT8ixQ
0vyVx4t9fNbzmCgKZ1UhX/+T0kbXx3CIja7dbB8rfSTFKsKgFWJ88CuAYwCaHtjc6Woqj9PQOb58
GbtslaHjSGXRVhN9j4eqKNdqan0y4ry2HCugMqpac7S4vUCwEWnQGsRCldQmBylymbVDUjKh0rrY
W5fmCjCPyRb8xtTbTJol29RrN3aXGnaJkAA2JahY5nTPazLQMms6eaPZTQazJPsvHTauWZAo01F+
VJcCeCG8fRxVsNqzC4zdgr9Dd7XIEfN75Nv1Yz1o9hf2K3l0uMCLMazcdvGVDV6prLrmWFjPyGON
k296hrZUKeDHZuPyTAusAq29oztKa3gjX2HgJTsW3C7dyLv4DQdbKGT2ivbAMERnhl6ekb5a/jKu
6DwN0/GIAZTq+330smSZiJ4Wvj0eX7G0kzkd9hxUQFDG6IfN/+HuPJYbx7Ku+0KNDngzJQGC3kmU
myAkSoL3Hk//L2R1/ZWVVdFf1LQn3VmpJCmSwL33nLP32spL7hQcjRrjfWbTtslr57092QFq5eGk
jSgIp0u79JMvyb/54aY2HkhgDcRHUukG4TLQH+wvwWwyAFyMqsT33kL+T6GDtkuZvQx8Yip+jR7R
/iRc1COTEFrFPz7F3DoDa2FeRVDBioEzEZaoGyFUFDNDmO5SHm35JXSKqZqvJBWfJtwvacRp/D7H
+9XKi9JJkAWe9eDZH3AxDYiPhU+V9aiEBfykmIeSiyJ51cFnUG1iMCjjg7XnuMZ5jow/ZNshhwtt
F2wSCTYVSiKfkAU7eeszxmnVR6petcpBfDqToYByhE5nbNQD7FXE1XzNIAIekIgaxq1+yICuGLSS
gfwtSyoOxdgwlZp8JJoJ2cwAFCq0WJfCuEVqsrIM17yNOtqQo3cmrT3YA1ETL5jThIqcFDGCTbqm
JW49S4fEuVXb/iE5VDNVNT0VJDD0IsXyvg2OobqqEKMO2DICsXVxQeVHH1cPdbUCkvnJSza05oXh
pRAx25uYLo6AWHDLcD7jjO4osBbmvl/kLZGcxtVCru+x9dzJ1DnBCleaf7CWnUHL0hmxP9K+4K7Q
nJn9vo7Tr5cYF5gDBvG1nyNsbYAa2cpYjwcsIIIjGg+6uuPb4J1SxHQUHfIrJUJWf3P24MTIkT7E
K3NVC+zZlsfWjTBAoIlBcnEF9HU5SusxcTXv1vi7zuTP26B8RC9PvSLdLXgp5DlwnJweC1wIXJEF
53LKCN10/e+Ua50mX0i1xPWDBSTqBNfAtAbnkHPHQnnSZFaBBn/4s8l5bjNsi/HAP7CpXLP8UPso
P2jFX8a9hOOdcusgKy+4YjzjlHa7sl10bnfpXKAGyWfrU/lonS032OVl7GL0f3QB+8PCv+mb4IPd
uBvX2F1mVt9AILmLQAp8TNzvlTcq8oovJV41FT2PHVrDCHztBFHNASrJf6JDhGVCqAPfXd7Z6QVn
zU77qN3Izl2wcRGqjvFeKRuLxPcF9bq3Shkv9xB8hpqiINhbVEw5c6cPpmZzg4DwQYhE5hN8HOA+
KI7ZwU8Z9zNMmJoSlGirpEm3SQhWD88j7fM6IOKQg1ptPRTqBCp7chUWXat4mTaxILsVoqoYBwtt
CG4OfDJi86ELz2XpM4FArRRvGupnCXz4taf2pqOQlMOaxoiA60XsFEfO21NvLMarhMTFONUmfWPU
3tNkbbm1gVlndx3QxKhLV6+rtxY1uCQvg4wCsJM0J6m47A2mpqmWPYqCUzMupqf9iKLTCzY6WaQ4
UgVyY+DS+Jcal182DlvNJ7C8daSUcEj4jF0hYn/Ib8CbxdH2DIkhOHDesNdhR9xTvfwYOUT2+bAK
mvcGx4dHEk0yG50yrH1Uo0Y3neRa0exOrvGAGu+RNY9Mq4Ug8tYDksw9zF/5aLwkqk9K+oSWjwki
jLc4y741Jd+Nkk/gUgEiKkyiYywyCikE/zxVfKRxxf4o9F/AqmXQ44LmwaeeQT1aTW1iEAZhiO3G
L19E8custozW8qmFgSe4bKdGqjhRO7opXecerjl5TQsWLC++KDVLiIdAVZMDUtVYnjA4qdobkPnH
7JhdxdrW0M80YbnkeUSsNRETC9U7FGKDsO3FNNaB8qjxH1Y+oT8CFMnPo+BAtDBq0p7mdW5sylx5
CVk6SDsRXetGPIYHSwAvNSIsbY8bjCMzn3czzjOnJFPwudAr70HdA8/s8aLo+KVwRZOlKpPAPhG5
PkrWd+8HDE0EacDtTKsC9ApBc10Ga6TJtj6MpQVN5rjcNDRs0MlPF3XDiCWmlGJOdRKmSynTAseC
PPFFl4CN2tKeEgx+Ef7AINZePKg5cSm7FnbIhnXVjcZhk75E6MkHwJJ6oZ5E6XlmyMrWIrSuSQiG
YSW5HMbnndIjWBVjtFuDNLdSwqjTnYRat8VR3mEIj9v8kFTKlqMHzi9sh9gMxKImuC0VVy3jfNnk
yCGJLRE+w6qCsb0cO/TJ7AApZtBGCFwmJNsux+I6wfX6V1krqMCmuKW14p8rSvY+cUac1QEueNC0
/gB2pa5WAfs9foW2F8/zH7EmCyyNRibYHbSn7k1VXor0NO/WbM4jm7j4Nu/3g2kth/wS+2T1ss0r
+iaF3NhxV1SoCcz0iL+4h5p00mFuc+4Q37ISQywN9dVgrk1xbXGS8XdTqywjZUHb3ZTWUuso2Ndy
1jfg8dHs3ueVhNkXFT5gVtAVR6WrIAd0nstlybYhzPsdwrBWB1+1UnHj2W27GK6ztDUjICFn72/X
05GPbFJeorKdtWl4ZBX2BD2DkQqHaKl5+1L85g/z5T/yikX6ydqObyIqP0xvlUUoaG40mgSW/0F/
/ZcaDSRKWkW7HcMdtrLgg6Vor5+9V+UDwzunDn69cF1cStyKHyhFuLPBOfUW/N6aIfjswNPZ0dtz
+8jF3u6LpwzivPa/y06k4jBkS5I1iiFRkjTzv5sORPDQvxZDf3n878WQ8W8KLdliU5JkRfyRMvJ7
MWT+W9YlfX5NjE+yqPCkv+vIAGGTyDHnbMNy5Lf5wwglUbbJlFbK/ACcTf+gEpJ+K3X+XAr9+Rf/
xXQw5oOsTknab2OzXntp+6UYEtNTUYayFZTrkMaJlxdXVeM4PClu5N99kUnSrZ0MUjhLZacodIq6
GTwYkTqUpg2pRyFJFylSlwonqsjdzL4+JrSxN6q1L+cFpuc29r2VyvAH/puKs1wlVtQgCbhe4Ehq
8BOyTdJ549aG5rGKkMcLmQjVBZWoKU37aeOlWAK59SZE4up0i2GGcsQa0+gQZjdtvlOo1fpYO/bo
wnrxK1emNUcbsjYpEsZDepk+vFcZhVW+kqxXNOpk3FUmwnuBtttXHN0pJ3wmN0hfcFT06kJbt9zt
CvR9bLTGQqU1zwScFbS5IT7T6m3rH/J8B6SmaRyGHXVwGRonnhiPnfSC6Y3TBag6ZEc2thmRJAxS
OFUoT8K4alQcoqs8dzik1PFmEM/d8CwpS2avAGwaJmEcJstbgr+B93tVard4jHPy/eA/LcAUdKhL
iB1q3YxjRLI1ZDvToJLt22gjVXYUsO0uGUYMOjEfTgq9LnfQrVQkfUorHOXILiJlKcwnMiwYdtG6
2ERb9j8gN+VSqNiDOS22ID0++FkkHHpqDIzV0WWInPEKHi4D97PjPUf+ziNkCtizuQLtQ4ABaIe+
fy+f5DkCnUOBCqHCOBV8nQgicjrVm8bbxvJrNTz4xTEQDpw6LMY6mL3Ur8a6qduieM0NiFrfVlMu
8p4fy08+AdQQG3rbUPa5CiWaSVf3kBCNK25TTOpaC6NHKstdEeenGZhCy6fP0hO5xBzimC2js+/x
9o0KQsTB41yYZRHYZXGr+A3Kfehm+ey1SQlt2fsZYU/L4E1S0DDbhrDCKlhUB+z1DcUGUGWPyc1C
eEBtDaZt5LSPNxePdfXow5Tq7TyEDrbkYK5NzKpI5Htl2FVwFqZjN+35ezUmkRcDiyNSD1VcuJyY
3UgBfMVUeC2C/0OiNxc8ULBTW0ekkL9KBMvpm1rb6c010e9Cr58x0g6zCQaqmWz6LxSuVrYePXAZ
FeKDvjkokCz02BH5+n+o2OWF2Yf7BgI4p2FtH2XWFXXDj4wsZmknHTrlDKl4EC+jQB9V4LRjDHCV
9DC65ma3VLzJAXXMmzmbjIJpqGlbuAwlKRrXVs4dvQ/XE4Ohvv1IktFpOVVbi47g8btuCPQeaI26
PuR8pLIESwp9fGknaHr1ORzPunFqFm7NOgTNwMJEzZCJfAbGixBbNIhi/pIzk6kIMFC2o/hFt+kQ
JV/YDNsobpGiyjb8r0R7zXzsSqnu6px9WuPdw4XooTPUB9axPkOKNPU426uyuGZcOKLK5FVXAakS
1CLER1OSX+RH+tQW84LDHHYrcPp9dAK47NAoCP0QmdlWT2GyH/0dbD6AXT16B/2bo0DOzFsk6AkJ
aDAdBqz2sSsoYCX3vkjkiqKRyG56izp77BjoWe2wrKevxmfsWKw9FTWpgs+ZXi1ZobzrrN8DAErX
HggwPpBKfFRJVZc+hS/xgTGW9DZhpQ+e+3NCKlJyHairPE6CjacSCpjy8V0K+JYc0n2MJHBvpqQi
0tBO51VzVpuK1Qk3WEqaO7dvhBzStnratrzLujx30llHARHFDM9ywux14Cd3ebjJ4CKHIVgNUrZD
4rKLIqb0CmNeamXQqm3Xr+ryKObIqtqC4gEqxnzgzuoN6M+UOXVnPoNxgCRahBuh2qMa6oD97Qiz
Nzjy1SjP0BHVE8BuYxNJlwXKikxF3U8zYw1vtT1ZGFrWo7+ZHRpfOFpGC3zsAxmOmvTaR0CIQMJy
UdLpHmJl9r0yG91Tb8SUHrc4v8w5Qcotp7jEAcdgNnzo3Fhx9AzeOTDOrTXR9ECSeSA42UhQgjCX
G9wb9iCJHWhKUUw+jiGoAvM8wqcYQHAm0SHG9zquQ/1mcr3ldszJFvuV5ZDfIMFWo4pRp++Sg7O6
m2QqWI57NaNATKQjumc7kwXZRmzFENn8lEHg+eKHEtEXNE+qlm2Gp5RFv6E64Qnv2ltZXqxm1vpZ
IWM8ZNZrWVmOZzD1WbhqDCrMRRk4ms7z4bxjtaO0bqdnHekG9YrAeH8UMFXgj7LBBak1MH5XLW2f
2Y6xzlsqge7ZqL/cAkQflRJxVy0DwY5Vd4xcMd8L07X1l8Uz2zFJirZ/jHfTkbEoVrDiI/8K7t4I
yomUblvao1/bIf61ISwCzGr20QepSwdsxaETLsG4IxxvX5P2iAjBk0mqpIDHHkQ8JMqyCWlus+RD
QcSSHoJ766ZH37DpNhFW8aXsglMi7Oh15F/mo+Jq3zD6sWIJIeQV1t9FvokfUxs5GFpvmPPJllyo
4qyljuQ2S7ilSGuLRfrcPmfek69uYBg0wpMK7/hjRFa9IMWLCRNLqfYlYC4amMQsolu1kq+0VwUY
JOASOFsPrApYHxf9Y6yRNG7TS8olEIVz+4oZJ2m+cvgZ4w4PTwgsSNIIb/WKrBGW0Ut4ivK9/NFd
qNzTYo1dhaN6SOjoO4EEY3UKGGApp54CM8etdDCkZQt+bw/5WUamNWdjCJKN52s/cehy6uMcnFtf
ShaXXT5H1yJYwSO6bblI0VZEp5Ip2OxmEwmocgmwpcUtnoftBDW5uZMDP0hucg341MedaA837Qvu
4Hq6TSNyMq4i+nhvPz6EApCYvuxu6m7gtdz0tXgraKfnm5AeF7H2aEWLg8x5j67IIX0AZ5zevecY
6SsHIRwvyJAkMhaDlYewyXzVAQ1KULYiGw/2KC3Jr4qcGcSCORBGRo9+3OPjdEDtT8IGtKfEB9Mh
HkVcreCTYz5EDLoeg2ntbGvotlMpM5YMuXpjSlQOjHQtvKB2k+qKlNyJeW59HW2Bjm36mZdDv7gO
3mZ6uKmtjdYiZ4xO9JHKTwc6bEK04NSwn58JH1SdH3zOE3qNTBOAWw/ijBorp5uEHQ9/rIggZoeK
Wmgp9uESoxs9ttzw0QuuziB26MDjOh/RMcW2oi/rYm3Rb/DQnx770g3VjawdyDTwH4rws2MowbC8
0oNNiJvL7+25hEa3zCDvmeOll+K/XSQrIjePgQrzKXPRZD4E1iY+tc/WKX6nXcWC7xK7zFbQOIRL
YSULcKnSbHPQrGBtgNYEH+dBvmraEnitj/h5gdR/XFvTUtsgM+TmKajRw0V3515i+sCt09wDUigo
flVbPsAOLdujGQlH1CQaugkmiTlLzYDaX8q+zYlkHE6CyrYqnxTooKn2mb2b917WOWXgbiS5VnSF
HV4P74tELhmX2m6cXjvyCQk7Vb19xR7dB+bW6r2HSnlpFQcxfJeeWdhzq35J6DGlNKTgp1YI6LO0
PIxbGJFML33aLityMAIOYkz9kQkxTX0qiGPVN1l7aQ08ene2x3oNPqQfP5V+PpzR36ZkLx6TwNHD
5552CGklBJTKqPSh1CzjL/UzDtbAJ4tPcTM9Q4anE5cArmphhjJpdPvgEy16l15CBg4LVLKWzTKN
UcBzDWkBDshl+QmEU9JWxG0gMoBCazktezLpviSgojPJMUYAeK3p6gP/HiZ/A7PjhaOfPbXlWhPZ
cArv2yPLQXj2dNyGLF+5wkrxJNAmQkjqnVQDYvDoVIf2uZS2sgQWAVwM6agTc6gDp3bYKrkAAWJZ
4OZGm0HyCBsqzOy3pn0q2w1HGlKQNMzXEuYgYTVw+V2DL5idmrVlfKVtkLfBoguWoJ3ajUgd8Cxf
gE1P9i07euW4LO0UkfKsqJS/SJc16mv54pOythFjqGRfabeQ90Q4PoITnzdtwp3HeWNiWiHBYDDd
QVvJhF7cCTUuC660aNliHUJC4Rjv05vs4RA+UcJOHKkmgnK5rXpSMzlY7322huzukT1H2uTWJIyM
W344T6F8izW4cKLbTag0vbc5XVdRXIPSNXNoZKEP/4wSomqvc84ZMWwWBCxwgBM15qLp7AIRbEp7
LFCqTcoRdgRn20CfDoRndTj26btowHrcI7JhATDyfqmZzEBk4skMsFagDLaawBEnHuKNrKTHUZ4A
11OFoUTOCoZEU6Czb3v5Q1JmiLOL8rW1yG8XoVwjWt+wzaVcM71D0vToCi8/KICQ5NzGQOn7XPbv
ZEYOFTwA28JEjRoYFlS47Y9cx3m5bNeYVU9EJZm0iFMz3KtTt46r6iozpF38qyL2xqiVadjCG7CD
FdnngEs2dFab5/qgCTuA3vpZ5ZKxwhuHnn6eZ3FU/Wnc/DehC7Q8fhnZwttkBIzvDmud9StvE1tV
3mda3m3nyecQfujaPteD/+3xPWxUQDmWpksSnZ2fPs+/Ya+aKgTTn5yPdLxmtuqfHv97x8r8twYQ
CPIGygAm7nNb6o+OFU/0gxfEhF+CGvRHx4oQNlWUdCI/LFk3NOMn+CqmSFWWZUMi7OU3sM8/aFop
0i8xGH/51Wdj5E/j+7odJCsQzGbb48rFMqswx/xWZCA5AcSEOiheVSRVspFvBI8JltaC9OthRefM
/IJIkFia2wOt6QFcObLIpo45dqf+TaTO7lv2vr74EvM03zSciZXGPERpd2YKmFsabWu7buASYxhe
eVZwEBsUnhHnFWr+HqFwMAzU8ZHntCUaM10vIs7YpFUH+hGwQGFNmFxwEPQ+avaXliZ2a6kb1hqR
4wZKBDJnrSh+5bSokYLZs7iFAqqDdSqxBZM7a6EbKuRFTj+igFizGQBY+E+pTlc5fxuqZUu+mpQZ
6F5N3BcjG7f3lRr8EtQaUUkZXLQprYXaRJYNpjTn3OL18YvcR5md0SnP2fk43MhT67KGJvmzGew7
Sv0sEFYgOkFrkhMp0OMWAxCpTsaSwO2uhWv+9ShIq5TH+wDdgp0vuDndT5cs20GGwl1YLWJR2NR8
ypiwCX+lQOCHXnOS1WOkC9fSG7/k7qDMqsXD2B0mjj3qUY6OYnOizoilh746hbPGp+yCh5Ik1C54
hEwZkXYGmFRhsJv4OLAb/bGvX7Oy+PTG8YEY8C+LCIKM4VeN8E2OBnSP/Z5PGvmwFEnrbrSjSoZn
TuCBCHgpzo3lMHZfUtl8WhS2C0NX99Or/JzEYMbcYJs/K3yw4mAldsfpO2FvQz8g3Zs94ztzW+2b
Fy9XbgNnKgUKay96h14j9cxqHgtVrpaoH9bJwG4HBZgiIV0HO20LBhGdv7ZTH+p9UNNKMuTrrCaM
g/jYDrUd9oBPVP5C0zKEJIwKspHTFMJaLhttzI8Ew5M2qjiKYxFPJ9x8PPFg9N1ieB7UEJ0ALn1s
MViPNH3V3DE4epmJ7JjjPj1CCkJmXqR+SsKqBcNntK45DAaOspJQXCj/MOvJV1gHU7ENIUqFCM28
8mgaL9qA6Lzeq9Gho2o3ey7s09QH9uihNkStWl/pbynlIfHfYcen70SACd6KBl8mnUPyDTPXoxVw
x6QPvgLzPP5C3MWSualR4dFBNOJVjpBBvopjD7YbkvqzKDcHI26OzfImKABaShQZvQK0A+32nOhb
ipRfqcbNK5hYZJP3mFsPASOyts+RGk0ogETF1Y6MCClEizzrKwUExY3Vrn8ss/+LPLjZSy+z3OuS
gXjL+L92FFnR/iwI+7vH/2dHga5kzblUGlFRqiijN/v/OwqJn5KpIxL7G/CSRUgU3nuDaQuWeXX2
7v/hpcf7rugiwxFZY1zzj3DemjJPOX6agvznV+eFLF0l88LglX7eUUJLz5nf5DJ3oHIBXOzkdGxV
I2J1WzXDJ0GbhIu0ezF8UMZdBLpGx/NdgirKOXx3Xub4DBB0HT3SChKwQ+8MYKGs2EWBkY8gDfYg
6MtAUxwB4D1L+bTziXPIDuHgxOEaMe0UHT1sM8GqVIgWXSAkVRjuV2CZVxPtEeDJ5NmE7cpjhYo/
cMFeAsuOHG4eBypM1x1QfE0Zrd6lwnjd2KAWMilPhX27C1Cc282h3aHLyHCejP2TdK6fE9qe1ut0
jvZhjIbG1rcWyoKF/12K7lyARQ9tyf1/EwfH17CgWYuApOyRN/qfH4FPnn/AUeIy5ZdUMxc6OdmQ
xumxBZBpJhTza5RwJDLxVTooaWbUsq0TptPXvqOAtsNUghFwequwtDrZdAywemcm6O+vtrvJvGmY
6PMIn33YX2fWfY4QobZnbkvGaAuqGthrxX6EooHuHcV46EwmbV7ku9SuqHMxvWVfVGXGS3buzhaU
yzWxj1XE+JVWZKgxWfFt8zW/aR/NSXoERWUoUAgQsnjiocAPxDI4ngjQ89/Nt+ruD6caog94G9IO
qzy/YlaP0Gp4BhgoZlU1Gr9SUy9aOX6Z86oSC+hjRTaBIGmOFmYg+hQiDF3NybCRM80mF90NddHp
c/EideIBX0DLFwo5yUN9gOy43ZhDeq7kTf9pVi5j2wkzxqe505ENx993zgaaE+OtDAJwPcRrA7MC
ZQRYfNHAK8Y//dyhGrPsOnQLgNnh0QwdHJpdczt3SAHap+lFv+jb+qiE6bqECsbH71hM5NEbuCnH
AvgkjOskVJIeDEH0FvSwkAhbR0IfwptyxLtCo6tkDM3Yj85vSuh3TAzJRwFxaBwWefDgIckXnyPF
VrlTpDV5MfWlmwAwEF+9zWN5WekHraBNOji1jPJJa1xJx8Ib05SyJzc0bmO5scTHuCZhCiEZDbOp
G1115gYMxxzW0iA+StCAceTV+9I71N6hYUcU9h5FabkxmRGO4QdUQpOeT7SumTplu6jZZ/lOHHZV
skW3XELOT7bMISFooY/pqe7NJRN7jZIVnDhRqfyImXyA3GMeR7Ttmpb5qGu2Nd2IL+qZ8UfrAHBG
tfb1eyRuYG1Ru8L2Y4qBvr5NVNpshMpW9U73rgm9KZl5XNhRQ67TZZIc6hxTEhb1D8/77gvmfduw
tdtHg4xEU1+mPTBelf6ojlPwq5zjrnDhdzEG69HnFTDBpJP6lvfeIy3kCndLTx06J9H7tAQxGmjZ
vSLqSp7lC5hXDnT/8yZaUfS95p+DDqiGMYb+Qj44t83jrGGQYPPQ5BVsMURWv1LajY6+WivB1jSL
PsbkywcjPBAUDkRJXvurxnyKVVf5VK/hQ30ipt6rpdcokFykSg3FsuRzo/ZxtquOuPyEQ3OFybHL
4+WEcc6HteXUNCgHLv+xsdU0w6TgOSXOhBJf7ETmfTF6+F3vqvwhSpDOw8QRgm1I+97XsyUvUI7f
tUyH29Drp0bIV5CuggRRlwXSAo3EWh5Y2hiyKYaxAoqb+MoqBlAfR+A2sFtZqIvo7XKeUbRkX3TE
lud0jGHNZr54LggSjjBsMDPWVBMLJhRbbAIa7XS1CQ8FJ7TR1HbGULwE3tV/VtP4deTcScxtDIu5
EHdTTOuloGeqlurRn67kd66NeDrK1lQvUn9vhzpGtr3Gu8xl78QaUcSRO0JP6fTL/+zRhIoPuTbn
EkNV0VBwVvivxa5IBPivxe5fHv97sYs8Q0FXzhyGjf9PmB9zVm5QoiA4/y1wnCf9Q55h6kSeoBpR
FJOHUVz/odCAFklrRBN/JGX+M4WG/OvR5D9vnSck+NzirPOLQCMk/ymXk37YSmggRpTVjnygYad+
y4gmIzccDzjnh+mzVpgklB9huAlFl/uxaDcaVdhw4m+EHYCNur5EjB3qYJciqM5LrnmmDyu1XpsK
6i54pLAKqxnszmyQoV91rVYTY1b6rjJtsYzxByB0y7/mkM0EBMXcRaYonTLl02K8zo7BDFnDteLR
ZUNV2WrrWnuZEHEp1rs2Y4kOeMBn5ehbT4t3WKLYWviXEvtoACRwQXH0mSg8bpPkGF2u4HKJ9JiT
sIhjXMgNc250bQjkcuglOIApPTthJw+b5lyUdvWKbsTsT5VwCatrZx5I+4j0G79Plz16T0I/LPC0
QLYdmenOYT8XIgVxlAEsglGLJAsCxpjPE95W+tRmLNfOlO8Cwe3IvGOa0Fs2S/RaI9/C7CFhI5Hq
94bFNRa/rXCNFDKci2n5LiHYh/IrweSga5h+MpwGbuuT3TjaIvP53OnLNQeabH4SxR5m+Zj0mfK8
Zfzd8V9K89mjCjC+QsqaWL/p4t4z0Ud+tVSdPGGUPREIFmyYQ2IL4DeYn2J+8U76NJJP7EBN/I3O
jBTQhcZ71Qx4v9q6MJazW2qJj86P9lVxr3uS4zEGzQMNWgAweuE9JpCgXItdclkwJ0cRdBtQp69i
65TgFoUIkF/ml/MEu6J3LeLcmX9l2cqXaBbpAhgbxduTN8ITVbw+0noOJfLRX6k7eoM1CXrThdG9
m27U/+XgJAPULPezoVFWgOD+71G9EqaYX9ezvzz+j/UMsqyOwfBHWfQDZPt78874N+AxmVVUURQe
/wu2DAGaZf5YzAi1/UlxRvYvqyMHDJU6TZqJZv+geSf9tY9rEQqv0cUFtyvDz/1zpZW0Q1hrNFK2
ObPuNMDYTq99ZviH3NMFw52o6m791W8Isazlp3L+CaJXQWHg99sG+Fvg8d+0lP+mj8gb1rEnYX+C
NDzvKj9XfUaeTrpHWjvBPLRGzEl9Nz3EtlIVHPVcYh7bNnZmBme27rBb/rQl/c2Lzz3KnypOXpDX
Nkiv0umn8qnOFqWfepiDmSWTmJjFVsvGN8ws/VUqV/PiIvnTYXz4P15M/LuX++mC+/FR/PRynlAL
WqbUxTbOjhKZd6lbO2IP09Vy1XnK4qcrPDhPyXicrbl3mbw1GdcNdYSFpTHcsOIx3JHEFRoerHkL
gaW6R4xBhIXa4rvRUdsy6uspAsHxjxiNNPPUozYZlQMy3Aohwuwq76CQlOkDAjed2acoX2IoB6Zt
lku6NjmWAno4+pMnH5gtAhcVDujydXLZLfeHQ3TRddViTM89bVOssJjWAQsTGsjvUTEUNs6Z/yV0
zkzYLreMAOPAnWgiJZQSvaMrPNVDpstO/Kx6L5GJsgbp+VDaok5QQUUO0rUflxaOUH90kuhWCJiJ
Pnr8vZ5LFzDS1n2cOgIDP3F0k9LphrssrKd8E5Cg16wydalUj13FQVJf0wYzqkPSu2ZNLgbH18HW
m726rdD7RPKelJeX8Jty3kj3Sv7Ys6PqcBYU2BYj1S75JFvgkJSxlQGa95X0Cw6EqrKmpta+jCdh
dkodwcASHlLPvQHvNTRCW8r3OkqagDQQoz4JXMUQZ6UvIzhCWwVrBddsX++85oxw3uWY3sQrA4WP
7/TxtjAgp0RHQ70HOdXzjA0aVzlfUk3QZYqs0eu2xJtV3ntKTHAP6N5c1C5NjL7UX3q3/zITG3tm
upsium6L2RKtBGtSNjLhaoQ731uK/AxYZ2suknsPP33EqYaiurUOufKZAyWpsEr4GCcKZV0FGpwk
tBMAVyuKQPqXUkz1gLgBCp3F/NBHFmegeK8gy4RvHddfrffO8FA2NwGlJkTiWESbSj39ZQZveF7A
RfQW2tDXmN9O2M+W7qNPwZAQBrRoC7dpN3E92/aDfePdG+FyUi0HQkuwwbFjvIt0l0UMDBp3glVH
K0X9oLOobwpiZRRxjyt73vRnM0ia7gatV1dgsXl7MmPprQSkQv4Ef0JIkGWEqzpBj6IB55vEz74k
ThYJUNzRFsEmPRXrgTJ4eoyi6ABQKAO2dRBmXX/sN+8lwGimnhZy3L51qvPkuX63r4xPiGg1nzwN
IwpXVPE41eb/sfTHQZCvfvqZUQaCNHpAcRTwtDD8UCr4UY1vCxZajMBTfo4NDlgFasWz2BxC9Vym
V3/2jTNydEiGA3WkFY4YnDmEAkYSGxsAcbaeGwrDqhzPqIYsY1VHdqS8889r5RkIVx9sESYl4YqC
rsg5PzIhN8MNFznNeBKDK8c7prPzBJXpgq/RdFAq3SzcJkvfrmzrlGcOQoit9+4Rs7Rmqp2jz1kP
sKO9pbQb0ztstfBNxBeHh1Gj8B3hxEJqhNCHZJ9hOC4wk0bblQMiQ1bAxL2Ian47KIfMOqfMRtTk
VWBR6XZRuJnRfVZ6liBYYiUiInQnK04zS/nZpybzWcIkPopPPb4YsYnWJolBvdSe0z7ZBTxERTfa
UlOjQ5xT4YuIaNGKEbtSv2dcbNm1jPLTfICayIrN7hN++5yuxbK4x+VHJShXvyJ6wvzOy9wFtlmy
QeqwGgc0/TeOZx7OLcTamd3roLPmhotMia8DE9eROA0aE6Iw4COGYavxDDq32MA+2zH4QRLLp5ym
T+2T8WDU6iqGQV5MsSs+FkjPilRZcSJtjAcBxZP2ZIHCqe8yM+cxv3Apc8uV9Ybez5StE2UzFG4E
1it7YkzMWVVmu54/oDlFa9awyQ5JDga3YuLGWEsntFuM6vF98XCW043yKdGeEz7Jp6m+Ohe1VPza
CA6QjTlSMM+Rcu4qYocziOyEHQ0uf6AUobvY165Gg2lAdbtqUSxXgOSwPZFiBnpgWPLvfBa6PHjt
VKSmbpxhj1/7d9DWnnFIAbJIl6xaVfMbmhVlMI961e7QGyLVuYI63ULDqviGFlnpVoJq99qSf4z1
XWJEML4ZhB4vaImIG40LQUyku/yQ7hGwzP6oLiIyjL+l41FtBqSX9TaP1uQCVqwxfBPeuod/NdJA
YNvyYZtz3lauzLHYVBN/zd+Ync1GqU9rcm5H1msSq7lnCZUlXLWnFUCLA2/vuJ/Vdt7qxKXdeBvQ
O+A3k9YF+mkQDmJxLa30eKebDj2d5kzsEzRESDST/z4IKxXFJQKyZtGi9vhKejgLy7xFtbrsSxz+
yopNJUGPQQ/F+lalm1w+55Wjj0vo8wkeQGL5ljmd7A7EzrCMin3wFRkOBSbS7VmfDG8NkX3UHxXb
5+otnzz1UcEWdhnyx9g8tts4fhhQf6A6VNV4FZK0Xm+lE2NEZjX/j7szWW7cSrvtu9w5KtA3gzsh
ARLse3UThERJIPq+ffp/IatclU7X73s9dUWUnXZaKZICcM7Z395r+88drrDQd2OSiSMBZgqORP5b
2/dWKLXYuec1mkhPDhqFkuB/P760pkPAxSDlyIusyotQH3o0xVzdmzWNIG4od3B6MNc/56o5z8Ek
xTxq6HbaGZcodcYXVtBQesJORcOctu5lnKTYvbD3EypNAIEUT91jl0TrgtakkjRURKJvAQHUy4VZ
9UaT26GnO49nlTp9TE3G3ojauWAV8+7oFRmJAXWLMnoSYcdwE2efMhprspQSyoI3ClVsAfqot6Uo
T6oX3oXjOOW+SeMSBCy6BXvlNNp08UkR3Fq5hIKLR+nH/vDvOKVi44zfQVRMGmdlSf8BWP6TehCm
WH84Ov3h6387Oln/oAVJxF5CYEdka/7vIZVp/UNWJRmJSJT/iS34nRKEMKWIHKtMPA46+sx/lCB9
+hqiOhwwpvKQv3JyUvQ/Hp1+/8rRnH4+MqjVWPW67ytrgUIAwrz9IkwOBbUIJWsKC51ImaCCYPIo
AXFoJHZ9ELN11T61eu8o/DNrrZDqOL0VeuaUls3SAKw16pfCMyMNLYzvIYqDQPkNA46m3eEcb74K
GgI0IrYUA+08Chu/JC1z2f1kKDHFTdWvY73Tn5gQDwVhNN+EkDiX/RMxoAdWZDPYfSjTt5+QmhwQ
8mAbeRvi0Wb8jblB61b1F0pUZwus5AzE2D05NALIkJlMqgKBpTfBYQQP324JMIRlsNFV0JYSloSw
p1Y78alKFJOj9xUJGgXd0KnwYo8yKGVqT7pYXdUHs2YikgTCexA91kLbIqAz2SgQgqez1ygPuW3B
TYZzlMvlUcReYXSPQ6hiLCtYun3sVkOcqo4vSKsMdrNRwdBpAVDng93xgZHvghUdkyGUApbQLFpU
1TphDxu9T1FMFaOBeGxoFdKQoZetw5KgOzIW4rH0t7pV3loyeISaXcYE8Au1bxno0NOtjS8DEVfC
vKNFHmeUSHmP2omMagsI2CD4HpIikMV4XTRIcYbg89KwfhP2tEqMJRGT/N4i/UeT4AaXSlkMkNcg
MULkd4OR0jetfjIqHI3eIz/ESM1SmuZrkqd9WN8BH9GQSAhW5gkcMbjog2l3yMSlIkgx8L76Or9q
PqK9X9WfWgsyM8Z3C5AlRcsierDVAYOLhvssfY+EioRjp8w1xvmek+MvwAHuVWQtdxl7PimnpG8d
jytF28ikPO/sg9XMnPeU1vBLn8R+tcAYmJNVbMgbJ/ZcGZlHrWK6PJAR7iqHCvKTCmyqkbLfxe0V
xpLyHYsrKnAiCv3gpNZLIgQUeITSukL089+NE6FUkRnfXqNPD8wZ1ANM04Kdxsf+xn4i4iA07e5X
YfyM1d4YHAl3Q7SGs4r8B0iWAEe5pl2EgLPJtUiW/8b2kbkIVvA0wo5EqSusZls3MTYD1Zi64uMO
ih1WEDbcQ3Mxc9/FvbAgZnbEfUKuSANz8TL01BIoB7Wm1yd6kQg+Jxghe8ZuCZ7n+o0/DQq0Cqu7
z1osNmSrHeMT7+akyZnehIjsKa6eaAMNDB0pdsLWchsyzEnFaqhFeJwDE/7SOp1+rC3wIhjE1FQb
9FERXunRlUe78eChWXHzldTMEvOpNoi8TREXZLMMlVEL5iXJqVVjkcBugwAcspsMFlYegO94Moet
TC4lOmhlclEDHZa274MqWQYSlZbyoLp/20WMqifUNAQw3AY6q5j15+a9aVn5nf73377+P4uYhVHy
35aJSdT6l/6HC0NE7kLo0gxDUlG9/r2KUWWl4a+c4qmweXht/NZvVguTUnXZYOhiYe1jsmL8lVXM
UH4x7/3rpTPEwQ6IAqpjLvx5FWMIWLWFydZYsA6D0eDoDfGfDzczWnvgZsRVr35mT6DeqVqDJHUm
3SC6OqVrWF0pKuZJDtSGK4/053t+FDmXLkkoYscmqhjTdS0jvLhoUB6VmxlhepCcc019emtlQMHd
soyItEXxLZ0M5GG8+NGbwhMovTI2AV7vzSlY1aUbS1FVcqsn65Rc6HPMMzrjzimfjTPlMmZwfIxo
gxA3DVpKUO7XYrIc1vSTZIq4bDjZjyfiT97sPfHXj+ZoGA2BWrvU10pwGKoPv4mcLNs/6nVEl88q
NF9Ni0kliTztxaIimSg7j3yy3c3g9KxWBg98R7sX781Tbwv9pphGnC/jgzIRcjh2JC8h1hwLJup+
dUcYIMSDYLfkr91JTtwkcwKZ+eQ5O7dHz5gXngPmHgAPAcnFVKcgMlylN0s8WW6p06XK86Wl3RZ8
6WJqHkwc7PGuimo4ukO0Zp+hOgFgFYIzwrp7A6SZd+s8ONO9Nvm3cA8W2oLoY89WdqWShzTyq0gI
1jiEAR7CuWJxyFkZB6YK2etD+kAhUGhPDkjL/fMtNS/DiDs/WDyo9GlUliUFumb1Iq+tg2K48jrK
j2gtzLTvvXb2onWlLcj4jTzgLy8uJI+pP5Zz4hzIj4qGOVtLPqcoSDTqE3GFo8RZ+I7tpmRwzHik
PTxkZC7a1OQFdVKnVh3nMZuRpQXKmepHedW0cGIO0iI/xv2CVNnM31FQCNLBuoV8LK+RL4GVGR/7
TCY4uQBzzKyGkbQZuAOUdSezZeOAmdcZHtfEl2zqILLwhTpaxWwonpzM+YxmIkKh6tJn46XSGpDA
iUmJyM6gtojiItgglNs6szTC0Y9j33AtAZtqzoy/pCts0w3V6uJtMPYcP5CxVOcYc67D1Z7Phsg1
7ryjcMLyNiAVmcoMiqMVaLhbwBUF3OEYoIg24xLcmKSK7ReDMc8bD3mKHGLgF+b5QVn3uNY/hKN0
pKoHGkr5OOprjki0NQSOKC+qW3l8vMKR9FmF1wUwVqbfD/OCx2mwtv64aiuHnzC3qreEMIrcFgLi
ga33DIujOunFVu8OmKZ45zoTQj5eXipVYjgVIJGTPaAUnJopin1rYKnZ4yiM30H4MuFhxvekOTEa
bE6ysuxyuJ4Kg7GlidkK75Id8pl3TADp/nplbBYZBxUHKx+yXyBDZmyPHpe2f8t72rBK6Vqod5D1
IQ6Oms100fd2HYNRNWI7LxcxyOpONw+Zr+x1f8X0rz9jnceBw7KLM57TGybeufXOz41dQkwMb2PC
L063euO2pLIC3h25JELyW/mKVIR/Ru9eRv01dbE8gAOpKPgDk6ffGjSfyh4wOL1nKzi5Zyyw8EQ0
Dvy4i9j+BGwlMbfmy0qnqI4YFUM3650/W2w31Ft57MqkS2vZjDL0SYhZofWkH+lzWPBQcWiVJ2XI
KyADZvIAIGpqGZQqRdvMu+27HEo3DB1l1iB+ghExbYyTydVr5pZBRnlb53vJsPV7TzoPjPBASK09
lfkyMpGrrH5Xj0v9I+4yHFPzQnbceA1K1Z/DgZziWdWyIotB9ENFDik/hgDqT7zL1D2Vv2wZtPZL
wKBlabu0f3ogTs8gQMGznXfyhlk+P6VlYyfRm6jdiULZPvtDzXuuHmcJOXHoNlIR2FG4DXGUjS7K
RuaRWpysqk4ML9rN8vcCeD+EUSRkKv9YFyb8/wzCdTfzo/lU3anPHmcqENJ9xGB1Nq+u5uKmcQ2S
v7IJc8roT8GcejrJMYjFpRerOCq9TXAC5Zq76TScU3LOrgUqcl6la3FqnuKXFEEAGXsX3+pXYCZH
jLsWwl0iXfK5CazD++ySreEvjPfgRRaZxqNjEVv0FiNPaLtv8Rwt6XDriVNRO14d0Ai7K/JfR6K1
IyNNVFE6KdLJWt7UD6oER8LfFwt5H9/WAq5TbeHVImaunaQdM1nmuu1JxeZL65UmanOlh9NPpGNV
kLQwGJuPlIj7COr4uicALHWJIdV5lL0FUHjR5adPg4Rb/bhiCpdnPnUllvxW419vpj8BsVNT1z6j
lirDgfCdY7mWm2dJphzco1mVtYeZE0m2LovnBOx5BindcuQwBw4cldhHwFmkCDo/tov/+/TP/OU8
/c+dCBEHEQSgzl+m3/9pJlaXcpY+8hSEE2cGgIB2+6nz5jRvJXGGNFkWVGrVnLo+9tXe91zBZAEv
dUjx1ZzG0FlSwdPPoNzye+1xqO9Sux6UhR87XgoXqHiFyTQUm1A4FevwJQEWcZ1AD9pFvvHMS1K7
/xR3pbFTTMCDqMqk2n03+kqKWaiSN8WjJGw8BEkmM4EGRhwg2b2nmKRcZeNe8DCOzXAOBfKsEjEM
QkljBlFxMgCjOSvbt0oyHYEzS4Y+25VrQb/gIlDywe3fWqgyxTNtt3RDIqXGNHM8oZ8FFwFxgAHo
yv8AT1EKE+cimS4dLZsCrhjCpjYo6GnV1EEXRa6Ec6Ny/DMtmFE1E9mL8PAAuf4ZKrOcDMPFmtr9
ZkO+ZznMKlp1IfvQAb5KX/DBW1uyhz7FLRMehOHXnK6flvB5umZuFFTTCxhhFKazLFlEh45QOWLs
Qt0pd87FKTe/ttTaXf5VgpamjRD7Pu8dQg7nd5vuFWZTFKY+c7gTju05fdPxoSZ2lp6aa5k6TK0g
NhPkI00RzRt6Qm+c+EGzaZPZke4HfCbOmP+NlTbYBhLhGxnXtiJZjKl/usH+mDCiUvcX09V/+frf
DikmpiuOIZKI9cFAGPvPIeUHO1SlQ02WVR1f9uRE+JfpSsG/oEoG8pxMg6/xw0X+2yEFq5aKe5vX
gKfir/rBySZx6/88nZ9eOp4vHncM6CfDwu8fDVqpDo1I8m6dvFu0TafihKV/I+3pTdM1wnSyuY2G
ap+AU+9TGklM0AtMPLifwurWWthxc4o/5rRz+nbdr01zT1kCQW+NZlIAauVwIdGei3ujctSQZzHu
nfQO8/lgNqlrYVrqjGOI4wptadGk2iFjqx0p1EX2bua9IJCS4y7I/eE/Jk5+ylm9fDY8VrvOsSFL
YnNUu4MYfT1YljWyghPJIwFCs+4/jH2KZxgci/kZHrBnmY90zgaqxxpV0Q6czyJlV9Qis+ZN7piH
EWY3cF9Eh94/ZHbwSTVR/u3XS9laD7Q6NcDn0ldFYiSOQ7NcRJwMSNoqI85huXXbb/DNpl0/ISWl
OSz7mlayPaL3lG/ypMcHQL1w5+cXiVJGTgAEczoaVHYPPJWKttU1cDwgxuXIZBiLBpc+SczAKm9L
99KE84HwnBJ1pErgOUwXY30t+g99PBEwnt76yI6PRa9XHDrKoc17wVyTbV+CjLaSRbdotla1giSD
UUGOl3W9o3lMB7qKecyXoYY7VnUqfWg36rZL1pm5oRuvyZZ9vLXCs1LjYd+oylqjxuEztlwcBXoK
0BBCGpfLPBMPefMSjs/5MLFxwKoW/FRLnbXek9GPOFEUBM+hmYgNx4iHv/OVp759N9mlJKrM7JbV
MyRxsDMSt6IQXXxnO0cvDPUjPTMpXKug73iF4HvCVT6u2JqOwwoQ/rIA4gJ7cYhWA/qgzlZ7ZHQT
BgGnUHEhQqcRM41zRUKKeecdevg+mXEfwPQ/olULzpIhjHqRX/KzEa/q1loK63hPoFXVEBrJmh3C
fb7PvDtzeetkXmQd8tq8y5V5/iQsGUoGDuGcp+Fl8NmXvbbyamSHfLfeim11basv/9X/7Nl4gVQt
8C7mKwzp8eMQyJzHH+NLg46oOYVUfKaGCo/y22RU3nEMYw8hA1k32DpEzSk0iLOl60GuriKqrrch
17bJaeDNhJF8qG6T8zYmKHQ9w8ES0ue8JqhWNwKdoK0jo3bhdeyVl5ZyZhTcsXotOVoUG80LaBQm
Ec/yrV9z783QV4QV4BSV95EfcJ0xWmwfB0yPiJYsaWA8+NhJBhfcgjkqrsgmXOcEILCxQIkNu7Xm
LcqX8gXfjXeTLh4wDPjAAkQ/o9DsH8Vu2anmOKM7SnOFxKRR7+Q5RC9koHnjaw5hNuU7VdG3CnaL
mPVXzCExDF/Gt4baxpu3qTnysB2Lde9LwBGDF1whrL1UNBwYtCGuC+aXuDQ9DsJYB3LgpsFcamWG
TAttZaLlt1PTnfLJ1d4kjgXXgBQGBY+p9snZ2nhKYypwIHLabZOPE6GX/d604e+/dIpl/rZSHhVx
lsiqRDpJEU3l/5maYq70Oynvv339b6skQGwccrR7KrIiq7L0uwZSUaTz1MLoN+WpfrLyIeXxYqZJ
laKRDSa++7OUB94ZM5+ORPDP9O5fsPIBu/91lfzlrU+ms5820H6mDXpixvU6Sxws/fhZAc6PaM61
sWKOUyXL8sVPN0IBo2ABF8vDiFUlThZfqH7uwD6U/lLFZQZmOVqjeqH3NfAqCPRwBiGKo5LbR5W2
u3JjfYKRxxq0Gy/CpjvlwbJJ3AwbKSa0FeYrT+EsJm4h6GNJU3bghltxwUliLFwpeyspYOhnOvx5
uadYZDIZuwp1NOa3TvkPVVJsOBetf1cH4dLIa1Hf5ONejxDHmb7X6z58g0VH6jf03NxzMQqvQ/IW
OXzRPj21jLYkBKBqr+XyLOaJhbsCMJDbHdboO126Vq5gd8zYWcjAOiAQxVroVCFzj0xGv9uqyd4o
6ccrZzIuRwkPj5G+hjousN2QuIExG/UftuEwWWmz4rv5DiHNovxkk36iMY0bLWluUJYalDsNqAEz
Gj1M3ByYC62eFCFhmUHugQMqUK6gb5GiZEQdpIXQsh/9ecDAkD6m0mMODk29q6eZCke5iSdFBngz
yQPANs+tsRjJMB2yZuXFG5VVU7JVaSo6wORB4+gUxsIjLF2GcMdQPBefUGKwLy2wfQdgs+ZLM/iI
NwTi/HGTfa5FGyMwpwCnYtd0DNtlKsUuzjZny3SphZsGvyQebLbq6Uxxhov1xbmYNnGqLxBYW+9b
uQXSp+dDT/kKjCV8piapVxCTeXWTeuR5y07eC7RE3y2fARecCCflqSmih0VUNQPUmdevY4FqA7JM
5P3wifnGO9hlY26Np2FqpLUNw4GhtJuPkECRLrfYPEju7Qa7f0c3HZcGhon03mNdCJy4a878ecNn
vGEB4MCeUbbDCA26ELPQacFvuVBEjkE5ZBnc3O34ynbtEesY8GfQn7grtpn/aQorSX0DJwUR6q5T
gj3sBz5rgRP1sC9qukWWibfULWFupLwL1EYWKtCl4ptCK9j0/4AIjaTYnXzANw4KFX5634NB2uI/
qPLkZvKSJXwUU1toKPPassLGJraR8C8R3gbroy6TymaKliQHPb5ohwf62YGTfloda2DpMtBBa2+O
Jxwqa42QjDJJijSsz9tdsuhBsKLdYsjTJa5qN/Bsi7asE4c6gk+QgkCIoVFOp0pKPdJ4+YDWUSbH
8e3vu5AYpqjA9Jxc1qaI4frPj1sS/M/fLyT/5et/W0gMpjsKpyIOXPK/mhX+4wk3gEcoHIF+kBmm
Q95vGRfxHzJJGl6NOh3Rpt/5zdjAIIn1Q5+WPlzjLHp/ZST03yzhps5qJeG+YOH61Qot+kYfl7me
renX8QzAj3Z6j/UliVlvVdAmUsZf3Ut/rsutUMzyf0Jq/1cZ6I9VEBbfnKkYIR+mWxKTuJ/XMJHe
bAntP1ujS+hGYysIfSXbcZ5rXvPMN5xiDj8djP8/rd8/f8tfls0wkFopifiWlvoR8oTFZ0o40fji
1hT57n/+zSDCcl387jA7Wc2ZN06We66vP+hc5piMZDOkbN1DX44AWo9ZZz9GffPw0nXowQfyttMz
QK5vAy7ACgwiO9wa0FnwWEvWta4uZXJK6+d0YQ3kXZwmcxRbrhYMntR0wywOzxobVLayPGd2o/4h
acR2AASUKkMIS9xSeUejRhLhQllwirVTlX1yTMcRYKS19sy/TVCI+U+IRQ4C7btU/vKAFV4KnKjF
3lqY5rEDew3wlJ12I14BIrFcejRG0oNpZphW5LN8i8n7VMuPhEhMke5V8dp06FKA16dyO40T8lS+
WBduyG7fIsBSvFRPg35AA3YK4drhFqXyoK9drV/SqzECuEl2xVtz9sXumOCN5FBVg1Cl+RFNc8ri
0L/x0R+9t5Qmap7NTwVw63l2VpBtd0HxGUIEmuLRi2RtncE8jPJcXj7ABNoUg4jvrOzyO1VLFAU7
07RoNufMB8K/yehlXDXga43mWdwZoHXlVe8/Be29QqIagOpyKuAH1p8gRWM3UXj9HMaJNMn1wtBc
+LDdEv8fjo4ZJRQ24vuAz4JuQQcjNAFGZhOwBb05bZrEMQ0Rrvbcws9oJPtEtxlFcEkib9PjhzwC
2Whmvj8+h+/2LqsbEdztU4TNBVuqCXQzu2epteiyE6/ChEwhAdecvEfMP6eD93SOAkQFMB8ehfph
zCtjPpiyLZd7SspIIMixaxBXix/LnPogzAzKmtFfILrC5LRUnnQgFWzeROGoVS9KzzwMX+3ITuW3
v5N1BVzHXWppbiRea5JknOipe5uLFlsHGhMAdcels7CoUgwuOdV396R690xk/vRJgAiHoImN52HW
TEU+WKzxrtb55pEqO8I0RJpbpwraZVCvHszXLt0LG4Ce8gBIhv5smbqVb9O1EXIWZVZCq132Zl75
T7SzhM2hgHk2q+QlcRK/mgnZoY7O9G4xEtll3apP5ky0udtUEl31DLsmjQbrjtAwDaaqU3R2WGD/
WMhvLWj0aJsSLiicx6u2YViSndN4UcGVfxoMu33gnmXsZGufIqUWT9l5eEs/4YhNPlS2if2meRLy
XYEsEZyEPYW26muI17U+FMIq2ZWeDLvZODBxa98Negnw2YL/yvWFyZSWHHcguVxPvfpBm9wQ9dee
fwr5BI1ZhYCv4RaBUEZvB7UnssWPjwGWfCcTOEJTl4STplGBgT4SftPSBshgeqrbMqqXyZWK3CoF
DMa+MhQvfStnxULkx0cMkL5TUDcBLhyBQlPEnGHATR8NhBYmsD1oGjYPbNG/4nKqGMsaCtmpohD7
eXmRh6uwNdqTB9qstfkYOsw7j3eL7qoGPvP0o6ml+QBeh8sF+1GN7UpWPnPDpvWV2pca2tq8AxrS
0SxORO+CYFJFODxPHhr1p6KchMdcBWs4LBqdjACbJN6ftFKSx3zd1fw4gLfbkS1CfNbXkcd4bFt2
G2TsRu124bCsHqmjUFzMICehOgMiABtk0g/XIT8En+j6GMZa7eo3Fynac/jRwuPjS3cnlsDMok4I
ovGMAbO+NmCB9UQ+4LOetOhJ/uDRLVB3yySzx6Fkbo0Alxr7TK4Vf8NYDHhp1S1CB4dtYBFu5ml4
8efNyviK5YVmPamM3kLHO9fEsXHMuyjlwoAPlpabGeXlnP/ZCOoyQxM8e/JarWw25I1t0c1uC46S
0I53Db8lXGAb8R5uso3wWsAWAkmxZ/NndC4VNsq3Qi81DaLkrEgMPhN87s2tJVDRtWFvqN2SSHQb
WGreMh++sK2BVmCqYJIdfYA6Mr6sB7fkp5ctuSmYgC2o7Dv2GCDaYmmGy55BGmefwc4AN8jLSTmi
uskJ9aV8K/Z4DYtkFVTHxvzS9Go3VIfMcDI0JvIzhbHtOS7BZbYVTI6AdnNIa9uSUuDo23qnVjla
Fh31lBtzP8yig8fhNj74gJe6Q/UsUnV7G9wBI+ZYcu+xlsmyKwSbtnmtGZuKcm/nXrZ9FHyEXIld
J+yo1paD+8DNi4kfVRfsrfXG1ZWrJ79ejd4WbkYGe3gyUqqR62loTA9OncF8fMvfACaWHJ2hRJom
8xSSFv3W7KePktFJ7PZLFgwuzYEjI+odBAN9I0p21OBSY+mG+LeO0xUVwBq/iE8P2fGTScrmaT4v
WgcwEBNISsTnCRXD1LGkm3Z0FX0TqFtTPzNs7LuDL9MN/ozfjQpL0jW4/IVZw4o7aMHcCPYVhE7O
QLT2gSusiCTMBUqUM8TXg8YsEt48Q0T6dfQZ3jOUT1nYZf6eCU23wfWx1L0Dkxz53nAEWjTCgmIP
6uVD5ZWG2FS9KTR9d7sUQP2wbLgrSDcRpyLuAsKb2tyYU39Nk7xjQptPOq78JeNHvhefyUj1e8u+
YMPwmNtfKeY4sAvpM2BmmX901DuZJj94PDHBvFffiwjoh9t+9OUyQ3NGd1CeVcGtvpplfKVlG4+9
csBfBOJzDfU4cJWYOMqcHAoEYgjaJqQY+lfxGHVzkIAhfp8A1jmM10i91f2u1yE0vSG9ae259eF6
vqyndhRdvneHiJ2irDuFf08QeCXaftilMnJctvK8+QrOBlRV0K5EGpbFF0kfBvx1tOMpG1whj+xk
LPwHDEFQ5zV+DEtGGZcSlAU3qjfZMierxRpOMM96nTmviG+Qzt+9kMzZtcQofMomJmFHrhwplg0r
iY0ehjLN8vMIX+6m4WWSBUbgAQlPsCe/0Y5LWkh2LOk7OONhNyHeMsKewSWzDphlg25NH2M7TjXX
IusaWwoVt80CNyrfcOYZkAmbaxJ+VLWdFW+T+6pP3ZEMlsHmPKDSZmY9VsqNQfy6Ek58SDrh8ynC
1TSrNl/eE3Ej8EaYz1gXI9+FDDilVzXdx/mu1PEcv7WQRZVdKG4oR5nB5MrrW0c+qiU4BJBHfBXF
aft2yGhCyzkJjE23xbqas2kZ2fEWxVImnhYRUyt4smaKKzxqQjI6dh0LdsWXnO7RcIcyt1vibtG9
IvqWdrZordlHmEhVwjQ3VR9u9saUlzkHjO8NSjf20pZQTBtys2BhWoLZbU3sPmx2Qahq+KQ6FjgU
KGBZeDNq1rFs+gXTUY3NtdoudF4PoPxPhujpHSw8KZTIc6x+QaihvTW1QhXRvPxsxftQv0GEp8jp
gcGjnsmG7KxoWpe/zHcxdbQXH7SKjfnHwGc3Uyu6oghCTWPlmZezG1xU8HvU0M3Dt9BckhAlVQgc
weHVhD44ZPSGxzwg3ETtOnR+gUgN3T3CyqBHHcZwzrh5rtbnIIXkQZ/6NmxxxdllSx8VOUmSnDBF
kqWoLhA5LONDXpO7mnn4j8poo7xE8dqql7tHd9FJUJRG6BDfMEk7vfcAhevgiQClBaSmXLLkRIvY
eK4Y/uL8IsAhbSQ/XxsUdb7WBou6XShvcno0oMvJYO7Kcs85yYc+ftGwh72hL6kdZUvNBvEot84A
BixSZgo/cc+4xtaHj0viaAC/L6+a8aKSFmogmr16d/wj1aGX4bY+DQ/84jOBUwzKZFGeUZToYsIK
RxEBGo0u2A/yYBTemNGXONKvbIs7oq7Az/JX9kPc7XcB6zEhl6fyWn8apM/scsGVST0N2bPHuTso
N5xcIU+d9J4Ip9ZYaqTywb04TQ/Ux6V6J9P3aXHgcWwEa6L+aDlGQubzmr5Ygovj+0YeetKjGIjP
+h39bmsRtRAY6bqNj1yKAxBWagSsRf+VDksvvKq4jCgyG7fZAsjBo73ndFxJ0+uFivrnh9kf6fCf
57K/ahy/wDAE0cijkmoB8kLQ7s4C4IJyVgLZifYyKqp2Gz5HTeUZ9UYbeCecRvCOR7aLKvfPRoxo
tTjgL+NDVjgTFAeU2/psPvvdogNZ9LgJiz9/vT/gHH94vZopmzItmKKhTQr6Twp5U+aFlfVDtk7Q
NRIcJLMWowbTxZrwQ2RceK0UUBjmPuSBEuukrbGkDspRp8KtjVO24yiJ+g0JlXOY2rfnGswED3P1
A+XRR+jlxDbwQxWHHcAvmhdTHi44W6MN/7Lk17VNreS8EJ+kZI/bG7MO24t+Tyki0iHNQpsBqIbV
GetOccX2SSUnzOPbeHv68UH8LQNGqFoMThiPEOth+qL/OZsBbzbmgK+0Dijt+vy//wfuzx+//jcd
zvqHKdEyRBEmzIFJVPu3N5uEEeoTJlYGN783PUzObNGQRRgzuoiGg7rzm+kBZzb/00QyTrzY6ZX+
hXHOpPr9IhT98sp/rUW1/MeghTCM10Z/TFMOAi5Dea7ZsFghegwMNekr7utdrJHMmI3HNHQIucy0
zxrrEpawCvPrbtiHxx7fzbfWLYznBCowqfHXJpjDluM42k3DajzCkE6djHkjMx34px+TZRRuI3IA
KAC6tUQ3GtEBMZX6C2xU7dF8slR3DBfZ43RtIsB6BDHmkTPiKGbnwZmIXV9/LEsLy5bqMgitkL6D
C6zRjvk57yntuOLnwUX+wFpHj8FyPJTYJcd+U7W17WccnEmYj9QElCF5eSdG7HdJJirpIQ23HsZY
hMFPor28JZLHkbHNbsZHSep+S4UnKVPcwudgXV4ke3D05Y7C8cKzK2PGfovPp37Y8Yv6AV6i+yCv
G2hL4ZP2TnbDLADcu3KzCEF85S5LPMQwC352Y9dvuK48sHLlshH4Fgx4uWf3Btj7YSlyoiROg+uR
CjMkd0YwlI5tOesiJnXmnmc6dvSQjwIo/UlYjRdcxiNVd6HD0QCoP3h6xXSUyB4PwRlHosCIHAmD
8TjDf+8KHrbNQHQQ0qL/cA1fgUhMTcfASMhywe4z+BgPE6Tuk20sx2uLihHcf/wu20r6TJ8aZIyX
UD/zD4WyIiECzhDShYapMFpJOAC7aFt8PL5+HBKwsCNDDVRbgrTPtAMYgeHRv1SKG7NtUjgMB3Mw
EUg6mJ5xsOuySzlojLjFpIUQNZN09t+fVrideLTAUe8KDkJeHVXRmC/Nec0AhYCPtybugoInUWY5
V3U7Lnaj7zxW/uDAQEzJ7Q5H6BXJhA3HygZTce6zh4TFWOwe+RVyhSdfvWxTkCKYSpcaHWTDjCsJ
sg6pUZGNK5ZZ2/+oJEdgKy68+BRAXoRqzREXlCzojHhBziBl1Qb8k0zbt/5goijRrofiyGfNMSmn
isnm/CyoCyLvKxI2ROYK7HVb68Xi3hkB+5OIcHCvjvAlQpzJjlWSMCPVbZvQU613meMjxxIiPSwH
1hzSKv8ejVNI3kOm+qQfMnqE8L067MIAbPTFaSJxYFh40Me0EDADgDeTqA/NFi1FAjjUuaKx8OsO
QlZroLVRXusAn+Ku7W3u7qnPl/NssjSGRWDaSsVwc159D6gFhxi9BZgRG0C2m5aHS4qEFOZCgz+0
Ymc+qEcjutaCrYnkzcDapvM/fpFxkuRD9RosRxezfRi5VpO7rO6cYRf1c+ky7Us/sht2JYOtZEc+
KrdmhdS+ofniK8cF9MDwkLHENvJB9RcKYT7GEq4WU3oDAD7y2NBdtRELcFI6LXZFziGPlDGdeOaD
ELVjI7BHmiQKWBHVnML0aukRQ8jLrap2G6s7IDc1l55MprfwBfqjXYnzCH9KhaGqYLtBjxLC5rtq
zZtwF2MEIqclMDC2syo8YOZ6aD09pgaOrbRWb772MYqOuuUhQGWWXeOxuT+oqVTm/jHjwibdhbQW
7zSieGwIOoxLbzIHOHasl2S8pnq8y2kOQ19bGpwFQgRs1PASRgWI3mhdf/vUyOQ1sYVXKgnCe+9C
ToENsa/JGYiLgUuSBkGqzxBRuWCl/tMiaR9yNZD6zu2ciodsoRAxVJ7bY2GBtXcncMtRsQF5MXcn
/pXLbjri2aau/d7ajXD0BGpNKLKcEbUoa9/VaZA2x3ilhwaGOM7g1AFhcKmCTcLy4lrJSuIirpod
NQoM/EO5nZGbmGRtjWB4ZtKSu/fo8EnHY5sShXQbBembZ1kXv0OxoItxsBWyLt+tf2MTrCG55DDC
HnDUxhOLW0W3E89Q6HzWhrQFk268+T5AzUgFeFYk5EzPDeN/Nm4z3sUgnOhjxIJfwRvoxH3e2jdR
ev4g8t4esf9UZCvFDRV0Nd0Y9U7rDlqxLU/8dHT9CV6z8oTswJlAXkQ0Hhv2SGFHASxgiyGvzq48
nwf6Znm0TJDZmfTU7svbiCiHsP7UkERYVY8pdSLUC/non/6Hu/NqbtvOu/AnQga93BIkwN5EkZRu
MKroIHr79O8D73rfxMlkJ7c76zhZ27IkEsD/V855jvHujWsL/Xh37tFD4MZgpHNXAnsLdBJ9wCYg
JFODU+Cy0wphVGM45X3U8SLYORmiMW+lEzNGfAstTBMMmdy42VxZuQdTRlKPDffZ8+xuA9PhiRVx
c/Q2xreVrBP5ANLcLl4ew3xOmik7DmuOk1DnsSSQWsxWi6k2q0W3NcgZTVil0FhhdYFsnkeAz78y
DBljcGEjuCD9CDToQgr2PCBixgjSOPuw4RGUh5YZ/EwsxRn5nbWb3/GctI+TsOWRS3KzU+95R3ce
D044qRn1MOgCmA9MWEc7OCXPgezgt/RllcJf4LZgacMeP/xgsMMye4roueTENBjzA4hSpu88jGyR
3VexSMzZalv0T0O5GiivncZExH9O3hAjI7v2DunKGJfBPl1Fwk1EJiJnNCUwVqoqgHSyMPw7Akbe
X71cjRQ/DOZ96T3X78Ee7UC5MtAlcvizuNpVYW631pOKClsKP1PLITwmaw5peh/9tS9suKUMZpIj
qnvOqNAx6NONo8R5nHUXubghV4TVkLGOSENtFj3eRKcqzQXFBxQMn9cCmAPYBaTkTHKXQ/gaO0Tc
5IKjSDMdMDnfjcf4WZxX6sHrP6g4GnQYcr3P60OWnRmFaACCTiljtnwmXLRmx799bmC12yY0+Tr7
HY3xAZrP6RBD7q0dtENM7vvwQGchkA0k85yFxpQG20khp0+OqjXXJEHZEAUJUjLeEt67sELhxlMz
JCa4fxd4dvK1RNOKjrJPeO5sKa7mZmodJOWjZwthl0z8Zo03BWXPSnLACPuedW+Bv/dExkVLj1tK
0zh4tJdEvxoimiHwvp8SiwTWkO01IEBkWHFyMq1QrQ31AAc/+xTiArVEd6gE45dHxX3H/nQuUUXS
TGaPW/ESsj/N0pkaxLsCBZzfrRFVFtanfBnP+H8s3A79nR+kVaNsIUoaDNRFzvkkzErnGAi8NfBY
T/jwXwSPE7ly9IYrG53grAJs2MyDj6qYvdbqTj5qe6Toj5m39A7JWcnzDZWsG+0sXngfWxcniL7V
Q3CqJk7sFjBGaZLApPZvonoxRBuoAfs97BUPnpjejPFDm+B3kY8h0lx1Z6BiVA5aupKP4HeZj5oh
N++a/6i5c1GRoLVctsbFItCZ8mbZMXNbV+ZHhEtbgpMa7a0V11/icpyzNa2v/VWq95SUyS5gK/AY
trXQzzLxjrpQV1cNdSy8pg7FFoqgOasQr7IDCI5Lb/vVnwUe3LeOfQ2/qiaXOkcqcrM6sAOYagx8
i68avYMCzrmhphMryc71mynOiASZe1hFuKn59RZHQ0s6VThcxfYYUnfW+fbBXB+MjJgt/fCQEz7Q
LBj9/e82uQBVRTDoMFVFkmlFkx727ygaYNj/2OT+xcf/f5OrwWSnJVVQU/Bv/uqfYhOA7gbUjgm3
90OGQgP6/2ITy2RKAo9PmiCDIp/v322uKv4Ge1DR+QtR/ouToPEftLnqD+3+H2Yyv3zrk1zi9zMZ
LxfLViD66FHX9G/bsmSwjCZWtAcLb5xmV17kEnfAc6hYKGZ5lcPbgNy6myeIfFm1UCysHm/WIdqK
aImR00YBMZhLhdYVYl2auT65PqQFpd+ydRsshntN7UbvavARvVuM7ZDE2aHrufIiVXbBJw1MxNrP
1JGxwxUbjoGiPxvgqzpk0BXhqOEMo59LqmPWudqmXSr7uFtXmRP6u/qORRBWEQlHRE2exo/KmKdn
9uePeGlmm4QRYc9ZflHkG084OAMjuv0cEPsA+adkR41Aw2agPGD0L9troq/bZQiVXB0Xqr/D+TtJ
4uSTyjr0DFY1BC/hIZQr0I23pC2R5heve2+d19ho4zXQM7PchqQsVQwEDWYCMxSRBP5iaIITPVGI
AvKz3AlMETsZ3Xh9pFvzdkgPxhFbwozkiclHne3RoEQBdvDs7Uu/Qj9W2NmQNzkXgkX2AvDLYn35
wSNvnvjkRXZuPuVbS+DJF2SZshtXKSICpxR5Sj6ryj6NUe5vFSFkdw1AW7PwlRZnORFfY177Rt5j
r/V6DePitzdp2bR4gVJBb9aTjrBR8iPlXUacR+Br56FUyc3NgXx8yQWPYbJcwLFkaBewcn+LLtIN
wprudMbRZ3+hkUlezLXp6m635uyLdoKDhlQjwAIqqvrah+7E1QgQXKZwWx1rOR477L57fIGIHoWt
b5JNs1CCM0JUoQblYA8eFeCcgxtUek7KI6lsKRdBFa7a9EDH06wbb8GH4S9Px6VQLqRDHcJkvdYf
7QdbqrxcZk247eA1yE4ROiTtyQDdNNfMlmwxBm9TCp9sNxC041mo6YPzpntuSDoRGmEhDTSd3Yj0
EDoLUpHKkU7j2jgZkBl/7DBaUl4RiPO9hiT1vUykDEYSU8duy5l58QwfgJMcU0yyGm3JRlEMXDQ5
XRepYioG01IWrrSfT2k4VagepRJJWfMoLL6mho1I6ABhESknWvSBtXH6f2xpkcJnbFrqSnLQ5rud
TnGIDaNoeZGsDMumAvNCpyYtUEcibkX6ipl2GwGcHPGerZiN0PEiDDJQlnwhZ4heWTVwuBT5knX0
46nejcgZvwbBlmNb+epfTXHeBfsANQ0XgPKAsIVHxwrvhQQw3uIAkvlqC9qNEOBGKq2y8UWMgo+m
XGiC/pk8mJs0/lwo0rWJUwCwVSbldGKrqPZPWd7YyWgh7iFK1GIUR+EqcpeUTgl4ziCDx2CArZAZ
5DmJvyC6ToGogimVX+0Lc6Y3NGM4JWSay+GRHNQex3ww/u8SNzhxkCtOCWIiFAv0jn+vrhTRSf7p
wPv1438eeHjPtOlwksBSadDCOdV+HngTcRflPuoWQ/rjXFeVf5MY5yLu/1e0CRrK/xx48m+ihh6R
rxRt5jSI/icHnowL7xf5H4cuI2JLgTUyHaB/PO8Ev/QaK0iJsSXII7CFhbkKnIebLtIFy0K8Z/41
OEAOoPdql2K6nVxHuH5fmWZ4AkOnVdu5v6se/kIAafAd/Olr4tVUDeLCDEUyfnzNvzuDxaKSB0/R
h3VBgm2wRdSHcpwfIiMCOoQoAWupOlzc+GD4tZLuII7AB56AmfMAwYD65eXvjJozO0K2kmGoxW6A
cotliszM51PRnWmY6G1lYx9jWu0g3XxIj5VWbyJ6Q6RONutyU7KtYW1JT2p0FynAp0c4WfJNjdfd
+iwzrHXtLG0zuo595r0yVxUQaFqt/MXGHnMgRmrzouMvWApEdU7O4YfEmpuhQSjmV1YwLFeEpflM
9hOKaP2SZshFVJM8xSn6pEfbAP8IQ26xVDlU/P5dVdyk3zekQ7YfXVjYBrAnJ6Dzp69zWoc59XfQ
5ku85DUHU0RTFywbdJrrJqcq+erMLwNixTjDM8j5lRzbYFZ3jsVIMV13k9fYxFPbWdvqhXq9+irF
rSqmoNsBCJLwdO941hOmaGBazp8SAjLUCUaQWRuW1AFJ5PWrDwRTgZQ0WQ+mIC7FwU02x4vhFXYI
sBBFlDdB8MBGiHQ2LKiNN4orALs9T7TUobPX8pexWZfDrcUq0WinhBaqoVkuq++YZ3Tz0rwMKA/T
5ZF1FjWHnbQIUCySNiWW7NPkAwoG/vXp1E63FdwNJGJ6uVfx9S/hgpHG0ZKyCNrB1CAUoFNYG9YE
OGgHIrPIuiBCEc/duCeIRWTuoC8YfGgLt/E+8pIgRloJ2wvXwEGU+WAtTP/K55vqAxHA7gKUBFQH
ftDcMTSqc5ffAuwUOIfOu0Oh6EGYgKyYjczM2D2Lb0XuemxCxcdCAK3/Mm67E2NUbqqyWXJLMngQ
d8VafeZz9cACXzA2CjS83KyEVjkh1y6hbbNSoo/7TPozG/RF9cJk0Teu03hKuBJmpi2scHRxbIKM
cIfPAutjaAeM3uRDsubLZNQOLfmtxZP2nHLssvU12T0TndGwY7znJKcsDJEBs44IIRpqh+gfV8ab
aOLPiI9avLEsfO4r/6K4Y7oJQTzDqsr1aRLqdxDV8P/Bs2JIPyM6hQxfZHyisfCslTy+G6v2iiSk
NU49Ibhk/KKy7reG6TyuQB3aW/3GQBBHiB0dwlPDHOhdiJbh6rt5F8I7xHk0h4bdHamb5UttOA0H
OC/3yPyU85tOlc6U2WzJFIR3qp4B9hxLW7/ozSJTXflY1sc+cOhczWalfvoSSJkdscw5KXQIXR6M
FpfDJz+JyAvNYCOv0nquiHTlM29bkN7Xu492UecLA5DeRrCF/SSKW5WC3caXIAZBO8IOBct6w7r/
iuA4E+DPvfOz2oNzcFCnIQkpYeNw3SkfrGy6dd3McO086TUl/9oXNy31tAF/zrAJQ3CnmSMtOoou
uEaNG+7a2Q04qrkylJX/2PbxTsF/n6+a4EjoX8m3zPYYz5SDccViGMN80oJ4k7FTmJTQ/Z7Ed/Ep
vQffaLqY5/Z7nTf3qUUPvmqzfXHHT5oDR1qMPIoY8BNKTOJqtpND5g4OKxIA09lzaFwfKJ3fK2dw
RgYGXEpooll58JjrtBOWXUzEur6wio3lYL898BVEMyfCD0riEiLmDJ1NzPpsYCITOwwqwT0gzOLT
MQ9iP79UV/lSJwUP4C43l/JqYBcVTlyZEjLDXFg0EDaJFyXElIxdwe2Irm69/UOZ6/1RS9e5ujF0
OyYXPD4yRWu7xSDOwW0b6UYtF7wGDIIH+CvUiu/KHq5rTekG0SGye2k5RPijzU8L7aho6+CZMCqT
yTXLgyvLsm49T3pE+nPKMP+e+UQZkW+40Is3qbXrz+E5gSD7GbNUESxSlrgkj6xoNGNpDE/EwY6T
gtstP0VXL89wlyhJUfI1ax6SiGazZgW9rWCz1+y00A2gS1gpF8hI4jIP+ZblRFZElKd16vrWY5FR
FhoIzXiNgupLK49NfYnrHQUxa8JskuyP2tpHplJD2k2R9SwUpONELuSchFsB2nLDgFtj2Jk+SdKt
4wGqeofacBXmr+KlO+GZI265nfRShDATYxwissz15+EWwkSJkWOu8+o1T9/R+5X8TMq35UxW9VVo
rEMnrJ4G5e37IdXrnJhlENHxMe6v0LEJLsYapnMQB5vuXOnzgEbIv+q5wWrhOAYbuDvBxUA1OYUC
oFkJNj0HIkcO50pMUodeX5T0mMsHHv8W9D/gJcqZ5SklQlduO+OJY55DujdcUBXVejpjUcJuzMWP
+uV/Uc3wA3KiiRSTuiopqvRf6l4Zx88f6t6/+vifdS+SBc2idlPlyc1CSvF/6l4Lg5DGXwWq4V80
OWrSfw96sKcCSyXIl8kTmAfK5f/UvROEjrQ/xaJW15EnyOY/qXtV89fCd5IzYGsSqaNhvFi/8l0S
UTLjMOirtYYGE/GbgY6vgeJUQnMKLBVd2IQbcYbsUyBRjKnEqyG8VgEjfyz2UKGMdq+FD6cZXxyf
o85Cdl2glaZFJeWJPnkgodSyzbMhs6plhI8oGLqXNwts0i2GVdDvH9ZGnDTwpKSAY/AJKGMwAsVK
xALvLR/dTjcOmJzGPeZEbg4/XelbYTxBpsL6B/mqU9z2OKCvR3Sf6c9iugShMMPiKuqchNemubKP
T9Rj9lhxrg3kryCClkUHRylLB1TRArap4R2MXJqexaM8voGIWIK7L7fAhwzX7x2ExJBOcMUvx8/S
ghJ/DMhLe+Mn1qWxNdc/Se7COwI5PX2Nnxmr7khfN56UDiUCInQW1Uw4QEc1DMhbuz0mFDdysWmP
QbcuJzMsLxeO3CG2tnITPE1FCbXcBDVSZwbnNI84Qm2D5sb2tfBerbd8ipA+Scm3KF/Dx8FqTiqR
4VvxPpo2IEuFHR3Wg5tK8JZoeO4Q7pG6Vr1LfhoC9GHbMtF4LGPfDpWNYDlM20BgVHMFv88ywOWI
xt0OOKOXHQRUj/dV7JeE0o16ehxQSDHZUFLWGLEjyK+p7NCMM1EyF3mwNfI7cB9f9YHnmfhvl9SZ
FN4qEaIG7iTVoiyndYALJ6VLa9y1WmqjjI4Uh9MjGlB3zFR/0+OpgFNYO2K9jFBne7HdQV/LWUov
xHRXiWcfqXaJuBuROZJk+gpk3NC8SB3whyURRlrNS8q6Ze+FiwmvDnc/RfvJakL9COPHMZU+y3XN
U5WuYqfOoYRb6G7VSafwwgpUR5Ws5fepQI3t4iuN3Sp2s4OZkUPhNs1MsIk/DHdsehWKyOIqDcyW
kFrMumW7CzbJHjHikvVnx5HDH4dpMpd2yGdlME6l92Abjgxcnkmq+GpxtJdk6EXKSfSf9coVqX9i
dUaa4MNfFwzq2vyL7JFWArZHQv0jec3g4Jrvac3OaWt5+x69sXf37dIO57gWzBflsUFMSlIelh3j
HLs679qeH7L1HuGqVVkOoAthh9axAJNIt/NPDZUomyQgrDQvL3EMxE2f7SOp4ZzZaMFO8E9RtS5T
ebZPHoQ8HSQD30yFQLDZEKsh+3tOuvq5iHfc/k15kDQahPMjnI8EF6sgvdnELYdNqO/M+KKjscvd
HIG4HZ2aemNxQsbt2XicNWURVrd8N/AnlA/M/TMLgLjOFoStXissS9kxYnfUby19k9WIM4P6NFqc
zHgXg7DI0Vq8xtzWJaBcP2UAWi16nlkQ4q6itz003FA6A2meXsDYG/OWcrGA+JshgKpoqrnf82hX
dHdJBv8HX1YN5i16FaGSQFkk80BE4Z/YpcpULjnDZ73VlAC0LQ+wLU0yN1YZlnUTWXhNaO/RMndJ
++STLI8Dm3vegmr8Iit3mh6OY/1ZSrecv4ija/ZueOObZZJt4X2mGxSQA8hYuqgPkyuQZEynk1fJ
3Qdhhe76iXZY81cZcL0WyN7/7NHNyAqmkWoxilKtCWnEhOhvdjR4cTmAfy9E/IuP/3l0M7ICKaFT
FnAAT6OunwMrE0QsoUwGkkPtR3zdfw5uVcIObE2pTRz6U8w7c6SfGxrpN1GSoMpyzaLPoRT4Jwf3
X/iBocaa6iSSJH4PoNMfB1Za3HRhhWx1DQepJ6iSDcXBXKkAFHx1nhI2cigkm4wZeN/TFrTc/O51
+4vplPwLoXZ63ZkVTpB5JlQT3OOPn9+K1VpVvbxZc/eoGqfpKd3v4LzRLg6FA0gIld9m5DeGg7CT
7BIBSXcYNvr+778OSVam7/SPqyq+EpktnaVYvPa/OqM10fPlcfTqNXl6LHHxz0mXHslGv5CAyXR4
k7i31phC56P1Ipky7pV9+HgLc3EuJORWhp9KMc4nzU7XnwLaGf8UZEDgmU3760b4jvNtJtleu4q9
azW4HSKRXPwIhi+fmVeXLHQonrLLKQZXyreAWplnNjEHDkzEmOECvM6x9i6Ae3kIdfm2CNNFg6on
uYycYNMvtuZrHK4f1kLcIbVJKebDRT/eonAhaZ9shMY7cgH+XEXL2pz0/v2q4x+EDUlqbkL+0ACE
W15749KTWAugNFuUK1XHPIiJSHyK64/cWpn6hnbIUL5ROMs41HiRPHOhjktZOnWPfSydROCc6YPR
z3jAB0k37nXK7GHeWdoZFofgK4qwXv0o+31O/eWzoWaZROApW2hyHpITFRTqr/wmyHumfp51lAGL
TCENzMzcKlkg4DBYFEBbsLWrtmMNgV4xwmRRnDtl3Qon9S7K84EdGO0uD2ni4pcF8iOQkQc0BT0y
PXPZaY7yUZnUNTd/POjRyhRu2QNJAFswlnrZHgUgEr+02sLW6OmRIoiFOaagXl+VRD6jnJFzqP5P
4rBMhW04IO4sDx6UfyoP6/FaCKgEMS3JMz2/BtXCCwE7LZkxliVDJPaR2toA7MEMD2Fu/tl0b+RB
FntkO93Jw1xqg7G/juEsfcMVUwlHwL+JhmPTRf4XdfcpvQ1Z6yvzo+QTMeADClZwKRRCFV1DW9Q6
i0C2+ETn4isJ+zk4Sp+T0OWNlaNVMa7SaDVozAfpA8lTRjFZ7NJ8Lxt3495nAHfLy8SBFo4DSttE
2SIlbiiEUzJu36smsUXpImBRqbBGFTssKlwzFe4In3ImYq0yLbLEI9RiRXDwoRFtPJwe6l2gzyXr
idzc5aiCmnndaeZzYe3BsM+Mg/BEtZJrMo6TrWGsBIHC8iVTr+a6XInxKkxvWXUKlZMqHLMVDGLL
fFbA3mcb/03V7lq57FGT4NPBl6tiJnFz4bm0lvCDA+mmohulpukPQ8im+BAIz8B/o/KCipavHk8l
EVfjBEesu02EiocvsuRSka+BAtK0o1e49QOeYKYIAIAt19LOSuKY9TniW84CmIwdUC0+rwxHklO9
xC3DjbEOr+U8WIHfzmuSkAEiM45AbSetA7qEfCtA9ILBPaBUE+JX0tcqdtkS0ZLBXPpAKDt+sNnW
XR8Mcq6t6HlaXvOEuvpg+O+SaluOJy0zc5ej8MWW6l15hMioVStUiLuRB4lczAWVtDcGsOjJM2r9
ZuGt9M5O210Flcu85oRh4dPumUOjQFlaH9rgoL1W3yJlIY7k3jzHyMTf1GerZtE4H7oVakSzK55S
GYJ38VxFLa8bOIm0lPBvhQmWZzBrGoq/uH2SyE0bmEEgxeWEmWIFNeUO6aHNKPiqPn0zaZ56bOZ5
jRbWg84V0gBVmu5MsOAM34QFmkCcnJjeSeF9ETFHzfUnopAqfLVOm8zCYyuCRDr0rjoQ2Fxxtdl4
e0e+B0jhWGlPyAgTJ+RllRU7vPiShJvrwgVhvD9MHlMlZiTsi5Raacg6IX5KQb4gA+ildQo0Nd8h
WIvQe0MotsKboHtEyp+E7Ih/boJFFzL28W2IFLxZ5fkt3iL4lNY4kkoUQDyYCw2l0YfvA611aUAl
6kbWs4z7Rbg3TNwbtiAVyVFR9NS0GwSkmXjR2ntL8Ss0FUS5L2JMpfeo3w8oL9mUHFPlI+zfiScj
BmRk/xLsxXLxmDz1XMWd3Vzi4h4GMAsn8PIT1gLFnLH58Ffju8acPaZax6inmTPWBN588MF28/3H
QE5tpfkOk3du003/Lm3ik7RhfG28iz4Z3V+W7hbpxyNYo1Ht4mOhYuW0S3a3h1S3Vz1I7PImtJAt
lJtx7vstTkJGwcwNtWSesOz28bjO6OCU/dE4CTsAhgX/Y08ASa/2jgouznmb4vxyJXHBHpiYD1y3
Z3klKjOXf5A0j2eOXf2iHovsrR5HO4INq8y6F0QV/g7HuOkve2bSfO/cUXbXLmDsKcM2ZdA6PM5S
6/TjvCSW8WHLwSf7o8E1uQ/fCyRK53QX5XPtuZyEiuUVfdQZPt7riKUhn6bc2PV4TbOlLO8bOgV8
pxlcZmaajCkIJqLp2bJ8JzcqbhkMfHZiR5jIcoAyR0cmCugqP2Pr7DlmcjaqfelBYuLZWvnLGoN7
1qtu2X530QafG4xKea6hnCybY1s+KVlhC+eaeV/FcCPmhbpp6XD0reiWew0v7qkcP2ruJyu+PLS9
FL6Y8QcnpPBYlSaiMghKbgTOGoLrySJZg0wQl8uAvK+B2C/prMWXhJqlti4KmVmK/CxhKajVtxF3
m3Yrqyf6FxDo9aY0HD3d5VBhUDXEC0+we95/lwtyktSIZ/SD6lZ8Dz+C3FEZwoYILWb9K5I08UXH
4M4U4p18m/SVUUGuPuweMzpvBIIMxh3ezsTy7qLjr0JHTBcD0WLrTH42uCKFs8SVI2jrkulwqR6a
7pLuGmOrT6gINHndSXjMH8+P55zySnCHiBN+lmyb95Fhy97vVmK7angg69OJ+62qmYt/NgyX7Fn0
c2XdkU/3XDvZzPddE6kMmm8QI6txzd2Y5HyOvazxKNmlzWEkbp3ZNdN2vrV6xhREylai90Xn7YkO
5l6h21p770VRViMikRf1s5ZIE1/0KO8Fmd3pXG2WEiwQjrDLSBsNLpLHMF4f2mPmP6u0VAkSsbaY
bUOP5z1dbz4L9WeZ4fJgfhspjW5QHiK8qr4MOJedrJK/i/OUZeh8DLlqDPwiSa9vx9j6QFIsSRgI
Bvr4h198101F4rGFkcjYtQiyIpneO+inbVkivlQoQB56ClP5a4q/jszwUpAY1mx1Yhc7c0duqihg
zWCZzVNfbVnX6tPqIyb5Rl15iItyeKoRIpOGcBgR3av11WTpQUnNDQnKgTx+6YxV1Iw7uecWr7GZ
1k5LBOI4OjXRc9OyKWmUlQbQIqnheObvWgfvAgvhtB7R6sGpivQ514bPAMdPxsKl8aq7IDPAhrjA
5TsMsWNWXyHleHJKrZwo5E7UDyar2YDG3SdtcHhV5epIL4wQKD2EBBSqdothqln4YXRumCzRrUNP
KB6WI4pXC2V3VKCalVfCI1vn0rOk4iKEqp5WyoSnBHGuFy2QPS4aa6myimqy5NOYfinTvhqOI7ML
rmEJgXLgwq5BABEOXZmqK3AW9Jm/mPZHD9wrkPv6GcpylqW4O9DBNiTdfXNYMAIJTWvT8rIgbW9L
r1yorL5B95ExMJaKI/fqMTDgLIs6X9uYYUGBkxDxfuai/CJoGm7b5ssMCUbLfeLvKrZrJZZycbSS
udXJX4R3J8ziMPxoRTAHKDBnDrEdmLMFxF3lzEEZsEoXSai7uSTNwu9oOIrkindzvMISsxWEUt9N
Bn0ThgTsPnCvWYL6nTTfk8n2GOvUp3UpLzptyPTPa86YB1nrA5OENC0+FwmbmK4pzowzCkpehPoj
pTaT3pcYs6TCNuhhrJoangeP3gWeHj3UCgaH3x1rIqWflcPOR7hA+V1wNY1MhjMwoUWxSTlcrVr3
l5hACaTiFevUtyl7wbRe+1drvBQCNiJGdgYju5a3omQW3DLayTO7Nq/qOPtU62/AiAFwmCOm/iVG
7CPCpfhWfuTAvPfaewCfvJ+TvCFQG0NUVxaSes7u0kt3A+ILTsJR9/jAqTHwNtCEMXxjXKTb2SLd
+kdzEzwXostoihkNv8/6CIjgPtl63M3kVGAE8+c95DinuqVPCvY3sOMuGZ7GhdZCY+mu7eBtBASw
YPljWdPdCWrsDLv/4KWEabdHro0diqQiGKWIN360zv+LC5pJCksiDwpc1WLe8GPa8XdTnh8bnD9O
ef708T+nPJBAkfZq6G1FVbYAuf1+zjNZWxkusG6ZxLrMOH4qcREmMf5QEO2omkb0N7/1c86DMEll
ryMq01xEhOD9T+Y8/H1/Gm/88Uv/FYSm5nliGbWyrkU6Gs9quFpzoGK9p5xjXeJqAmNZiwAoorDG
5oZszlIPXexG4SGJTrmGLAbVYbOIe5s+IyyPfrqmZJLLz1C0M6by47ZR17V+TnGs1HeDuJnspVoY
vSN4H4B5A7wEXNi0VBJGT+maBOfUAXSs2IRBmjLJcv3I33wKGH9GEeyarW/tITlF6TaoTvTmuP5T
c+5n5JN+mBC6zfkra8+BLwoEk5HvPBJFqrnmACWVbCSCUmlnKm5D+bV/Me45CtVFUiZbIWeo9LhF
iCjwPyA0QZeihaeCMWwJXGx063LL++tOrK/4ZKK6575h0Q3nK5unEHd81xMhJczV9DMHxMbTjkMQ
HReGS9bnrc2jGX2SCdkiRW7pRD1EAoLgbhP2qe3D2arWXXyVKWXSBACBverDJy+XlOEAWsn4jclV
wuYUGS/q8gZUzV+W6irrvpTHUu7ZuTI2xpq1aEnkFEhnGje+fPce59xcx+1WzVGG+LsGzuu4ErbI
j7NlX0KzwCCASYVUID4YVAUPwnbvDRBN5rDKx638zdBGyk/NgiihvNswtxYuRmqj34E/OV48RVwp
srdh/hKKz2pbrUK41R0j6SFkodb3twEiKfzzTTYUb10AshJp7FnyNmq0GMe5Km9q4aLysIPFYpGJ
Z9MpF2zZ0fVMwdAcW2sl/YJYphn4QUWXYDd5rwAG0QXH1z5EYwCTx4zbWreegkDDenT4a/PEScBP
Vc7Dd8J2Xv/Yp2Ta2Y+ffErJIBbovB7bKomQT7OFkU9NM8dzLxCYpj4N/QW7He+WmDuZ9FaR+abT
O7R1t7QwZFqhNNdT6GWkdMR07bn2ZFYYwGIBy6bk9iEZsEV8aLDRBmzMOzSopfQpj2TTzR9JtrZi
+eahRq04HXplTheQfyrJCVaSOhoIg4R8XzbkJVbgr2c5SyillgCsigdD8UB1oyXypsy/0EeMMrK+
aDnyJBJe8ubQhFiKNklWrBsT2pcYuFVTITfh7RDMddeYV019CjIupu4oPCYY4Oso4GUzB1q0DIVD
xyYpV6ydRZJkSbcZp7BXaDrZV3mJsmzXj+1jpTqd50Sb5Kwf5APiEUvdhBUCsoWBNpkiI0fOIE+d
Npk+GgeOVb5aMMFF1nURer2QcwweHkSF8DudcwQV71PUAwKxx45ZCMLqGqzvITJX/r4bX2trJSh2
5rvyuJKsg1y+V4jTvc3YnuraxVSbA5ZrqFuq5CZCIiYHLCJsZl7UdPv1uyquxnKFbLsP5v3gMNwk
EAMRJomzyOM4MyOGuNHkLJzSn3p1WZQ87GjPkhozeiNITiw2LEh1hBsWgfCSPFknEc6IWRrZ/8uH
JjYQRAKIGtAdKP9tNYJC4U+rkV8//uehafxGIh/64Omc+/cG5OdyhK2Jgp5BU7V/KRdYyPw8NKXf
8KyA+PiX42XaqPw8MyX4DRaOAp2jmMhF4mj/gXtFkv5iJSACidUNRQErgnmHM/V3ylmpLiwOzaxb
NxTkvtnMs2IJWALx+jEq2I4jCe/CU9lBYKxeJkXMAx+piRbdIU5H34+ONRK4YnmwrE1WrCR/+asu
d3j+55WLnd70ndY4GDDmbLSc40nxoLtwA8wF67XmgVIWJKiEc3XHKmRSQwiM1UIcc7q2HVEgOdEZ
VUVB2Gk7jcZAeLG5+DAIrMSPwGCI5Gzmh3jZ78JXdGMrOyhPBg+a2/BivdFQtWi2lFdVmSsEjN9Q
bOV0b7ChdoIKGXJSinXIDd5xGkwN1iTGIIPM8V1fGV3kb4zqBFozgFv0zjAxoxQrMEnsGxGVQs0f
jr/Lj4j+CeWDUb4BfbBNXIQgdhZgy+O7EP4XvOz0zv+6whFRskz2pekC0X5xG7VxS7DeA8NOIGF+
pGk8MTfTccHFHk9osbDvWn/T5Quz5r0pFGuOXxRpTbRoXrAui5eyeuvrwa3beTrv+uN/WTH9xaqL
Yk6W2D0pOpSaX746WR8A/I5Guw7Nh9uuTNd8Dod51Fy1gFxxhkG5+/ef8UdqzJ9fkP/cuv+yZ/3u
AlZDo/JjSSMqSd308hbDEpaUYV1/0IRIkMZ7R2G/LLkZysfH94OZ2+i1CzFeJuQQjcG8KGcstgnT
s9JrVSxTrENfQQxuii0cR8XMIK3MYJZkR0zSLTJpwUktx5Zon/SMUBAkRKdfNok0p5Mbq7WeMppZ
sS3QGbHCCWTkDBSotQlEBimCgrH9BL6wav+Pu/PqbRzLuugf+jhgDq8SRSonS7LsF8KROWf9+m+x
ehrdVT2YQb82UGVU2ZYty+S9556z99rTqo04RuFFybl+GOrI6kWBlzFOLif9OoWxdPiVoztuz2lC
g646RwHRFSLQb8QzAmYMl9nGbPx6vIdfcrdK1GW7Q0msMdjvaYl/YGwE5khtgoz4wa1S1CMZY0uU
bihV2A7IX+cCedhyPDWjVGIjdZe2Gugi5X2cYqQ0r7Hl5CC35WzASiXQE4GUK/R7D1loi+SdwFsu
QgRKc2GO5HsEiod90/MdlD7laCeRHR0R8ojhSdROVX6qhJMPbU4AntCc2gEFBSg6S3USLmMwZNIn
THqu55JhqIBQJeHsXI907sL3GA2Dfx2DZkakWJE6+oukIkM8x6gL25e4XJV4QoUFL0uUfspAHJT6
K1Noz+nbj/KDWJpSf9ZVZlefev6mo4NIl0QaVvIesH1pR/cJiNS/5DBX44j+2sK/8vJWDEnoqISa
wiTEGaFnUEvnSDseNJvxhGEDuFnGnlrdQhc5TOJ27ree0A2GMPien/FIe9qCP/BfYdnCAyTz7lE7
MZ6q8dmQX8b8pSBNajEJnacZCdaAB24vYqRTxgc0fY36HbEMBBUpWpF0VZKuUnpv4SUAO3dEG+2h
IcLX1+AwS1lu+/yOaJVsFqmcwS4Q5b0+oYJXcjb3Lma7oytn8jvtlpSA8c7QpQPe8+Kme7vaouIr
P8oBafYTzaFqVxEAWNg1v9nW5g//EDeZP09e0yfej9eBz4pOfNbQTv/j47+91aEj69N/Of7zb+yz
5Y9PL4Yf7yy2sSO/xw4P5BPMeg6KBlUTHl149qGMiQ+K5CxaZKfyiZwwEbhwTvj0BKys5lSH3KG0
BumH4OfTBn7K6W3Ir4l/oeSqIQmVDiFzcrXWryhXklJ2S9xQ+AurQ7nuUT9ZYU3+6A2IPcHIdsdN
asYIw7DUz3zvVLz2uhuobIUEdPcUvjFU5HFp1O6tpr8U6ctG+iSS7iOoAjs+5wOEY5qrKceQRTH9
KtAdFRvEzBLu66LBx7/DdhC4DYhIUgK8TqMSi92cppzshr02q1dmMWyMBCm5QWepD2B1rjz5rGQf
GebJ/0v1h6ooGb5wkogC7slGOUbwQgprzfw4yt+TcsuzVwk/mP5mYmX/j1WW8uaviyxGJ5G8XlOF
J/9zlSALWqSrjd5hrnc2tbbpvaOlLItBnyU3kmF6dN1MikKwN+GyJF1wWBrlohwQNF4x63FTw4dI
ZIS3Z3ElgCW8pmBgY5IfNvweSXCMwPx3Z6TXoW+jXGsKR0RDaGwBmeVOPJ4Tf/mZhb8JM/6hXR0d
EauGgERVDP1/wfxJ8aJu+Lmr85fH/16gItExcE5NBjFdVSl//9zVkXTks6bG9/4h7fmpQBVl3P6/
63r+ZDejQiWKTaLc/S0W5m91dQydr/TLtcdT1yRaSBrEebj+P197Q0HHK8B/uX70JJw+XpjRfMM3
YoSjoVqgJa+GkJKZQocr/YjcDp8zZSCZ4uyY8rV+xQwGEmvKRkINRu+V/0xSW0J0vVe6BjnMwmFv
Bs/ZnTa/l+4rUBDmMxZSYTj25jPqMQKdJkx8tTWthX7lfRWPnKydnkMQFG/97xp4r7flLX/ScR4o
H/2pGPbIxikbaC7gPgtVpykpr1cWT5tdK42ejGqNJ83wr/53zq6FV2fdTtQnlCMw9PlsSI48QKhd
fGqp6OYkToHSzS5R92xYSAqC19GNuk2Cb7kkGMXgSEpz9VkSv5CeTk4wjKcPmsfKBISnxUpPmGKn
Md4Kke+8YgwyWHeQh+OwUDftpnLKxY3u+jFy66VWszvbb2+xYmNeZ+wvcrbsvF2crsuqgchDCNwP
i5rh9OcYkBIJj+GiPo9ku1z0ZJkdYWOFs/hsrq37AwpFA1/K2FSta0lMNC1GjcB0yw5vEIsBmKmR
Xw+UWJ22gak5HPGpVQTP1fq97zu0GCwQaulZ0xZm7bTqpUyflUd/rKtbq1eOSKDU1WMUVURvU92D
fSh1EI1k4ndQMNhECnALU7Kp6k1BDOaRcr+zXrJ2Gp4hMCe6axbnOBRaBuMJMIlgEZknq8dXexaO
ibypI8pHx2xPpR6AoD1ob+qW9kCZvDxCN4yzc6ovp8Rt0q4OndtTRRak1OF2p3bDOZNsULaKK6Jv
dPWdzclT32UiXpQPDGwTAogRIweK+Bu7XZGyAyNwsbNlsUBTG66YunYkBEzlEcd69MxM1rP0U+J9
HoYaffU+gsjU6rf+CAAXM0i1ztkPp+9IZ15iN2yunF/E4RgLZNrpm5GLs3Oy7jsQT6VP5WqLCL5t
5Lqyidxozlu+xgDiM1zy7ZLJ1DzuhoJMFugE62CZIQBIUOfCtWGmnqRPEQclfYqTS8N3qfruCGQO
3hJpFzPnZWZC+6QwRhyJ1tRJEbcVUgiF4D6G1ItKvYz1aezZzuDmOzQ6DPlSGspyEnR4+CMRdWje
liy2TlmQtdSeqYyYK1EnZjiEKAep4rB/4J9jiOcUdtqFB0GOZjrZEy9GVu9xGybRmrZbOU/npo2n
zehehe6Vwk+fg7WXPgd8zj1ybpQKU94hujUD1umQvBjqe007Ba0rxELe+nQ68x20dyheNDOTfKmU
rgrshqKYQy2/bNJpNNAyERlGG59FKjRPKUTC7PzIt6R7D67O5E51Ulh9ywirNZ4in/banT8iC8ME
Vc1PWPUIXcDEMu4VO7LWfDDePJg24gJTHNIS9CnAtn5JRPR70sx8uJX4pXXVQhwWN5qgCMPk9hgq
b6Y3J+g9/SZKQ2sJ0VqW63DjrfW1vAZptg22FoUukXCMHwnOmngKlOHCPLvWy3zDqsBMOTiCG/jy
MXQ9dQgNmq1YfoigwW8xOCHxMGyVLeSrd9i8JAnvB//aIoLp6VOytjJrouNO7+DkLwa0b2O3nN5n
6W8kcAxPVrSrqnNDn3icC/y2Y3oKuCUYA6vEtAp2wTFjWo45QbxmAmGPIavmmgV3bK4DHLwOFPdh
uuUgNcDyqTLmdelLjAwJOUNJiSthplhhzvtxep/R66cfy7mKBizhEt1cx6LX+x/4OhMyGyS0GTD6
l0WlQu7Z+aHry3vjVUHOdAeB25xURmi9fx3IL2+uMRat5irtyo/kFjXQukyib6N5vglv4JPDg29d
THWhs9kARpcWkrD0mT+Q4jRv38fqqeP26eVrrrlcKoXwzUkBaWX7LvlrnVFuDfm6kk+N5jwkN3lL
3sCKE9Gr00efsZO11mxY498aDyH6syUoUW7WkCOQD8a/EufGV/xxBUyx7ThbkkgGPcC6hXePDTTY
how66WPIZw/M3fzHT/ZgKqo4gHlpWJTlkuh2eI5WeWakC7brkVbzFOVK6aT0bTAeP5gDQwcqnYm1
9DX4FiIm7oKZri15J/+4aqhOfOgT/pyv5dOi4TQ3GPMOsEOYUt/jBCyfDP8zRMk4D8GSc/6lzAfU
Nrh805i9W2VsweZoHmncijd0AhG/rGpNwjSflYkQSy4U/sNreK8p2wfHL1dKjHh+4h4T/8Bns8kh
jY8/JkcEBgaawRAvbjURCTrLQ8LeqPb74VW7xhNFgS2WxAucahoIiB805WauBKvSWtU6UoGgJur7
qQSa7a+4RAvJYdypgeKGx8eNZOzBOASt3QlfqrT4UX7/QwtVU5MpPyVGehKYH6q1/zJ+pL3JUeLn
QvUvj/+jUDVplBJURbWKXlz/I75wCvmFaivzXXXOJ38O+YX2Q5UKRVeW0GH/lmz4eyt1+hBFKkQE
wqcsi27V32il/geZ98/PfDpD/akRVXliUifW2K4Tk12Y8tDCGmVtkLDlhqNtxWIiADUuOjlvOLIf
PVSI7eW60C+Z4QzoU6RDlP3WLvynXjm4+AhphqYh/W9nIfmYf7lyfn3871eO9S+Ng4PE2RUglEXn
9I8jjsVMG68BvXTe/+cLR+FB0xWFdeG3vv0fJxw+NCGSVWbhOuwPzVL/zoWjSNNc+mdZPkEaf/rJ
f7lysjpph1zU2jU9wU4Z9oKlnGUCgNSgehqxXXkMt5jjikKOLQ7RysD2ODmw4nH5HipnjZ4CVvTw
iMC3U2iYMWzjaECNCVfPCLeyEJKLQw3NRoxbKrsZlCvakr6c+SVf41M5j56GZ070yF/04h3tG7s+
M2t0vPF31pEzwA5wVDl9Dcrdx7keFsjb2D67fiRoxNhzBmMQy5zrAXQPUJI+uaZScIVQ/cOt4S0w
07N8KpDqnkZh2KomczYIhNcS1Y2PljZJCh1zsbSSoNi0aHoq1veqrii8Io3OE5AHtXw39ScKiPVI
d6tAA1IBJ2f6NeT4+6nHgm2Wm9v0obixKrHO5xwI3drDlkzAvW+FL0KsvbBkl5RzDygVM21sOU+g
EVeDhB3TIZzgrcfVQLStbnde5oAeC2YFqdlExYQvjR/IQKdAXlWIoiggEcA7OiVTViARKIP+Mpid
648W/P15SzEDkDBBskpxGiiPpY/6RUFaiFVM3eaF2xTzBsyQOEyfnxDSoRGLgkPQINQJ+B78Q+l5
St6cZMYDml+9Ua9CqrtMqKeyONhS1qOlQu1MXBT91NJ4kwFDUfnz0oSJ99IShERGUbto6GNT8RCc
cm2o4PGHIjoFdUDXhmNK3QasUrOpOROhXw2RPqUT0NFhtxb5MNXS3MMBtqbwkDl8MGQwUTPYcePW
3cbgjMEXJOs66J6C4mnyQUTETM2N84Noj/fiXX5BJkqNDgKwYNbY2MR05HcdNlYwHCTIaLE+3MUy
uvccVcKqu+aN/zToACAHL96Psbb/iMfq9JA4XunRTcTlwF5d0on2huRdkRgLcYd0HAQLUgnGicnE
GRdRlEh/7jFylETh1UHEz03fDTtpcq9AEpuIR8SgE1xOpd3ZWVahCB0hcCPKNtvqmSW5h8QySwiL
rm2PV0Lk8kSB1WG95Wbo0ICKeD0VVvWM5sNEmi25CTrZ+sSIPvQzkrldgkarr0e/MoMtB5ZHt5AA
BfjBOSC3x0CdUhnHMIJk0TKmIFL7r5+oUEq20F6snhk0p24XTxznD1Ua17gIvMeis8gC+ydXGzTF
ZFRFFp2oH0ax/1ZtiJr417bYr4//fc8w/yXrfEVKGIZZDEh/qjYUxVIlXUOyJP6wu/0xtjVFqg3Q
+qzyPzaGP81tJ2s7CillKjpgFP2dPeO3SdrPewY/uaKBMIToZIj6Lx3ZnHzGXLdaSGkazhz63y8Z
HQJP3UyRfjjAOEvNpyhGzYnAuSNBqBYVGttd1JRzn0wzf6E8kOqOxzxxcC+X2tMjsujDWDemsRnC
wJBcD2XR4+qgrg+3Uuw7zymaHi07+uqiUB0U575/JiA+QnuXTpqEfgV2eUejPX4OdsZLu6TVlkGo
ly6Y3BIoDTCUF5Y5689WbbMJaXjv/BnBWJiNONm2bbEmdhltkohQ08w8O2WFDMt3ydxFWrpXgfwN
ojzrxFvYI4RQFjI8ZIlY42BuvmlbBYUKlL59ITOJFofzND3qpwjO4FkiZqZcsc7lH4q6yfIPs1wq
Ov2Zm9Fe8/Daq6RFex859lHfSKCW38gomGzbKa+Zcn9wIoiTr5qDrckBudaXsijM8fQU6j3LmIbt
sghhmStcQZ+091EmLMvmrA0unx5g8MqPnwLNTw/TYIohIwgKEW1K0OIvm6RDCjvMBsy47grvg/mW
d1SDLbIptPLRZNJ6jMfq3piHAee56Fak4j1h2b2Bfpkc3XYYrTHs8lJKta3rQKbm3UUdbLJAZvJC
Vse9Wx3RQyEEYnHO2Q7Q4cxMqoOQJwAkgERNegugNDpxgye+PFhkILNzKgSk0jxEv+pf4VjL9HUA
YS2AM0uHIrIrY8EL+tZ8MIQYQK7AWOk341cLPIMZYOSW1/IE1F0T9xh1Mn1h0jAiZMiapXCVrHl2
ZOjZkx9VEXKYAgi+mW894hgRvepaldK5TpgBWIUR88WyLFcPN6dlJr1ye3HQBDoQh67g0dcgIPlw
TDi90WYjVntKfspEV85P9MeUXWgekJMN42pyKXjVmj2vWWsLwUPpgzftsxyB7sLtm4K0SXiBIIMc
piC+miYLFjWqGBIk0LfKtAxtvZ0zIJRttEB5O9/SehAZP2G/hpxOpl+7Y9pTIYsXLYRkroBpiYiA
r4iyrsD4NUNMxTUoGU+P/TA9O0lcY2DjbTKybzHZ2lrX4QSLsIUmJOtXgWE9kO1hEUTLFgMQ13p6
MJGpc8IozIUV2+jD8m4zUbB2Ks6blX/058MOiBTZWi/6mWS0rlyK2WXMLtnQ82JFnxN9kKur+xpQ
56lL0bsUtFaK+k2dNA3G06Rx0FfFOofwvcq1FYoqHV1ubGNF+aJtmhzSyKNACpEwOiYqJwfLoO1b
znfdbECL98kF0Eo0kIhO2UZK5Tx8MDpmev1W9Pg0n5Pu0MHELpyJqqPOWkJsHmvCKAi28EhuxSPf
2rkjDZgJbW485XEq1eUQIbpzwxFnj3xnBCgiMEFr4cY0l5DKIRN/CLfYkWLbJwt2XIn0cGwtWYrF
QUvWPpDlD/3DM5bEGHYDeJilNcx9+mWkkWRAGhYxzstP7VZ268R3JFTLxjl6LIbUZr00lXmOnpnT
woxOOJ1V1MlkPunPiOXXplOvpDno4Dc8pgTgKJKryWu5gTO30l+ajdgzv4T7CfVec4p3oUEfKs6w
MlTvKjEnEx/VHX2kmK9hzbJC5Q5mE8GiRSEifGYA3H0kClTQNbESqBeGqbaeCDyuV69gGpDYjWxG
6zeTPjO+Fs0iqVfkUkKBxpuomSu06PW3yYuV2KjRuANZKEg4WMWk40FLLp2KbvNVF6dgEJo7QDho
g43ahy8e4fMoFs0WpJ3KqSiOenRV6nxei/vW31TiSh+IVlynwyb3DnW9bOJVYsCh34ZMwNGPCvo6
KfcmUX9te5eknewMA3X3FBeIog2HyiisaQMjIojO3gcUhkJzCAzROgwvT6L/4nnPne3lx0e9CDRq
p0n/HdZOJbyRCNFF6dwTd5G3y54AQg2X0QTVvJN/2AKhkzQ5c+s1iS+IBaR6Wa3QN3mJu1Eh5M0N
Mu7Q5r2G0eQcifF+zcqjF7gpUa0R2AlGEAHbA0qGa+uMtkm4rxutuyutKTRQKILB26VHhpXDzj+Y
3DcskiYNZfBAUXtqhFONeUNlZ8umuTThwiidtJAMiU2I+ilA/pHr7CMF8YwWqyJzHtwbq37tqXew
7ebOjjh6lAtY6jA2qOIzcpYj0kLRbYrfKivHg3YvWbh58pWwrYp4ASqRYEjlbum3Pr5/dkQ/hW4V
btjJraUoLlpUJx9EjXLtx05+rKplc8mTGaOSEBO0udS/k5fxdQK5k4y4tsB4zwf4GHh/WbJfopP5
DHNPT/fSPX/MxCuRxLv4SWZy/4F6mIAWmhj8sHPpC6WAhlj4i+0gJTdyE5HC/Iy0oSjn+bG/4Aet
D4gTiH8AsVudirOJavkjRhxGyxioZOTU8nzyhheM++nctVBrcQZlnHpAjql39vGAOpuLBH5LG9hC
iDl4GeyIDSPBd6at/q+IjCoPkTmvR3NRD2wKSzzfLvskQ7xT8FGlF/NxodiBr8HcK3oqVFqMD7QR
4ZyLYWb0C4PSJxDdkjyLf2xxPQECVHHCQMAvsOiOMBj+b6082iQ/NWT+0+P/XVxPPCfID8yWJ40Y
TUI6Hv8WRfIhidaeBZ+C8humCx/6vbqW6chQVUNgouI1eUZ/qCLlf9G/wfYAoIkOkqX8PVWkbP3S
kvnLc/9FyDYqSSClwkNYM/itnNzcF8IrSTRlvg9YFvcKPheDavapqdAAMcSwW53xzaz/6o7Gc/+a
vRTS3kodsnJyEKRnT70gMhEqeI1AIK8kE5Mq0y8amzbNuH7YOX9NN9uiarRZl5NPWH/Jp0wPvlo/
PsTvHL/BNNzF+ew9G+YyN6a3Jsoh6y1AhPKXh7DoBx+57Ij9igj24ZNcz0L/rC5Kq6+VAuuMQIl1
5FA5BaHyw+iYWHW2nJjobJpVLqM5T9kykVMGwkMXPppJQjiZIhyztbCmVjHWYgGLedkGC69ehMGi
t1FHkb2hnJnYgKLEotPh+CrcEONeuFIIOjeWDGqVDzUjj6q4YsOuUD3hGiSJNlwxv/PVnfRUbNV1
ELKJ7crczR80duyKFQukG2XymK09UN5AqS0oitS7jvWt4QmDXUz0CVxwJlhLRgCsw8NXp88LIEOQ
SSMbRV+S7CF9BE4kOWW0qrPvuPoQvDcVMm27DoRdvK8INp6p5hxxNV5/PAI6FWWI98KEtEfqCcK8
jrbO2jx1jrob3gRCQTg4MGNgsT7o75Z3Mwt2idyuL0DssA9YLlqccosPIwI4ceKwoqVbxaJc3oVg
MAoCBJlixdv+Bv8UbkK4SdR5oy3GzJXXAi8XCsT5rpbc/K2+xW8Y5pltld+kcbE4G+1MgcSYTpb8
giLCsDXrDbz6JIxYlTe/v0YXHUX/rDtaG3CqWM8XBV2tV+DsPqo22W0JiV6hpShvBH75MTlBzHVo
NS7akcoIiu26FglyWuK1UspljI0AqKO/NPcSIiu+bkvlB+vK5UscjDvnDhRQCrOhdI56jSdvUOWo
C/wZFTB5Aq0gnnuvaBxgBC8fJPpWmww/7qexCm1vLh3z5SibcPYUamoTSOmc8KSPTLYh2iv3A8bY
rfYx3HNxmQQLs3JiyVWLW1HuYuFoyNuHvO3u0Vbfob/gipYO+XckzxpuK8oHH67GDJEVBjY1nQgZ
OLcVXDRwHGSZbN1xJ226J379BU/FsMXy1lLt42WcQnip5b8FksGiJQomZlk7VCKYGhu4oTvTmC1l
8mgmDekOqoF1MPIDjdj+scK38bjfeW3ISX1LhHVGZtm14/eHMnSf78nW8h1chHw7+TsR3jiTKbKt
r/VvniSix8fokK4ejlfzOyQG99wptnSppJlMU5ACcidou7xwBI1sAdt4HnfRfYp+P3uuxXFyHWMB
1jcBCHwmmycLeAV8rVUDJuEo7rlPW84CseO/BeyjxHexMgnr9rsg4yeZD95by/1POhQHa/Glxd04
LtSRBDmkBQ6iN6y+h0CdZ0B05sGLCIfjkqEFiYa1UOPzV9/vRNxZ/plLkW4kv07y5l/AoVur4kpd
JtiD7MgbbZg3O9PhGr/g8OOSylLsoACpiouPvJIho0mtg//HlRH+qWh4EMDhTmS1oobjDIiBFXss
Cw8wKUam9ApQh/oagiAomuNHDKuM8a0rH0BboqrEOLWwXuUVYu+mfAYREV4lbc1VEO9QfouSIxJt
iqSC/gfqXjqm7U4q5tGtb8laDZjPODgdj/6FSn6h7VUytDgYAEfwP4OzWS/yiWlGzPdVrQFDzCwE
M7AReFlAokh0oJfKW9XZyXJc5Z/Gd5Ask7Mvfkd0EadGhdkrjkX5FRfNulOSpwFf2ldISjSJDKVH
JMHpYWx5NZRPyOxAxBS055yDubmGj3wRP8sn6Q6vJOFC56XZmWgkNhyoRgjGjrCyjkW+ffgst8E6
2dXP3kIkVcUpQKE4hbHABRLo88jVLVsSVuq53YSH3OHU6wOuo+ZkG4CrTWaVOVdODNDNg+USw36g
LuOhVMAbEwnlsr30ZBldGhrEr9auWYeqrW/rez06JqEpeM7R1dMnQDuizoQ3bddC4ERpgVASP1ez
0M2V9m24wg4N/rp5i5b4eehg9A6Wb9lWrt0rdSM0t3fwJYgaBpl0WCt4U3uicrOXbHRUT9oULU1r
w+65fsErgtFFPAHgG2XQPkUyKZfQRPYqsuJoFpAr4Z1Rx4P1DRWk1bF5jlAdWOT7PlsJ2mty4Wuf
DjeFPAzrvqSNUe8D/UQSQSsjsZY+DVN5mVjSPqrMALjQuOrBnz3Udzr9waN1H1Kza2pp29GrVeOv
B4lTTMbL4V2h3FWD1aN236dpAH2WxvtQ2ifgevTAVCT6rdt/PQCKVwydJ5ZBQ5XapC9aJD0rHRiK
jS5evJF8kL0hnJKO3Ka73nwCiWW4Dd7NI3ISB5vAIlaEdB0UgYociojJbMEcunNLJ4wbcwpWhoeH
v8NjICMhzogVfMpdHgFbA8bodE2A2A7NKSocOu0xdOZilHcyOvTRrz9DXgf0E13D0jjQ+WcrshZp
S0lj7PLaTY0vdM9cOkHmqtJX6gHhmvcXf24gaZup6OFuZLrtR3rszx5WKr/ZGpQZFAMgclbCKnU8
LjLvPaVrqD6coFK2XmU5ekxffLJ0pKyQ8m3QON4yfC8k5Xmow0W1UwYXsUWwrubKjes4OqcXZQ00
RVsjI3fqJTmaXsXsiv+IGw6IOxqTnKJtJme6G12QqinTXrIfSSoLNiab8+0tton/COVFu4kQ+EA2
f9alOZnNi86NbZIGjwozo2O0CJZCYqMEuKlb9X2IF5VLhUAFsEOTSOVFEWWHh5iUM45+sTqvbiwr
TrJDQ/z49G8cvOo1Sj06joUtLot1ygxp3tMA4ZhD8NWIcwPIPjfhgmLsNMAZ50mxGF2bHVGgbAHv
EYdShNknCpALMhPU2Y66jNZwXtYYpJUjkpH7SDfqPX+mjUYT77FlQ9sKDkoUgsKFNd+cXsCJKDNz
9lgkJ5aMpXiOUfgSzcePsGzcfiniPrCN2V12rS2BYcJRbmbmswYY2FwmO2Erk0c9njp1YV7VvQA9
gsViY4yLbG+t8xXBVRCN5zE/une2Vp2K/s9Wz+F7Y0cXBjmkU+OReMdBED77h+/+0OyQyMhTj3Gu
7wn1zp8xZ9RrDuucG6k5noD1PHtnsJLF6IpLekuPyKZrk61xAyIYl258r0P/bJ7jdyiCw4t6Ns88
p4Lhy0tAAqq4ibpTSgj7zoB6uYPGQt/SroOFEq0ItI9Qk1rQ4eyEQFFAFFxxzRzGQ+hBMwBmTVZ1
/QLthvHkXM8uKvTL/CSCaETbpIL3GYWWos3l9mlqRj00/3J4NmN/TJLHZfq/Mo7vBQ1M7Frc2uZy
ibcT/0J08qfFIfswcuLup6wCJr9BjtKSUMeQQz9Cl/TDfOZTNWkzQjZimTNVWFDRoXrcLWMr9LNm
uHRg9RlHUYOy6hGd2UhM5vSjPx5pPqpYDJMB1j5dYCT5NBQuJYRzrjWtcTvO+iLXLHOFBQX/JliT
crKQ32lmYOUgROTefBDhW0IwMEFtnQuQl5MbxgB2JErgOZZ+dUBFWrNJR0qyw0Ruh7Jl52K19p/a
TfxobK4PCnVxacnOyKPpG6Z0QUlPOBGVFJFllLfjkgAbzgomMqQRRCxb1tLipbFE9KmrMF/7EmE9
2yG/ptIia6B4v1tyvu6ZbMYArNFdgcTOnRDv1yXIziN0CtH5x57u4QTops7h3hKx7DPf+u9CHaTh
HIF/Fur85fG/j86wPCIkRzjBGIxR0585AXxoku6YBt/u92O99C9LMjm0//u8/7PZkcMmB3tRhfZh
IU7/O0MzWZtO7b8MzfiZcabxrGTCIn8Zmg1CVrWjlQ5renRkBsIdsRxw38S5MhhP6OB7R/PYIBBA
p8s7TcUpm+s786YIvhQdral+mhWIedjdE/HroS9QXiPQDNY+phVj3cHqsaKjQXBI1M5r1kl9Z3gv
5Zpv1egrnCfqlZTROiwxDe/zb8285e8P0qVZDUiwY/Jsl68CJ5ii/iGZNLtd8oHMIBURPaakV934
THyFiKgpaNcJpXii3iztNatIxRM2lQdcds13kFCm0+oK5uQQLQFYSdx1lB3pgYosuyAyptH7eH0k
C2YXIIDwaFAxcO8BfraMivmfnUroLvI5G74+15Sl0DrnCHE1wpN0mdKJ5nDcuClVtXbKOIdRRiDW
0F2lP2roJeIjr6xPOtUxZT+xBeGMPLIYVmELImapdZzLuuMq4cF1dYecDK+egZlNN165ToLEL5QO
2s5fhdpK4omMhEu+UsQjb3zseOrsp2ReU1osmhOuH6xyDP5jD/GEi+gd/V+asp5In/yAGaQD0hVI
dMYNSlNVSgCnLUijIJ5wWPDP/glpIbwEhIuTxhDLtuGWwsn6YnVC7hje0SHy1YeSA7LjbVA0pvkp
qM5IDJEu8hlKuIRcHPs2kkm+T5Dd6GtyilgOpI6ojxcazjYjO1oo6h49P2Tcdp5GdyZmafsppNu+
IAKDan4Dow36wrrn+sOagPJYZPyDzzZ6ymiVn43eJbfZfEw5mQOvd33ox998Pv9QuRhjdkKIpik7
83b1v3cnRRSAv65ff3n87+sX3Hhg8rIO5p3Z+i9CQ+RgmqThmJmSA6eUpT+WMTzUPJffogh/XsWQ
EdCw1C1JwgwuWn9nFeMxf1nFfn7mv/QmzWAMvbEj6ZShiJcuDPoT1arm+Ck043wAJlAJ9MrLuRag
64+Yyec3GiEcC7UWDQlOTrQBq3qgK8I0bwrki2nkTNlDQLJwrWFyYU3Mf5zbaTHxOB5N7yshUoes
QvqEqMM+q89w4wyR4/ULWdkIj23EfSjSTMh2ZkFYBodZR+n26bBLLXgqC5Dv5lcZPDMdftCo08Rp
De0OaNt1bqQW+nfpGB5ncKYaUvLSIDMQ4I2m4iW16LcZ5LCO3TktaRl2gKLUsMFTLM5kDRpUXI+b
QMLNC3wQEbGGdH8yRGSdju2FYgsPgcD8OlMp8cVXtQ/IALIM4l6kedJTMFY9YnSmrlPsyaTBD0nf
8zLca8ZBDHoHVrocFg78+unshpKTVQWBQgvfg7FxItT3gqOVIX/IIl0VNG3bIEI7bh3rGivuFt1c
AvEs7Z+qHOAp5pxTZT0b4oVoX1tENsXsJwM/OsYTcWwT08/DgeHqLEkKR6tpRMNLzycQPZ90NGdm
eImHT4bWCAqmbUESOPfzWlVM96cnpjM0arBEUK+prokjSG7x2HyZxgY48szjEK23l0FKTm1kXMxQ
Wuoaa6vfRMRTRgMijfpNn+iVckQDQODQDeubBpGqvSekLcfGVeIXaAHEN5NPXgD2IkUlgIQsRVuD
6oJd/7EQg91YOzSF9BK5hKPBXG7J37iUDOwbVH/SpTfZeAzaYqoeXIc4Wnm99zz45UFTfOBjhQLp
ZqYivObiHFnFVZDA4Sx/8dQu5krDQWqdp8OoOFbos+pNHHJWJhHKCN7L5rMk8gqiIfN8DrkJtE1T
xTug4IUK43TZNVeBkzyEhXSuxSBpmzr+7mIOnD5M8QZs+JzE44Zws3Hle2vEHaIYP+kMDgOm8lri
WknuuUnVfAqa/l21wa5ExBh/BLGNOCHuSFnaNS1IwJNXbRj0lcPNY4oIAV4cbXm0M8ZbMp2Tvrnm
ad6u9E5ctRyBUddIK7kFv6yqtNFIUUJKmWw12W0IkrFWRnWLCP4r9x76uBZUF8oCxYSm174rdbSl
6JcEt6oPnrVpx3fjEsZ3WmehRwzgceqvwyf4fBBLTK42M1miqR9stdVXTasmZdedsA/hwjPRL1YH
w/RtgsOEx1qhoQHLsFtF14y8nnKR91+xaMd3DYRAszDf1xz3a3HWvXAw5VzMF4wcnLtWBsYhyjZy
uULWeQAPz8TarHacxwdp1wbgSkTEfKuyAwqE530GqU60kwKB3RyyDJN9sqJR4d1pGdBBkDl0og4Z
noXUffgoblZJs9WoQ1gRXodgPV6IMrz2K46JnEYqfP+ZQwAmbUEfF9VVd6DbgFXLyLyvUpsRP9EC
1bnQ6fJDeryG4nQs2ynX7GxUztSc0K+kOHHY+n/uzmO5dWvttq9y6/ZxCjk0bocEQBIMIqmsDoqS
tpBzxtPfgf0f/5a3XeeUuy67ymErUBS51hfmHLN+xyaW1s+SQUKiCwe7ke594WJKh2IB5/HKvuHx
sC7pqanuinCDDR1vr9qhvqW5TFon3scVHjw6KJe2UYTFEBPkuAqfAOvVtatlTv6UgeJEqlvZU3ht
hTOBTVWwBzUrwxTF9vQVSptFVoQrrHts871QnETlK8dZnG8UJsmE6rA9ADxAiKzq9B72mXWr3JXK
tlJOmeQa05V9O3AA+UX3WY+sq9ilGiqfprOsnkw7v6HjuoQm2UgbxUAOZCv+ls7JGj16ap7sjdYT
7sSbCqSAj8IYHM2Fa2JfIl+6S2UsQEfDDgkxWKnzWSLfA+zRg3XB8/WJCpLBSXhkXtkMT4XyqJa4
4JzgJXhIBybCs/9UKbDXX5KSBcuydHc0SjPzlCeeeT9+hf7pldkgZuOe0RIGa3Lssk0SAMla4b9h
dnIxXxoq5o5Agh3yVICT4eRM/Hwj8yGxgW5w1ftVfomwfve7dtww5+ZAZYisNufgi2GKzMhkEG2Z
eCci7skOPGcQyQP01u8grI1P1lUgGU7SUTnnH+hA5Dd77B31GNzgg0+bAorjKn/TQzuXtp280t7m
ZW4UvpXGoREfq+eI2/E1eYCci5s/zladzoz4h0D4OdTtvLgZn/kL/MnR5Daa0C7Zy3uZlwhL8PEi
kmhITyKuQs4UgymKChp9kQnHt/KaGV7wQhCg0m+T7quK7wL5ce5eNQGJylmBhgR7i8YXwInkgjYG
6YvrzkehbYdv/cXCJ/nVh4v6qL7EP5B2Tc8Uo4HMD4Iqo77Ippt683yXtV5yZj4PQpsNB28YF3AK
vJUU8ylymrWKKh3OoUhM8C4Fu/jQHLRkKx4y12JXdEaQOF15Z87H8Gq99V/F6/Ssb40v8SN70YnL
I0nxxCgE4clBh1r0OgKXxu6zMEf3WXzKQCpJtqK6JfWLcZnuRsb5FkfdinVBsJtam1e6+BneUBlw
5oGD3YsvQMF48Pt5WiDFKeiXcJcjquHWOZiZY74xXtsPGQiV65g9sdVjhqUf4jdzL7BSCB2+svhh
3chrszaoAlDn9E8jOTg2vqFKwPGEpo+uAizTOme3VK3xgIpulLv1U/3FhSqoO+kUE5Xuryj/JzpD
OGMQr6Md2TMWwqJmUfUYI/LK2osNu7fu0QFhGJMycnJ3MoMzQCZMdcgLY1sX7Ri+LW/QYcsaIFBo
OrbcI027Ej457/vphRf5Nf4BZLTtKe1WjepSQDBz4W08mIznxffsXfB3cb8rKmZ29CWJN9+Hx2gh
PKCkXJVH3oGwTYPPyVzpGHNZyt1TNNaM6CbYsdWuJLBw9vQYQR268cbaK4vS5JtuADnpFBT5/8m7
7IwGo23+3/+V/4wkQtqKjpYlPOMJY6mxvxtp0lGtsryCea1Q4C2oBgjn3bhqfrD5VVgvIW0rEJSt
izUAZy/jr8KrvAY+fogg58S7K5tdIjt/wO9t5qf/8ugYVPw6Q/jDo0OE8P3RJWmQd0nBo5OXHMkB
1VJPhq870paunp+H6EdVdOCq0RilX3VzoL8VYPwTf9S89cOFvbcxPDTRHYNaK18zhPrHTqCWBC1L
gyJJbjxWGvG/TKCAVP2xg/urz/+mL4FZQEyuoi7NofZHfYm8aEsUkJS0YihFfuvgyAszF/8YoSP/
M7hC8v1vqxh/ROAtbh8caDC7lL8XJab8zMj9Noj600Pn8X1/EakItqpUCzpPMLY5BUx7mIaIHolL
bOZyxCptzqqt+tEdauTK3NSUGPq7ah0lYhwF3bbA63JQpLaM3bFdn1GEYdumtoErXgkb4DwEeeSu
RJ6U6IxLZvTW3MQ7rNfNEp3IJgrclpid59E6C9hjsvYEvA+Z77zDgCzMX/iDgNM2OFpiqvVcEYAu
LoGr1QZRsyJ/aId3PiR+iSt2udTZ+L4Zl+XItDBk1OTxsC1GK/cQnRHR0io0stuJL5p8CNnuSG8K
ozA0s8yMAgZXoJeZ4kg+ItJVMl7K6DW+wyaxqn6U/TkJt/Dsw6o9JpqdosxIuPrXBaePSonmVMcQ
KRmWU3nLNqZNnPIozSIJ9APaDAZW5oPG2jtcd8XBkOAkHunkDMwn3BwDk+h98dFi/nksPgQEE+jO
IHyTuvE2EkWgYYp/nRNGYXberqabemu0E26X0rjXdwYkSpDrIsqUNVgxItZEWLwQE3jSN9Tx4JWm
+dwhdVaXjU84r5GFtJcYrWZsPpPdjUoFa2zOxlBQX/VCvItZ1eYnU8MeXqB/M9nmm7nJShE/NP8u
PYkquZcQAqfHoQ73atPYWQA15rmCUSyi/pAD6SFa8l39G9K4JGEZ0zoMLyVchga/miUMvuGx0zCv
FMhmoJxmigFRZRFs6zG/wFLm25Hty0q+PkN5uIveYREjb7S8ujo1LRp73Tz2Vr73uwOXLvWRpDFr
0GwD7AyFENkUCD5r6rhkCw0dXXJ9D1J0io4c4GAo4cTJNKmQxxeqm35Sq73EzxfrTkFNxIcM3LPL
AoJWpes+I/Uo9k+tivrKICsz/AkQTj5y04lVsr2OArlPc0+8G7rzZh/yUrpkrGJRCyIlTlb+uFOr
AyyZ7EMv4Dxbb3G9ZK1aNdsOYuwFvhHqApHiKsFUT4nWP7FsE/uzsG9fufOxebegTmflZVJAK7Fo
0dV/riBQNSUZNww5Sgq8NUAsXMz/QRCIqI6b/fvK4C8+/9vITefrIuDDIrMsB/4tB1ycvbhsTI2r
Ypm3LWO1fw/cFMLQF3sm8esGwVZYRn8/ro1/aXj/OOD/NxTybzh7FwTit8N6+bHJbqIWgWFs6oRZ
/fGwrsQgD+vWijzGCXH2qRackEH6VBSC3YYPUqfATosu356rvyiCeLB//q5/eLJ/qTOazEpzHG+R
p+MA7Nj3dVF9n0yI6YOC/vyghCCMTYyNdNHyewNTCuwDbwZh30XwzZbSUvOX84WwPmKqB2ZczTw9
DyEsleYLK4SPMahZHCpktw1Dcokk+VX1D75MbV0EGUSryLiKVJ9+fVK5BCacjHX/kc/451WKS7Ch
uxkdy2rs5T3Frma5YccMhkSGPDplFwXt2Ul8keEHv+GSUN6Ep6i1rVvXEfa3lRU760DCPUv6q05y
A6P9bnGkvE1+7oz6JdlIWyxCkRfSs+mv6lnst50Ef01AJUXkiE7wYqPD7fphQujKiIiuV/lO9zrm
PdDiPaTiFRcRqJv2Jfxs9NcZHDA6G8O85iLzTAf/QH9fa8E2rzmAxvAuEMdLRK0sSfkpENxKujf5
5OHAUNX3WTAv65RS3mJDYfXINCWUPNZEanozzOdE2Jl3HPRrpcQBibSYw7CAjFe2twnRm64Qy43N
gbncu0Ac0qKh0BBZIGCo9yq3mltQqQOqp13QlMZxdFTgEVPchmJ8E0uQXvFFMRgF7http7fYrbdp
XyJaJwqrxwQ2MHNAtUnbwM/cJ95gbOUK+pYrNtuw2OidFw/vceCG5d4v7rrU1fK9KlRniQ+tbW6L
SF0TNtKEmwkNEmIegWkxTyh9jeTButwpJVTAcCoxNom2PjvDz5ymjuz07FHk62aHtFzdEZEdk6QN
3570IhAbCSnfHfg1QiBG4dBnzmDd9TOCvnpnNNe6D9B8sSczbHUDQvMmIbRyoQgiFHhrX7TphLBr
0f4p13fhpF0le3QnVOTXGEeSuBqOsWs5tIgApc+zS0/O9MnF4OwQenitBBe/qYH4li56WkJZ9GED
mU26smKXNmH+qDWrYsMMzEFS+BXUCUybbHUuDuXKq+7M1bN2Te8fhmO14Te1BE+s8vP0yG+gexw2
DJ5Wyk7dJFvqJBvJRvFUnIZjcaTiwlnnIiPhAnmlHeE10SZZ6ajZReaqNODWUNEhCvIPyUc/juD4
ttYXUw2LFAIG16LKrXPsqkNAbEEOb4rQ1YTrP3IAXvtvGqZYhas6HTYDJJiWd043aOe27yEBo9jh
SS7pPA8lTanGKGGHY4lRUJWsznW5MbjggQ8ITykmwQ7MTOCowSNlo2mQTl3xexPY/efdVnMQBSz2
44W/M1OsMaCPsGHL41ba+nb8joogb2i8zZmAUfxh0UE07wSDuBq2+MsvKX7qhp1WI9CVfWdKPgLo
f3MZwPC5adiY5H08Pal+4fZIdIUuuozcruGSj3dvNWs+IhSQ8BEwh70Eq6547dOH6oeWvpgs9tAa
SPcRr88xSl1477uwyeFFWZes6w+yjpAjQUN53zOF8uKTUWtezDRF2ShfyqUxQBN9Jomt0UBWVBHY
41Bb8O6jYQPwjh3RESxoRQsYdmBUV7iKglfQ0ySwmrgFQLM4ZenIhOPKW9+6TtHeiB6M0LWQEZpP
QqqzO2DFckA+iO/ZqO5TNLVN4M38OK00U5g5WCqRV6FH4+31KdRqtRYjb0ZYJ5F3znyI6O8nFtRW
bpOmQ3HCciC/s6YRC97LjL7JB/lDnuzomC/lNRpX2XEaSJMBaU+6puFkPesgFyPeUUBAqJU2vti1
gaQUQZI6rYT+oCTsqxnFV8PBqKKjGY9LGczyZCWRXQccRfwQssqb9QcIl37whJplcUbXAWqP5dOQ
neTEoKOLq3CfydCdxnf2pZACYMpM81OvuH65FcbJxmj9CDZV0EgZ2/TVMaJAM4GiA/86qhbuHqeV
8OWg/tnVBBxHzxFtM89XnZD8brOBePN5v2braXbis9TDPEtxBppIwOlnouA4aS/EeyLGRKzC5sJm
ndMvBkfQ9RsC53KOCl7ZTpWAdH2OBztH4lIsIUl5sibeQ8eIJq2MFxYDmo88pesJ3ECQCfmdZ24t
1uCxdaphJ4bF2QY0YmvEK+0K0tB0r78D9iE2g9x1lNOdbqtL6smameMArDO86qwgpnirpk7cO0pP
is5+JPJH5bgo7fZtmO1sGQyzpQKgiBR/l4/oTp+QZmmk7h1NOpGR3RMOdXMnwAoH721T3K5RM/XG
nulQRHuCAMleQlU5X9kb0Gl9LqVugrcVWs/F0hwD1WJoo9w2cJoDaOicHOxk+ibT4XS4DI+BSSwv
6pllhtlH5/yIHfiuIeiF4PgBoeRaIpSlX9NmzSqWLduKnT786HkQlqOmBhPQo7Arh50y7Froshl7
DDv65MNl5Y6EItb1OXLJlX5n3WKR7Y+H/MFao7ucmxvinSH2gOedhLO6N+kfxJBFQHCQYjspgCqx
4keVaxHBNlgADc6jdK/Hx0R1jeqQ+efa/EHvquSHQWF4S13mqhQSg5f6jqUPNqVM1sVbY4e4bJEE
5XbzBSuuhO3sEjkzoPY6SN11sGZXOObCgaXCwmSRg+TWla8+Kgeh/qj1VSXcZDZ5LApkW0WhT7QP
A16Jd1FUcBo1r+QtQvJFPYBUoH2r32QC4kxM0x9tecCsn/AUD+p2njbjtEkRCArbAutg+oLstq3z
lSnfWnJLVFs03JowiZ1PGcMML287JFQRa0BODL5T1xIWAanu2fpkmIqxGCr1/fg2mccpPI3h8yQ9
69pHhp/LGgsCFC6GAKhAQz86gGGqxSNb77ty8ox5l1Q83puU4FAxEHD3IEYYjM+QUpf/51OApCIJ
kf65YbNQlrjpRvB4GErFwFkZZJzva4oPIdAf5vRWS6jK5qW+eEsm0lvU8pxX6p0f+XdDiCbLVH78
Y+dcKAIgqyMVoG3SaGCWeeZ/aJtoWWhkvrdNf/H5v7dNzKpUiaYJRiGWKZqE3xoni+Rd2eK7oYyH
2rrwC35TKogL2caQDdxUS0KMjIDgdyQSnZSuoLWCLkDP87cEV0Duf2lifn3ov7ROktnEdc7y3pNl
b4kz4MDtrnqy6/uNqLtC5jaFAwW7PROHizZWjdYESGBPcWsq5LPSEv+6MVjUjDZxtZz6RbLrxJ31
MWQQM8jvRY1gRsOaSy3prkHF2n+FwYMeQcKe374k/om8IDQSQCdrbBkn82JASSif6uDWRo+6yVoP
Asg5IKYLozGpHdPZMO7meyxM4x2VbohnHbFEilCC/4oiH9HYJiXqnIzNlc4ByaHfJV+xdMiRedYo
yNrQDcALkISI+zmyQ+w0CNnZm2BJQoSrIxpiwSmLa7F97K5cDbK6h2bXaxg9F5m3C2EwyHA8HIg3
ke7giivEfb77w1s6PKcaIuCUuVl1wfeqSq89/pjQDv1bQY7n00DmITtoMKR2UezLiNAbZEK7JNkR
yYKRSMHigcRS8DR2GQc9PNbcm+xwkv4Kr3PuNwRukr5Kefgqm/YyfxpBDbMXdnvRTfZlcZGz07zT
uIO0ZsP4sJ/CtXUb84dsyzQQA701fxW4dA6sp5ePekeuhoKux8U9vYmfBcqmaLxnIpje5q9GtrtD
eWOAnlmfJXGX1/HBQuig2nPsICTNyTUFXQHvrgrWpNnq1AGsVRcsBERXnq8Yrwam2SuAhYSvrMXa
CVQkqgJWAVOHScg1oos+vABTJqwv3C/91IOKI4Z82g3ejDJ3atY+8WPgqzsifY3sJOcPCbFfOx3Z
CNMqOsvAeCI2BwKBBgSvjPbY6Rfx1p26zT2sBobiqg0xNK1TYLWn8Y7pDNkIicYmW5axhvzQU+xz
JuKs15QXGksN4Y6A0V8u3iZ+ChpfGsuJlWVI1bzABKhDKWbWxaE2OH8d44LqQlc91YYV4LMtPqvh
vmRd3uZP/EfFTip8HutDNu0DYbQp+xlWsjuyZdhHyPKhe9YW+SefoXjLwTORb5Tljwp1nqV6cCow
SdDYktSguO/ZVqo98nYq74HCwgk81rGorvHnrePP/Cwdoj0+ZBSPo2v+4JfbqXuEA/JDTUbx8pyh
o6uj1gEZwOdtEI7wAz12dMBFQN7jo1mDZig/CSwW/CfrCJAht2D8kB+0RqGs8cit+74hONR0W677
jiy+OYFf0N3V9aFtfXdEoWctNyL6CcQ/KP2Le3JmC/F+ik9N2K2XfD1yG2JkyUCzASp9gPglfuVT
y1yG7B5vdPojTyGspvpSnqxyz+h1O+DeM66pZguK18jnkCAXfzcIj2PrIv6H0w0JNXBT4CraI7tO
RUV3RNrxXTE9CdpzRNoD3b0sV542bBXacktDVD0AWTmEjq6ioqfN3AbqY+y1MPfDADdAuFLZSiqs
judDqWHnIavnBj99+VNhwqqf8abUIT38z3btnyjxW7Yk3FEiGxyTLZG8xJX/h4uTnc0fWYJ/9fnf
FkQ4heH6SHD/pO8Tx8WAzJ2oItTTTC7AbxK/hfvGRWqQdU+UPBribwsiC9sy01GTmeP/fNrf0fix
VPrjxfnzoTPUVMEaKSypjF8uTsaFqaxEsLLAvbzk6DradmV0OfTAlWVcg225YzCSfeGFy7HuDON7
Il5K/61F2S+qexRycD1JZDiOrKRVBojyiKmf93G98lm3tx+gNN5z/wdEZ/QxGceTz7sTigAEuiKA
T1BcyiG+dBwfyhJ0CcuGwjQfnAiQB8liQfKlF6bdtI++HsFU3ojy3dTODw32SD8g4jmBS8a/V/I2
qfbN1cAhle5M1AFMlF65IvSn9DMq95orPw76M/5cV7cbpFUkuou4yFDQWJ9gQDfz3po4T5Kvpqs3
IweJDE+WNKjBUz2uC7/yph4ZnnHTai4/gh3N+aZGhEqhyR6jdySQq4yGlVzd5rWadq2wGTRPTuit
jqp67LtjCiJh8JTircYrUOK046qLefq0uTtLbD58vdgRy+HM0OgnNGRtS0hqSsApqkPWAasqIoHz
ptx3VOmDN7vtzkjMJcNcr42tpHSf4s4/GCeLsF2mDT0s2pkRSrMhs9iWWctFW8AMbu5y3HrFhvCF
9hSHHEQ+yBEACmvkjfjKGChwNcpkX9McZaj/+H9MipjJpYR1pBemcif0fVm1h8NWplfWK3iD2xef
c1loLzIR0yVjnUV9x++sxRkNAeS+L504Zq+fhhsOQSl9iz+Hqz8cVcf3NJe+G9iGGe/I25b4MNkr
THB/LOyyCpIKl9WWGqZ39Y3kyk7DnqSbX0fkk0GPFw6MiMLoYkBUg8KhxzUFio0KT3JrJV2l98PR
okCwniNPOM3RgxhEbIZWquFMA+CMhq6PCGawHB3qPnOzArQTOAaeJdXWhs+yvC+fx30q8GSO2/K9
3tby3XLsNye07eIrYefSh4psgbkXxPJGc63JNXCveiPsHtMuGxswUZ3egCx3KQM+rhoqSeZ/ITRC
uVBOQZScTKobM9yzR9WZ8DQQ/qS4fC55T1S8JwLlrH31X778Q8OAOLI8NDGXK3Svpvzli/p69nqP
6+U1tNxSIF2YxmmNta85hi6lpz29Mp+cXmcVEDm7L3ZxwEAQm+0D2CPMIol3MPkXcjZFA+gLN0go
3C37ybJgWspboJGmi4JOPhVvuuiaw0tE5DLTTihEc/NV0ZGhY/ZYC1OL5Fsr/5gytJX+yVTf2eJt
TH4rLL6kLqSqaOxCt9yO6V+IamdaEsgp2Qi6IAkPFGNJ1njP6zmhetBqRpxY83v0nbHSHtPuIr4l
Obu7+wXavMEwvwBQ8+5SWl5LPsohPdJcdlsBbe9gyxnMF2pRPq3Wi62nLPJLP6U77RhMOfnyd0U8
PFDDeV8C4ToLZzREPwqZeNHB9gzZ9+1BE4+aUzOk68hYAc7iv8xooP28crW14o1e3SaUKcpL9VIz
UUdizLhK38z86sayo8LyDTelDKtXsV9h17Jid5BpQEq3NmpihKl9K1bE1m5CgYKv6RZLxY+WYa2U
ythYjTRelVQjEiFRRW7N7FNnElkXIGDKtFvthJ8cbYHxGHkD0Q0UP2v3HSQUSAZdz2RFznYlb9Gf
2cI0DQrP5chJJbG4GXkxJI8ZqxuGbS1pkCrvE45TA42hD9wH9OL86Sev7VLd4UcDSil6mCs2/ART
CZCmOqfE8Z2hJGr6qTTc6BXfapxzdHvSF1bPzK06nCprdICph1p7MfPXKFnYXOD0h6rCIGWzthgS
0k2NBS0EE8R0W3HAzZ9pfqi2vADr/qFHBpc8/2Pbeq5oMjEUSYICiIJFkv9LdSIvIpRvbf1fff7v
1YlMyWPQBupkXnw3IFCdyLw7TZCHSGbE70GraFQAFRoAWwwNHCKs4/9t65c/kuWfEas/eYV/YxlK
vtwftqG/PmxlcSd8wxwnIFpNJUkbKBjgHRDUQacQIAlYpzqmzEBsx6GLsqwoTjngHeWST5/qG4fD
RWDBfpq5SzPc4Bhixr2UgIPfRNaO3ZPF1mlkXNv2m/wsO0v7UWzad/Rq3I4qNyXc2JTRONu/7Jqf
Z7Dzw3W4Qj8SnoXnkkvUcqN9fV5s3/WMJF09y4ARQt/twx9pdbXGHR5ESdzVN4k6hCGy5oxOnuDK
2jCt+we/jhUZ9rCpsGNXgFMu6+3/UGUvA6xfXsd//vzfX8eizBc3Jb6wrMpLvfzv8dRSZfO9JNR9
SyH9ix+QChssNwouZlGixPvmt/GU9C8si3wdc4GLowv4W9EysrHIrL5t9ims//ijL6/1b6/ltg+q
0sgNw5OiQykhhs8PqlysWmS3CQoe1WAhTc3TfbWEtzasnkqV4Ars+u2ApIdaUUXcTMprEROHotwN
heRU+VfBvZLwwbL/PBRnnPM0rJch33ewDkkqxElzwN5FrAGukGTe5bhku8e6vESwNazjuLyixR/G
4mALjmp27vSHllwKZUJaxDYl758t4VIoLECzCbuNsu5dLYg8oiZSQ3si5cS0ux4tDhC/0GejxXIC
mfoD+xDlo3vKspX6I5DBRMi7JHgIMfkCUEuJG8A52HLQf5QuRbr6Bc2o5GtOKkSA7i6snCB5atT7
vD8XFN6CsCJWIvlIkvOQMLGWZ7z/IhjL5UG6I7LaoT6KS0ZFnr+mjeD6eB87PEntEyDeVaqnxzoU
3JGJSZZndxmjABxCTfgs4q4IkSqTU7uOGOFonXI0qHpY4ArU9TJbvwmPy0xzb6FTaqlqRU23y0E/
TzP10mMNjwG8Q9SdYDRLLdo6rxNcmYFeSrqUUzPJ48vkB8YGRK3XARJh6xzpKZy4T1ai6CPstGUA
ju60QzyhhdF1Zi826ENvN379SDbnumz6l6GNdlPwyDgixzDSXOaStmsRkGcoqJQSyw2/wdAc1/VU
7hJMnH6R3oU9gSchLoKIlkvgcbavvVEx/xDYZDwLjXHAhuMy7WdL6FZjuG+id5n/Ml3Dw7tD0uEq
/Kq/4lP0GWsP7GaLB4MTV9YpZpdoiOYD0CQ0mohmgenCrX1Lq5tawyfUKXPeUcSL/VqpTpb6wB40
q15VLAxDsP+cX9voVDZ3bLMoB1rEcwLYyO3izNbWFmk/6vOQHuVqYyKigwfF75OXzyMjEcRRYMEZ
hSWjK4anfHxv63UhfZYo3Yz4S5UdiW2oyKqkRFTBbwzTiYleMcC8qoFpgtDk27hjJvGfq6xaDiKT
aoJpPKsCWfpvKwI+7E9n8K+f//sZLJmYsalUFu3U78evIqNmUpHBsjZQvtuxxX8t0indQAf7M+ed
++C341dEccUf8hI3dI5ujN1/o5L4UyHBz0ygmUh9AwfuZ6TZ98O3rqbGirtM83w2c1OxD63+VjGj
7cWj7u/90nr9dlH9haRqWWv8etr/4Rv+IrqNEz+XjZxvmGj3GsMJbiemH7cyh4G6tVgwyAblL6lL
E4tYD1R3zzpffh46N4yIZ9oq3UVoXnXtMgYf//mh6cpfPTamXeQQsJJBZ7YsUr7dRGE0x6avG6rX
4Mfs6PqIeWUdwGEQyfrWnyTHZ/8+czgNNG1V4u+gy2UxzjoAC9ph0iynqkpo6vJW4KLI4+aQauZW
IsuFySvZYPSXkg0OKtSuPiTRnJuLpveIV9JugiPaRzJMokNGa17171kevZpRcUrn8tUShZspTzeZ
hkPtYCrNxLh2wXkq4LKUj75AnqqtYTooYWLYmB01sioJkm9+mN20ioaDVb7UpchgU7RJxIiwKtA0
ooIVXaK8RGwTPqvDdSZum6fiNkmyPUTdIeS7KFV06Jr9WDAyoNXozqF6Io0VLjz8TkSxBmvIg08U
Zoe7svtRcZwbpLFY0n3LP+Zu58N+Gt/H9kh61ibHaOP7gpdYgY1cL0fxNUIefepJ9ZySxEuBzE39
DdlFl96ol44Zdjz4NzLDCDEpdpBPNNgzX5Z43zOVDcn1kJguxVxIhbwb2NcGzJfuTTwK9YaGnyB2
/jYwYJnOFHpERM0m29B51ZMGOzATyXzAuqB/dZZXQXuQNaTH1Xv4ETAig26DSGLOnBDGSqzShKcX
1mZlSY38UOQYA+GQnnQyPqeL9GA0FwMpa3erZdsCt4Q+DQHsfIiuwr0WvUXUGTmsOk39aH1jVROK
FcdvKqsIX27Qg/lXZG9cBuZ9y/R8cWdWjBuSfb9stC3SRHnVWTqWyOaVFINFtTImL626MUqEZQ6z
B8wus+jw4m2nlrmXfEIaBNWYG3XVe9nBv0tPJc0jkcSHQj3UiifKKBFYlbhSuJZ8Z9ZIQnHb2JuY
2NHfEpBuLtDdmlTj1/5kYddtzjkYfCFm/PlUMiGv1uMNjw5v2FxwSMIzIQRkX2RBo6CDw2uxTMpw
4YH19UyYSflJM9YGJh6iLdash+QdMplQ2Zp22n1Z2U5FxNT4pPkoWCMVpOFMt2ylc4kkmF7KPaQh
X3Sr6NRnbPzhykyMjPTFVhiQw16yLjAcvHUDinv/ZUAckzBINJF0cGgoR4Yo2JZ8SFeoEXBIY9dL
DniHWLNzg0evE+ZYkUnTRnkyMkKDCQSzTZknhtQ8FgtwVF9IuBZJYsAUhfd6Xq15SkgoiEjKRSNT
r/VnNhT6Lhs8eNO+NF+W8sdcrLdINsd3ExNmJ8s7ZjrDS3xtzuMpQZEXPpco0Ztzwu84HK8TNzRP
0rgufJhgFF/rRFmBdB0iW2ZeRmgr87xwOJjzl1z664oyh3RP7nVLr7aNKOxESXbMkWRVTiqaAtsX
IE6imVYdEfqK36YOvCeDsmAiBWOsHLwHi45y6DhXsCVDoWAgOE1uOW8TwZYGzE087/250U1bm8L7
GhlMoSAOxEMb6rSbEotfpKfp/OKbq6qSdt1grYNF7wGSIX3VwH7JDvp64NKvvHLwDZeQJvjHuAkW
uA0sR7BSB+4c44dYbvFaZR/hZOvA8h5GPMgNZ9Kw0R8imWXpWRmvwRIpFgzsXzv2tLCX0RmZ6Dkp
mWLpNZvZvK7nZB9f5mBXJeue/19ll+xeir0usBMOlHRPcstKo2jc+1ttg9qGaVqOfnLVbyI7uEMJ
VDAg6jyKphJ1fRQtObm6QtpcN5M6bk8GA8F4Ywhn80OpJeZdYNAnTXW8gHrThzYtRR6QClqL2vwM
q00ku9lj/pwzT2XJqKGUC7C98TSsJ3dguWxTKGpwHoHKa+wU0/u0IkoRua40sKVSjxmPqNoh2Sdt
BM+JL1E0qyaeWi+UPe1Cf48BsIMvFiIftTMZ/NIK1EaF6tXc4H0DCcdzT1kY9OU2yVqSylaaJpaO
n/rbCi1ZSETYOnmqki2IX4UgZc76iTMV/DlDZ40YpVV28r25X1fow9YV7s/mxb+w8y9OgBFbXpUc
STjPmwC7NZIZsjcYQl/jc7+Iua7JFcVY+JBL1afpIsHUvEEnFrtJnnjnvigg7Yw9r3RTPo+81Mfh
1vh3RWvZvThtJlG5K9BWWxhZh53FhYbBBYb2rhY9cfGwLBYCheTn1NefK04/FHAGkmldjjZp/xEB
cM/m4Z+8wqPDRmqiKozKUKFI/2248KcV3p8//1thC4GI6IufI7JfVngyQweDgurfmI7ftS/SvwB6
wCaCJYQHTDYZZvxW3TJcwINA2CwBHmj+tb9T3KqLj+zXavMPP/kvswVRKhMhTQrT6wMJB2d9VXFY
N05HPny3Htj0WwxgDeuYAONWnXY6WdJX4Z8rIMOqi/wDE5sz9G/DY5ac0C3HzyYvM7+M0IlQttKg
kV5XuJWOthdP1ApvQhu8JeOuGBwFRWAgPPUNmjPUBArxmaz4a6JW0dZXlx5tDB5bQlplOHzaze/e
+vFMaHuQe+EsO7VkbtV1Eh8NJeSwGSkhn6r1w7gNjhbUBJ/EitSyl9xJ9PymGNmDwPsOF+bRPGts
r+5E2PJb86E4Zl7E2k5BxkwsRwjs0xu+DOGtyOyKfD9U50CQFeJuyetlPG8u50R664yC3btyr0CZ
wIlWKh/a/fjCurN5El6KayqSo8byv4yRJOLG/ly86SGIimbA28MC0MIuH3hTqd+UXPIioBFjrj91
Tbxf/kiKraOYiy8jZR3pbMRAIG8x9CeGB/WrfOsfwk/9S/xCNjSyL8rQbTvqovtHWaN+qV8dJw0Q
lJ5JR0FKA7qAxbJfudQPcmIXl0azFxzrIhR2WOSk7yKSIKoAlo7RyWxfTbxisoJxDfHiIh0eQ7f3
15Qc4zOV6nvuwhYizRDQxDpGCrIEoCjjeaE+1aodEWxFzmeaLktG+nnu3oTdbrxEcoFvgdnoEHjb
9DAoxQ2Zd+uR1KSik04qgomOmcD/5+48llu50i77Lj3u7EhvBj0BMuENCZAgiUkGbXrv8+l7HZUq
dKW/ojo0VVSVrkoU7yWJxDmf2XvtlpQW86og3HXH4tbbV4Va/SW2jrLyaipsFIkyX9SeIMIR/NL5
u/YHg/NsLNZNvqSCwluPDVuEOLVrpVzO8Ut6w3jfED5PuDRRyv0zGmVV+ZCOVg0NcLQPqlZvQOel
txkRRNG8GiV5GH17C5I79/PsVBjih23o7G0yIXV0SdVX19jbVHCQMvLCkF8/x/xR3bgctkW2DCLX
STYxBEb0Q42+VLKrFDwCWLUgZpBDgjrSZsNnEhKKml7jJkqw0qOv7CVkq6RnGasWydNIuzJquMS4
gXxwdqChcCBiXM9n2Hhvaf0QG299MIs0iVS91xEUTbEdk38SfRMOnqxv+WvS5ihp3+r2GUgy18T4
ZgNSRGTbE/ARTF5bHCjfmO8vHNI0TAW1T2K5JfEZHVGZVclSDyO9HPtLhEAd+inZGlZdyo6mWVW6
s2qQ9LKOv6I6OEfKg5PsrfBnZA2aUbMIOqMGSQc4ZU5QqzEvS7PHGcPzrr61A3NH5c12nt/zYGWu
QmIejGutv8jAVEdnpFJA30QXFTDVYbyV5xcAD0OxGWwSPkhlCY1THd00KKNoBJTyUQMPGIMTCPT3
VGOjSu4ZqumeqAdcFRw/1sUG36J7RUvuEGDl+JYVW7/Ejt9HO2Na6yDCpHgfoXW3bDpBw6Yc2cox
bSqg2c3k/5j285Q0S6n5cRB92foL3mHeKKEwBfZosy0k3Fq0NuDNDPYbkEA/PsrFTsGUpQVLyc6+
hqB5bRVizUxEy1KVC+V38+XY6sc/drqP+BQzPdU2ly/gKmY6v0wm3Pf2/feV1Ok9+/6//4sJlLjH
ftlS/afP//0Cxpqn2jJJ71yZf1LQ8AGd0Q7CU1PRVXGX/un65ZVGX2o7v30ELewv1y8vBRssXcMO
/jelp6TN8539egH/9pXriHX4tjVFl0XQ6K8jFV/tiQdvfHAF1cW0moM+P2WmW42eSp1ZWdhDtsCo
nMaNmMsjC7hYwGajnTWK1anGEn4U2TXkxAOcVMJnpwFgi8oLCUWEHZbgW3bDDSLy4CX5mMWsEwbE
gkKf8cwb7S74iGk1UhR/5pymQEEJrp2eyhMQiR9ll0sPCpN1Ue6SvxF0/Z5bH/gW+mrIVUL17bh8
UKVcJUbuJ4PzA83mFc2JJrvtE0IYH8rOMjkDQFHdFvIErfqxdiN7OUOcV55UizCa5368FkH5rHYR
5EwEMYR9nGNEn8Mt3WqfEZIO87UhYMXaztODgY7uiZR5rTi2qAGGJt5JIDyzpr4oWbuKu/QwRuuY
t/4IhTe9omG1jCWioYnjU90F5fdAgv28ha4+zrqnRRcW8D+kS7ev9o50GkT8nLb8MDyCKx2CnYLV
fMifgIn3xVn+mHH36UdydUOJKO9lYHz5YEruKdXG4VUhP4aV4cxQZFO3cPtW2riXyZfEdV26+XdI
mhCVS7lilWcZAsU3AvzKeXlXGUQe28VAmRdezTUNqZeQIGXBn+ngldsH/pNYxRf4efbo94L86M+H
oYRHteo6z974YB5o+etiZTzU8ToNHhsJutOFy4jAEDYdxk05OhLRzimpN/sw3k/2G30DShg0GLm0
RgdB0Hfcp9AivVptFvswfIZfil3eIZn4u/muGPUpy4vcnqXkDpim2TPwwwZnaDgYvJGNBA0Vd++7
pG0tc4fAR5yFHJoHkJD1g7qkS9/xpMqXgEvV0T/M/t5DXCGlmh8EcLeMY9Or4eViR5c9lBVaeDfB
fFFfmqxFF+nMVynEX/78iACZ4K0mObZMouLIMyVPcF4HdaE6jAdJ2t5PwRKipe4sJyS/H6P6YZUu
bngyzmpGYyL8cliLZHskOfNJRnlycjahv+H5Jl45miC/LqdTSCOoHhFQV5jRRFYpWlT5fTzQm+ED
LM72tLB3qJ50pRfKonKqHtM0npAWNevxHJ8YlKAkcqalMiEd6pFvE6jz2E0POnzwct6i4gTkkjt0
jJiBViFR1qonWwwDdpiLFKaZ0AfiRbZtJ2+s8fysy2Fpmcz4lqQuOk9KSkwmOVTqdewf2QQiQhcJ
DdHSIrk+8PAL5sciGhbNpvP3gfFTs40jFN1i+HKWI4A54kbE20g6geyciltpXIobaUZZvq6MVcg9
TXINdqHkfTApTa+olDTnqejcD3/uvCn12Bl1byPZ5wlQFkA+N5WSUiSvPijOQSkveOhI4thSbvjW
1rGvTXdmsDt/FmueDmfvUwUJ2NCrlkKE32YZ4TjdKjqWm1k3EUG7pBXENMuttR0Ei/pNvRe8cjNy
kx7QbrIkuKvkhYEltwT0J1ymlStA4ncnXLVPzSMG/wKTD8/umc28fisuGDhjTsIXSA3OPh+JAACb
ypRSRoz8LbJQrKV5C5Ffn8NPTVqmV/NQ3+ZnvQdEpYYnplzOS/IY3Dlj5WoDtUGjED7xCv2MBIPf
jVv01csbBMYtmy8E3Bct3hSX0vc6GHFn5d7j6pG9fIPjsSHmPloP0uKbYWUl39CBJ7zNZ44rA7G4
rnyZkAal5FsTaUroC2UE6fDlnCMeMxlm3KLi8QoXGPmEhrB+DbYQuBh+9AwjqbwGgfqPl1AEED1R
fmT71tiHHPNcKKKeNBD/2OjeG7KgikeRwSqHd8RYDprC8ExaAxO97EErPIR0/bWBlfGc7BoRgzh5
GGbbZzIdQSYySowY+eEE83HcXhA/RORoCMy6Hd4ZAoJubpfBYe37sKGRtRMr4Eiws1wp3clKvkSj
j7CuPs7hkQ1ge6HCpWCej35FhZ6Cs19pw/uEFJzFIhqMydMyz3fO87IbX5TgLXOuYtdtiVwBAiXV
n5zp81q18dDtI4yHMoqjNDmkyAP9tSEdM/uVVSdY7BOptGH6LfX3iT02WiyL6eUKeVjdbGxLXqQY
acsa9SUT/30mOKuIA5Vlr71Z7aVMd07GBmTjE+iWP+Bq5r3FVJDEygW3wMykKFiLoS9tDc7EsgSU
DYbekeGckBOZNvQWoX/QUVYV5gaYn/6RXH1cnEyVgZ1PHqkDA4/fzgIkkm0JICG4z/LGt7B1SSeJ
tsa4zFyFM9rVx4eG5XvMmlje9swuUfhTjpbg4rXyYdSOKsFxE12GhliwHdY2xa7sfgQkbPbCfWbi
fmfGPbiYs+cNboAKxhtt9F6rV3Nz6GFzdzxGWUOmg8ByiTAad7gyD8SeZ8qP/2KY80LNS0p+NGIm
DmVcFOINuqY+jmxRHs/5zXnoaLhakBtLRpd54s2ULyItjrC/pYQntfXk1iOkq6i8qFpLMJ4c3v4u
gHWeTeatyScMLrja3Kln5bvArjwdbE7o5pDtx2+rOgVcEPKhDQWpcP5hkB23h6wD1ukGT/mNTgTG
mVKC3PNmEO2YJdC1ASoHAbiUVeKABMuqnD1U78DtkIfO0S4ecdGvHH9jlh6MjsbtL81byJegc0Ef
VO4on6IIx2r5wf4fUS20fGZ6XLnmJhQiw2QFkGCrrII9CxUd5YK6gu+ifaC2nODFkBiyapbku03K
IeG9G1nPOSf9fIwnR9Cd088CGV9JFoGzIFF1adUyNJDvLiLy0XiMrQSj5tEUdwugBA17vg8W7jJy
p5LcpmAkj1XNc/RH8UtifzWw8WvsPQ4mvfSiwLjjl0bK3cSqn0LypRsAMdODoxS3zodGz57CwkwA
7RCAC9OgLsPmqN4GHPgcwhUyh+SVYPgGHcDU+NzyWGL4M7gOECfg1ASlE7WnenpNCXjDp7qqZ8nj
QU6CNxPwXsLFoG7+dzDGsTEaJoXw8Gzn6/wLF807bIVeISSkfaYssBg1qOFmWMrOS9NcDOWmwvvK
lMd62DOORYjz5X+DSzOrNTjRNL8V8qr5Qn4iBZd2xfwiPQL257/qfMoQZhKP9EmG1OyZ+M2Vh5hJ
CAxHcritZOernBlTUa3+sT0Z236CgBkyGo6t0EDJLHv/m+JKF9v5X3qy//T5fwxFTWwIIN1hav3e
ev2x8gesj3KKkanITvsFfKXLANvxQQgMPCYKdvx/dGV4BdFuqTK6QdUwxIf+xsofg8Wfm7Lfv3SH
YGWSUfhi6P9+bcokSfNxjY/E7iAGGkyX2oYU0WgfMgIl5xCDqnOK1R8FlGVB1T44xEQEl76pFhn+
dJ0jLt3LbKdq2TpO0avR2AfUOp6k3kK8sKHPWmUAS6nzDlbjijnPOWrHYZmzgM7qgJwtcpz0nb8L
caTC0jroJGi1cvXUklk+KFeFJ1lqmV/AtY0Z3GMGKICZGEww2ffihRMlbvM2UnJywf9EY/rYstec
KfTVeaFErkhhjJICRB/OhOZbZXBY+AbXUuI1GBVaeyRInbkWB6WMVjsnk5IuMNy3dHS6vhOrVp0l
9W9TVaHjaX6oldmF6/PCr/YlJ1JiZZz97KPJwOWNt4389s1oXFlW1j3ZQL9l6TZ8V8O6WifH0gGf
mBzjWcdzDMCZORsV+pjpWznTNtmueTRUVpkGUyAshhEN6GUyRjI4GumimW/4MWYiN+7F59CQyhnc
fL7bRMJDhz4+QOaPcMAPRf4s3wyrTrMGzxXL74bxWMTST2rixGSH1wqte+VQUOOcBr4CmEZFKWDX
iNxTfdtyrxq0uDBROwsKKxVOq/NDKBqA6nubNjC0cYMPt9//iYIpU+yRuEJ4EJZhtmFrZwCeorJk
tDyvWC4HpD2lG56QwSNXJp/XySe/TwZGh7atWCM4xXhIrEfXrok1zlyEqyxpMXGa4d5k+QrrQmHG
/EK0bYElnyRaBAmEYAQbtfP8r2lYp5PHtmtm/f8aAckJ3OYzeOpv5a35VL/mxwTP/t16tsHRYM78
0UjLPthXrJRHaa38hO+Ua0XjqU/lHjLZTodOS+a1mzwHh/xHuxtH5VIwNlxGu/6KmcSNttVqWFHi
eSBl+cprekcSvZCDBVTPhaue+WLQLlr38oM8OVSBVLArfW+eR33drKZXmG6AuF7NK47XTbY23eQw
/8AQUF9JeC3ldXkqXPOV2aLyGKzTa/FonYJDejJ+NN/TTuUH41/tMlq8nl7+Un0aAs1CRtgDz0cQ
bJLYw1cUPfNvZvvhrfqU3mOuEhDUKpKHKAy3Fm5xhRFqHz7g34MbQXuHsJxFjptSCFfkjMjmd4h3
JEcJl7ilLnHftsvMIi8bKQsQU+hEsCto5/wSKVv51sXK95DEewuoCrKcQDSUecr1uLUHNgQD7JXJ
R5OPs0IyaIW6utsHWoWkjeGvepZB8ZfzICzErorC3iwYADE/hvmjkesSQFJQFjpKjvy5kft3CXHE
oKFTLKVXy/8MHCiZ+b7kXYXBjFBnlA2oWo41y2/GP+mu+ejfJC5W/SLvCYtNQ97onHYaQJlKoaKw
VhMlVcfbo9qm5PkuKHRaMnn5m/kdq8KafPao38WMCTQCwzsCi/+xVybbPGZJtgMM33FMLqP/fmWq
uoH4/Zcr8z99/r/HmESSsGQEQSkjg0YS94uHHsKYqWIS/FNeCS5AZFqyiniO2BJuxz/p7MkXYdho
/r3tIYb7P9+T/+Pr/YtWrR/N3m4NPyaKacmiTUGD9NMfrFcN0TpdQrupCg/DxozAFk7JRuZ9BZYC
xqu93DrjzaLqjVa69MMWJkW51Jz6F5pLztuaBy0SHh0LH4+dkXaI/sfBONfU2ouKoyb170V94YZ5
HelL8eeLlACn6p+13vzMNg5Yp0pciYcY04qYzRB4tBK3uZ6RqzvmEDOSc0scWpfgThv8q+YgvJl4
i1Bgj1T+kFuUHq/THHnc8NGwjnjw0/4ahcl7wfeEyRLGIbmhxIF9YHhHdxbD1VhM5GahqvGk7mWa
39Rj7H44e6LXKgzCO1w3YDaI17DRDqQFgjey41czX1bZ73OUBzN7Om3e64+yFR2a3DzLNH+xHe5a
ukTVNO6OwvQnxGtoPofh/BoCSCwFL4wDxBqNdcdtF/ke7BHz2WZZGTMwNVHIMHStkA4Ok7FSintl
5ddkOPByUFgXCnfceJUAn0uckpKzMTJ6HE6dEasaOYbWdspImu+ChRmeaZfIjaGxCTJv9hWXq5/A
AlfXurPSC+1DcDEfcS3GyRJQ+7YLS9QR8DXOA9ZOuf2yCUzyOWMiZVjZwAo6kW2YmMd+6C4lygSp
ay+hFa3KVAOUM8Ys+qB6wo5cFdHarIB0x7i6HFaeM7pmKESYPkPO7AJxhcpSjP1wNluew8/CYHfq
31Jp3XMkSugvDEGvQZfYMC2qkDtPsb8NRDU01o/9TE6XXVzLzn7vpvbRTA1I/lNO7x9dsuahF+mZ
gl8VOK7zOu2bdkHUHrIglIKDIp0iHkEQFycQbkFlvpqGfJGE5RPlUB7Pa4U/1hrQzKd+fU9i6w6f
QGw55/4xzLYs0dAWZ28BM+af6KF6mMgFkxiRUuF9TOxNM53CS22NH8YUzPPnhkUvpUCExtBGIx6v
gTbxgOi58Ahg4uqk9UjL5GCn3ETaizT0/Bmok6aHhvuGk3o/bvpwFZ6hkOGwD+rLKkePyXo48xmT
52KKw2w9TtvTPL9F7GkHXLXmU8/XKa15q9r5MuCB17epD4+VeI6VA+PSWhnVPuF90ivKHlJTKTIp
nmbT/7ab/pbCZA0jpnjNigGA3S/xJqC8I+KQAazGK9x0Be0r0WXyWwRGgcgyPZIQOgpsgg/BRzgd
y658mjIevpEnTA21td1tgnGd+st8Yxyj717lNicCyB6tVavLp1YBNa5A8wqYCdopRGnGbo3CSK1d
gd60rG1H0e04yakZJEBUWOV4mgQNT3eQL3TMxiwe2aGp86UU+yaCr3LfDPVGog812Qm3OPqqDok4
MYJq9AY5SSlWaXWHW+e1jMUncNB9tGfYENIEVBjsGNRnYlb00CFxwwhI/puy9F9E25zuhx4vcojz
bXIhEFYAtxo1P82BzwALzdyyHzcRwzcgrfHCbyEALkkfYESseBySBT+sgrQO/2P8Tp81jCCttSfe
GPxghzc0Z/mMYU5i8RyUBjzSylUQ0mk2ea6krwfPtCQVdbfQMJp6thmtkhFYzqqIDf5s7rVh0hZK
tTIF8CB2znBNPX2l7bTHgawT5x58ae+mHoAbQ8FPJErb7CiX/a7yQMx+tGTCme9zus80OLQHIwJp
orCUPzAej5hbp24fD9sgMi+dVASLZ1X8Li0KBkRsfEDTd8NZ/HQKcLAkPQcLua2/e6sjpM32SIZc
aPwESpwaswB9aeQDxvyMSNUTEHvrXS/sQ71LLBhEHf6urEZJRk/R3mVEJteiJit0XMrXZlxJdyY/
dkKmTHAjIqICBFJGG7N9Iq0xV/bGVyktyvEVt4ZMjs0FEiyPoAAlHIZ6LX/k38lVKZah6Wb9Xmaa
/CZF11hmJO+prTdsxxNDC1n1WNwRWQ1DH54RAK8pfPL7u3xiKta69SrTZHheu9hYRi/zQ8U0eRE+
x88Mwfg8vs8jbpRun94TaWlIGzBUQwHOkDCFBc+/89Wgpf3GsiNOOzZxCAao6UbgTKSb4lEWdnrg
Jw6efLImfuhw6dzYD1TiYt3g1CQZG4HtSI4MCqCHSV7IH+m9Q09Xr8nta8MviS86RE8Imljaz+lH
Uu60hiF8DjJtfh3HXRmfmFgzt8/fO8JX4e0xa4v/uRozHb0ArjUy3WQGFOQssW7+b+MU3A5/rg3/
w+f/uzYkCUolVZ49Nn8Ea24GI7+PU1hyM78xxX9kwVASH/o3mNZBY+ZAltBhNwijBGL/35fc1I64
RpGdMRlRfpOZ/Z1xCnzcv5SJ0G8Vx6QSxSWHK1SUxb+OU2JV7sLKKWsigyF0T9xx3LpaHiIEOnW3
+KhsNYnwUOTtQgKPVhHxks2ypK8JjPPreMeCQTvhb/3USR4N+5d2cqHu05oFnM9Roh3gfp6zWY+A
9OC9zMQK+aXLiQCYYTJVqzEIHgiGLILqXJrVcxQLtQjpUSX7b5JRevs9LLurb8UWW4PJ8zsCMGjH
+ugjAO4p/pEoSJl8AI/VEYvmqF0/yihFuqHNF821IsjStZ4li0oK8EixmFClm4rEcoxlC4jSzAVE
pmky2eTI2Oa6sr/TKflOUZoIHXxIHpzEokflhpOz+GgH8zay8RoFk36X1eimYMWegGS0frrUh+ia
6NO8nFT/NNiMK2qbLS42MGELqGkI9ZoWrgBPAXEQIZDC/JwtfTywvFRewuP00a4D/AoYAIX6u9Ub
bhQf83elJfvx0mIbg/aaZcMy6R6nL65Qy5WK5CPruCwRDWlrxRICZyoRqWVUntqXCtlqqUXhYj5V
EAgwyq0KQpP4nhvUFFRYOsmfDzYLW+sqIN/o7DskUGifprb6DJiz4jf5jJhM04OWXKkRSUYRaVEN
9HlxyFvDObSuY9R+st2Vfabqcauwh8Y4Z7GuT+MEuoEVvWkV1clwUMsYaB3rUKlaoCPeSKGcU3D3
a7u9NZSetE7b7irJ6lPW+w8qoARFe0XlNY3Ey+vAB3UWifwxFHtODpY8f2ps+1HjLlKDYEX3bfXo
jpXUXltXW32KWAC8Tq+Ssmaaw2LDik9DBBzIc4qVydVNSBYzIIABj4bu+owI1Hc7JJpkw/0opvgC
A16vqDBc7V1l9YRFDpQGwrxnxOfMV6Ay8JQuYBAUwv9DFJhnz/RE5Naf7GZvJAgwWGGQY2WApDgN
GRUIPrlVoH8xkyoYw494/0VINkp3+BEy9CpQU+mp3szILzvXxD9hLwjDOfpbHKY8mNLSxyynLecT
b02mKeGHkq2Hr4k1lYWPZVHK28lt4EyWSy1bF7ULUmLA7IymrkSTxX3mdsEeGySbhmb8ULmJ2uCT
cYKDQNSufS/ljVQ5hRdzHVVJuOtokrqh2WnX8tOsVm7F32cf9XMwWGt9H34z+UOxJj0OlfOSxrBY
cAf21bRJSQy2T8X+Hzt1YFrN8c/pbloc/QwJ/rt6GfP0n6cO/+nz/xjUMwA3cOb9ll5omAzC/xjU
o1pizGGrv5nsfvHmcX0wn7DQOjuIm8WQ4deLBVse1AAuJGIRZfPvXCw4AP98sfz2lVtilkExiCNR
yMZ+vVgmW8rLuqjU3cR0MJCubH1gpc28fU4KuQP9iD/E5eOLHnQNtBWeaE52dmvVonhplev80Lw4
sWufNG3xUUzbMVlmIlD0IFa2zaqMPDlnM4rAxPlK+k8zf2GpGx9p8tToUdiPJvS1tHKaxLCvW9F/
hvj0Zcwa9PW9ekrLah1oZyN/TtWXpLvx+OPzqrKvOTtPEjqTlQrgdwCdUhOLTWNWXeonHFQd79VP
2XCNDS0jHaaerEPcNdhGIiSXPUrIqjBXMhYrLsu8OcfRqfY3tbQmyMHnpIwAK9v5p/89ykBuOVRr
j5A0QbE1li3l5biuXr74PsjJ4JpMloa20ADDSQtKyMZCdsbp6iY02/77+GDY31Lk4rLiz+r+9cF1
xiFbwCGjOEyPuLWCkqNIWEHSXc27VScRbLiU5w4ALxVsbq70Aqr2PstH1x5wFbXedOlfk1P9VDBV
19+B9xTKEUOzyoKicZYypqBqQuqDZBTmT7S4x2T+eGrwxL0HVtGfzjgx+vBioWqQYaXm39B00GoX
cuLF0hmS0xAfW6YAAff4lG2GmQHv+KUNqKNo/1NIMAhdl/bcrVXItvLwCI5lgfZgGWPGhka4TWZS
rzgqhyVqcXLYv4qjtuk1d34pP0wlJd3ZBT1/l0kKkyxWnIn6nHHWEVASGizCofum7xkTDfVZIkhD
/fANIOjVRhH62umkdf4TTj3KFcCzg4IVmgAjPdgr3OQaa5cGOXMy5I9WHz6Sbz04zSHO4IlXS6db
p/kqJ3qQ2fphcABtj5tC3USITKga/FPrn2uG7BhPftS7/27Y71xVmOtLaqv5yXqFteh79bgrSs9s
fiJWAhrd9qCImZbvOjiFSixgcJlYNUBafqoAzmT8UASsymCu5tA6+4Dqgmh2ne468fQmKRf0KcYM
byDFq3A48ihH0DSQg7vIFUo+YoXluf2qr+mV8Q6O0Rn/UJpjJdq18d6QLg7CH+xO8rt+t8aVjqhl
gCoGllZdmVguW3L58PgQ54g8JnJNXAbTLib1wuJ1pSPv8eLA6VzaA9jOk4mVMbaR+TB60bqPia6W
7dHopjm0DV7NquWLxA9AmidssU+NCVVZvGjaWswkLKkWPGvgH3FdIZ5h/CCCVrR0sF1FkfE8KACi
2aulXMymxJJjGoIJCE1cuqH8FDLUJ64ctVj6PrGEYprCaPMHByIshqK8mxP855AhCB0RYP2AH7SS
bSkgFf04g2+OzlPvtc0+n12tehm0KzzxDu0JujsG742P7mMzBM/k/FYUIlF2kKFZJxrlwCJ7wpiG
pDOc+RkBLl6MzXudu0qPuWjD1gtapdcCjr5b4KuMHe/fulgG5ZYgF0Lfe2ZX2Es1DwSANL032+yQ
VeXS5PHs4x1hkLfQOQ3+9Dh8Bocg5ruApas85jdGT4Io37/gfNzwZhAI9S3acbfEJiwzNIMt7vrd
S1JtrdzNSV17S/mIgCFJ6BUKU4m8CBGiUOWzBbO96Bw41QVeOnt54h8hMVBQBkCvHH7zDn49ihh1
GQW4w3KqcWNpII9KxRtXedHYHzFQ1awGzvIyCOGs95+GFj4x9I3IikFeFVFyGOVH04Xvut4eIAgz
sYLqSI7iYD1M7GoqTXnMLLLNrK0+nWJzT7Bcml6RG7X5j4HDJDi2ecOsOFzUNzWXvYFDVeUKOmYN
RR3xZy7hdLGKofYol0+DvwsIMDD2/YwGU9t0zS4BdR0gr6gD/CMjYsen56Qb3obMvrEEf7wl9N/V
Kjmnx4rd6K7ad5tkhcfah+e2kjfWNttzGiycA7LLNRo7+QmtUOC2aUAKEZIOxuG1fKuKF3pxozwG
9T7lXV6jDWyybdN+V9wGVTSv4giKWZK7qfhVYtSIaVfW7iMuPQ5rfrT/2LpKbDdUOmYTBIGDe0v/
/3XsxG39dZvz18//o2NnicN+yCAaRkjP/6ir6NhRpOsAjGQy4DUKr187dgPWEok1lDq/cRL+6NeF
GZ82njLob+d+iXLwT5J08X2zaUKQL5ZEmiGqrl9c/ukQIAn0p3IXz8G5y7KDLo8XukMsvkZuwy5k
v9rCeA000ScnibNMCBvMmTX+MvJ4+Bfh5k8Re3/VYfzrFaDKE0IMMDpiJPLrV9I0MzlnalkCBPYS
ha6ie5a/HWy9SIgYg8vpLpssLsySxrdBGTBZtNa6sWfD8J2bz9Mc3HMUEVah3a3avvNvld3CuKrP
6BrjxGC4DQfPdCY34tjWq5tRaWdZFzbZKzVDGVrEUFrbBrScfJvH8KbQleb6fNEv9Xf5KM3r8ciB
la5p6WoufMQF1+anPYAj0Jd5fVVrhgG+azIdV9OleRW7eJR2JE1rl6iUVJb7IizwRA10NOlDE6RO
Kv9r/M9W3rVreS89aVulUA95JRKl0ThBP5geim/VOGVIg4eFSmJI9BGPshu/mA/5OWYQmu3ic/kx
6ck+DwD2Un05GSpXozs7c/vY+ODbmFQGuK5C/y52Y/b7KHsCH+Nb5xh2u16fdcb/OtZ1RZ0uZp0L
Vi4TWFkwdhF+Q5cGv8kUV+Z2tvuaULNhWenVRw78TpzRCqfvTNREZaKSl4DllMyUobzZpvQZMSzm
6VuV+k5dxDkxZ7nEQj/wG9JVkxit98gpVJzbmasALCOvqEnfC+8S2dlPJ2SsMHLohsl/wVIYYSwY
XOHNJlBAB2TN6B4+AMUj/4rKnm+Bm7b4aqhcNA77LPBkpiyVnp1IFIKX6xRXBisF2c85k2qH2co5
xNNrHGMDD3bIdeFMUGYcAMUjsj8Nz51NSLMP2uCxHAkf6Ld05MVevivsSGSeqJEfaVu0iyQx3pCy
GBjPu3FVT/1OLjBFtRXMhRK1aU4+sPKmvrQUF+oGSc+hBuWjfMnBLexChqnWUrBEg7q64PS9tqAh
/rGHMYeAakGcQfiFTQi01n9frSvqXxxC/+nz/2hymYBqmHDojDlFfzmMBceOtlqD7vsbyIt+9d/j
U135PyxGbEa5lilmrlBm/t3l8iGmqmQ2khxpmhh5/5YaDQz+n8/j//Gl/2XLbhdtWagF5syACWmU
I9QlNofw9xYApsIOVg2Y/uW7tAw3KLncQX4KkGv509EynwOIS3oKaXpBTkNPwQCBN4DW7VbhWe0/
R1ajY/fIh+N2PYGypZbvVqO8x4LRsjX9bYC/Gs+jRjXmYXOhH8W7/xZTa38kyhJVL+V/Mbvh0eo3
afnMXjS6ypt4R/o8awYGfg/zMacppIjOv+kUaT2UvY0/Yi2sqVwppQcihdbTRi8FuIPmCcq3j99W
5Xap+N0H/7W7NOGTULopY340tHkro1jrH0z1PtOc0wZnHBaa9ROxHsL5npVr5C15/DITPBRyRI3D
a2Nl91U+WDA2Ae1mIyvrBCrUMWAjpOmaN7LErXL7qevDdUeqCXSLWc4gm6OX8/qzYX8VQAksf50Q
Xasc/LV0jrflq8yKdFTGjS7WqH78xUu0RD4eQ5E9FoPz0Eh150rMsxJdxaWlYfZ4DS22hTRBdT88
xxMpwGkLJOcVsoeXs10hcXMz5cq2RxHkdikJQyXdrVdyuoj/B2lMZXFm2/Vd92gkFQ6kgZ/liIM6
ZTvPTywc8MRosOFNexcB7ookcwERdVHU+LIDaLIt8zaRA5Yau5Ffejysir8SVl5CM81oo9H9gE+3
3mf+SkU5JwzcWbYz9ZiZ+paEvpf5yr+p/mdHh5CCCYtRrlAT9Ol4ALRC0KTT+ZEnsnqcaj/j/EG/
gDtXXzPwsAo3Q6FuL2DHMtTjqcR9oT5zN/fFnR0s2dkMMzDKrhLk4YtZgTOGM2nVogi3ViHhukwc
mMG2X5WK8pihdNQ9Cj7IzN3tiPlmvdOCVSlc3cjJiuZtKI45LpFhkR2DY7nnXuemKCBdtOMHr/hV
6K1Uvsnc0JByCy02mpWWHnyiyR0RAsraulVedH43FfVCnL43JSPaMmDJypwEh8IPJcoYnvyudZsK
loojcTU7rFrRil1o8xzAtOGr0LbIzHlmgYPwX8VA4rUvq20CTcNA71WSQVQzuS08nc1GidVn+Cr6
vcOatmLMHsrrsWu2Oc6T4q3nqa1wlE9bm5e+z/ZOf295Rh3SrirDRDBRH5Vs04GJLqMRygiejiKv
D46YObAZnd8S1su7nvMPWcTbVFrupPbnQfnSuYHRwF7bNtuFBrnj4+gFPdpo3yi46idqG7B+4VcW
fI6IHExc5AlCzuCBBzlYlujmIjVf+wUAeoa9RfBp9rXn860b7XAt8TTSHqKP4/4t2FaW6HQGNG8h
ugkiYhQ0mkrGvBovsPmkAwxGgwdgkAV8wYiCsZ6JgsRrmNOD9ibw65UfAmvHEv2faq0pkqDd6J8d
pO+FdOheaIs2AwCZs3xRzumThlNnvNi90PlwwaoiquAk2fTD/rZt/x9357UkOZIk2y/CCDh5DZDg
PCLZCyQpApzTr78HNdu32cqs9OuI1NR0VVZmMMDdzUz1qFc+lqK5yv1FwQKy1Pp7R385XpsPl1y6
tllL6gb/tsY1EKMSLL1i1ktoPOVy6J9EkoIkaW/ygnJuPSuHsx8pu2YW3+G8A8DjPfaao7vjMoWw
YMxNiEjj2fIP8K9M4UfP/Bpaek9zpzDeSTkwEOcEtbIWJca6KGJo9H/6FfgfcUlXyDW8mmZA9EP2
NPZ+IJGbcYUZI/RvAhFOiEo7r9+iLNZnr/PWipieke5hF9+z3cLYMRxqqc7R1K8ey9RYaI2jREsZ
ZsMH+VK4PiacZVi0aQZCGG7YSWA5fRhO8JNv9YsJWit36o/HHeGGHu9TfaOoDgTk1xpD1DJ/5h+g
5LHF27BvMDnRXCtPCBn1dslaz/jBfbjW2gAEvDWsyxMp00ArpfRSZ6uIsX5kJ1jE7H7FMydeHVmI
29hJssVzSEyTFwBJv02u+pJbJy1HFLxpXil3fab/nfQ1exIBpt/IA3uZqkN7SvyXIl1Fyt5s1r3u
SuF5/tSU9+LQPHU/7Quy2mq4MJBbG2ekX277hdjIDbhPS2szwyQ0VhNykIzwM+tW6VaT7XwLLfme
3OPjnK3JUAljPSq2uQDfPUwY5uUmS9zujhWiaB1mbrAQdrTWmGbhutkgerFlJ8YK4iAKC3Gsu5Ir
zZaV+ZV1y4c7bnGldDQg1VMQHhvJG4g+eg0/pqt49vfWEc6WcMQOwfFw4R/oX601bFYfsgWlmwUE
h5Z1VB5OfPD35r4/t6tsH53FxYxpzDIXClCp4hlaoD15Zh0r9j9Vly80Tuyxx/Bz2R3iL/OFIBfF
nb4ZTQk0XL+0V/OC/TenTzc6EWiP3JHWeK92mr5DQwoK80Rzqbg/aBQG6J6RBuJD0/DOrH69E8FR
ixwhs/GdYdLoTTz/i7llTJ7dGlMIe3yC0ljyOHyQIDe4KEVu0ytL1Gh6+gW36RQu1UO5hcVIYzvr
XrncFQAf2aq2Xg0D5qOS29UbR3fhxNXIuURxaOKlkpv0dFGAeRKwJR870GSwwdo9r6JDmX6UkCGV
V6wkJKfJ7FINHU2gUl5xT8xdju0WbPDlEW5VtnLzgDoOxQQqYP4dafex9x44EvoKdcGRBtySeABX
dtU/0IXk1x7xwzNqffE8Z8XtTLt+3oxogBdyx544LwtXXFGMSjEocw18qYgzhqV+kK4khK2VlxHc
1nu/yTGQ+jvLad0+mpV7zAgaotk2Hff+CJXIyTI7/MgXP3F2KAA6tEzmFEdJj8oVYQ8ZxNnjk4w7
qVhoa+2GFdFyzAtPsBnsYp+rawglckRS2Cr9CH6KHe6Y9k4zuHarHR35gDyf27hh7X8Bk1VueU8F
4nY+jAh1T0SHE3nVXn5LbGMXLYPn6TXao4XyD7z1W3rbAx4o/AGHOQbuwjODSus0XvJCfitMMqIe
5PaeBS53VV0fUKcYC+OmKafqccLuW2B55LsnOlPEvJ1QriQWFHBjTcM4uML65CEoYAkarV9lFJRV
lFEccxASVA4W/7U108wWMEEmo/+lJU0a8n+umWb9yJ8bWP/L9//WwEKOLIuS9BekAn9LM0tTUEDr
c2LJ72oTaqK5m2WYAF3IKf4VaP87UgHxCpIYQOH/w1/+J+adufD6U/vqL896Ftr8qWkUdBXtEgYc
oDxEh0kEV7+YuOZ7AHaLprl4y91wOLJKiTRXJ/SLqxU+d3M6s2qS9MfVmog/krnP021ZXTTxOxYp
CdaIFfjdkD9JHiLR6cGxL2TboBN+xY9OtmGFF2U9j7UbLkFPhsdwpYzhh4ZM+XFC4PzBkE0eKIAz
HA0bVAbnLeKttXqpnwpOWUzhOHZAaOCpXfjNYDwJiLwoADc3m3qCEPlKLGUMuUjkwGdzTG7vAepd
0PvNMjoTDZayDeEoH4/I9U1jGbf7OETXrDr6a2/sklknmshOikyU+EI7gpfsP/XfGayfh90vBTab
eEtHnHRNMlw05T6APjk2Ne6VcyLipXDBNaSbYmacO+1j1Z1okj/kj5bj5YB/aUGDQ36XGTF8ikCd
WEt0e3hGDefptm53x3iLydpqtgGBIpEnK8sxIKzhnp+tg9zb/P2FMeUy2aL7bTnabtIXUXGsO3Sk
gti+zBm4x7MzGzkHYjLvmVtISPOY0eWvI+cLgBQrZTyz/4bMchfTNeyBJvNR01BifqmuqvZNzl/6
/uQTc/hY+QWzL4Lckeu4+kd/YyQbMd5rc9TqnFD8s1aCQnCj3qv4WGLzNHJyJmGtP1q1HcTOqNs9
J+aBMEI7JOAK+Usa4jQxFtCsSjdO3LE5+sEmckpbKl3GuKRpkZ6Jx7QrXW2iF+gJ2jv+qJIMjtHV
JIfNoy+WmjJXxUXsQtqrN8Ji/KnaxbTuKPy1LWGZxI4Gx+K5+uhPxl2IF/q14sIVb9SED7aVhXzq
hWWsUI64CDatd0hXFEzgadCLG8SA8my8NOY/5xwbaaH4uwmA5arQqMfwKG3hTzYZ8yFPSVzcrYxI
qQ01l8xkNXTgLsXWF2UxH2EvchYbTtkq2PGjcyYp/DhKXT42I/ucwYklj0iHdMW3dEihzD022Ro9
JvWNln2SK4YSGORfwQjRsn3RYUjEI2rz8x4uEADJx5h/2J3QzHQ4UIlwrJ8bbBjteA3KAtULeI+W
//WFTVgpdKDYf+9+CCrrjGveLv3bXdgNDDTyeGex0Q8ba1qaGKsH8kT1bUDeSPPEQ87xIrNpZ11t
GhtpKAbXiAKQvAqyK7U7vU++1vm7IXEn8buhijMFZ5C++BUk39h7PvqBFkn2Es75o2iXm0Vqi9L2
YhBigjWiyS5IZyJmfE5Ji1Z9BrjG7vm4l9Olny7JuMw+WR3M74KUMjY2xW6FbyNk/epW1johOzOY
a4Pik4cZV7H2Yl21xaruTmonLwx9NRKINqx7xLDBNZgjCbXo9BNbnhKfsAfJ/anWlyi0FPwY5tK6
+hzsQomqllxb10znuIxQcs9+66nKXCNk82wwkVq6KY5pVA6gpMiS/6v9sIwhJEQvCh09/f9K0mCG
8udxEHve377/Dx1IOobzz0Ug+m/FzO8yG+Ix2ccN0rXwvtJL/P8dSPlfcy4YehrFAkX5C2D025Yq
04EUdRy0hHoaNEzVf6KzkYlX/fOeKpI0pmoQtZGZKqhC5b/sqVFllEoV5Ywxh7cHwfb5YUyXj6Dz
skwGfJPJC4VAgjWOEk1bVZ1N4iWAGCCYWmILg5ciYr6SdW8mOECXOZJ1envBodrhSRnfoduJ6JPD
Ud81ARyJhjVFlodXhWG0GSwFAo8TEva8tgL5Abd4TVNcjlboeMazKN4kbDQkTWukDd4kE8OjB/lC
gPcGh1b+AcBJQ8ks7AhCQLk1wPCxx3Vemq8GGLVT56YaKeVUXmznAdg45e2B+Cd1iXpil/MbdJYc
fTne6++MabSGvqhwzQvWjasK4KOrN5o/scuvJfN+wy3UYivo7cG3GdC0FxI8mfygCDSWRumg3oOj
vBcZYGMLsSdjQbgzEiOSLhnBBrQlHNYGCggPzBDs1EvaPX2VHya+902womEGEw7KItyAaQsRZ52+
yOvwG4QeO1KfY/blbGEPGwyXKHXc/pVJ2URfpLr6XshNXl4KUhsuvoKrkuoTPeKhIeIyXJOrgJFv
bvsBZbRcENWx9NS+Wu7w3L5xViE4MjxwNII4M+yy1xCe3uAqpFXaKry/M66pcAU1peNgLvMGLHN0
jsh0TmPyUT7glqPLwu0cu2CupvmI8JDrBdhU3mhj+CnJXnrH4knp+nApQ7AaAWjh2BPaRCvjZVqS
HsZPr3AmILjdlmft19GHQEtiGc7SbQILjWkTdLMTWjRGHZmsihovvzM+FQhW8xXHjQiDlU870JY0
Wri23OEgIT7B0dfoLLRtRbT9xJjOjRhCNR6Qu4QZWk5bCEMVrg2KYOnV/4TrEe5pWZqSp0MTpA03
zfKjmlLrU4Kd+z58ai/Sovw2spUgv4OcSyZn/Bo9eh5j7YaqizxV2hU37WXa6WRGXTTOV6CLdlA4
1FekPY+lj1GCVDH1GuXrmrX7lfcOWglskqw9CMMuHzdlzmSuIdtVQ3B5DlD7P36mDdFjW8gsiArK
x/Nj3l8/go2Fxosj18OLpIbi9AfKApk28BxQfnIPlV7LdE5PPyOqaQsFQcwMjuPXu6QEW35STK86
VR5rofYJtZsdp9GwS9H0dyveNzna+sZuwh4PSxIzHdFetOzonIKDRIaBMWP27NCfwzP9bX6p3b6y
bvH3A0mseZOag2jsjHqbmrAYOP3phF4UrubbaGEIE+U8YlCwT+8RwzH2thfrLaP1hNintZWztW8/
BwONy0nH7uCvkvAWy1ersomVz5J9rR4k9Sg+vpI5/LzbP+gKDCuLK/SB82NMWBsol+Ec0mYguVyy
S8g5ysoUlhP2aYTpGCCan6y8tsKK1zYG3zF9kTH4QhwiMa8YPx/dKQDlgfBowMHCF3Xhu9HILfF/
zOBLJAsvAtrt0xBTDipn8K66dqZXfHQ5at7yTYjO2mMeaNDsAIuIvm4l0S/LSP4tjuNwQ9UNJyve
VvGtBDEdO11/iixPag9NewjGTdrt8+aYKjQim+MYnhRu2tH/SnN1q1w0NEBqu87p47gaWXC29VEK
9P4WMt1EuvO8+hqPJN4m9bsK382CSNpt0oGphOdNWbTOL9YnyReV+lUg2F902HUWg3kZ0aoottpc
WNz9ZbeTlbPU0Euj13BSFLtQOYiAg6MeUfWXUnAfM9LH6Z/AJuqLIz5FZFvZlWvMD58siGoG7Yjo
TFHCXeZTjBhMVTX6I0F9DjbBuW0dFqyWFFwm1UQBkrEYoBuqQZiBQkmZSaXZUQgmT6n6TfzOLhQ3
H5Wwgd7j9+QNL8J5H7JYJ/Mfn+KvXiP3Gx5OhtIYhBQmaQKaQc8COLfbaaX6bjm68wCdZR0ou3Vg
2yCPoKd8e9KuwJWYNfFVzmh3TN54ZKpuC4IhxajalhCJpncfB/puTE9Smnwl4nfx2Kk6Bp1tMjzx
cXYWMwnmucxmlqK6gb1jxktBO2bCKzd6M+4ibV0N34Xg6E9Q6YN6U5tgaostuT7M+jX88/0CAzvv
r8QyGfcwaZ+N2ffOEoVjjEs3ejZY4TB4MeJQ1hHGHXpgyj0Ed8NxlM7yd+E9rDcUWx2cgc3jJZ8W
Ihp+QgdjBSCex8I5MPdbFB8qffjnxJN242EAWfBJoLs+x0nyucU/WUilQBlshxd2FS9b5xWtUehf
IO9XDwy8kk1han436ro6Zq8lU3EmJT8I1Y1P66pQ2E6vlcMuPe0aGF5vw3UMbmwqNYGZnS2iH3+K
L5ryM2LyABkBH9VwlM+6tHmhzmgzeNuIvQPJC6vHiF0L6C32uV3eO73qNcAD2sWTeSh26ZNJtU4e
QH7KSwpEO0iBkzvRCYtZfO7v3BBV5KXmCSIYVQXzgdZGYsq5IQI9iOZeKm+BCb3+VruSZwbnnnnH
SN/SBhBgV+tul60ndqVjvQmylXHK7GIjrrS1vCc3iAW2MNZDAnLOISn7KT3w3uVk3B3yn3ZTfCKy
bTd9vcsBHbDqRwpy5QUXk/KpA2QL7aMouGbOXQpPi+FRzhDoDnmNtMzo2AQ7vwWOtlCp/xWHNQGK
Ab691sm8fhkhHTYEx3zik9Ne2Lb9pb9JUanO7MaF5WWvxRVMFRyoAG7ZyUhtNkqI/5fcTjfjnWzz
wl9ka7q37uMLnPnULfZISLml+IN/LsU9VdlPswbkwf02M7cA6wzPYsSOtcl/kpfoVzi29dXScaW2
1YhLo6grUdpOrpKto8RYDpTf96Ad7ei9TGacvjGuAGFF6boqln2/9BnatitqRqO6QC4KVjhQucnQ
0GSuKK5E5RWuKxyOXb7xTxyoSjwBImACVwV0DiuBUQuc5dRa1uye8MiY+PA+cGRjiNLrTInOfb6d
qLQmU91kF6v8GvJl+olPfOrXmewFn7QdhLci2sCPGt6Vgd8w3iambbTvongSxFVmPPP7yHgpgmvL
CmKuzc+/fwu9DHI2RY/EiA2f8Vr4BhPspA4xUN/DHdPrnKiAnLCtb+0p61BI2gPClPJgPHVv+nN/
7L6JCpHrlyx1+nJPkkOvXRgiAnEod1Z+Cv19L3hW/6YOBw3EEq5mb6Kcyy7BPdL2uHNns6//a9wL
1sUnQ9YYPnIYFuyN+b3PdjOfOd8I8hrwc4F+lS2X+lkmoSr2poK4BTcPsQxLmhe2tnqENUb4i64C
OaNiJkxrNRDyiF9lapxu+7jmtKt0yXdqAtqFlvRG1Euiic/1OFirmM6FoTosYAkzwCXKX24kJXSY
u2pvwh2IWsihf7TDdmmpXsRdzjYPio74jU9Fv6HvgcDng4skHYzq3lgh9IlJUoE+wrmRWD8TwhfZ
ZvVKhDGqNuD5FpilFTpTLToiaHSOjqqeeoWRz7+/xIlg2Ap7Ys10W05uU2DPRf63Qve46ve6ZMvW
OZQuRrwsgQLHcyIUE2d+GRiQxhvXRXTRdFBUeNB33cX68a27xVMAYtCg466xKNMeV9hvbFP7UrJl
Ol4bFTa2tYjxv7pMbXk+QHeY8MVv5BqQd8UgU6Sh1iCEbjocuhhTjZm7JZQEVzH5r2FSA7bUFZcG
Smng/bJ1kShYaVFDKUoIrsWdAAPMPIusBqMTSx5nT7aREEGCApuOo5B1bmM3BY3469Nr/Z8y3+Uc
ZcSSy4B7icEwEjP265FvKxE22W2/krC9ax9adxAhC4Bw9G0x9wpWooITZkWYjG9H3anS92aSu/Mm
gAn0GXEIbrHHMRUJ6QifiD1E1RuGJ0I/nFkgbWQbtUWDt+/bc44iehDfrfeOeMaF/NJ0nlRs6Luu
iWRESkAmTsAYTQLP2S8b61Rx+sbakK6zfOUPyzbftaqjjBdYzjVRFOw7xhO5JwPhKcK64pyk9DuV
oTSqB86zUk/yHbrnIQlWur8uOOB0AEd9bxR3KNxw0sHapY9FJ05TcHnTa3IYL8jP2VvP0vwOf6WA
kLQoW4pSOmBOykS41wlZMPdMxUVzZ8wfwXbCnbsFH4jPShu413s3OoLBk97z11z81iNKD2srWa7S
eK0IeXeJo6OjbaasMzYe+n0h/tkDPvJGUtapioNiOoXqikEuA5zpG5CeEL40bxi0uF6ZfZNxS/hc
5JbPtC65L0UU1tDYlHBr4roEsQlZG3+cZjOeovpWaVheePZ+PX9/KtjcokyhRAZT7LQeG5gtavfq
Te4OcnqukSqQ7KrcU2NTBVd8A823DphjZVg7s2fFR7WD8ONLbMHW06+yfIQg838kpECfscaAQ6Vn
teUOEQo0hbhJ5twZzn5VeQK/h3cNwmJHSYWeOgPhmFH5NuwfcCAtcR9A9vU3ceU006qeDnFv0BkO
nIArEqruElRfNGz84hkwuSZ5NRxhyroJmIXlO63SLwsU3ixy+EDKexUfyLFLFGdkAA2R0ELpiJ26
hHNEhU5FODcUVZK3XnhTea+ImYtrcE+8Pf1i3PrSHG6+1hmD0kqorjxKaGJJ6Pbz+2q6nbwt4mYx
jizU7zkRgzIwAvUQcO0IFEzRcmrRzfApoZwKMHOrVzp6PSf0iF2MG4ypgeYPACTXwisfhjTchgcr
AkAlgTkFsEHzWRUdliUTkH6xowGac+Pih8NxQzfRoGHNFW8ox1A9+PpuyjY9pWZgXWQjs6sAPCW5
W5q1bTgfFngNu2GyVVyh/JWh7uWQTVBZwN6HqOuPtli/1Vxt5UYf0ZXR9w49I3hNJDu65puWm/Cx
gA+qoy3YWLxbM5iC0cWCyBzwHQ92GGVZkSVAwDH6x9Gfm9IBqxXFE5eiWz2zSFgYUgKqJ+IHH9q+
pTBgljkHUajbvl6GuNJJ26Htb2eX8obRgTF2k6m2+ZLfBA5mO+tH+BE2uEA4yHJUxIhylFcSBgeO
NmjQBhv0o9oeHm8o0qo7f5uch7mIIgNyz14r2CXwgqMcegL4B8l+gMiICe9ymEmXte0zZ8bTxbtc
Ep3ilvkmAQXdrczKDvkcOQTP49U6Z2vdhv2X0lhuG90we45gKdABM7xFENvZguAk2IR4NbPSg14E
ceKzpYr5qJo7uESTHs/SPHPnEfl2HEcULK95e+JKYCzd6adaO0rBT0o9T9ThLDCIyYmlTWV3ex9j
Cr2fOZBn1Gzir3wjmQEhPX/gVGhQAuKc+c4Dy9NgZsDXp/JX10LkoK6doGMGa5OG0TTchDViodDY
PB7kCaxomgkRZ1VIuweNrvRri3h39n2t0+GnNzZltazSD7l/Mo2zyVqFzpXEtjr0dPTPbRCtzANn
MKbXerioNqPJ5L/SbRI/uKkmY2ch5OEQR3/OvCoBW56LPxb5knhAJcjKG1wBhRYbYZNSpHJGOEfx
MzFag7aNqxW8Stzf8FtpYhGMGu0iigWS5C7T07gLUd9wUtHW+jOgVfzEwz00N2nl5q/1jWMe2K15
FuXqlQsSTKXg2NA4i+8DlQwR4zPS32lOI6ziyfZTh2FSfYleyAEGNcnl8m2uow/fa73aMc7TD1S3
aEKfvCkpqR9nLDrhC+uzTPac8ASMoR9+5I9VhuYNy3fGpApmarCCBlGYbnQGHpF6w7I6DDUjL7Ln
9o9D0jC6+Ejpwq9ZLHEBcex4eRB6Hzj4x+t5jBIbXGluJrJ1Isu5IOsrFa86PgSctC6wljRYta/S
WTv3lSN7fuXoEDKSDaeSpvpssNQZq+GnEVzeM9LspeIQpxzYbXw3NwN3noNiXOWMy4T0TdLp4K0V
yi5hH13k2iUXVVpaJVum5+tr9ZaueW4xiwhJRIfgNVqhW/mW7ptxTb9CHJ/4DMTgJFDlZedaccP+
0OMrNvkzq6lMi6g9tDUq9fnS4J0Ba9/gvEL/gdpEQHiYcVhcVJ9gjUbzGv+UI5IftubDg/uGd3FY
0k7iW0BlNJySrs25h5+vgNpbhBSX1vpxGdvNIJDEAj1kET3B0ZMuSgHJ50tQN7WHJnMOGsusalvQ
ZtMQg2bNPdSlq/+BIyk2Nn36YvR7LVgzW+yW+Ss7+bwJnEQ6BrS7lFVcQo01dqVxS8cPTDuB5GKm
aWqOW7aswUBFOQMcRNkIwzaoPSaukb9ps1NMfaZz0B1PD8lBv1H4K+C/oO99bll5JMfQOkrjISC1
F31WUtwedJ6BRj0OxmMbivey3yHohQOCBVXJzxFY2EC6KVfk+tyHIXNmCqGZgA7JZmP1G6gfRb6r
hJ8uQGTB2a/tv+Jk3w47gcMHkR+Pwzz15iIfjlW5xnDNTBstHqkkrAPslJhJkdQMwqIKP+dVKiHB
Rl0y6UI3mpMp63swgFvCcqqrwYVeqSe1RXqXvsfqW9kcyvDILx5OadeRD3vYWgzEwSEG8i9NAPP4
bAV3VXl5dM/y49mgq5kbSx/daHCHkd8lW1l45dxtfHPHVNAbEeVxE/5w+pY2OjskAICeSzi6wJq5
ImvLKs9vttWyuSDy48hBIUEYX8dU/qe8gTa2fiaWynyR/AxnNTWp1qontENAevGyStxdtEaw7Xa2
zgFWj3GfZovuLYKMzcfLblu8AXE+yJLbRPgSZgzOKFJqsBbiwO3JJ0PzMw/bULch7NIoWBac4tLu
lGnPI3TlYCZcIW0F8OME3ZcRHsr4DN+F1WJ4wEKLVI9jQWDdUokklInC4VcurRVw1a1akp0ZBvAe
PRbmR/cWaLaKenm667TNZ1+XK70JCK6Yt0Y+KkoEuIeS40DyY6ie+LhQDpVitaqmvTQcU4qh1Hwv
i/2MAR6yg5oeZwJxD4SJgDn2cPRKEHbZuhDgRkt2dOYIhrpRHRqPunCOd3wAVF6UYUOBh7ZbUMXW
nyLKhnkwHFB/cmavwm3YPZfA++ekZGPf/dQ3MW1XenstmLH6E1092E8ykuoPSnESmjk3KVhBy+dE
O0UdjPIN5plFLr0XJXZcDMZfHIGkngtSdshlwPqmXpK7RK93jI4IPkr1OPq2SmYar4NjsImwkFtT
oExfc9wy9OGlLeYhdwKXzDcIWmAE4s9pTGFbbuJSpNOZIAxvSY11quTChj1p7OjLpj6CekrLazzX
1RwTOdlymOeYQUldorVA3VRuOG0wekarAKe4npwa+RIj7XBZrmLugsdn33QkFx2K4i6oh97y5NV/
s4IJ5oCok7WCE47p5/9hwfvlVfsjUNEw/vb9vymYTARJFhhhkDQaaOjZ2vEbNMf6Fy47jex2TTZ4
5D+gDZAxGUTG8DX8d8TVzDPe32auEpIoBsOmQs7RjDZQ/snMldnwn0euiLcYBKPfwkZCPBxz1z/L
mJqqrIGQQM3rOAHRXTSrZCkg39bUGq2kFRK3XVnruhhYU2npVkdxDL8G7Nc+hJIaugrBf34J13fX
iDtQz3ZtnhLWudTSFsfuGr2QyPrYFUDGdEdUXlR3mp1nVJ7Wph3cTnErxTXMTSNfUkz4yEQD2Akl
imf0HfUdH8j4lnzSUoxzV0qJNfVGnOog6fNu58tLI9jilg6miyZ8qUplE2jshZrkKlK4Ji2yr1IH
9BXZsdshENcZtcn0UWkncG/wtDqO2kyyliVMN4o1SmHzpyGqkAVWd4X8TVJOAyTUPnrhVwZRORXv
pOhSk5LVaOArpj1uI/9jE+KUCrYLfazaepwcIIKx8kR0yH605BVIjmk8lvOWET8XR/27DRhZDWq/
RW2T+g2/kRn1nD0X/Y4zs/YxxfS5jgEKscpoxWW81XisB9gCValvgSVfZaE91JNp6ww5oSYitnod
pecQNf6M97HIkiECteG8nBnXjaSwgZIrIX3HBroOrT6rIStk8pnhkGva5zL5GvT3MLyqGmMJy3i2
cko/hSlIZvnM4RqYCToUNQ3ApbQnj5jD9VvN4aBBnpx9Cv1R5CmM7EskwFfTa0oIAC6IFrhgBrvM
+i7ZlR7RCoFzZAYwCyjpgL1YjSc8zShIpFsdbIRoXQoGM8MDlHT+ttEdjffTiJrPaqIPkhwRXvI4
YurFoQM3n5eQVyvO5cWz+NrKhxpzqMAWUeTgnlu3Qbjav5ItOsEIAiNoNovGJ95s2kr+rqzRbTfK
Ws8Q3KMZneYh8EiGQJgfrWDac0cD26QZ/ojvvTytgPnTaUlaZ9avwpWhL8kwWoZLLxqEDmGlwObe
GSisiyXAGPaNnQa2mOmARohLMxci9BKfLaNbttrjPnK84MTgFkSl4TTBSmJXrfU98YkyvuDMqTHr
Muplu8taYkPW+HDEDNj8MgdGIT/FvivgL7Nr3raQHmlNgHFEmTnN9ssJW0LE5wXtkiK3PzZt6fqK
v9j4DwxDPZtpQq8AGd2imzNFs1ugg0+1qIXHN1Pc+cBPI+Gt6ytGyMmrkiyBVNJsCpe0YKX/Zuiu
AfaG0F7kLqzJMGL+M/5GxFr9V5Xr377/tz3CAKymkXePdGe2a88km9/2CL5kWIhuSDv/9xd/1+Ww
EWCbRpkDQe1Xeucf9wiNDQeGL8Fiv/j2/2iPMP7q1P7LS1d5fn+Uug5xavZmRaGZM92GAGGePizS
MNWeQR8xUhFcc25JZamibdWJuoJA+MW/s6ZtAyAmvxocRpsngYBLoouYg+MR3vB1EZtZaOGbOo3h
GfipBp5hdITmzB/ZMBhbt3NwhjdUR2xS/LefrKvMUxkPmZzhJNAMo80DVqgPa/qunvo+zdSncIPh
ZWyt1bEGl9bEEQGHDGIoOJF5tKsRUA7ylea7U45muCWrWUGXwqg+EH4MNAal/ySVc288WMq74a27
MKIIynJNY7fiNDpwk28DuOip17AJVMypyfo9zXBRRAi5Sf3XfMXmT21+j7gmy/bXnMn/NLiLWPrG
8KNkJtFcI0KM3qXgqcjPOSFDj7eS1yssDVijpIQjpKFtnG01emKSTMzSoaWqyYi5Ih2lY/4/SCyZ
dFApf9BOzGAK9asy7GIEE7rQWAcJp8aPl78Ojcd5v+t2TcIIcaVIK6kC4zP7RlYKKyyKPrLfhDN7
4uNO1E6YEqKEMm+FHDlBJNm9tcBiNrTb3q0Hxj9Crr77rxJSd7hqknfMSPNqNVQ0gXRCSFGFmtlt
PCbi0nwvZqtf8MQ2sHhkT91ZR+FThRDs8zWihnR2Zz9uSElTOJLYJGG68Nzx9RmKF5RreuIaaYhw
UQfVIWRG0A5Ct0LDBPgkskdri+aZeK5yBSe439BGUz0OyNKrChiZgW67LaRtuRJatx6dgc+POCLw
LYDyHVn25n5K/wr8iEsrCzlZu0HmCkdJcthTMSMhnyRATdIcFZlxqq6ib5TcLcnd2KUYM+m8w2n9
ozKYgShAgcolRI71QE96SdELDtjCi0JfCJPNRX+PC2xYZxRe0wTO98j/U0VbpE1fxzfBPFYkydXH
GlB6itxIIpVrSaDmNDfbsM34H4DfAtGhEO4IEgrg4kF/c7py/4KSlw8H8mU76B++uOvPqCgnvCbS
F6w/M1x1TYbrD/UrFPVrk3ldu28zkAOMXMCtqAscagoScQNYO61vlGrKExg5MbZ90ysJ8ouZbljC
xRS2+QeVTaZznzsNDooR/uBxAEE4BK7PmF6VtylPUBs8eanUGxXl1TyvoLfpL4ZwJWIEaxxL9CrO
UYSSKxkTIORRZKw9y+3mfewW3WtJqazSFqfz+qQXyyT6742qRMapaQqUDYN1XGYL+M+mCuBocDX/
UJL8b9//23Zj/Ys9w5AlUTSxnP8SdP4uA5Us2WSj4h/wiP/D8CQSRaRQsXguf4O8z3hPGVK8IsEu
oSwx/8lWQxb2n8uRvz3tv5jQG19ABGq1aM+iHlufnr0e80Ba+lN/Vipk360k31TL5Tk9UIZ4McfD
BI6x5jMwFK2fGsyX2fQqC6K4wVVcGdl7LSHtjFUCd/X+8OiuVd09mdWhBoydWvg2BF9bqcgiTXzu
ckypAeu7QlIoSdTtDxBSSkezW5AQ53/NruyOhnHJ2TrEajtCA+lLcBWkbZUGJgNZFPBKmy4bnRwY
T0NI47JhwdJn/kViIUkPdzmbRhH767p0GFGg37Se0YdkjwUdqK8OEqjSzuPkJeUDLSqedIhteGJL
ksLmrjcBOi8Xty48o2vGvCsLUNZzgC0AEz2GS2ptdF9nwFKcIZWC0eIVJfh+O3YdzNo+aUmDqb1r
BDHR+YP9oHpm6WQIBXSoacbjvSD3rLBNBOOJjVK1RwZrNB5dr4BZSrth4DHvORK8oz2WQ47DILVo
wCdAGqUnqV2jZl3EDqOMHqyzC1DUI5vYoem6a/Bnol1nHIvY6PFh4Qk8PX7oNHeFLTAqxOZwJ6/P
VhfBaXxlXOGKnuWmy6Fc9kg39uygO+XArosfdzgy5aZH6l17mmboz3Q348eT4gy1g2wlAhhnwzoQ
s+9eXQ3aZ1KtM54iEx/LNpCcoBB5AEtig7pbxCyW8rJG63QUPOlaLIXT/+PuvJZbN9ct+y59Dzdy
6OpzLkiAYA4iJVG6QSkSOeen7wFtL69gl0/71lW7yntZ0jJFAj++MOeY7JTcbJhFr0u5cEVpXr4U
+MdO8Ye8sVzvHO/NpbZmwS+HRJ2wbUBEzL4sm2dEFs+t8T4gogvXIYuVTWMepNRW99Pli8DQOTVc
jHGLfbG+WjwiFLsDPWOeSmoQ2XoyXzPBJpIFK5+vv2UQ5oF5onvRncZfSCisgl3IYl6Dt63MK566
tCGSShwH1ns8qMDQFiKLmczzTthPk+Sgs6XU6WI0Gj0Ep3Qx9A46i8fipHcbK1iJ/d66RS+S/9jW
95rFBLL6DJulhIytoc+xrKXB7WQB3hchreWgblADiRhQCRbTMbUsoBmWI5wumxz2GtQ0jEJxnnrR
DuWoeokfQxo51dXxG9Xr9kFkkUiHB8KwkuFumbQZmoq3+hgZDQ+dP77iE28ksPdPm1d9Qk3EaPcm
v3Yg76MndCwUdSGaMhbpzP87m0wW+lvuYBANczhYpM2BiZFLO6/Rf/a526Pv1k02qFinBfumk5c9
BXfy9uXjUxU/9cZeit2MhrflZuu9a9FuSiPe81xFKV5YeD8SFKDpSAwYPivI8IrHI73mvUfSY7Lq
cpD7rjU8Wm/4bhOXOIO0vKs6NIED+0B/ph/A7rebgaylxtzJuvDaCMpFHm8PdTm85Gm0HPuAMCPy
QIXMvlEBlxof1aknwhrJxpyalQqp22QW2XvNNbm0jjC8Zlf9EJNIt9ReJvR89KTyOAaI8KUM4b1h
rYDsQ/jwddagGXCuWcCF39l9Yvs8pj+lF49iBWp/wTanm0YGMpV43F8mhKFMU+q37S6fCEhBWqzD
TkCOp/sfN7gGMdYX8EiDQU6B304Eh2gNsxM8LJjVIAyoSolHUDQRSUzANi6y5WVD888bTq5L4D3D
R0uRrQXquDIx8jcrfy+RloT/ahL9pfc3C11E9KEN416G06swVbYAsEdX7PnZzW7O3bmHfiDD0OCP
HaHvnPKr2IIiz52dHD0Od9kwXs1JYOOQxGmT2LgM4JHEa2a2tulUAGCRhpxFYLFZyQlB4C8Hc0OV
ss7po8/Rg4Hqic8Y0Dgzhio3bYtJRRrP+wO8tMk0nvLOzDIRsMgM7L5y8e6jh+YhWsYmaX7eduIS
TlEVoDfAByKVw6U/3Anb1FXZ6ILLIyXoLHJR8Nu2gfCeGi/9FEnw2vFLJO1bAdU25z/Z8fUyYBNa
wzFQhe4ziz6bCozys/Y2bkvd3FXoodtVtNefgwi+bWPRIExeADJGnmT/wk6FheUK4IchHqMXkkJO
qElF2MDTkSRwgw+ofMSM3mP62bHy1gHoqFutrwLgG96mEpStciEOFnPRa7EJHkmsHQYeCZrW7QWC
TS07RtDri9ya7coINlr+zNB7SoR+n/SrwtZud3F1RN43hDuv59XdoPvpn+NbSCNWvvEaty3sUkly
82bFTF0yP/Dc98hAilRdBeFJwRA58EQen+Uu2uZrpjX3Q7hANGWKFAzTDmiozjL7b8rbvplwotOy
HLnFbd2gGEdrn8ym/V2Gjz1/VhjwoTkxzkkzbNqoW2W8zEgFp7WzvV20x2enq0y5rqgJV4zqBgJZ
xCC6D4X8M3etlXRsw8BtNsthhnm/rN91ts9Bfi5ek0NbD6Hzb56q485lDkLAOSWsIjMQ+RsUvahr
zJ5/KGEnX/GvP/+thGUsAjBtmtgrEoOTya70fWLCPFsDU/+7cZjR+bcyVvqNMvXPXDum7SZB68QB
alMMnwrT6R84g2Vpcin9BzO3ev+v/6X9+rpVKvMfxyX5ELVhRNTXGvuvl+xVxnv8A9Mu/GkemyAJ
Jj0dthBWtz4LumKVJe8BtF7xg+QfrrHOgKC5F9Wpwc1vUzMXX+HtWv2R/TPeYtLXGRIWJCGxaUPm
P86ETZ4caFxzAvO2Bl/huyRGCjkj4ysZ1nwj/1HpDKLyQAkUrhAKUtclBmKFTWygAVn1qtOTOIMe
6BN4aeljPWSNRkmk2RhVMaOgEqxOyXOZzuqD3JN2TUAD61o0/nMBG9K8zk709VayDOaIaoromCHF
YeTg3PRjLtplSlyPa1WPvfQqmIuu2+WVLadOO7zDlRGFTysD4vAh+72tnCpm44XbqBJs8POo3ptA
5/JVwxEsDm6YXiWPNEBtLt8+Wwqt7kadq7k13lQqNgJ7sOlsI1KibneV3cVz8D5ycU9JmBUr/9W4
l8jGWKTw0f1NK6/wpjIV7ohYLrc5t3T7zPAcok3RI/61WbKHKNDmo7pBAIgNJkzeG+8N9wnmVQup
dX0PSod1ZMeYgiq8IouGikIZT355x2yVcnxQHIWWhRFBe8LLaXQHqDQQ9nByT1fDKJCtR0ArziHs
Y3yuhmvKd5hAi0XBdpMWW8+vQC5y3UbZxmBmCnYiPo6MaryrEnly5DItEgbB/96jxiQKTVLBSeKH
tMCU//1wlq/T3P541PzFz387aizYbCrj2a81HKPf7yeN9RvJavx7SYNdNLEy/zhpFAgFHCaqSQNP
k82Z8sdsli/RSasYLUUVu6X2T46aqWP/5az59YVPX/8BoulFwZDWQhQjjl9J0jb4lKvPhCytBK3J
oCMZQyvJqLbFHRG/yA8pd5Q0CcJ42M+VCy02Iy1MgAC5p50X27Y1Sg7MBxl1hGLbSeFKMu4AVT6I
IDWwMPmcTSr2dxDCPTkvvQLZ0M0DuGyr7JEcmXBrSXaqfIaQ067SoX1CxAEWvaQ4YycEcTw2UOfY
sUpV6HbyoskXPd5OxBOxI340z8IjHjzmuvlTzoQYulbgpObdKB9VutPqwfNPXjFJ7iCoY4ynMPKe
GT8WD422wIUTIJ0Kl2IILzOyhU2DXsTL94wM1aWMIMsEicPMOrnoKkIxKSbnSESvLa9VauIESe1B
Z2rGpJE7OAaJuE/JH0RDZt5h3AOAJlERVAu9Rn83QCxaD/VdFz4ChkcURiBdyTBuJT8MnMdXRdkW
L11CL+TyhjTJp0hY2738hJkQuYKFJfOpu4q+qzFHRUG0yNzuWEtz6URO53FKZQJsNalAmm3u5Nj+
PzDBs73jxEUU8Zjz+/vL9N3ErmJTmY14lBxk3vJTddWfEmVbXTxr0Z3bj+GCLiSzu9fqgGOFEbI+
K94UZTmSY/eSFTMfvfQOfSMAv4TfSbeF5zi1CyxQc7I2XtCPYktop9fhf2ahjbY9bhcRXUnt1rfd
8CaugmcMYvTUKIAyd/eMvIqe8bapXnilgoXIe46xBM5aC7xVmmOoT+mngosROHw6IcJwHJqWk2JV
XyNyCU/eHnUE0+Sygot8lYaF+UAbv+WM0ypHziEgkC0PCP5VfJeTQ2pM29P+lacTI10YGQhxXsxn
BsXgg0rJDv078x40lb8d39BXWGfKzN5fVBaP4mnoaZP9uUIq6L/o7SYvF9GAkIhmKSGiG0KbAX8p
eOOYhgH0MSILNYV3s9kF3sc0bVKPrBZjKuSqW/M40rEM221G1vukubPT6OLRMyKT1rcJUjlGJQOz
zZXPJ8PSExett+3SCw3wbNQq1IgHl8lQoNrYOxSY2pumu6itU9HI8fdYd8FtrSWM6t3eOJMFmidO
PdkQFOYnICdyANfzgCBtMj9jril293bK20F6OynnHRpAlVYWhaKXLy6Tpr5a9N7BUuYh8hUu0toV
CgK7HoLRW1jDvhz3QXOnE26fOuVQuW3rasDJo22vvQfU3sNz12tXfFQV2WEohTqHXzT8yqOvieRF
lHZCT229AmyPiFwlvEM8WOSc0CSh838Cw9ETLyjtGlBEyYL7T59XH8JdCGzuNjPppAE+JJMwc7xq
i7h0bh8DKErEy+y3GXuccMGs0CR6yly8lo7+lIqL+IBIqGQ58BB7KN9sCCT1CrbFBucfi1ltlxBa
dtb24ofIwGBLBFxJ8O8ycm476IXGiUgT8W049ktBnNWIGK4GCOwVRtGCjzPeM+rI/SdFRAjPBskm
Cy581bEwyUdkw4iciIbtxr3PLSrNjVN1rdf18i66b+7rQ8h4LCGA0eW3wiZ+SzBtzqKP4UmA0IUH
HPKsNS5HYzMpwh5p06vnUZ1D4fywXprryOimnBUJuxcbNSQawHCfYeJbIIOrGlBUPkHvmlvg+AS+
hXZXfCxPygOK5ckRDcotXNOD4tELJ5eC/CbFax9tJ8Z5b20S2LNH0IwlwSeBLM11p8Yl6Y8PZPnM
Y+4aDED1BglqytCJ4IrmmZGVwtmI9k9S5hMpzlxx8rY4BQLUSa8Bk87mmdGQ0hKG9CHifAtstSBx
erqH0IHPisHVcc8qhzY8WYDuEDZoJQguE+d2hx5z2MbVWQ8wZ1J/ovZqjoGyjY0rgYYLA1OirnyQ
E8c499Vi82PhDIOJP+OPKrHDqBvBWfYGpLh7gLt+fR+pW5O3NZ8PlyaZq9fAXBZb9jaWbpd6YIvS
QhsJQZjLDBGxfzOImO6tSSqOyySlr2cHQ/XruUmwy5+oeXXWFmY3Wd5xOEOnwSCnx4Q26zwr5x38
EPVkrrHgyRN446RKCzUZZxauw0BgOusvgnKSiWcwRFmHxLtWQyP+rqB5U3T8cIhRBATIoes3b/Nw
sEtIcyX4+j4J5skIhcTIFlgw+qC38wScXkqMiEQqGhbjiXmp8Ls05izKGbuIRFej/YBIDKQgouTP
tM9K/8yz1yI5KWzT8hcPU7GC+LyI6o1XGatc4a8dZESOW1G/CuodDT5cNJrmxzDvXFUu5n5w9Yjx
UHCqZYHIutXk2iTGjlEVPDA0N+xwNdiMGOmFmOmTn8yH4N6IcA1G/OJIW1R5mNU5B5Ov2acOPlua
t64XxXeEmKCnQQKvyRv++pSnbDT0YMDHN9zJJq5WiPmYDabB3+AaImx5JiGxBr9OQcSnTUI+/QHC
Sk7MMkC21o0QRcMhEC7RVTul1RZlEg9v3EbJrG52yD7ZWQXh+YYaFnUw+9QNqXRvQHEodxSnfsmy
J0h53EoVV4qxxpLcbEV16yfnCGfIAKnVEZt5pM6hTJKHVI2LERENFphJcg0hYh4/CPqmVReT/V11
OvNV5XFavfHEifm02Th4a2NcFi290DJ2GREDXlGBgzKnPWFYR0R5EaK1wBD8U3Bv1zxyxWtr2L5Q
L4IUjw8+eVmnUoIU7S8HDQMJbVq8SqhjvIeRxTvxVTG58ShdyrAG+KCg8TwZ4XNmncOyfm5Fpt3U
i2Zn3zRGiLKy4f/2ubD0Q5xMDLUzvL2hWjoypVn5DtYQmBpWClbHDOOAxYiMWvCswNsD6hIytdab
BWNinC/8W1wOgrSsXT5tII6oFW/dW/Aq3vnpi/U1lUGVCoi2JmDA32ZgNhWCFMmPIldsnVxQ7Xcb
wR9YRE9iRtO7VFPMO0BslkCXvpNdc5BtLrCUJYDZB8Ai3LpuESwdIhFuoZuuZOqzxBYfbIl1inlB
mRV8YrAeuA5Y+5smtq3CYcXsb9Cdd/FzC4OO817XCTbwWYCYExzX3GrDy43K8udvMFtrM30RqZHB
xJ0EOJIupid39OwN9Un1rAI8iPgeWD5DbemxJlFd8xaSvKfe/mFYcvwzxF6iD/lp6PDVCKBLEYnf
o7uYJiI/NgJxis6bsTa22Gjj6yfKImxyBqLy8Co8sBOpP4N3xofhXbLSrHr1r20VGUcR4KRouqqZ
7EC/ura/mUoBteGd/KFV/Kuf/94qMkJSRPBzX3qcSUv5w2JVBCyuM9EiAP3H3ao07Vb596LFlhc9
D13kN6mnSMAV0B1Q3SbccB1F0T+YSyEd/fkS+XrlEzYPMZEJIU+c5lY/9IqjLwlp3cYqSjWG1P6L
Mm3IKLlNkwlODizmLr1gZGerZThVWWdE2uFSvoUoGuc1vKc3khHYBrDcABowYpTLmas0Nque5onZ
s7cinB3XSvcg+U6DV1tx426vyxuheDQhCmDD7lAa6+QNbwODuYV2lto9PMnuqJVuMR/7h0IrZg24
FiHeRRPaymZmo9+cniSUwVHLla6+YcrNhj3aaHYEPYcoecDTJpMZ0FZsiYDbyATZCcfoouQS9coy
zY+JuWoTN7ndDTEjH0cOX/zRQIXtWEQUYJlAPykeDVcnkBdRHmXtUcFYNHZuIy8TFZbIZ4ydNEXF
jwwzEIg4Ki1HDE9JRJjWtsELdnto/of7GQXuX3xaSIdRDk+5aLr6yw1d92J/U41OWTPzK9IH6OpT
1nddLmQnauxoM3xOJeVAu4Oop503O3+KrsLWUY3zak+GTbBgOUW1OaSuX9njdUB+9SFt/WFT8yx4
L14Kcp6xtaS4inAwJ46A+11yk3AV1FsQBoOMM8GppwXlVAA1mSskEwfhBsqhXrRYNxcjRAoTKBHn
Iua7eQBizoY6QPnwDvNL2oLpMR7pUSesRzqjww8BY2+oHuPWJ/UKKRWxHwPBE74+vhmCsJ4Q3xaL
+VLqFhG4WskPaK8PHqCR3urdcMivfqHBC2OczwWIr60kIUpW8BF+DgqpEib8n522CoyTvq/bi3Ap
b+/+sGhljVfq2YkYL0UJOyjs1dRj7UHgg1ycFaHAAwXeMLwIFLW5Rci13NFM8DQrWKUGlKoO2iI1
uAw8+irwHEpzgd5DjHmM/K1DuWsJzBRSOg0leIkVwHsUKhb7YHQsBaM/80XWkVWBwv7aZerBcsoE
J499JEVoEoZROhENhwZuRB3q8ROCthQ6qAvvalOttKHZtewu07HZcmYtFwKJlZh4kLwSeRXt6no3
IEkamZE6kXFWFfEM3NljPMvoR0cQzLgV76NMgtr0E+GA5UCy5XtpaXX+QbiWRxkEuYhPsb/do7/r
Ue8auNXjEjT3JMKrBNoSMYlt7avmikicwgQjsvAU5uU7q9aNeeTYCAgpYYut2FXEHOfGHiVdRp1w
zPuytWUdxy1+8GbiUUFdiTgLqLTotHH20JOTTy5oTGx0kB/IViAoELdBr9w7nnw3gdfjjOwnfz2p
16JpRwgQuiOMCIQAYE3+h7UECciTntyweD0AEwNzubzFCwtGfzdtg3GiBVRnvKGDhiML0IjvaFyP
OrMGHGoj6VIoy+dAnFOY0fUObm77BkKKQbwJx3mKQajWEn1FjVikfOvfrMPtTrgG+LshXd7d9qC3
mNjHxJ4mDMi6yblEoQTLOyAn1crOdV8vITVX58GkZWiYvlRY7tXQ2nakfFZK4Gasi4cRS0+6ligq
qHnZyuIO1GivhTkueiYLnWrTpBHITldHTQ15yTDWehDMRthdGGejO1K9iQp9K0pbg3whPQ3Rwrxg
bhEKVyOpZg92CnPOQpiLxx6CtvRoalsg1PUkIZhV2l09zLbxhg4pXQWuetF2w4LJkeGWn8VVZ/um
+xvpzspfp5KNTKuTSkyXE4Mbsnm2CBjYH5nXWEuFir2zzZ1xuwf/pzvJa+wOj5nuxmtvyj4544yZ
7/eY/tJdvGMcCUrV43ky2tB/cZpGWGGTHbow2pvwGSkF8bjtvAQlbMyLR87CxNHe2aoQwHK6R/7/
FrqisENRqJlbv1/mGLW5Cz54pIwKE4+ZdiDtVrsAuI5p++u5gIeYFgWdJ6K//SSbpL9XnlGV+/Ha
QKyhYnZdpw8Y2ju6E+GRhiw7JhcBEYpW2zLrb3WhE2hBmm9sR1g2SYMpHiYOBX3orMDzBGgpZYIP
0gHUJx2h9C6jPg2nxGqsCWRahMW9mq8rYY5jRy8cVtqH7pK805glzTp4Gsq1/piSBDcv92I972mQ
dGy2HapD9h3Obdzf6AcYEJgczUPypOGdY9/qSfcq4ibZwIe2kKPbTFRWZG6Y/iEPHYslL5aI3fic
i2s1uSe+zC7XXgdgAbtUUFAlC4l+SGiuWhWFZgmZlkhgQWajhAUrp+ntOaV6VLAAfCSYd4xbIw4x
MjUiNhsjlaZZDk5mvQ+pdVcb4QoAKNRa7uRXWXYG72RM9vJTjrFjkiu0+gyof/9SePf6whTtW+Nk
70wl4+ot4rV6zAOh5dMmbDhD0LpqIHxu4LIYHKNtoAcRFiXTqHJpGvdqtY7HlRWus2pd4qsblqkJ
4amHK1tcPRQwTYT8VOMgkuVoQ1qQxnhgLI8Ruo5q5zsTvTtrFtqbiKzrJXsf3gPu45eu2jGOlRIC
9IhP8oA+k7eGBZYP2UE/Y/B/dAAEClqREpu3AOJORtGAOdwjE0jOWR5BgxtAvAcUIVnnEr8kpBC7
yL/stZPK93Lns7RHiVPhSbBy1amE4FXlMakrvAtjYU4vfTJGDjoo7C7kyQMVOGQ3riUBMCz01Egn
7CaHEeIfyPL6Fy+fqZmnyhmMpimTtzMVu39T5suiwcrohzJf/Yuf/17mg5yWVN2QTY3dz88rIYT3
bLoVVTNEds10ad9z0BVVp4z7D7L6qwX4vc4nyBaKpwhiE8m+Zk5ZbP+gzlfoMn7uBKffXBN1A/m/
gcLyl8KxajJRqwMBqld5VxDtwcudBU6+CK8W2SqetKy49G8B6FV5nyQ8jVdKcg8bWOLBDVXsHvmG
jTmT/rfCshTfteKc/5kespG5dFdClkXwJE7Qmh/e8r9oYeVfKt7/vOWagY5UwmFHK/VzfyKI2pAO
sgbp0hjvI5FsiQxPESVOt+i1rZW2bgh4K3IEnAeuiE4pxU5kXhjQKnfDwU83FeMSnbszvJmLfmCB
iqVHKT8HYlT//qVKxl++1h8ur192/GR6in3IXHzdj+OCpCOCOVXsUOahRnZZUfr59/zhRsVROVa/
v1XbUn4vs0tgni3FSa/T0QxZn0/nnbABxj7WRG+grJWJL/CRo0d4t5ZduonQVpPi4eTeutVwbEa4
EcYpMswAZZw1wxu0tIHvEYUtpFIW+qZbWtDQzt01Ad/YMGKKH2tlCWEnqkjz6G7yrLvUQDnHZQZR
KnG/3jX1VUcpJdrkejJjBcu/zrbaOlzeE63jQg68oMqSzjcvZyQFF7Fhc1MZS3PrXTQs/O8qMnLs
gMSdzHh2AuGQz+JbLRy1dfYu+5uUKybMicAt5vl+QCxJb1koa+nknZOLvwlZXhTKUfsEagKvanzO
cHkETvdewdQg4QXdlkTQp90bUFq3AzrXxqDec28wrnBhb7NNtek28TqbHh1CsPY2EJbr239ksWW6
ToFLQ7x7ldg1BKf7IX1ShQXjbU88M4+nVkRUF56JZe3dAulsT5MbK7TEV6zgLStQBEJKuU427Eyh
OfoKcQb/0wX1i+6Za5+DgVMFKTXnsvHrtV/LcamIuYRwHidC6vPRyk85a4HxkRWPMr4jCxRQ5fYF
61CgJCI5BZb5Lz7eDWYYuEkNXcfoxPzk7493STR+nuLwg3/6+e/HO1BjVvoi0xqR8/37FMe04B0j
A2dgw/EP7phP8Zu2CEqyrkoqAeYAjKc88u9jHL6Ejl810RBMNltD/ifHu/Trxv/XV/7LyePJty6X
jNhYVxg2ZIaxkvbhhy+6cfXj5zHGAfoRMNSxAJYH/rCtmDni2RmNvYFOkn/ECBD//jT808H960ua
nkg/DJYiyfcaT4fRNKAd9tG9Ia9taxyfnbBRKBMp/ACItM9eA9xOx1IUT3Ib9hK3AUgbDkghefBr
srMKMj3o9hLAvv4qjinanCx7/Hq1//ut/z+3D/CK8XDL0urrAfqW5UMZ3Pz6lz/+9/6lrT+K/zv9
zB/f898//5Ef+f2vtF/ql5/+4KR1UA+n5qMc7j6qJq6/Pa2n7/z//eLvxcZlyD/+63/lWVW/xPPs
/eOnIoSJnTYZvakjDFnD5ccT8W+LGIuL5Yci5q9+/ver/CtyUJmGi9Nc8cvs8X1UiY8DjwK6Orjf
lDp/XOQUKnwnjkMg3byur9DY7zUM5xZCPHJmRXNylfyji/yX41C09K+/hmkoJhhNVX8ZVXpWGWqp
paNbJ8CtdnY9u02/e5ePw4G9ZRzMy7tRcXlMjMwq/7XXx6Q05BjjWMF5TclncOP9zfUhQlT/6fr4
q5//dgoav1koLHWTD1v6xZNq/ibyJUuchui/B1l+OwWl3zSOPgrQP4Dwfwyz+RJ1ncJf9w2E8O22
+eme/X4P/5jZyz3wS5U7/eoc/qRpUmtLXyamH8+cWs+IGbRInZbXeP1qwhCu0UYuNhAF8AWh4OYx
TclA0g9GOAX9O25CM1z75TUlUhdDEBZ9bQpL0e8jWkOBSUyeziJnEk/yc4b4oZqPNO+gAmme+xyc
9We0HE5sK/N+YaqbNNhy2tUl0w+RXfusfiJoPYK1Ydnkkt1g0hPbBT9pbfYO3nik4UiFkSBjj0ju
mDXHxouGCsKPMJBojLbTh45nPEYTwPEjixq6YiCnwnCsgL60dngVd6JGbouQzYWCbEnCivT6wyqt
gydBN0PEkmyG6hgA94rmFhpxQktC20ruem+J4c46g7at2F+Wdkc9BF61X8IwVxjvotc43/YtnFyE
ScmWeoqg23B9w6cJAgVRCOWQ7zDGHfvNJDYkM3NYRfVLCkHYynZjchBKvtvxcdKmC5m8Lu+DKeyo
7MWJwDZLzKcoOGTRKRIntmGNmAbYTB86UGfInAmDY40VCAJhN541cemVOhItKI7bLjzrNbuGB28X
XkYMBcVjBg48ZJmQZwvUQwHK82EfYeuXz20akL4WTqTkaNOoGzN+f+0P9/6wlOmgb9U+IcANICCl
oZxxPZQ0CyqITKHI7UZe3W7JfKxfBiQET8HNXDPJgFgxUDHSbgfVl9nMOHftc14sgeiSY4nbuWLh
nOFdwmNAiBx0U7yiOvwKXSHdYkFQM7PAiB14oN9z0ZQkvAVLRMF8GR+a1jwKzZlLLH0zP6gs4JZC
IWBzmjWkqxaLsoDnKcKX5sEBImaA9Q9RYkRSv260fbCeZnXDXBD7rdZ9ThV5ZmCveIMoY+01Bvkp
Uc+JWq4zMNAKghimAq18CNOHG3MIcxkaZ7TVMwSnFZqazhsdOSl2osm1JfCbpNgceGR3Cjxg4j4Y
YlZmFLusdeDqxBviVm7Kmy+qLyXuWY8Zdn9XwrSUESGrFRmvNXvjD0BFfGNFqkE5J9MyDtdp8h5z
P1XWOsBEauyVLHBIiPFlRCPZqTbOFXx301tU77HVMW9ulzqc/ObiCbUDUqqMPlnXxLdFQTRLPAMS
1pREcqmX6tKQ01J599nYHwPtwYOknCyk0UmOGjkFXrVSNdrGPU8Nonw8cx2NC42XJ+KksQCvNVPg
I0taRmRGMb8xV6XPR/3hev2mxxhcMKF+qFbRUfjE0M3+FrITBqKKVZEdpfOqPLSnjrGwvMJ0rTGx
qSsbAti/+dGEEF4mh0sHqCNBEPjbR9N/lK0/lC48mv70898eTeZvVEOQGKgL0P9/VSHfxP/Qdr7V
Jl81zbfnkvybojLjocfCx/prdU6NAaCHCDNVJB7sH/F02Mv96bnE654CVtgB88CzfqmFRdFKb4Yc
gKeSNm2wKJqDjI6+Y7Ep5sJML0N11fj9dIBgTFEU+IyteAhL5WBwF5ZllsyKhtlLG2VXklXP4L7S
pUxgcCbeSwwDfQv9F6CTkSlAUxH4c3tI6vsOPIC/jr2nAWmuwTDVqoVFKNgJMvEALxZJzPVSllaa
utWw63V+60CGC71qgcdsOSqwAmncGTn47EW9xCnTraU7alGqLiliQWceO7Vmc5i7Nb2xETu9gfnv
g5lQn2wi664lHlC/JP69D6/Z8zm0ykVT2B10BXHRZSediL3kvZRIZ8nPCYIo5CEqJyWq/XTu6XOk
Qi1ykW6JfhIcKAIe8qeiSa80H+kChjlZCGZL+qvDMWe98GjsyEiF4N+wRprhGrxxmMA601gBpCt9
WwRv3jEnLYrUrULf34Uo7Oul9zA8dfj730yEn2/dCzbfjeVEInqJGdCBSeeFfSDkIWyzNvWrOas+
SKFKvjZJOWFl0C4UeSk8d/HLrZnzqaazbmbwod75HMrzlV7bN/WMKpUD+41lDMLbnpYdebV6UckQ
1FGHhbaoknyAWMUZxMmFwQq1vzTR25i7MJZR8jTIvRjxY7FtXDq22yZ9RU6pffKUZ0GjXtWL95Br
DlpYpnkprFaeViyI5wQvsPDO11235L3ELYYVEB63UXvsuVjDYa3MWDTtb/2O1bBJbp0wgVUP/FZg
+z12vTZVU5K4JRZY1jafzbgqrV3NMKsSn9RmxzF6EyL8wER9DrZ86licPItoYqx9MDiCuSOEx29c
MwtmphuSSWV+IqljF2PE3nJa9jLVy5LXkaSQdmlUpHKQmEHuyr7Y+u2WxRsLDLlCQ8aVfWwKtqco
6Qi+weMKM4G93UR0b27rDHgDbEAiVtiIwa9gltSvG+FzUt0ORFkCEkaebD1YoBF1ZZ+RTVeHc/Hc
J++1sGXuycefJAyQsudafDH9ffPM4JzFc/kUm0tGaayIPHmJwKF8s2D/VnYLHyKaQ6QapBWcuJbZ
kAoodFYitcoXFUZhHiBY7R7QB7TlCqE7nPoce/KlQgpOmssuAFYpzm84Q41NKLwE4yH7zDGVmCoR
JDZPzxuyM3926dWDwRAfUULqNuS1JLML6uaCMWEJ1hkTTEE+H2glIlB4GXaIOz2k+ii4aidzYMft
catZWicya7+gjNBTC1xTJaNgVe4fkqLGOSyQ5aKj9Ibpeu0TRnNSnH4ahrcFxM67qaQqwnwWYLNh
GrdK0szC5o2UYJI6KttIWBFfEmT33Ja3kEOBi26eAAah+o3ng3+H/5mYNPkwPohI53nWvw0BJGFW
drPuqu39h4BkJ5Ie7vMNjDDrmTQX45H6nW9VEkeWZgnpSyRm4E41bKPc8G9068WrHM4+83WgQv4o
3tmmRtU1Hln3s+7kRnmG5Kk/R0CfUodwBeJHG7AcwkPyjs215eLjtsthwS4QyhnEvOY2HPjMBRCG
L77c69mSLaMSAgpECTjXoBS/igdzPFrm3Kt2YrwlDLqHATLHGSoy7+1gtM5qQpzghM8F0nbPo4Cy
dRoQatCw0WJM+Xlrg4OSCxqlATFG1qYbF4pJJLmNNO5rySwQApERjLQaEiQN5VwOKifSvY1sPARo
i00Rh4T8KFRHN4YrBZJc6vVtOkJW1DvSY/XUtqzbNeH5kfBPZORwcbRTbT4OgWsZi6p3ZXQNbXye
9oTME9HCCNleEY5yze1GTcjbXUWIQ23Yhkq8aCtngJAS0BBRby0eapJBuAh6W0DK+MTNw+0Lk9rg
wLZWygJdAPBTdBUdzgVOdHwlJP7Ic6txQ4RwObhXoG6u2TiiZCPPhY5DckIzuECdKegVdngcJTv0
2Gq8srBm5w6PLQt9Cv5tdnzAsTieidv9ZMBOE5IMnNG21O6Yn5fxwsfQXW5p1KIBtf46Btf4YDGe
hjKD9ntgS++UbTGj5+GsZE2IIKYY/IdIAzGHzzbpvLcuBP5c7P1Jo8+/bmiV4jxYqHBTsMK20fEs
qCyqn9uYx5k7JHdKcPLHXSmd9HyXjjuffqexSJmFY9dKbIfV5ghau++rrdKJc1LtAqjCUgAteWK5
glmgXWnJSk4bUOgETfgQhF9HJYP1vcCBFvYfRbQJzE3SrxaNtMoPUm73nnvDJXBUIKExXJeePUVj
dP/OZVAOK1meC88Bnx0PHAlNPL1IR2tKWV3chi3orj6FQ462VZJn7K2bmlY0WXlLn7SC3Y2gb+NA
zA9najYcE1wTAYuHYnrqqoFrjA5o1VI/6sqyVB+tY0DaNAv6d6M8NhZpT9e+sQlA7nMw+eGiOife
wrAmBWyWHBjyxdax6aOthrYK1cr/4+68liO3siz6ReiAN6+ZANI7MmlfELTw3uPrZ4HqGrFKiurQ
q2I0XYZFpgPuPfecvdfWQG6gU9XPonoIAarxanYhG26/eCfDyZE/hce0dZmggGwiKxRfB6casAdL
9WjdI/15Rm7jbzgdBx8xa69nk7rcIct5Fj9llASPc7zbdINhj8Duh1haUtwjpEEmlN9D0nj2X7pr
hb0JRf8tiswZf/MKG6gm9iZeXjIKDES4IO8OMg/K97HMBSdPBoPv5glJH7u2deDsVWWHcZ6CYUDt
gCrEs0huevdLZCRmuUkJUWZyraZuUWFSRgIEYNRJZMCnNgJ+Axpf2kcXkHSRy3kY8AGlgIJZYaPz
E2Th1SRLWyUU3CxE/CBHFTl6jQMqsxGmyKA0OLhMyylcBtqcqYx2L0ZOq9lDVR9hp8An3g7IkBrJ
v3KWs5WPGk6WimjHBmedqOT2kOwDHghKUmNtA1XbTZOwnKfNmn+Hl8Wp+FmleBG1fNkU7rgoih3g
CSAIllw/ERiJoCGE1XVEhMxaOdpqjE78rCN4L8sHtf2M+gvyOXjKQP/FDJ2+VUCgAkE1PTK9DkQy
Ih5VlZQV1OrdOka2FkXY6f2PjkTu2HQCBktWZFyVEK+jZfhsK/JDqKAGqZMxcIK4cgvRPIUsGhG+
UkPz8LqmVJzFJEDQZRcUxFvyLHS3C1uyTLE/KWjS5ZTkqYYFKGYT/deey75EoBrzCEyNiMBQwP7+
XMa/+all+Hff/62lbCKuNbBE0uf7mo782VNWZB6S7h9gwm9TcchC9J85feG/tjRJYjby/w1DvoRZ
mzPbf49s/+hgRkfw54PZH09cMxQahmRL/uVgNpllJzV1DLRFIOtdVGZ38ZqTf5NejXUDD/KdYF2p
WJsfERmuVKekDX5ZddI1xrsSpCS/zFuy8jTtw51AlK+Pkv8JB1HAptH11rIqpY2A9y2dHrVR3nVI
dCAMHRVSTpR0USvmRh+D20YnraY7N8xDe6IhBLuthpuAGBAQWWgWz+bASkyLrjVod5w4tZnbPFlz
VhONPbZkzT+UpDjqqD5oFAHN3Fo6lsS1eUPjSVypfrWg7WiKqwiKg8crACtN8ZitjHSnsLSF+yx+
QBjbZbZoLpL4jLBe1PZlERFJsCK9Gn2Vcm3ih8ZzdGbxqc1pta7pTkHboV48VrD3cldcr5fZSiM/
jRyPBtQ9rhrMeZluuR1lTLQL3MkaF6ZTDvvO4GiluGUPf+xliJ125+uH4UX7FK3VRKH/XmNelug0
6if/zNGYVpF1r8jPmX6N+r2px8uItLz20gRXiYXEMwEcDz1Qn+Kx7z6qBqkLYi4ZRsa7ke3VmzFb
SwaCKM5ZE1zzDDHDi8wRUp0SDNa3OeECsn4Nwl3Rb0vkN+2I07RfCCak6eFGC87f7pm/ETb8rfBa
M9QZ6CUaXO6/KDLMwhI8oUi0rfiZVZeCNDZNL/DNQrCDYydsW1jillU9YeVRjcW/dm2i50MfHwE9
1ml51sT/ftzFHc3i9XPP6C/f/6NnhOuan2hpX6OprxXoR8toDpMntB5CBYsXmh0aNj+6RqxAMJuR
yksGk5BZtP9NmS8ZCGeYjMwCI6YT/2CYof56gcwvHAwz14fK6E1ljWLt+jZAVZtUlOtcrrbqs6nb
xCnh19KlVYQHsABRQMN6138O8BruQVJx+3VPanOPCBtDGiyBcJcI6P9yBqnDNfd2CWHg8WHI9pmw
AS4xpni02eKNpnBK2q9oam7ySUKrb/grD6qA6lvLHCnxBIGmVFrIgR3oCoBWKmdPGtVShpa1NrtV
fdMZp2GTXOOLeKcjDOnhJ8nACirY0RYCNjGcWPF2fS/avZBsYgGYxVB2d0iP0RjNtGNSeACzdfKa
u+XSnIwiKuye767KRkEGLK4jP7eT+pOU70RvHjyM2H6JyhRLDhT2rcpkGShC4CQghrHUlsUBehLN
Z6KuUPOWeQe+eXoge4vecp1wHKyKWfodtttKqc+p4IFKFIPPEBxwvDNDHAgVwSsEtljZNh03vgEg
bdnASGctg8wJ3FpEtU7vPueIIyQnrxnfVLpvpJSnYrsf5fQgmwciT/PR3DQLTtB4YKXO5jAr+Zu+
O2LGtyfohi1+X5lQDiEVoOeYwLK6I1vSnSJAGHrDPGRO2TLr8nsfzWljkahUAMtUqeP1jhxVBhYZ
8CGdjybJs+ukk6rpG8JbRj30ybHgxQjQE2WY2YjgiKl6bWtHZ31V7DgGdFDrxFkNpKHCbTZ+2eB6
GoDnkaB8ZwbmemAqlQgg9YxTt69TffVMj/wiX6zeWPkcoqax/gqfPclbVnPeqpxepSYeLI3Q29cZ
Exm6gyumDjpY8pdRS4d040b6fQKPn2Ffn2vyenrRZ7BqiHS0C6gjU1AaVYdjoVjWc/dORlgE2hR2
SYPpjNjlCAFDOZjnwpY7G9twqeAk5lIuppGU0oWlKPESv+FaaUonkmTeeY6yaEE7vJaPXlGUS51z
nAYCGaX1jpA5iz2yCx6Q9LNRtIZ6xaRL5BDsZDgDHHoU4KSq92wYtwFeQfM2j+UNCDC7K5gEZsrS
J2ynGQ895WQFKmXLRKvGYwZjs1oRN81IK14lzxHG5wEz+2boGIqtxcCtYE3hfXtlOjJ7B9Csm8RZ
bKOrp+/08r6uXbo9zLgIAOBqzRlpoUpd/RE9KWHOJnwKhaxy7+c7SFRFvtDw4ZM/5nrJhyUvTeOW
2ORM3+Puw6ZLg2ogS7CyyVRNMNeaa9HYyTVsNZKTHKldJjIBZwMdzwdM9jT7miea0dFSOscqgUcR
J4WllLn8MMs8dPoayAiAdK5PwiLgIHLYgADI2SA2DkS+k1jR6o4OAAbZM7z46hIEuNSXo4ivhu7C
kjSVvtp5R/1mNk5MZKj25KXR7cE7j/SY5uWCfkmG4leG/f3YCwdhxBRtvI3AptqbKlm31yJ3smTO
xMORVA0UNTcRgId+fp+h1oKvfv03b5t4uhCckhqv/2+ViCSJf1EB/OX7f2ybKFMZ3ij/5SLNO+CP
bRMsiorQSVWp69lX5634x7Yp/4c1X1HJFGBjnIv9H7smcfEMR+CiMHDRUdD+o13TEH/VYLJn/vS6
569/2zWtQOkbqwr07eAD3FEXkXUXhTdpg7P/0OdHbppMf2uifVNeK/VTH+4a6AXtqhfXtc5SuVCr
t3C4077cS7FyVbdtTbsXu1V4TJPbWXAJfI6TMz74YedFD2IJ7DmhwafeRAzGrQ+/+ezDB8jpi5wS
H0uplV9L41YI94n6XiLCSoVzSyMX1WOHNWNVE0gn3I7JbUNiU4Upiocx4zWxckB9M+EwKJ9p4DlF
ZSLa3Tdv89i+2wkSZqrt5D3HuFjonilNYGtzMEJF81vcjvKGfxcJs+V3KLk/bVVzifqZCChWncg8
KTDeca3XTCqE4H5XtE8VGTyct5UIp4763NPKuO9F7kQXXlQpQw5U31QR6uZGjdY6XAJyjosjP3VM
IFqaptNC9ojzs0eboa05lnPkMCGZqlA60gAZaE/W4lYIbVyucP5C29rDjxjcJoO3TC4xYw4cSs1d
Vbp2CbFD2FvWliie8EHs3zRh0yeHUHwpXzrO9TSMBKclMCa+QX1gEkxUiedAe6/1XZ+/E6WcShx5
+qXa3cUGs5phVwJomZ4T6CIMcQvjpg4ug8j7Eu/L/ENuCYUIEClse3Hunez7/Bxkp065aahzgjtE
z8Uhz3Yodet+P0J5IgTXuI+gTBS0SxZGyfxmp/KWV3tMJYn+SkBU/4BYbYTKuqnTj7Dea9qbjhsk
Ek6KcPLzB5f6IRzXGk28kayKlc93GihPAnqYUDwVdpmdGM10QcQVyV0onXTdpVJKvWf1Qwl2M9SD
xBlsd4bDtaYTeFVh+nDUZGcWNw2n0eZZeo2Z4vik2T+FKf3X+nZCITj29hjh9ew5i20QcPiDzdtX
7Qc+UR1AGKrh++ykIATmMDlcavVBr55r2VXQ7YWuQseeTvKs/MarAevzLppjpV2yavrAdOt4FQwf
cA0XMUnXnr8ZPBBE56aj3TbG+KmuZr4r440+m6hazsqp64HJRF/LliScrH0ZuEPxXFhEKlg46YCU
8TCYEZV7GjeHGLQ0akZu4unWhAeMb+mGp1lwzZorJVgGZIE3e1xwUnFu1Q+mgQmOPdo/YMX0ZC0F
q44Ot8G5ri4/yxsTLYrshNVnY70xzxngDFab4B3MppZYW67i6JZu2dwwLk71S184ak2vn0mAeY8k
Q+kuLVAk8N2v6lO8kr0Pi86+uSyNJ3pjcvNJDSQImzzfe7YEVKLWzqoHXn1R+hcde2K9k0gtoxi2
407B5cO+DDVXnolFE59reC8AS/kopR2LGANFXkW69JVbUXkgzm7xMRK6BgA0ItGC8csIOe1IR4s5
Ejm4MDGUVf1UFUsLa4tyJitJEp2Y1CMIczMBeQG4XrcT8W7lU58EV0w0JrDcfk8/+rnLHzSytutP
8X1MbgwLcMfH0D2H85ABZYr4Mp6Vgcy5JDipmPpCJBgQLkHUeG/iu6qch+iRjuKx7LfMavHJFHx1
PJ8VeRNp23IQHWioICl0O6K9wHKBgRa2+g1D1zE4q6KLp0AmNzB7ICa47R9pHtOSjl55ysxD9OZQ
Wzdpe63nVS15KQZyYDEvtOYnL2XAqp+GSLdeWEqdEnAdDqGuWPF8o5YG/mG6mfKNELpBRD5nVLhK
onQwT3CYGs2DiGHPE+zGcLN1Xtc0ve+jFdz3VN/KaGqFBSdx/FkTM1MyZ7FpzTYdYrofWFWC0GUq
P0pujkQED6B+SSQaxgARWo9hw9LAuBRFG196L9SCBOhs1WEb6oFZGHd1QRiipV7yotl4aXbT60jG
OGihuheuGZ7NCU1RIutM+2vCGjExQppTHI260t8Umk3DGCsR9WRP8jKN7HGDpmim+6bWO2ASx+eZ
C+ZdqFQvQ1AnoLuobvlLK4eEIy2i3rvVIz1xDWiqTWB+GDR+Aws29WYIO0af7VlVX6HUeYSKtObD
pF38x/ZW+gAENY9yYZ9iDuOk6pEwNbBBuN2ztpJh8+SDtu7irTXLfh/MhAOXSD2YU9IlLGAo/gef
JSzksxBo7jaCyBKBVyP3NnnrmPKZ42TcI7bREho1nbUyPLhKWqfrC1MHYEDaAXksWMwIG8uVaSVs
IcWC/CT3WxLIk599sRhV+ldBd3NSdCp1Cylir0+EqGE9P6niMafIHWQGYgHxkpzE2tdCfVKMHQsq
nj5vJemuHKzIhqCI9Ziaj5uIydIbCjIjXGfZlicZwpmhXz29eOWpfVfu4pZsatsEdP1MGCSHRfFf
3b4BekdJCGGBOlRU/ocaFYnvr+2bv3z/jzqUJo0iSig9TZQ/f1SbPwrRuX9j8nD8nz7j8v+UK8P1
BLQHWuFLJfSlB/pRifIVRZZnDencBkdD9E/6N4o4i3p+IX5+f+XaLFb9VomO/uSFQjoOW1R+igwZ
iFnuAuamjNw+drPHGohO8gS9cbqddYAuBMd6nB0t6AMRXYx4tvGacr6R377ws+WrwU1Iq5WJafzR
bgUSaVU3wiYkyG/8MAChnCR7+ha+6qoHi/71uWft0CMiuuZvmWWviY2ZtnJniavl8IicyvHkYmTh
uF11O7WzE4vuzHo4TfmBH8f4h3M2yVsDLlC7QMviejGr1xK0YPbG35IqGynHTlhJZ4BGFH/1cwQl
XrTDe+yI2WN/oVPDWPIEyKmCDbBvSX9Z463R34gCxqT9bN4V4UKyxXoOORov4b3xwemRNvKCkZ4d
GosAWjc4MpCez8kJdFlWOhvyq1+lyTaSSwS+e9+zEspgpdmcbKqKWrOzws4Aj6oMkDdVc5uT/zKt
eDeUPe2c4Ta/kBv/WjxAD17GO/ArxDGdpG27N13xigw4QfYHVB3Td3mVPqH9RC/jW8sH8bWhFgv9
+lryebIAFkTPakfGq/DIZLCoPdKoAzPvUmUqR7+D4welB42ODQNgmBowgNSHwgT6uQ6DNQqHE6Gi
K/hiyjI4KwW16y1Cg576M77Vjbsq2xmQ9kBT+aATIqKNXUijotEsRDojNYiwC1rggT8z+m0Z/ycr
RrOsV8KHN5w9qkcxeEZZRf9iqSiP4kapX4iEBnfGaFrcJul7JK6CEKmrI6Z7k3ypAhQTPqfXpN/z
b2p3RFYaXti9bmkLEhLeVgQMQkmKMPrHlMsrbwezLs8v4Lr48tRhh68cyKfzVA/eqVyvgnHJn2Hg
jctWuIThZkbc8tP4S5/fhYz0/CWdJr5O4xCnR+nf6fINY772lDmETP1rz/H0s1VqQYPlTRPxo6q/
b3/L5EH9tH7+3ff/OZrDq4j2UZKZQPzR5P4xmpP+w19SBYBMNnBeEuDx/wd5EfQppgEmdJohQc1h
WfuxgIr/oSdu0rhmZPflgv0nCyhehZ8X0K+nLmmkVel0J+hh/LKADpLgqfmUaVuL6SxRTeJLfxM7
LAkN9K6AhNi+OLY0ewMOI61Mdzzt96qHW8hD+VisplkrYiHdDrJ9M2YHhAMlSsqWO5W2pFc6mFxr
Mg5RtGGcU8TxiLYjBi9mp/J0UfyZBjf/TzybJDkX7bREBDQvaFd9QGyYt+2b2HACwhJIcog8dFj3
n0s1j1dCX+x00vjQOSrHkCY1K3e6FopNEoF/H4V1RFzqXYBcxuQg4EqIhQb/3hraAwHk5oJ1nHo0
xl0Q8v8pmov5VwttiuJTuVCjxYGPuZ8Gm1HPPBXTETdxDjDRTnZZ0vDikdSvLKgSzNAFvPrC2H3w
LpHGWNkekj/GkkM9ZxkbW83J5WyVQfxArmYe1IEgJBGdw/ybGii/lhc3UCiWFnMA02zXo8KZqZlA
Hob2XdFxXKR6fE1hUxhG+nw3SRTGYm3sTClbmfPb58PkUMbivip6HSqX7pYoJHy5OdDlh3q3yAzG
fBoh4BYhJso4nb2YbAtxNrNLcyqAP7iIs/1yU4lbZCtJdROiAJJpIPjuV9IJfrA0uZl4/v1cvbY8
54DHZX/7N68a81xLYuBOOcMIi1vnNx4gmX/y66rxl+//c9UQZZU53H8NO3Mr78eqwf0/N/Gw+iCc
Nr6vGpjE0D2jwhZVGfc57rL/XzX4ElYuFXMQ0zblK/H0H4zNtF+k1iwaPHMWJ1z1c+EnzovKt6or
iVodhXI+bEdkUd7ddBrHJRVLL/aknrwXDM8FpjvMRciWIugwK3D3AFMcmKeI5MQZ3qNk1XudhBLQ
nRbQ2gq6UjLPUXR2Ogv422wR4ebwGX8YJrAhB6vMXcxcRhI4Sdo5uMTers16LeooCYK7ah4BzKk5
c2qHHUipjTb4AmMjcDxnF6y+fXR/M1ee3//vZef8BuBSVXiTgY6ZaCt+fgM0LTQEz6Ps5AYoyaPr
a05cM/k91o5uxMjF8EFFJeQTaJA8a5U4+7bCakL6TBWthNkPCrHcbONl7k+baJ0F+g0xHzv/U8q0
k/Xx+6eLz+vvni/zTWplann16+vfPrChmLhsMsYm4krcPjd72ekgmRgg0Qm4zsYE7tGHbxA6j6gO
oqy4qc7ifWWtOAlTVskvqvyMawk6UeOf65wOU2KDOxpwbNV4wi0+qWrOhRIJCJxrFkI3zaXQi2R+
oMvj822oy1UEYfO/rsSP8ZiTtNOnEA2OCrlMhQeuYy5f8YCnvFmV47R2xmBKSds737ivhckpe4kW
KfpqGDhJ/EfCNgYzMubrFEs2gWsCz8auN6kPsXNtkcVGrA6Vk8DYdkbJe9fpgfaJKbmel/NUKMxl
hmJFwfOyant05G3p5PMF1K8IkvOxfIXJRw0a39yKPf1GtPq5dlLxqqXGSRKRWbY8l4FJbJcTkQen
7DY1VoF4JfxTIiqF0COSCMCCBAKrOR2yTb2LvjKAgkO+GyVt224TaPmAv9y+WtU6Ea+ukLN2o7Kf
T/3xVcP61h3nmctw6COXdoQ1reZRWoTwOX2b403SWKHcnx+AjRUtdShk7wZpKxW9Mv2LcyTv9KPF
/WgBNZrOxiZ+KSvKynEh608doKf/cbH97bU2Hwxnep6Bw/Xne6PR0z5XWq8n50lZdagTIy+jMQwP
STTAhH+2j9oquIEkTF6QRRiDMWwKRtxfz+Lf6DUGYy/qYDcwkSK+YDHlDfvdPkLp99M+8nff/+fp
fa4f5T9X/R/biGn8x8BDitUYzt3P4ovZazxH3804FMuYi9bv24jEIqLwJWpF7EXGPyk+v66E74d3
XrhmGDLaNJl95Mtk/X0byaKkklN1SLY+nSKGJVZRbkLdGmxNSJ0o765y7gYqERh+sypbcqZgpryK
ebXvaZhp3r7DUE+UIWa/ien7EigzJSOKnu5G8AEVAcZ1UE01xjEVLsa04uYstsU22knOt0/gb7YD
/dd52PwJivxHJsFMtzR/kRklvpzlrZQl21llodlh9hoT6NjLt7gCWG+QkveIwRTIYQolVX0NjJPe
o1cFmcjkXNhZKrREnDI0YV8jIo1MJ6RQ/MgkOKJLba+lh54T6F1854Egjy4yEY5Qk+dGqjFkAKZ2
yqYh8Ai0bnjbyVhV9Yf2tjFVYmMvySW4A12UPEVMdIDfZkBfc2C1nYscVZbxEb2EppsI65ZAsuZ/
LAam9Eup8MfFOXMb5rkjJ5lfVgO9Rl8T5n28ZW4uVgvm4k3jmHX0pg4vmbqUU3uUt4L2ljGABvnb
AmYx87OAQzhWrY3qM3dSg2mb075Q0NMX5PV1sLpVBonDo6djEsEGLO1xeILWwu1rCDCiaOSKBpmj
yyjcE9OCYVhLnsRLN5e7c6oLqJaoOHTWYaoszsvHLjvVBLLAemGcUhzBE45YDIqNWezH4CPojmJ/
UGOCvvYRepFhMw4bLEzsaV51tpq1InCOX7HaSnsYyJg9rXWY3ybdFr52WJz5oSUdeMIIBqxDJao+
GycvkHia3t5SbI4dybKBDoXa+hT7ve49auxoqcCLOmQWm+LZR0DMs2uxmD2ifel900Frg15wFsJI
B4DU+nQS8tNYnJHq80AGmzEvMxqP4+zion0ufU782TrJ8NxquXZ8zXBIiigpnASkBHybPxOHaXhs
/ZtaQ6DNJyOtSbipp60ONzy2tXWEpZiNrFKX2HOmlgkcWcS4jgzrZZzWNaBpzTrpAJtDXq+Un8qO
OZaRbfp236XP2rhT1MxpE/JlbzLE8YSwpWcfef8zks+8fhkjZIvTav5FRkkZMwWr6lWl3Q0pWQq4
YnjnwzUNKGlKgFr6D36y2yRcTxUdohOxeBz59GmJ/xdYN/Rg4QyVB3Ejl0mIWYARIm9AbuDhO/Nu
MjrT+b360RhvobWUpxcmZJ6xkzBQSevEWGkxrip27J2kH6LunDK7VbHpxbh8fJiQcyryU6f1NjF6
GfYm9c2jxRJu0sDBROMXJ4uZixnM4nE8c5BAhHIpjjvBXKqBbeYnbYbsOyleDADQgaNLts7ypXDB
z7/O9CDDRm+JwYcBD0pWOULJT8jGGeigAjGyP1TTnieocJhtFvTp6oGU2n1T2CmfQwvjmjoiJDo2
EehdeURdUKm15xLdR0V1gZexI8estQPtxPUU3Ar6NtRIbYB807d2+HWtl8FmyJ99E0f7uDN4qm7y
zocZCMjpPZhvRQPoP6mvSsqThAfFOXXmjWI4bh7AsFEX8pTBtYOZbBsCH/oexu0c53P2gA+Bjxpt
a5z/jRk5VYd7iuEDgZTzS9R4foO+EPpz6hjZhU+XubGRnF5jcSn+cdt5qw4XV3DA5iWW70NACsCp
8k58sCnXX8iSQc5C7B0bbFSohOdb6AAzinem9Jcm91TnndTe5saZnfjMdLhoGuvVgsLFoJQsTVql
XIeyvmwE2p1EmB4RzWGhtOJL1J5hQRqWPYbHKDwZzbmRHEyGeXQmkQG0fc3AfM1LFMqdBfOzWE7Z
MTVfBMiO+dlUhKXXP/gEmVgnDDrJdOCjNlm7FPEl5QFG0iRcBRZe4ALLVp+aVx6WIROVJN5Wod7N
79BKWtUCXobgmaajZBwHKmBw4M6Eo4drDQFELZ2JF2kfWwpFIjOnrXDxxlvhM3+q35vIX8+xGkyw
9G6B6TyRV6Uq2daFC90aJcfE555dQkCh+mvV8gEyU3oRX71dzyCoAe3OKBXHpUqm3owejePoGUiP
LRjye09AdjnX/WwwNHXY2hP8OjBVO0l+bBkklhVZy6V5aWJSzful/mRey7eRpJdlby5GKPq4oyjn
65WVvwYT1PSPWL4RlXFRnyRPcAx/WqomDGTSt+6Vj2JbqhOyqbuKw4m+F8GE+hqmj6JldROBJcNs
xyuRvKO9Y/5lt6Krr3FnEOxY5sigI6bjs5GJVQhJFsptCLe15IQBGsh3IeFMIR4DOefiPE7YQzDz
5E6f7smdXTQ3MBJhBIaEkgtOVfKbpabvRInTAmedknvfqYMVZvU881cN0X73wGLTWyHqyF+HfIpp
HSQFB6CaokYKvVNZ8RAI2GUiFS1NoJcmPmXt6GpD/FmWj+gRtYQLr3dK6L3iQYoeQEcyDt7kenVT
hMUOFHkRR+9pMdlWqd/3iY40cA5l5TbQWFNbt93nHN26pthKtH9Dyq7ACZdWrB/qCMlaN+fMvEIJ
qsV7xrpeDPgYL8feZNgIAMC61tGpHt6N/prMASwBLTy8z2SPgKBYdm/mnXKNXxmZRNJO24zjTZ8T
03MHAz5U1l13yeJX1bgCG8UO5NdLMrTDV3Rw1lLx7+pknn7QyMvaDdCvec6KbpRpcL9MydHAyMj2
9fVfRlaHvDb87aTvgu6l1V8zBc6y1TildC6aPbjqzFyCKhj9lXVRLlPuGBeIn5HHzOTGyt28ejCi
Xc8hzm3TR1M9KX23IFnJCXEZliM77nTjizeGsJYEZIXo4v2PQL2t+w+DNZjFtLauY0ZeOKNJo7/g
gcVexQnOdw31aPjrpF9H6i3vkNZz/Z7lGWcMWlTv64Wp1ZuAdbiMTjxuG52SD5GEJ27uCPIfHE7t
IBCXqE8jE+9oEcTDdqCXUGUZFBGcy5QH8X1wbnRGIaXroZ7otr1CeibBI7icxoKHxlKXZkey57Ic
qzWGdgmlssxBS6TjUA/NruentOTVGbca8y60wYnDWJ5yMkJQxIIwM4YXvCV4CfzURfTZiGznBS0N
44QIp0Sn3AFRVpwK9xsSQYKRm1F9MYvHNpLewopNWXoy5c2oHP69Zzs6g3QICe+mi0WTcG68/OZs
J0ryz6Yfznp/+f4fZzvzPwAtmdsqugL24EsH+GMya87jAxqIojajEGj4/DlZkP8j6kxgUc//ETbO
0OHHZIHRLEfCmS9k6YxnCTL4Bz1CfR4cfD/cfT1z5g0zJgj85nyq/X64CwSeQ1hN4rYODgfB3KgC
jOolBlOj3SLs80WH/YNqClDJpa1RmfUIzhacfiyX1WRXoOlQCavfNPJLeQgepmytzEFANWPDehk9
VIhEmINeGnLS0I5NC8CVwlJXXirF7Y6IXec/jjv61Bwnac7FraMMcyhGfFvcGayqGbXkqY/zP8Ze
PzHOvvORONP8zQtXoCMxJgLiBazr5xc+JJKW1bCjtmpMtQlSOnOydNk9ykffFgtnXm4UkgQB/8TZ
54CjnpHKXLtBIApcDCoOQOeFZN6OJ/Hs38HnyVJbdtNrejVxez4kGgWyLbFoEpuW7pp+Fc7oh4Yg
wnHdk+FY0WNiN1zg0kPLX1g7PZy1QH5kE5sskorloJmhruh5t0XWU6faGcfstcEdGc3ZSoN41K17
LTzBCOijVZfhjczeapGkG7Ib5XX8COa3onub27NNkNYhyo+lNCwJ8xnGjXII93K70C4yBOeSdBg7
9069QulmcwxLz8x/KMbxed/jIKSCqbbEzxTBtWTggLhzJAIPFEwXrhR0b4mtHwI8VZwROje7S2j9
EXtNFhV0iBar6wQ+/Nsd9zdneePXs/x83aqYhRSJmxGRAjfk9+s2mUr0Dn3LyyUU/nl6BLBfXnp5
Z0TutAHg/aiuyk/GXOf3oQHotM35CK70Dyvqj+usBF1xidu0ssP8QQWo98C4Pgd13IF8YGYLQf+F
+qnwlgiUJCQDRrzzEaQq0zrCIx+w/UhLRkPGtb/0LMSw1l+ry4hV6gxTx9obka2uqai2bDTLwUFI
UMUuW2gC7HTZ3VQv0NSVlwIT8uvv35i5h/Hr/cwIQcMzCK8F883P70sYZ5U8pI2Iiw+/SPAg6Rut
hjbxzoA7oxEDe+j3D/i1Qvz6iPPIdE5VEREv/3IjYZTxM7HiwvMjDV+25g6nql0P+UFGMrUxKN9b
WO+Fq1M20CBGZ2gj9vSunCOQv4knIrRPwBiQsxnSbDaYE8TXcClU8gwkkqAsDh2tJy9mQUi1z9xy
S3rfUdr7u3Kbb5NTdErvQtkNfFwa5BYQCh+R1u76sUuhQYdpmohsxywRHH//wqX5EvvdC/9FXl0b
cqb6Bm91rCqsUjJpWS6ua7l/FG0RTCzc698/ovXVofrrQ34R5CDLsZv8/OmWopjHkcp7jclIdFXt
mgTHkAyDRqUKJJVNFu86cBChqjgi6XBT/ky5da6Bj5O4MEgPcWre0F0iHUN58BqOn8w93cH3Hmvs
RD1W4cfAP3jym+ExJ8osIgefS3pjVwN9ZOW2RJVhq/DRzSzyS3EyPwZz4V98xzzrT7KysI7IyBwa
O+QwQsLHYlOv8nQVUOILJD+tM4MgajApjxadiZzPaWGtfXYQxTyIz1VfOeKY3w3iHE0XzFC1EXdR
TQYwAxttn7yTaqWUvCbmDQUuT+xLUGIQNjtyhw3ToB3E9cTI09NSN6XxLh5y03xKEFmHMCnMO1Kq
Y5nmyJKgipEjVW7ClbmUOHPUI2zhHPPljddcJmNY6ua7EuhLD/NlRDU7Bjsj2Yj6PROEHF0J01bu
eW9PZPGsUUphS5xnKVN3y2qoY0kya85hB6siJ0908/SYUeZxoCFjLWIxaA7SrUZw2mQ0S7AoqD7G
EQu4ik7Z9TMbp00UrOhPyivxnu3BIC+Uhukn1jY+lQkcSbNMwf33mDchGTE61x0R7FGwU02QSpxG
eNJku4F5WMsv5maAmrKUUUznjjjYY7qZHPHa3QlP6iolAunROApHQBxsdkh5cp59R6MCYeEWo3sn
ioup3Jfy21RtqrC1JcDAJC7ger8ylxqlbhHiBBOL1cBWoFOQb8w7P1rTORvVHc8ywdgTb8glVjYS
6tN+xX+ef8q6nTddIw0cXIvqtxdsP6lWXRNvI/1NBj8IcAG9dv8cqJuspfO3afslMeLMpyCpMBa6
M3bN2WiXOVYAYkrReOOytak2Dtm+H6H5Qbt3gHVg8sHWHmquxjqDS+DWPM4AI0DxC+OtnjbSgxS7
E0g8z1EHRx4cOpLzDw8/GcNY1N04gQIoHY862nNpEez5CHx8XNP6WXEFfU03lIHpQnFN7Po9p/gi
fWLMarDaJ7cDUu9X0aRbs2rEo4EAYE1cuozQ6ZZMDNRWNMSl1ZzRoCwrsmOEbUeQX+47wvQ50pT2
BB9rl2AF6DxpRNyExKhOkK0kbNb9lTM5SH5vQuK0LBTs1vkDH4KOyILefE3W/Ylgu3xJmguyupgh
bK/faETHdcQfEMxe/B9357HjuJlG0SfigDlsRVE5lVKFDVGROWc+/Rza7nEHwwNvDTTQdlerSyVR
/L9w77l7/REiRXIZ3qZN6AdzUqa6BmMC8SFXz/276Nveme+ILr5pzv1c/bKeDDiHBfE52o5PrFJd
B/WUNxZkhuFFLTj2IEJNYPQPlzdKnTOcSYZXNr/GGyuv+hKkd+Odawf9Wo0sylzQySDFsMDZxfNB
0NfCTBvxFrjEsV3NALMYFMIZK7CCVzhaex8jKbFLso2yxE4Y6FK3mLxwcxEMjfHMyKb+inSWZqys
UHCP1rxOV13oSMqakEHdQAM9F+tnzT8SFiM2a/MeBhOmKNAXzGZTzYFa1KSOfOffgNWkjCe1XOyZ
hTPFxkl4jN9hjCSTRhaeJpPXJVde9RpljropT0wtGDNcuUnxPms7/9lAkKbsZZdIipqOPikZPTOD
3TReu0yap3AkoWMgIqfK2JIkJ1ajI2t6sXqO/UW69VGIvenpTQMbou8M8RZjRAm21liTjct5Oh+Z
NxGGQrYOpWLGTa7KkLZlbxX/FMxATWa8ANmHes4lc4IPgroo5A+zoPh8aakNaCWl1qNkrblV9sG8
m6Boi2Ie2MmqXQEuW+e77FW8gde2ttWBAcU+4W54lK7tGjTaTjnNrW4z+oe6PIrKk3bG3LCy3shX
W6asf51+VSwjqPqG5vB2uABLLryM7r3gQjB5i6a7GK4g45oNpODR8JosgEuKS9NbagWxE1w+Y3eS
P7H0y+Myuw370fgqlvXWEghUjqxt2exK7yFDiewSYAUZBthjV1wRBnJHhcfEr8FaWt3NrZ3uGoDx
N+dis9GyLWlJCkQi1WHkykc2rhaZwO3mZlaOI0UbNNPDu2GrtPYwdfZR9CKSlJFuKTrZDhHDc+7y
/cCV4jevU3p6uBvM5bjx5Y2xjEfbok8o93kHgcS9ZOaaPHg+5x+e8BbKL/34Wufb19wiM8AZXwwQ
Qd2Rbp8AE7IJNSb3hDltE6qlncp0806W6E2JadmvI6lcHIefskbKpJ3te/gwj9rL6ORLdu5+NMdo
oiPmX9ef2S6Z5w/gZ4wPC3fLK/Am4wIVxnqcBvLaIgPWxahJuQ0rP30b8522bCx5m33FU6R9pN7L
7Bx2q2BYjBKKMyBy3m5sGCZ9Rm4za4bOJo+s3RILouU7V45I1JhfQkeM0Igy+7B3B+8EhkE1AIlV
a7Ncww4VvaXk72l8kuGilnsGai73VCdONgRg4iqigdIXYrs0XjndeINSXwYQSfiZrRISA5YP2lgR
Yyni2BsXBpM+UGjurP+INs2+vqh3j7k0MoE9fuIMzxjjUubCtljZUB+wL/gkk0GeOukSwUWRunbd
bduuyViszIXir6N3M1+PFD2OuXVBZu09fr7msavt32t2MyQtbFkpDn+njD471ME+QzlJb5hiT7xM
bVwCnOkDUksptp6C+DlDZ6rgypnSm9zqKKcMGRmtUxvNwkeVijbxooPQ7qzaX4bSnKpCyi5VfVWb
y9BsB/1YDPfE28nSWz1svGQvhPfokiDbEBes7Ydu1ipHAYRDClRmjb6uqDat60T9YyWx87CjT54e
o2G0Z1OLR0DaIvKIUmiWiUxfTdQPOQpThOQsuw7zQ3yGhX5l+RHyhN1leTZBetHWAPqsmMSD8go/
WTwWbx2QT6aU1VowHOWTJJ53jL09b9Mmlz9BunaccOXC8LcMAIU1/ML4CW8u71+PmUuLX0tDm+c0
ST5xzK34GGXVxcsfmROm0ZKLLCuXeA9IzgyOARfbuFaG0Pb5LHa8oftcOYcEDlSc/d64G9L4LoEd
IupMKvtrG7cHzLk+CWV/X3j/sh6duk0DSY4iG5YsM5n5se4W3MzXoohbZqvfC2Z/SILJ2o2tOarj
kdsbNuwIoiAS0hmDD/8dXdH/WdGq07f4pfSXkZMCdTagz/2kAB1KbQyNBqlU2yBTN6xZoTLFbRzL
L/fRVM14BP3cPeviw5IEDeyfMPk04haXE/FngNHy4Y3GKiKSm/ZdYerYOaa5adhOS5OjptwpLG6G
zZcVLsEQMfTNHq3qCNRulmSmk3BpVTKfHdWaSXw0Bfnxt9f4XykF4XIwgLaihEGMrP3W8v7duJDU
0R+lIH/x+G/jQrDiiIxFUSOXRvx9JvhtXMiXcGqIiIqlae73vRBZ+g++D1ExmQmyvpe+kxTi8eBq
mXSAzDUnJeA/8hT/1dTMkHUVMwnyRRMVxY8fhNo0kqxpm2HTCg/l3ITXvElpFo76BsjiEmGgLTu4
CB3LBoiwYKFrt7a3pEHFsXCWYBRkD1Zx/vtPJ1TbXz8b370fAGR+fFYxW6BYIkt5g/cyfU/TcF9L
Mxn+ZLECwWZt2pNqORZeuo2LGYMzA1WcMqdHnQwg11z8ikFmUMsRszKAcNZXmQUyVbyWzwiV+Y/l
uOYf5G9kzNDDp9rcF8kWMPVvwrQIyNsO55iWXuX+ZI1XGXxfyiavQgbn5Rev0tgaI4dMtqbCxoaQ
PKi3KBO8R7VeYEQpCnbTThTPCSaztlq56dwd8YfxO8XhAkMDo7R4WcO8Hg+YNmRA1+mcDPgQNU4k
7caDIe4kOjadzfgrIYkQEmesG307TI5+sba2CyLcyQLCSVC99m/w39s4PUpg9TrwZFLOPpP0MkZD
SbiRVfwLfA+AJwH7Lpb91sICM2f45OjBTdJX91hf8ZvfPupUq574MEofKCpTwoOpjDZYYcyuYo+0
V9WtJDzQD/PndbtN3/HZ+DuTBjY5xsJijpEFBC8Ft7qImNgJO096iMU7AYo4hRDUnECLm6+o9iTZ
FqFOnl1+RhfURbuNKFtsHykr1YC4lFccYSHBlBNbJVp0J5waZn/C8UnMJfjuVY64ULDDd15F9zPG
2OM0eP1M4hhX1ivDhXeYZzDkRIznz8Q5EdAI+eI1eXK9G3PxtjTsU9oO1OxrSHruUrPbl9A4MESQ
3YMY7fXD8KZumRBMhPkZ3xvYOYbevaneMCP7w5Him9rI3dSOPqvvwy51iKxD8VR8FFdA4+TLN2Tv
TZoCmyy98LW/Nx8tDlB95vdHl/VijnwVZmSgzXg5AnHDjJOMGybwmT63eOkpqRi8zgt5jX8TZQWV
qTUsApgZ4To0Vu27oa+0YJcMDixz9Fkc1xRS3n44MTDJmY0M3q14dM/mih7aSVcjAuAUA3Tv5Mhf
63beXZRgVXk3cT2q24gmKObxNT2Qj6IRvrif3n0+GUzocL+YdCZEJeFbCmVUhdIOAwtphD59ae3u
AJBQRAWT1AdA8T5h7sR13Khv+F0i/ssi9bEWbRgifDISLDtlA8yKT6j/6EJKxypa8CGImadgU4IM
2D7wYpa8HVgZ6hvMFIA+8vgl9OTa4aw+S+ODzsWbrsDOcF5jtEF3vxTuSlodQOrMwbvnyEuVGx6v
gGQWPGL1VQRX2TyWqJuhoBqPfCRTGZ7esjWWdHMMarCTIWWK8PxkwgMGrrpYMDiqb/EWyvAUyXvz
OqjNIBTLetkjwZXttr4NPBhRKL8R9ddDYy9WGJcKgiOZftj8wlbKPybPIm96XnwNKxDTJcVvNj5v
PcZCiCEwl+GWogFhwD5q1jyaV8TF51R0TNxk6sO0gMhj1jNq6f73QujfekiLItsBRTbZ7iDb/O5U
mYJo/iBjHV4TAmZ0CXHjL4f0z4//dkhbk9uSYxCMB9XgTwlIOswNcwoYZ9cncz5+o35IoEKQHrLX
+wOy9f1Kj8E56dYqx/6k+/9H2TDyX6wAfnji02n5nYpcFJrYHwtV3oBASsSNQP/kWx+p8MbgqW8X
1luDbuoEdKOvUIF8yBwGNR+SWXNWvdrJs5dUZMCB4lhVqezLAM9hAPnNDI1zG0MoWtTN+t9c+xk4
OjDF8vZrbG3/z2WF2vTny+qXx/95WU2CXZHyiviYKVTmf3YSgrXwkOBCw8wBtIl9xZ/XlfgfeGhs
gkVTMSjMFL70bVUsYv2F5MhVxXbmty/9g1Uxl+MvZRZPXYPOZpLUNfkqfrywPC8fFKuGtcLoFoxj
zc1YxbcfagTHnXtmemCjz8NZrr5IncP5D80v2Ik60+udgkqBrJVd3D744VJvFkMDY+xaKNBXFpF/
lMvp/K8SHx4TQzJUL8GuRRIYbjSstujzs3dmhQWIClwoPeRCUC2cv/Tezg0RpXuOOsZbTK+8OUIX
02LN1DiRdbJwTbmfGqsn0vGQ3osvmHsD9LWM6832xRq3KtDc5ASXDGVGwmXeKE/wLkLxPhy6A2XW
mGIwkFBhShfmoa6NP65+HlEmxcsMO8wQFHaKLYswXzVY9cPBqJFzPQMG97w96N5GejDHfQo1GMxa
WVEHnHp3ExYPQkng+Natzp3P5K3auKwzKjK0GZS98BOlDidXSCU0aA/8QttWslupkeAUK/7fIl/V
RGm1lK6YJFBpQpyPjGCR+deQ30bdAfkQclKT+KNzDk105F6Zg+o8yPfkXK4Lbovtm3/Jtx0mV/9A
kZuK94rEcc3p4+e4mjNZpdSBZXE2D9bauwzb6Ij3Q5y1wn3MF7E2B96zrVb+0rUbfMSnWuwpt3OA
DhiGM46+KS9HL915505TdcDNuXTOIggJ87FdqQAiso0WbI1PiUEbsQ5A4t6sbpayq8MbTMM//YHx
XDxaV/mgVhSh23bYV8OcFILkyzgSEuOuq0OOpzi9MHggxzdPb751dgkILnd4tNtmVSXrAGjOFazC
KD/yftaNUxiL+j2LNhjQ2ZvJ3p3rqjr2dO4DD1mML02zkHRI04gg1tpcew65nHYGVTcD67eIsj7p
35IUnQLTDOmCBkpKdvk8u6QvXm3LCsk7ENsZd2+rc/rBdiCDpWCzGU2tZQd6ZFiFPKR7IhydEPfA
jjFbZdVJMb6E+mEhZhewpS7Ef+vk3ptwH1sfLg5Dev26f+u0hykEm3c3sOZx88Dj55hG+H/you2W
pYWSUi1y9y5yCK7bYp9sxH3qzbN+polsXKmuZi6kspVQubP8Wb6imMqitxtrjC3gf7lDCrwgz5RK
swLe1sxukEeXDFkSJLpp/FpfmZgPr1Ck0V4zZw/m/iPYIEfqdmN1yCok80sCX2Bw4IV+MWyXv4C0
WGANzOcUVJu0bJpl1V96k7UNQ3YbMYPE8cLNQ53nbIXLN1QjZOIM+s0g9MJbh97Oag6Zd5GyFYr7
PliUydPICDnZix47ynUJJ5oAjJOUkTjtNO2KCaV+8rwN3jeUE5W0OBsktH4wdJ2JKRbLTUPyxhMi
TvbD8kTMGNmojAaLnpxoHjD3c1y2GXyquR4c83b/kH62t/KMQDiD/fbeH3qnmLf6tZukXdTTEpqK
mbkb9Wcp3Jd8AM0w3SZ0YRoEczHb84tEn45zNesPoesA0WdNK6N9iy71S/FhPrnWLD2Qn9yHGwNF
fF6/y+OiTd4Lt9xTkWq5jAS0IIS6ZylqlQcK2Uz6YJYf6Tch85ZE+CAgNK3Iyd7ydm1GhAKYiwm/
xw7rxTqJa6Z+U8colkShfAjRw6hv9HrOyyE+J4ajJSvd2jTdY2/tzMvI1J/zn136p4lNGE5UMSs/
1cf+cxKiR04cbGDYjZ9UmbxKYBaY4TNp5oLh/iUbwL3Rhdp8oqdHowNJZxj8Z9TTKVh703GtR/0l
CVeoNxZdsEoc31jyQydAbNm88OrSQZIxzQZ4wAhhw0LAJDxrVtb6C9DVXJzdQHQ7AsPNQ7Eojvob
Tsa1RggEK6wJmKPMBxXjmvjRoEzlw9XKh4wXiI8Knq9CesxkaDCsyB65ibufBBg46ZLpuRzAWGRz
Jfs3ZYDmTkDVaky46QDJWekoOmvannSAHIGwlmZgX+pLNPe+tpbwhqwjeOkS00+YZd5XsReIdJj+
qKblV5mr59malCrCHKJhYlpV3uegHoYSGba69sKGD0M0T/a6sHK7h7FcCAWa3SOWTAGpSgHwd5qA
DtqnMUrszcczNFenYtMishpzDCjpLN0LpuPrlEv6zXxrmDJ8GBuJ5ID8GvmrKkdIBPwiYB8741dh
7KYtwCayPkb2M9y1H6IHyEmn5KBMq7+Gl57FfbnOXsOr/GVugi3Y1Lu7lDcx5xSLyF2mm0vNPBu4
8pjl10BUt6GmbeElRS79Jd8PFeuzcO+sc6qs+Sx65Uus7duVici8mcbMAtTkBSqEwvoaTp1yciXQ
rsGyItPAkskke45ZIgM97VhOxvT8B2NTPrDJZS9fPsB+4DJtoyNgnJv60Z0Qj3TNLO3mUrQKTq/V
mp60yBE+gQhS4HsAW3JSVgorK1qLF0a3KjNbkA9IaPNaX6cs2jp9Ra6Z/MnOzAUJp990DnYY2Ows
lasMBojjfzzIR/Nd0p7NhD5sHpzqz45sIileWvVIq1cl8yYiu6SdV9BZA4tGMMJWaTer0OE+Ou0Q
km1VkitCLJDLEMYlcT5hCBGGT16FF5c9tPUuVDzCVjMHxTTzBMX80iyu53beWrD9QVv5p9FOv5L0
1m7Ep2I9ComNrMgiV+PMK+b2MqB6fdHV3C0V3kx5WuyjXY4oMwwu+eGcRA8IH5D4zWrEEPlj3j7I
54j9hqLZ1ujZqFrk5MVsnnoU7W5zMiWHpYkWnCQME06NFQCI1YC+ZnZT2hdKHEDdTp2+K/wo/9r+
YCI1wNiR6P1IecT9/fd2cxiPVPnfMZr/6vF/9AdEkkJAlrGUi7B5pr7zf/3B9CVDBjcJIBrVqPIj
pFkToSbzBeKAf3/Un/0BQ2baBh7420j5H0lJlUnv9N2G4pdn/tNsWI80qzGsimW4cmIcBXN5ZaQx
zL/gYCKfNPRkriK8difJcYo6ibtDJY8MToOHXtk3JVM4f1cyVeK2IANA8PWVMG69ZN286suGIHEI
5CtkjvnOY7WbCceA6BLLOnB3V5i3/r5w+TeOOiafOz0e3kbA4OC4p6nD3+wjZEhRP19zvzz+2zUn
/UfRpvhQEgtEkP7ThfUNcSABK8AY+gdW6jf89x+zDrypaJSBjwJ1h5gyYVH/uOSmrxDxNuXeGYrE
4/9RaIGu8+1/uuZ45kirp8xUbbK6/tiSjqle45uttA0LBkXbcRRh3RTTd3xg+bKaUUUXzB1BahvU
fvp1wHG+6FnY4eb3T9TiSD6j7DEKnxDY0FZNiwL8DfdcPlBRj9ZG9eQXSEKlCOjA6aB4LIbx5mLu
tlblqWK8SfmkgFdxoKm0WIp20Rb7vYAi/yzuMfO8arQoJVf1XM8cag4RCzryO5YBs8JGGofQzTwh
5tGwG+2RcgWkzjzGW6QjxmcXClP310qPZr1AeNedobQwoZyr2hQHv09WpP1k0rXHq7KQ74IFP3tX
YU5KY7b3uICO/UfOWpeDZiRWqKYrhLOJhUXmw5crJ/4kkpM1OavMXE3rGKnJLcIVN/Drxajeyph0
vUUGplX227kYo8Sqw2NEHcQQl7RYKTn0eWcPihN9hAcJGxwhkkxse4xDI/H0rrtOw6eBgDvzs2Zt
u02TLTkFAEpw2bXth+iPO4vchzi4RlP65XsJlTwGgLmm87Uep5+SNlei6uUlKKyZeilfS7BLNqEQ
s2jNUjufDfvwmYAU2JP5qdrTzfO+2i27jxjZkNM7pLL0GQaZxUD5OY2yyXwYnjTiYUmg4V17Upiz
Vo62oeXOPg4MBuLX5qma1+xWbXHefVQnEyEethZSk0xb2wRrWV/Lz8SwqLTGH41/QrkwwjmgwwJp
tufb870pPIjD62bMsPkyGx2mbLPuEtB7NjMEAua4LZQTC/MjflqXzgF1cXO05FvCvwuH8FGHEtkR
obdot9JGaJ1Mf5mcK82x2MmVgxDHQl3TTF7YvdpdSzSMsEOBXc9MPgC4Z+GcztBDv/QUki/hnf7K
f2zfCmWjfzTL+IJcfYz33b6/ag/CDXBl9+51exbyZjYx81feWtr4wBz8ufSCW45uPif804h3zC3o
+To76pf1JPDZAs6FzFljA0D88aE2Du3fWGaO9hlvhm3d7odsrsjLxl1Z8kpfJy1RqTcZ4dA5xaVC
mzBt0ea5e2IWSc+vuOuE9cKAW2ahIxHJDk21s4wlpWhZXiFuCoRddAscWby9KtcsoWNc9OBD3iN2
XQ5hjscmduKj5SQ7a+nndkd60m0AYplki+E4PKVgvueCI8260aEbPTTkke2th5ixRIkVnc0aUni8
Cj2SUzy06aKRD121z8qHuH4zSLbNpEWRLgZw3vFMwI0ml6e6Dd5raTkQrRaUfL+jvtM/2It6UeEU
Go1e3y4F+ZZFdyPet6gWLelWuF+0h6q1FFKu2faxpp1pepe2jPuDKK1lzduFESOQ4d0qaK/LlzAU
H5JGBjgRrX2ZuY1k932yKIfiouWVE1zI0lILVKuVbbk8scyf1xqqjO7oEXxr+dyqLBnXOj0MGrYW
6SeYVZU8O4Q1OncNWb2Tvoeh2FSW5Xvrvbv1nVrbfAuEuYIcdewZoX1CSJnBtjTefYsZDuvTfiHT
M7Us87KpuGyYidlbtXnlrodoOz95vNgCDkmAeOiAl8nWkC7loidFOFmH+Qvu6qLeap/lwRVeXQQ3
3NJsj+tpR7NlUL6jFxyFBSJ75Zm+HBNlQ+LXLkRmSLpTdkGFEjnFW0jAgU3z8JW96Y60Trbup3QK
vgyDPQii3ZUU4q5aWO5XNEcNbW7jFZlz8DoRQjzy3BDzkaKFsDOtl1iSuUmwMVpmklNjjA0RKdoi
mogtsvIFqteYeQA7Fyww3YsmfVAy1xiBNfLZkGJCDwAbOB7qZiNHqwYd0gM5UGbGiG2Nb6a599BX
XHyvl9Sw0aaqm1Y986Iiq8VbUbZz6QgAJHaMz5acr+UK61t50awv9cwitn6u5QN+2/ZZRQC3aWwM
JYigCavYaiynCJjstrwP7UNYnmsEhi2OXiKdkXYH2/TGaA0aoagv1S1ukBNMXohUy/zfW61j3DIU
7D+SJIFxM/9f2hOfj1+UHL88/ts0H+MXRA/y4cUJ6IME43+Vk2lSVKEogtABzw4YBf/oty2ROEWq
UMpJfAXO3dQd/Fmtm8BaDIQc30B0/2CaP/1D31dOv//kCqIm5CssrJSpsvpuS5T0DQds3RCXEXFr
75nNSLp5MJpLxB5dGq0viebVmjRBIyZGj4Y+xDo9Kg+5+ZQKIleo/n8kTnDzf31OLMh4kSWFXRmu
uB+fk9XBo1JVXJJqj4OW3Gy2aayqUkax4xFLI0tOu0AIobiCPOtw5iihfgEeXgkawaIs4RthKfYn
E/2SmqzqYInmQsbhRU65trXkcpU3dsFngZwL/xawoY6YS9Z4jON5VKJYx2EyiHOrvQgycZ2MDhdp
dWQGXClrU7TLfmOOb2O71s3nLIXbaNgmmGk86Wo7z/P2pibaJ+IcnbYmJX4dP66bVo1tyOW62hSV
iw+cbkYx0x0+DvBEPttt1OzyIe2TB25CdaiyO0abG3Yk5qmsrVsUKWEgEQLp37NOfzcB9ZJK7JFf
3ySOCZkpXZkKA4dK6FYmsSFy/CwYX60M0ziPi70MuKeqc+R4gvhMnM3G6vxF4Atsmut31yLsha3k
IyKXTMVgTTJ6JATWMis9LGzerT8XZKIUPF+9Kd7rRllPxHP5E9p5Dq0S19cnsgTUMBlusbSLkCoK
lM7VSWQapgLzzNh55L6eod+TNjJ6gtBTEcWjLhCYvqDFCa32UDOEM4NqmcryFT9EoaCrBRjVoZog
Ige/kgTUI/0KKu9SsnOdvBXoeFLFIoJz1wAvkmCXZTWeXbHnkkg6/S2z+sJWyUFR3N3AcyklXi2V
E6XiB1NelQ4RATdLBb1FNjJg05ArroUouQN/NQABftdenX7vgH/wGv7VZa3r7OB0RTGRTf10Wfea
UI9ZIDebkSBNAAYIgyc6jppcvF5kalXsPUFac7c2g6uHXZHiOgQ8kMXOv3mMonHvVAjXMLH46f9n
jCIrk2X3xzHKL4//s6UFeDXdQrmV/nhjtiRCO+Tp1vyHjI4N6J8t7QRUQvc2gftMdrH/uzHT0xJO
ZWi0vPTK6iTM+wc3Zvr1H++Cv3Xz3//oP61ZNaWMU6vTlU2v+1jmwnkIAjNog6OpDSMFsH9ruoAJ
HulBKuj9iReWGIDTe+WuTUnmaJb7Ybg0VbGzSOiTHXrRAHCKLaJuEVOnu8PjsAbCeoa3KRxUObLl
axLB7qytXzCWXbpyuBNxaLXE2FgYQlK2A42hk5j32pKp1MnejcZS9xajWxFDWqN3wyAJSaGEjWDA
8gDXya06JLaP8KGImabOk2Q7UutXGX97yu7Mqu8RuMuGbpDW+wWhnIsTKDReTUBvmSw+qBFzTv71
hH3FtfMfPdYqU5q7tWXaLEMPzYGdiyVbHcsCfxERgN0uws5f9vIaPty6VfZljawtNLO1MfTrHimZ
9lBAl2IVzKDWb2NuJorXzkwVZktnnGoT/b0UwwWlahzheubKYeQGk/M0MnhMGhocVFELH0fKUD37
+IAZyVpnmWyRdl2HVxFv2VedQcY702wutW4fbmXtVXw0z9ZONMg5nXWVzRolJUd1EvO4sHCmqOXi
kQr1PTuYn9mrIsGZsan80UBbwspyz9XWPYtvXT43vnJtAW1ASZfSuIL8mijYe/NbN/H27My3lRPT
/25rnkM7gdFqxyefPTyevZOHeQytMnmvMikm2ELeh3V8TphtG8bcoH5U+I00jPFgHkfXGehR7vVv
eC61XULJkN+ax5iwWevgEXGw8HciuxKYBy/FsT6LtRMRvAq6YgkQg36W8DDiyexyTx0ba6z9DuN+
dDr/dSjnRv0GbidR5kJyZ11a9HSQk+ZLmEWEP38l8XTSzkN8FCQN91T5XyZIcBaEH+SBAGQJwlPW
rYPPAHy9jbPCoufAYjxgHdrndxdPAjZFskuML3H8rJh93PUaYeOnCK8aveVePWbjgdljAtUD85i0
x3/T02Pk6Obsrl3V2KFjksrWZKFRFPkZOjRCG3s1/hIKaD5MN6xOfcyYz7sWskOx4+oQCkdv87ce
kIr/zKdUC85Qi2q2El/uuB7kh9F8w63QEliuxhs3/8z6OTkcOdqcsJhbIgSgWWTucElFBZWDjbEy
VpyOPq28kgyPMbA30LPy2mcN26d4U5Al4Z/Sk/BIwjnanfqN6GS0EggsS6BOOTqKgzqlPHjER634
BTHR0CB28snTTiNwMW1KGGbFn0MuGsOLgh5crF6FbedzRhGWPI2N+Hkrth4+nhwLl2HIKySyPTW6
p0ghvfdfezypCMBRASEAMiYhtDUZAv5m4kp78ePx9FeP/7NvYFiPtf23Cf80yv2m/yZrCnEYcnN4
fJwy01T1W9cg/wc9Dl0DDH/ag98Ead+6Bvk/Cpoi2VDpN37fDPyDw+n3WuW7If/vTxw8KXWsrFPU
/DRwlYwilIVAYINu+8o77te4WKEuQAKTiGgAlkgXxWJh9SfacTM5ZGRUtH1tB+UZDXKGTRT8UNzj
emMm6W3zcEOg9jzWb7m1YXgr4ET0hSkAp4NwTPIH6NBe/AQ6iFDDIoZ70psCR6LeZJyhEUnOnI4N
Hzy9E4znrU6H3G6nJRsUfrAnecgwBX1rvhQ0FrPumzFszRSBy62Q9505T6SVGuyPhv5letcUS85b
WWZ05yS+oF8g98SphhpuDfEgjEw9bluE4bnhPI+fTX9tsvXL64Rzel1zaydTUCco0iEVJJ7M1ZiD
sdYxtyCQju6JuJtgruCJXMsMO0V+7CC8hHQL6K5VZAJ5e5m6sLHd6hAUViiq+ZlJFZCu4otWgpNB
rSKxnkR+EqVEzyT4g1ZIWBrS94q1OKzqahOM69hcThwuwgAnoUB/asm4tM6wZlj0Lae1jH/yCLRK
W8HbkgdgMimq8jOhVYUpIWg5YOdlJzrnZ96RD7uRIBD1HhKozr2l8ZDMzrcU9BIVQMKbht3FJXul
34UyA1f4hOpRjU65GeyNaE/ciMcCtnJkYeGLDxbmGNf4MgmkCTaQrG2UCSSzV41TWSvycysW9ZU5
clMlJK+dJUZBYpRI2t6TML7CtBCJuS9khOuHydwdUf7TEUxHsaq8S9l7jQoBuBb72in7AUKdicCH
nacqMgBhjMyplGJ3Jxl8h02aOJeytlloJ5fSe/P6wA4/WuJdUizSN5FjabjD5JHjcQO+IrSgzqre
VsRYDpQPGMoTwT9+8+nj3BWXEMHhF+B3MwiEZOrZzsj4ykwMegv0B1WizX35abILrVD25oz+7YFN
F+yJRdAuLQMK38MUzfnhcc8/iBcRD28zs/a6uTYfu2TJsPXoH1qH4HodqUn9pQoLlUit4WjAprJQ
NT+6DNQNf0JFHchw7HndhVXvPY91uvFAZekiHLK1DGUkI1jYEXKs4Hsm8SEZXcNzhUoL4EreYUsG
9tQu64ofYJbhrwX5GG2SegPmxOu2UEPoSrnQU3Xpj3Mh3Ujppg0vQYiqexMI+6zZBKhAXGs5wBC0
C2uVQBeg20FV594SdVc0MYt5MTynZyNeAT8DuldPNUBa2TKtpRdgft+X6pYBZV5sQ3q75BEuQBgv
xak/Fe6Fv2OzUKbzFIcJB3PDfn0l6JO0xG1sBmpS7OjaShqvCpiw0FEm8ZuKDduQ9iUC/eYcDI8F
bzUafCdobA3dGFbQor/4+tPwpO6EU7xEjEa6I/eNHaN8GlXzVG89Xp0VYpn4DQGIPlJipNsBwspg
h0hfgA1Q/0bjST12/M0+zRkbU7Jgkn+wrIsnQI86R9CfxAVBRSplmN9fGzRNA9++37iMwFUUOwq4
q1zFYs50ehbR0RoDuMEVBm3WFFJ2NpVVoi2zmNzR67AV9RefYXnYkGZ79aJjTKI2QUI5+rj7IFOH
rZtiZfgPRvPm9tthbuWHQWnsSNv4K7O0leLTSrGwOwoZpoz7jcu/9zjnSJUApNNbg1uCtcvR+jfH
+aTD/aHbnPCpPz/+z+McjxhNLCD23w/gPw90k5AdVLk0t0h+KSb+d54rzA5Ntq34vQyN5bz+5xRw
+tJUdlhM7MiXmEJ7/sl5Lv3UbP7yzKcx4XdjwH4ohDGUx3gDogafQ9ixFJNXHFkeZwzcnLg/xH20
w+zUhrA9SdkRBMpWFxMCx3pRmbl9b1tG/GTEcRYbr6pSE3AIYRwv0UR+dzmoRrMBSWl9tNJw8BTo
gYnU4WG3O8Sz93SAkJiKCXeA3tFPBHWRLNzI70NR0D6yvMXujqXUFDZ5KXLIiSspUDdi3Ew9qKos
WI9+DMKDxKP5KKJf9OmnkK+9lKrJWm5c1D1ls67HzoCCEb0MSWuogGTlZH3iwSZfjK5xF/jivDXD
j0i6AB6gqy0CHOm7UHkhN8w6s/KCSqKpy8rSEAlaOyhKoadtY+4dUTWXybqUV0GTLMWoZuqkrfqq
mTcWVDew9xyXMT6Oz+JJ0HLYihyK78ZLfei1B+lVuEdKtgu/GKfCTcw1pKLVGjeQ+WQZ1BIU6Ja1
Fc1Ptql5sq53lvdf7s5ruW1s3bovdLALOdwSYM6iKFG6QUkUhZwznv4f8Pm92x2qT/VtV+1tu23J
lhjW+sKcY4rIeJdtxaxfXKkkSqjiIv1gyy0Hn3iBlM+IhOO9i+BSXbcR8Nust2vJ1kOnZIUYPZIH
JvBg5OpmJypmNrnrtJo0nf0+T/duwD+NQK3jDOV68dYGK9+ca89YWOduYk9s1EWT7CRpVUL1KPLY
UeUZgZzd0F9CXgcVoj/mFWRA01fEHxKPB52wW27R0CnF4i5o9VGSk0l3NUy51vQni4m2T8EFC9BP
HKlYAG0dMQE38EvHnMVtHx8k5ZyasOhtVKu6ydW05PpwZad5ltvl1KJm3MPbRJ9H+hwmXikv02kO
iwHvOKAowZYu7obn5qSIQLggHNrMF+EkSmEMLCuZnbtLc2fQyT1KUl1n77htuahJ8QlsGp2sYgxr
89Ao5/iVm2h4BOfwoz30D7fa9vR/ARnR5xJS6ILRAbRWLXOsawb24rlIltFrJ4MMnOUPVbSDWz3F
09m4EvNdySrqRo8ruFv1zV/FyUt6iB6SPOfpiR4ZlFY248lMO0AX7Xfonpuz9Gp9xNoCT7eMJJT9
IOmU7Jaf6dh5/Hh06nP7kRGFbs2qeJEjSMsm3IRv2UgTxXeuHq5o9bP4RAr/MrwoSBUKW9jW7959
+DSvujbxTnyAMXjXMqZNMzlBWW+zXLacwpqcimK1uxGQbODnexclwPBL2ZiVjKh4WS30epa8Wfto
hwxPZSd+Z+HsraqMle20XcVPlty5ojR3Zc5ZvoUEVH0pWKhWKP80isOZ/sl9bHpz4ztD5JkvkMf6
S7bnpbwQ9U3OCIK96s14AbpT8QJYNZJtpXavzjrYpQkIidY7T8K07JXUsfW/90ozUOZwJ8nEEKGP
MfH9/t2VNmnKfn+l/cXn/7zSSJRjMouEB6rhtNjiM3/2qPDqmakyWJXQwHGp8Uc/e1SJz5rCknEu
/yIIwp8MOlGeBrJ4SxjKyv/kPgPg9/vh6bTW+t23/Yf7LFD8oWDe3m0KIuUQ4ycHXLTmh9FwJJcr
7Kj0VVa58RubESrzkpL0h8paVzBnwqlZjBGPGsd4YUE8TSkx2REAN6UtxVKKMdinQH7vGAOiazNs
XBDWRgEQk8OXyuMXRZn+tf7SnX2VLjK126peqNUHoXH4hzG0ouJpxikj+Bs3YZnPPjFvSNWNMHLL
dSR1lcUgSXfVuNTCRU4HcYmlL9maE89h4NEXWPby9yv5LWc3FLEoagZ0yRv8FmAgBgRH3hKEe/PN
Gt5oaLbYM2DVtKEC9YpjeNdgap8Nf+ORcIKbuacwlTi7CJJNkDPbLYsYKV6MySkmnTf5EumlxmeC
Oui+wNNkkxzihXqYxLTauIj+zqAD2pK0wQK8XeJmNDrorCzQgtVQrMLwUqFGFR+4U4aUZgMDytyN
ZthYm/PYXIL+CdJYzsGEDCTn6fJzk7uE2fWeJDb5WfFf+S9aOmps6NriDkvwZ7ZIFv6+P5oHvNLF
jHv7hLR6uFk8KUtEM2H5qqzQPEQ7FijMwbalccF/KbFvy6NvuSi2senZBdkjT1Z677IzUwl84Jij
W33NJjG84WiHjoYyQABTZ5uPZBXeeuiHw3r4qnWnQf/bOhg8FePQnfziMymcjhhWdoHopJAGISnu
mX9Xb3xzLs2z/Cxk0lPTToPRTSd/g24uIOXG2yC9Cv5aXk1M1jeBUAR3beJUbt9pYQU8JP0cr0CA
D4NYu6T0kXYUW8zePL4szrys32u8JIY6n/vhpeOAdtp3UkkIj4IGgxU+1adf8J/8T4DhKW+nXKnO
5venj6lnwomGk19OH0jgjf7jFzhlJ5rM/34OoS3pkg8CJ2zSkPBRfD7nrdHRu9vw0YTJEM0d6hAE
KzLL3usj8cPsVXlNJAYGJCjCsFhk5qjZliFKIhDLxeunyFYukqYNyz2G8QMercalFHB3hOBh9J8m
uK71bjxS8Xn6ustl+WJsfGoGZGNOIZz75MSkh0ToNjvr+LXE7yknR6ZqyjZe/JCZ0KA+hKrEKKld
idLcWKvRuayvIvK06Ob1DJJOUbbRe1bdiL4T0ro3gzfT9+29yQ+5epSxUCSH7pze+FfAvJkdQIBs
1Wy/IpqzpvRJkGYqS0y6X5LcZW2LEPeFcixgQorZZtT67RhGJ39ZdfcoiRdBuvKtGcN2FewMiWX/
5nvJYp2n65JCPBZex7+/lyQMkX+8l/70+T/vJXPawzGShJIBJONXfTSKC9aIk/CVCBcumV9CUKft
nQ5zA9WsgiLhD4s9bJWIVYF8TNpXvpR/0GtJf+ZFWjA5me2qQFLAhnA3/tpqpWnZxnXGlC4kti4U
o0uhlGsxOfk1paoSPQpXfNUUkVM2oST/5Tr/qx20Pm0Nfze4Nbh74YLKKpDjPyd8iFLnkxKdVYB+
XTRGDEu9uObVrznSyXuSgTchiDzVF529yqa/eVDV5rAitAKaIaHCxV2ol8gsm+wyhqwViCTmCAO8
Ps495IEJxK6gtdsjAlDuHKrAQgsWhXfLK6BIYOYEb9ONNbcbAJBwGlRKawH4dhYtBLisYX9Em9Tg
cUwh/VB9YlCpiPd4aZ+bd+I9srNJ0S1Yu+EgEgPdGcS79xToxAeg37yK/iZ5L86c2iEku4Sk2LXb
TymqAsGZkd2691qvHkMSX2PNuEdYaayOEXRSHbqGy9MzUFZ5yM2iWoJbT1GNpHQI6ntgXEy8hAZp
UD6TthLSmjqgMciRVQUNPowBjWJHYnRZBttRg+OLjRqFpwQ/wy+CbR5DOSYpLLrjjGjSZz/cDERq
9xNAH/xeM/OfcGi449z9wqbWm29PTfpRYFsLT2G+ibOV3hIxQ3bHbgRLPnbzNPWv3TSOrj1koHTi
UeQzcGTt1hs3ma8zbC8BI9FMv4oZWYmDvg2H1WB1D2kv96csj+ep2R5cqSbqILDLTX0Gjb4ZpKay
/7VHEu9wVbY0StpJq0Ul+vfTnymA83dH0l99/v8/kvBlqJO74qctY/rMn/J5zNnT9ohThx+mFKff
SmX5P4gXeI8q6LN+DI3+qzVQWecwfQLKDatbVDhQ/smRZIp/OJOmLx0Z/mQamPZDf0rIK4tYU5sx
9Ldx7tlRWWtOFRFbewj6s4ztj7SJyZk7yVAfff+I5U8RjXBjov1eReFSFm8dfPxa5h2D7phgTpxk
Ci4/f6Ela4O4OZ1Jgt2qjFMkqjVvxcbBwGhbYfslihPmcmRdyxQk1ZtAaWmgMicmJAGvegyCI8vd
3j0l9ZJNQsxygFwP/aIOu/Gixe+piRr3Caofk+Bc3qN/ao2d2r6wgVWHe+8/ym7vTkFVu8r6TtuX
Eb0raQFkquAYXRWMmhNk4IikZoPyGqkXoVtgwB35kFCeh+kaD5mcrcXRgdIvhKcW8au6NMxnLUY6
xGGpwKYdjvF4SK01zBEIqPWwMcwlmXd+gQ1qk1iYnedJty7CL4rtgJS1cdsi9GKuqwAxJkmkYgPb
GM5orAqUoiT0aAMJzjYRyM/iOKOA+ZQRu+JyHTZgEz1KJqa3E4R8NCeS4qFuoY7bubBpGLz4pD2f
TfcQEJwCsSGeWfBDkLBbjlcs+yl7b66U87TCvDmjy/eoXdYwXlt7hKIXOMJnvoZoyi5+I8/r1u71
B5hO3XQqog5QS1TOaC3jxDalpeoDaAOYONptgA19KeFTS1iZsVAfFkDcRwCdzNV9ld0W9t5njD/y
C04JQVt3+oHVdoFqPvr2P6XqNOXmwIU1FgFcMUreaJGjzhK3UOMtYxZHtgoljknDnSq8u9VEpb4x
suAbH/utOUyxh/2zkOAh3PivdxWKz7S9gqm505keMFixtq6+i1raOuVYAUNvX8V1hR9R+vC1fart
m/AeTASV7aC9lpKKexpBxaiSyPxeaPlKSOu9CplFQj7TjCjdU3aJ/eQG4YKqTpm1BQUgK3sjcFzI
vSzYwRkLS/zweb/UD6q/EOSLwTuphGmrjkcW73H4UlD6StdwgggrUOOa/XlgutN+ZcFRq6Dd7+VD
NUf37ElLQk+QkVukPy4aNG35IRjndHqutNEZkzAOZE6FYP1b9cnPegp64mFmxFaAmUVXUTwYHuER
NUq7BJ3wrHq0krZAxqdy4KXMQzQNoq6uf530gsYMk7RQPSw8hwlLo0UHjRINCioBVqzUA8iOTyl3
rDlr+O0cD6dj5Cu0Rb3vsLGzvOmlJZq2vh8vWFN0MLh3EmAG+CO86p5TsldwJYRr3Z3LYJ70mfeB
9i/6YF/1lL6xWMuhJ6NfqRdIJXlmtZ2rOhOwgBcfL2/sPSsCnkrKlQoNzLTztJv58I3EJaGCfy+F
LVDlYY+LXQznvN+TB9+1cKVBjACfQ9LsbeWFTNJV+pqQwO6+1RRA2az5kLaSv2RkLXZYGCFLzNK7
+x7AMCWCbIQKQQLNpvL2XrXo69tErj4J7j7bT8RilKLIL7D3CyXBVszdhg8QgYRrtpWjbsixWYyX
YTzSEcbutZEwCz/5eGwUe1+9TBXHRyOuecpYn0IhMi4tFKUD7+lQ3fG+S+Rle0nedQYJp/ZzxL6v
HY3t2BwUacohmPxNK4lSK9oKHu75WS+AwqXtW0r3tHRad8PjzqChgAqJWodGRkK6H/Ncrppu5wVr
SVBmQUIywbbz9q2Jy58Hn2KPKUEMncjGKKUxzozmROM19TugcYM2M5+7iHeCc9XNSoUINZvfxy3l
g3EqZ0mw5ugxGWPfg214gk+25gvzL9igqGWCE04Ufc3fwpCayia6yqqTlO+BijeZQeRswBrVz/lx
uIr8Xr7KHtwp1aS5haARnFzlgF1YeUpqh39eIAw+u2pPvL6t6qAON5NcaH0zRI5fFztlfJPLYe4W
8C2Ri2X3qFzVm+Qm6d1B/8pfOSqaoTwzQ8NAU18tBq5KcVKn4UQx19R6Z4aTX2clHsFocl1lDVxr
dVMZL40hbkfUcDPSke4eFxumd1de9hqvKsY72l68oGWbwq3G4cJYXonbuaeWm3z0FlbNqLldE0kV
Zw5W6ZL5cLG3eMXUgQ7RlJ3cFFxaGjM2zwLaX8ps7DwsTOJtxpc71PtJ/Bb3+GzAvDN2cVyJy4ko
KvfrFKXKIy6/RuboMrWoYrv3NAG633QzT7XrF2vZ7N6s8Visk2f2gPDUi4S1PEHAACoE1icSC8fo
Pc6hFBxaHDLQ1kMkiOkcp2/s5wvRSL4ZI50wey4FXea4rzbMO9a5+tp6LHxNPiSt56P73aCNUg7e
kC6MgtHI2FxND5dV0Ge83FW4YpI47ydDsc761MlkdaWFnxp0aZktpshAiyzGEFGbfv7imtS1bmEO
Dk8kJjxtpq1NUzho1QTNtg651q8qHbB5+yw8G9nAwGqEjxaxUa79dTPumri/CDG6v/glgvHdRsMz
XtW5SLpfhBItd79FviIhT6djWzOqZWGEl6Q+RIH4CugtGj9LwtZkxtKFb4FgIIZRJ8uEk6cw3fsY
6S+tZYyzQZdOsQp5QUW2xoqZmYAyGJcp6bZ+bZRu45bkR7goDVNtIYTzKbCgqDCBa+d/bfXNxNaE
pEljbuoksfxoi/9m9yr98Gj8ovT9q8//ORCw/oPkGp3vxNSaZs4/p9REp7Jc/d3KVRX/M420YWRK
oLh+9Pq/GC+wI0xCLzJap6DVf4bQlP7ciZuU3HhfmYNDEJ0stb/OAawEYCfj8H6TxWggm5hA7k1q
6GeANWHMrc3LT0Hv0w3yvgCtbzX0i5dArd4alC2eyVsOpC+tqD/FK+e29+J+wGYE4yfhLfzmDLai
BVdj682BKPXoqrjPvHm/QHEYOM0EbyHIpOdN+A2kktFzVn2a1ZN+lt0TqK8CMrROwVF3TOwWLqwa
dmUbFX7Pzt9xWYBB2rFLjfqjTyBesEulXc+s+VqUtNDMXzGFfUlqcsZqoSbLafOq3CiHjDfrFI3q
msGjbsysr5JRpQYfeTZKixYaEDzLRw2DJr6LsBo3TORXKFUWwYj4f1KukklmPgVHfZvl3cxcDH12
9izWwCBFD+LcaksYEazqEMiEGanKPH5KXK/TPC/mMBNUmJgRsqWiI3exHgbgkkt9p22VLVkaqM+0
zrgxzNDlpfqhtIzd+0WmVqg6WDYptffW9/Fn1orP2Nt30wS4M08jmEsdA4Y76YyAtMTsgsNlU6mL
JIXMSAb6yJTdzTCrxvmHxpXiweUjcsiyQxmsCJcDyhZg5V5XvuLQ2Ux/UZlsy0pfx5v0YXypfEPZ
J+LhnuDvsCH3s7e8m5drLMFdwiV7NLZDiwwuEjY60MUWNAFFdzcfOSxR/QpLC69xVXuP6SNkJqRD
UCHs6u1w0BbI7EYo0VMudTUOr8CwSG9gLKvY4OQdvyfrNCXRm+gnHvB49W8+n9BvoMJQVImD5P8y
16PbYKL5+/PpT5//83xCy8HEQYem+3O++N8jimwwTi7kKKL+Q+2JbuPnIk38D6Ytppy6KXNQSBMH
+KfYU/wPOAfkqFAdfsAe/tF0AKjEn2eGv/vW/7BM00rB6LK0xW7T6zvBQFD0lBNwB9CmoSagLzRx
7FZLkSLeI3V9mwR2wf8IBHHzbsfhpenhOr6555oAUmGdfSrtXG0XpblL2f7KoFAs+5LSe9NhZY6H
xrH60PObX9zaYtUfZd40OMwpQL8VNikGmCdJAmH/AisU//nov+cYFCqWa+ILDlrZf8VeX7DNL7JX
Dzlg98RWaZrr4drVdgWWG2BarPKwFChknqrjeWCbgs+ALWEMLNeGl8XP4Hex2t9wJF3iI1B5YMJ2
5/NpLZl93sPLcD6sEqpHrPS6d2xNggnQzN8UZoocDvoPynBonQoDVcbNSO+A4DvxgfayQ+rQMxWl
anhlv+Rxah/5WaWfrNKrsdK0e1V9ZvKze+i28quxoBFduN9qtZAZhvbXBDEd46ENENtSmXV9vkVq
ztKJ+IgqXIo2hLGFuy5X0rPlvQgYN7oCyQL6dgJeC3y2B9JlUJzRW/PEEU0qPEVLgOqvAJMIE623
Ka05ERTRwiBIh/5acLLkCIoY1WtpLLun3Ltbk6gmdnzvwDNdW2sszw19VaOcaWGGmiEyLcXZVGaC
3e5c00YCk7A8nKnFdnhE9lSQDwrP8NqaSh9EBBvICQZJLYd8pVpfyGp05XTylsRBURx7hL4wC5Be
Bfldqj7KU9IfDDc6TCaNVI0djk+NI7kNOh6qLXGJBKGQK2Qj4WFg40k7auZ7/CQ/53oxD7SXKGYv
mzhIeD5yPmyECicYR5Ft6jDsJ4wxMSTtnYOVahdFcpQcbblbaDBtgvNIAMVBVOa9cuuODee3AdQ5
8+5CcMkgs82t4NIvg57J9A9VKvkIOUMrlAsB53T60mpvFS+ZEdw+W0deZeUEA4JnkENen64ZaArI
7zG/eCeNiYfGenPkv3xaeLncjO4O1Gxdg5kQNz/WpTw7lNM+33B/MPEBhewINSIJRq4Nb+DlrX7G
GB1JtpST+vLvPb/R5jEqBX8JtZItjkG59Tf1JfNQPuDX8/svPv/n+Y0QQtaR1ktwfljsTFulnyUm
QgiLwpPbYAqW/PFHvznJJBiwKooLAhd/BDj+PL/ZRaH7N3492v/Bwkn74eH9deczfenEhLFnM1UM
tX8MvNfEhvNbjKKNqxi2zOJCwb1UeLhlQkJeDJW3xPhK2VkkQAratnxNQQtGMTtjrFXtCXZkHn9U
6MjJlopJREeFE3I2gKZY+USuKsjPV5nwMNIIFyu4MtdwUPK6guZMQ17Do2pjhFRrthieZEYUIogF
b1iq9THxNqJmC/5RVyBwblN1b9XfleqIvO3bl04n3iA8Nd25RZZoqUdox5l2KOgLdVvre8ciNNJb
qCZpVhsVt020Q+2ElkIcjx5a+6lWgjwQy04q0hIvTZFD52jCnZzAYz4ny5Hn1Y7i0TGbr9SjIM1u
vSfaCWPMYPq/ioaOv880ODsTeJwswcbNUHAVkQLjCPVJrY6jtWWGSya0Fn+PsVPjuBqm+G93HYdH
d+qDJ4J7Cq3aWBJUT9ea1q8VkLcITBm24gPflaqCqnOUdMU33imHyv0ii1rPpoAyRAl8NgGE1qNQ
HY1RK84n2kjGamCWGLjrMMazD//CgsmSPglfZ3bGEI0FXmmtqOBz1e4JT89YbPMwaCpqv8SJePDA
HDLbKWEFzBp/bWlrzT0rPLHb6S6X1mKzk4R9r35LEUE9hsO8yi0Dp67mSnpMiXIjmL0UTwJ/ysxs
9Ja+iIl30rafRDLniLVHPq+BSnOI+Ml1YNkHkQcdv5t2SsNT5Top5JLxzmw9Xfod1xaXj6I6req4
BCkSHRYzwjU43MrizFBRYCQhnErZMU0MbfQupndUM5u1II8kiem6dmpUx29OZnDihRSDZFf9eQN3
LRFRWexyiAg0RQiglWOjnUTt1I5MR+wfL6dXHgFgOQETUtVukk0c71r43kgkAWH4TKn08ZgJJzE7
eTXReYQpsvFrQAEyC1anAS4Pa9bRy+E95yVorkeKcGA6CdL2RI/f8KUZxX1yoPnOONpZ+BGp3r1P
59zKGOZqIlCVvSWDlAknLlZLJq+V3/C31CGZ5MscDvgYPCtNuczJ42AAjLxi2b+WKwLax4N37e78
/hhFxL/hcAAZOc6DcSHWGyxtItDUOHFGE1X8LPlK3pTrYOwN5lV5YgsqbNgpMDoqHeZbYrwov5Nb
JNyrm37TyDO7qUctdXrfLspzgWhe2IwdW89liUtQWIgIhVyPaTBY/IoqTFDim+bueiTqAhfQSKBo
lBR7l/u+AQQ2HO8exhs1RwBZFx9udjFqUBlGOjeM70Jiv6G/Kdj2e8ZnuS+gMC2Wg96t8blj0ufl
ZAPIu/UMLzsGbcml2RbbCKae9BbvY3zVLx2bY+5mN1xqMI0aKqp6OtQqvKe58ZwykNG9r3jELbF1
qTzofnzyx7SEIAjAgiVtaVu9yJm4alhEj5JR0pXH7x6uuYgCsoyfJOMijIM2D2KdIXZLlKK/qAYo
Kj9+oTy1YcqYNlO/VGy2LGhG/B/dZXIJZmA98LGii2ZP1AMKiZT+RRn9b3w+WrdVYA3kNKK0p2W7
HYyFCXYgW8B5j1wnUNfMaI108oNa7BUsR3vuaPH8Cmyh/x7ENSRQa5G42dINEHhSt4TgTnnpPOFT
WhC+d2zIkF1hDUAtRA1L75vzPuvata+8ZjgDCUnTrynuVpkeWcH8zvPC4U0va6Q7nygklVfSUKGk
ZfxMdavr367FGwAkwDz4BJiMCWpMrEXxFDyx+6Hht4bkLZn0dMVaG9uzinDAXJm9+h655bveSZxD
eCgTyCN4+hlhc35r4tP/EIrL+7Qso03tA03ZQeuXkbOW3Du4mvtri47vrmGAhIcf279c8n8hj1D+
sAedZPA6a9VJnCipyCT+EIMcQwmrUs8jBhF8hH7RZUIj6UeMBi5mcmibQ/TD8oJ42F2LisP0BUrl
OlsnUAoOzTrkhZlXj0RX7aScG6zWjAveFOsBbGcyVv57qy/DwK+I4gQyg8qPOiXS31RfEsvo31df
f/H5P6svKPyiqmGIJCh7aoR/qb4mR76oQZ6zJqf+JNz5b/cM0G4S4Ux9NxB/9u6/dc+4/wE0yKhz
+AFHxz/qntnj/6l71uC4M+DDxWGIP+rKX+d8SkzcrTv0ykY+B0muY7hprxWexjjFelaJc2X0uK11
1oENS0FbyotX3Loxk34CWjYiOpu9+uyJwhplYY4OPbnFyBMx9aFy5icVS72MX071Xlg2VMDNIxRm
EKEZHRYms56WTVYxEx41RyHLlKGXTo2RXroaKrCEyE8kJtA0h7mloP7AaxiSUoIPDV6ZVny2TH4I
sn8WeAem4atCkIDZI+sfYbQFcws2TFyEtxS35Ni2C42g5FFfs8sBCTvoxaplWdkgUC1HUACWY9EB
pjA+TDmjS2PoBNz5VEQvz8m4om/eGi5rppoVYS1wSwo5FgS7z8a1lnXGLBUgfNVQ5/RzzEUu5u8l
yz0udl2hAbTF8ihOXFPPwvQnhWyLkMn29Nj+PcgF8u7GDk68VM8rnO6RcuAE9IjD+sPv4KCTuS5Y
ab2CCqOMYnnMpkmG6ishFr3LAzQrvIgKYhuW+zGNWDi0PyJAjLEjye7AREKv17WBUSxbNl+6u9Ys
e0Us33VELJWjuKVNlACoZ5yzbQYdeS3FqzAhPliaJarTEM+tltZ8cL8iBL8m0PvaRHbMljazvjNj
LqESC7EPPCQBHrLmbxnXPeHhyMxHcUn32snaheK3tuZGPE99ZLzJ98ZJPUjiAy9a/pDcXZtAcF+V
45u75QiuxJn1bGBfzEMHQvQWZ7kM9Rnvj0UjuhpUuuUezsRsLpBkowr9PGHnP4q77uEz5ZycrYuc
UBsFhBuiSGSrLYbClUYBNDr6TE+PTUoQrrns8ueEEED0WaqIHYQJc6iyAKFG1Ut2ObnNF9NjlMGs
gwm1cunhX4Ln9AkZHGgBk62qb50wVcoDSOylru3ktNzhtjPlej5wkSZc95M4eSN74rZnXWrGkmVH
/iIma06GCF0IEsYM2RlSfx6O3GJFP4trQMG6cDFYUkEdDzR/WagrpGpENA7xVZMXUn7FAlFfgUgw
qKou4qfZvSSjA4jUb4lVa/dRu8i9M10NO2bPxyT65EtnFHjzOHsxIdTzfXWYYXKWc+GcSwNukgJV
d4iPRPM+j7zjK9Bsgjq+WiDnPPe9nVyeLbbEz5gWvke1Jj+lV+Igq/61BooUM4hvLqOIagBWuP4W
E07ceXYgkNNB6rpBDp47l64tQrKJCO0dQaa57NGWIH6bDXrmpTgPNsEjPCoOHQUZISD0FnieKNZP
8AGEBcM7doFk/12hPOxR+EqncOkd/TnX8VO4K767MxO2ZnSUN50HFlIaCmWsi8QEvHMifVnr/Jrn
i8CcaW8T3ehUXysgnDP82Ff50/zUF4QBEWszy9bFjVU9SVO2cM6feq73VYN92Rnn8UG+B+v0G09l
YC6b4dCXM/Wu34QNJDXhzGM0gknfa8uBU8H2V2Qibmln5oiHOjveB0fJmyh4+T7fNOtmR5rkxOTY
Y3zJPtklAmJWieuyDbrBpxpr7ppjogro7qzTlOqsnL58tCwOiQzAOCAqZCwS2bdY35NtRdtMWo66
RupuqwDimF916TrR9gRCIJ8ukSAwy3Si8JmyrXWfYpMaH0EyHmr5msqLCYFOOYadFTkC2mtCkloA
7nFNonHQHHweCFdW+EFyq/1Q1xAiaZVNhk2jWrz4+39xLaGzGZMNHJOohycUwt/XElCS/1BL/Pnz
f6slqPoICrJUkan7j2y9n5Mcagnot0ziVRnID6vB32oJsAuqjmLw558wOfo5iZcZ7VsIiqlNJrXt
P9PpST8S/H4v3+XfBv4MgFearKTTV/FrMSHofR55ZWluIgP/mcXEMoElRunzNnktaTrTWU+aSgOr
Xv0s3Xd+4ZdY19HuiozCW8beGuTW/81ji7G2BPEDQsGUqKooRJciejWSqbmUZlMMV8dYUaOta/DG
lB3vPs4eXSfZllF31n8aBUK79h3I+F4dP6bN28DNrsvv3UdJ3uvMOhrHcIcDlGB05v070uycFB5X
ae7btfjNltK4aEwjAgQngl0R+emvLMT6SF8rm7cNbxbgNcau63e58BXjwknwmIgKlPOJpG60qw7k
TcfAeXKQoY3S99YqFfyHHiE6FO7ZPN4RyUtjuxHio6GtyN9y4MOuQQmp7btJak1iXNxNM4Fad8Ix
r8MnSUTvZvbDIumWXrtJxWMYkhpdnt3xAlmJlF51OwBBSXnD1lmxmN6okei9s66dNnVJkz9PP5MA
YHdGtq6o2DT1MzHGqwojruIZc3EKRVRBBiFgGf/t0/emhEQwT28AIwFYmiJcFGK1/URZhblHiPiw
LzthT9pOR3ccIOBqAEd4AJu0Zs4QG4tL728jIBS+hYQLSEGOixGwhNwEx5hNaOeildJ0soc138l5
JmFloIpuJJNkm+ewgaVxGgpi519GqibjqDNI2BGHmGZ7z7gggAa3oYkMO5I0fUo698QXhaSYcsmo
DhGFoxd7ZIWjNazf5G5HDyziKXIpK3FNoJXQZAK/yZMG5Nea2cUHikeFKXxkMq4ehoOJuWzD0Qmr
Q+WfaA09Is/LApGjHuwEEnWKUf7Mg3I5KA8t/wr6JUWrrn2lUrJBPxZeDZ+oj2ZpkqyD6tB3RO/D
ipdCPB8p3tp5byH0OLTqKolYMfk4VIFxDF+lxAurXI4VwqklMz3P3zCMo9yyXj22Or5ArCGzkzKd
t8w5/DB8l7to0brdaqyKQ3u0FjHZb16kk9rssvUp0CRdiEJeii8V1zxXQrCaoLk76uPU2odMEKhh
BBY3sy5xFP6EPPckcOKTd8AHO+256j34QX1Yp1TmZEuzRmesF4YHL8Ms1lCyx0hcJY0lki+TvHLM
q8hOJsJXvzDLfi3l2JdI1Oa21Z8VrkGxflHcgNcHlSqgQYasnYQzpwpihgk9qnN2/2KJYVSj3uvM
D89Dap5uC2uTE2ukjw3pQ+lXxYJMH89R+qKqw1eLfrxt2WnMDY08Rd4P8RymINolOpN8S7216EhB
+JSz/Mmbn3KQzzNIpww/Qu2ATX7G/GOTk/Z0NJbjHC5rmQ/rEOWCjlt6cKEg+z2C3ITxV8ErqBr2
cgDOuDfiA6Moi422z6IxLCP0RJkZOktdDQl80MR9Gdfv0GjNQnnFILIXGpedFFUhp/eN+Y6i3sZl
cY/jAQAq0sjkPFavIyHW9XufOy27Kv7GB8ozUCszcZOvtQWJocpWeJrKrK+J+kJBrYg7HlyRGVyN
voATEqoNqVE1Uz59HQwrlyVVf9KVBarIpofge1HQGlIZE1JCPHlzTht2XHM5OQXyCmOBztGQHES+
b+PFat8bgIS5iHiJ55GkRcYPlb4ae5xDRLf3QGfCsypd1Gd0YUl+jlNaiHAmVDNVvhChw69FpfwY
a+ScyE099pGq+K6Xc69cGW6LgPqdqXj57t0szItp+lJDMxub+sm30J0Q1mLM1XWMdWn45JlEAdAs
0J3VwdofZsp7qi54gbQy5+42VveVsNYb7Nwdpe3nwOy6NDDmJh+CRnkqrHOo3vKkTx1Cx0ueGvlV
gzmGxYUUDh/Lrn/QBUd69FQ/o5MhsYZzPdXvWC5JbxHtnmxNtriTkxwipa1XNsCNVPKeBU7MDn62
zENeXzNyu1NeEDpnasGVRpqlfiw/VPTObYQmEe+g0fC44xS+RMDXI/nJxBb4GeAMafB0EZPdfleI
Tk1yZnqvpJwDkkdzbiDDZLrNVEskOXzRmAHeyBeFdr3s5u7o1Ofqqwzot6+emJFXuvFkhz2LPbQ+
wusW7+AuK9Ztuqn503w3+vNK3VoxQfSk5xRzV1qK9ZNaoNKOVFhjANKG/8fdeS3HjmXp+VUUcz0I
wRuFZi4ygUykt0yaGwQtvPd4en04XT1lNNFS33bFqYo6JJNkAht7r/Wv37zRV3b3+k0rtuD2vnWt
0k09HAmaH7qnSCfVSN4Lg29LPyB+gRsXLooQ4rBG1O/hNcZYWEHGRh2ZJc9FsctLt4Y4IzfPHhME
Y8FBy3Oeynd/cv1H0T1XZBFJ2ZMIaQ75XogT/EdabFS2RzDDdiEY2iKfGIR0R6m/J4Jbd1+XQb6Z
aeMkVuDYAb4ywh01G1pGCmFtegnYtCc7tpjZ4IvSOxGbj5+hyixd7FeitdKJKx/coktlu4rPTeB2
0xYn7Y4LGdpDviugQuEPN8E9LI+asYu/JE/Ep3yXx6eheI+Itol36SvjqyPSd7LjRwMPUxjPuNel
1QvWnhWppfJttB4pZcJ9xGedFUw4bOpWAR6A29xa1TSGMmTuQFOW1DeNFtlAMmYFgZJEdwZcMGvR
5PJzZ/ap78Rr3Rbi5KohvlTzc099FHa7Ts9egQC2AimiLB9xP+MBqHtQM9IAxxRbPWasBLmQrIoj
DcHhTf2OddY6JVy32uKKTtyqgPcbTNcw+Iyb11G69fJR9Z+QQpEWFUuQP2Ea6/6naF1TpvI95jxD
rR6Nyt+SEuDJ2CQJGzFbTcZqkCGqb73W8TtHDI8h4G65tqpdK60KZggfw7w9rGHQVhkCVdzhHJHt
pF7quLjzkEmruEQPsMxzhhOLkpldZb2SnLcKqAQDw/tW6IDDvQ+l2LBLrJlU2M4L3AJhcnJ2LVgr
LaTwaIzWJX0w8PinwOaSMKDHdGU5UBXJHsgSj6n1HVB5eI2+rdUaDyQoEzhtVxnZZoznfBV7bbjc
YirAtIaHH6E/YZQjyGSb4yDPO6ENUtjgyw6urMkJw8gMdn5c4vSR29lY24Nm2BFtP3YIuD1qzd7Y
y7ORMOEj1McNcwlfuoHisiWyxVnsstUD5zx6Xk9ZYjrwVZEYOD04nLQHFoIhtJO5u4+UcZ0jfM1S
rE8UfNiZmEh07Njt1YRe7Sy4oEW0psWU8DkknG2VYwFkJ26QfJX38I7dRAF/P1+w+NdM5IJwJz25
JkkKVWsP309iZmVO3VdcC7bA+rXr2G81pBzHTOAeayypRLky/MWMD/QMvLmFO8/stsIhzOBSzpmH
UAbUCd2tLg+vCTwxBQ3arMkOYMKiA++rfdbdCu9tTodl1kBerEXxmjjp6OLtWBvcxqUOtFMvCdPC
HBjFr1wvZ0tJc0G1i/Id9AaRBopwZsgE2Er4au1NWv1vqVy08bIhl4kKMnWM9eA0x7RQHVN/pNKX
UVerlnMp1J8mBGj/roRpHGMXbG4nDpUSrntvbRE6E2pIbLWJiJ7MW4VnCIAB4SwTFC20JW92nchI
OCJzDOW7TzckEgqwVp6k4D6DLd302sNzg5kSHagYiNbbGUvgujMBM0Wx1nlx381mWMxxZlIji98N
OWzyNwyP1+UpvnnH8tl4DS5zqgXmM+xjSDagSMcAVSVV/78r6ViNku7jd5Ohr1nqACvq0bsPX0Oy
rw/tUf1BABk4IJjdsEMCk50wNgPoiJe45sPUbgB2gDFwxuQ6FsaK/QGvee8WjkfQNytYhvQ1M5Ml
+ddVCc8euJoG25Z+HJqsOAfa/4OxgQwf7k+t/n/3+t9afSR5Oumts9uTbPzi4f4XaWP+FG4WfBq2
xGxUwU/9nbTBZwAB0I0jy/ul1vut1Ye0oeHXThIOo45ftOJ/RpKn8DP+2Oj/7TeXTNR4kDbmoNk/
N/p5EyhSFkFL1bt+bWAZdqb7WmqSC4tCnIMZkx0LWg82CvSfY7OQiGY5iZvxhLkpqDhOhZltLON+
e+YZNzDDG71Pgcy/bsex4qvTBiRhX7Cd6AwEU/GdRNfNvyyk9Ev/iMk+FEsYnrNO8x+uM9YMFMg/
kIP+u9f/vs5kvqthsKAgaf6Bfs4ywzWFhGimQuI8GPsTogQTlNQPyEq/KEUs698RJeAk8qF5FQAQ
T8Y/s8zQbfzF+Wv+1VUJxTt0UaZucFv/vNC8MhZHVQj93Szfm9yKQflXom+ku6wvzC1tV01tgDTR
zL5rNNVV9IRWKuH0CzigZ59EAhQpUPRFSBmgPolP5VXMYsY3K004SKY7i7DL5dzobq0XL3dM7ZL0
y5xIIf07B7gda4GZ6XpK93rwEvvxshLeVZ1BDjRwQuzD1J2TDqkW+oP87m3reJPXK2RgJuF2E0OE
hfCchi6z8H7dWO74DhWy2aBlbKGQ4DFZbiMMM58ISBHC64iFLuQJwUnEY6uv0sTV4qvIUcQvjsgn
eGmvk7oUy3PTOJ68hQYQF99BiRh8QTmfayve+vjOpixR3DQLERN9b8f/pJwn/t4jOsQzIDRtmBFk
hxY7fRJ0kZ4lm5TGEB/db/kDMxnzAipelqR/PhXDqw4S0H3TyurCTug3JoabXY15ygRG7yvLoNla
xSXalPGNb4/NmpIsUWWF3pF2AsgvaF7Q/E2EPl0U+av6LF7q7pNT3IrnqFXMTN3Yo8Jlxl4tk3hf
yQNW/I5lzYLTrDyoa1V7yVTHeG6yA0YAcJvSC/bD9RNk8/BNa48tUaI49ZPtCYNQXShudZrYMbCi
6Rb+btobyFUB1o8TUQyP+j3gHBVLhJKL8VHdtRS55CJ14T0NmHyEe5oRC7IARGBfO8jIIqmgTA+Y
XFyUz56jFSS+gtI7WF8PntujqCKEpQxWnrL2862arPkrHAja4I5KtsHcZkulEeFmgO+Zk23DW4zH
mf8qAqANyzGglSi32EBP9ZuBxWlsh8ahA4mQwk9dPagWOgL8t/H/yOfygnkiHzI0sh99nBZBIP3o
lsdoJbKtpe8D9agrp5DpLDYETGO13Cl2xrGAEQGztthb0rISbY2b95yWE0APNj/Bzxjwuw13Cb+q
Nw2tLUBRYnEFEfEOGFYlSITOunojjYEHrXoWHBGdKDxev7UDQqx19ago70WNCCN/n8b9rMLu5V1u
ghUtxu4QmRM6x3VW3cC5UNRhii1QTk47KhIL4WSCbXiD0/mCN+eJTI7cIXfZFRwrWg6lsFSZDM3c
amca1XWSKDY3Pz6m5RM9AEzrMtp1BCXgKG/zU9JIISXyoUsr4qCE4jnGtNJzcSoFi6TCou8VO5Ma
9FgYbt2jhd2p/gGNMM+0BgYx9QzoWIEe+wxiUUW7WuOq0UDXwPxm7Sg+2JS0VbsUR+ZWe9Jui5Jn
4B4nF70fHNObeyH+Z2rFVaF/9QDOZKQhCbP2YCzGc/tteDZ+sPBXIuWJdgmdh5JelO5Yv0naE0Ws
zVwdpQbyk2FtqnZGRDOtHkMiAK7yqrkY9XGt6IKIQo1gA9EbICkMdz2axVBiDgm1j7vkEdWpLvI1
F5XXTxjYvzH+FYeF+N0OSLGZbLq6dwZVc7RY2+AIX0ZHzw+XlkNwVKJses+tcRYW1hSgFdphy+nS
vYHmvBC/1ffii+4f5XvvqAOSFZPGeVFjeM/Aa6ebuIjva2VN4saAw0ZGG8FvD3Ovomun5eQFqEC+
kBDlb5B7UFi2v7o8qOKkOvPFCJaZagd7RriDt8LJqmREX2bbPvHdCWBX7HmXpKSi+1T8T+DckldV
wgaOHvBJZDwgABFlp9DEjleSkZp8bw3rNHdJ2ZZzh+GCll8QJoroiIF/+uA08spgOeJJ5eNyuhOM
wyht1OCgRCqE03Ep07sDJ+jhwRzcptrKo3zPcg32wk0mkgPRzODK4zb2NyYUUqqfAM8idrL0oBRb
E6uNxHgLStL/lgmpvCITjJF+UGl4YA45MJ+EBgdMapyJeO6g2x25bwXAFBM82fvxmWGL5kPj/uZR
vGq6Lyj+EvaQuCM55lkRdMZ4n10CiAaRAlC31diDLyL0y87HT5IhRKW/wYZyh27ldRsVplpHn/c8
gIvwFIIXof47gCJe2gmSIrPnDU/D/EBErllv+ROqTuFIIKHhPW0PFbEAtAOjU0b7Lj9n8p0kBjk/
ZcWxyXdaRWvm+M06zfZENkMxE7ACTh2U1MMefsnHJC25Uoqw83vHVI8wBVWSWzWwvT3pu7w3xO3w
Csxwl/vbNLuSlx1/Rzc4IQc2NmQds9sLjihwfG0RLEPlXxzORnwoRQePs56Mh2+pXkbiFbrUvHf4
yDFhlb2ixJWu+CsjyQqKGxN3MOF5os12OaxFEBV+EavnxEA8HDlJjfOvU0c26nd2q3xcDxLJy0uV
5dceEAo3UIt5S/gzohxL6ZzyVfOcH8KLsgNPRfRmfbTfmAMMzB+Ywrxpu/ZK3DeRfAz1Z+qCZMMh
S+YUZTypVyQ4tu2FEAuvXnPxPWOdU98UyEJk4c2oPjD2xpZLln+a4iEFjIYwL9sEsEVUZ8iosSOO
5nTXwo7xJRtB+MYybjB+rfd5pP9ItQ9tRiFLO89ei/iGlj7m2fjx+l3WzII033O64iF/Gt5z1uxV
wzXAtoWtMr0Nfr+N8Vuskm3H/Kw6zUC4gJNwDlPvWPQA2iAfC74jPplAKXVjdxBPOCOl7VR8zrGR
HCg9DfyWQED/CSFHzRItnMa4GMppPIMVz8sfy5qCDHvqjM/CvA/YjyFLgGe3mFxvg2IDnbzylsAq
rZ7z78jcshnijJ7v40sb2zIIJjRHthOlXAxuSKzgeAxehQpEBXc8ZhkLAglEfCGmTYav3iN5oQ6R
36ybl64bLAfaJTbFI1u7o7LEkNz+8CGkhsZ4LvMzTEaPqG28IcuLuiaSLnlhXiLcYrDYbS/s+y2Y
pamuRvIcm3VDlhIjzZ8Y/HQZXpvAoXAdKlsHGOnWGikUV5wm0jeFMf8hXDDSS1k16YqttpXc+jik
GFIgbUdjPyD4hxBaLFjbmw4EEKHQz3gsl1iWeNmqZ9skw4R9NpxNPUcMzxfGS9KuQwBLrIVCPsQJ
P9PBWfeO0n2hDcJ5T8QOFOSTgpHarN0i8YXMUxNWybII1qA8ills43vdOLpw0pKtAhd7Wg2p7d81
wCmfitjJ1WuSOqxfE3QRQsErVKc8cjAmjXmUD5x2uatRLEBjaBbcSx9+PEjiLvkSk2eGm7NjBikw
sjMGOEbbhn4YmeCxl7cL3gqTL0T1Y78A4Fy3nzi0s8aEb9TXfAVeKHO4ZBjv+Bqp3oUg3tJKVG8E
VOI/MpZP7MfYQiSyA/QHD5tQRtUgeRsWbfQG+1sobYTyYbXiOJjMgxptRc/R03UebfL8iD29hODA
vOHyhREBd1vea962FA/xgJpfJlR7jTlEhev1uGnSU1wfjfADIcApxgR8vEgYbkAt38StzV4lm3gF
MJIEOUS5xH9t5PtNS1jHoR/WdSOuqF0EOGIRGYDyqn5Co/0tPMfNUwkhezM2q6BB2FMyu9gW9UW5
t7I7ZCs8E4Rgh/NbrL6MRITp4XOHVFJ69Ya3gHhJCPClTmx2eWf9oWICBvsguRP5eMRsiEZq45Fw
WG0QP53rq9Jc+sPkFtqaeqxj90SPe5o25dGrFslZdgyXMiS48RYqt34dfuAXA51DPL1bZJJg2L2Z
ZnfGiep5x8vDCzVciYiTtbcynrHc2lI0aft6DR4pvoxoJ6C4M86sPHuSHHxPlGEvdofZ4BhItH6V
WUn6iJ0qJ6UAZDj7DiBxkjPr6jdgqLZR7oyU6pkZzJhSbxXrBEK4UWskJJakDRht53Yy75GAMhzd
DSdQ2xMIG0RDbCiwOM9ZjImJjA4L3R63u4FNRN8amDNg0VAf4Q2p1ygnR5d5CjwsiEVElVjKUQrP
2oxSz+Z7i+w7LNwJBtoT1DDMnfkvpJkQyROS2upNQvH0FMQOhYSOkcKGsV4QniuOmY1/G6CguchK
juOmeo8JvQwpu0kAhR41p0sn+NcwPaOlwR6Z66nYLTw2dsU5yfRtgqOD6RZbHqAdRHmaEohD0ICA
3CN2OXkfetsQhLpUAIDdrt8LqSvPG/2IUAbxwpJDnSOHJ3iSthEygve8XccdVAc8hBAjYkW5E+Fz
dxCXPHwh54HvUd/1GuXSov3o4d0vk7eWQKQ1eQEdI6wQ+8sKNtIFIpXMQHRcpPVGfCl+4js1BTx6
O0Gd0K4LNIKMRvLTcOUMcPINTvkj3MvxHr5mSNEqqIPkXnIRwdSRgKyzgyEemK7C2hae+2Qlynvf
3LQKDech6W2dN/JivUc/XDrce/GoJlJe3HkvAyny2H97rwkWR4QXqdvoVR2WPZ7LoNy48L4A3Cbf
I91H5FDDDgda5VLYRW8I52C665+tHbfLKdyYjJ/PGE7RC7mYQaAYTDF1VvcWLPUdj4Lcrv1spZG7
2nBmLIyHf0aV8oJJZv9SImL3EdA4peEOP4bgBPO2yQyiJwvgvWxnOuNwDfcmg9UfiPdA+ZK5FL2F
Xrhaa5towVlRDPqg6Z1MiFb0IsTbsqWWiw4lkkjMK8mdjld/6+ISFti8CNqn4qXETmU2R7rLRw83
HSQrferoT7xn1vZsqIGj6Tc9XPklxRvuls5YS76oMHM/w8rmOapjsn6QRqEpIobHgeKRpsupWqm5
uRQGyL0NHJQFadbHATlLfSpCLDq+pmF/1duDRtkU84tq0lOlb9PoIfouPtc1Ra1JC+krNy1YGcdy
YNuAtrkOZje+OWHZJIBEOQAjFtauoRkgZHhmTpbwVSPYNCJzMQUprofpUYH5EaHDObAIYYZ2KSEm
wiFJ3gUEqEaf0N3o41PpvbKu9VY1nyt9LyqnCKMl+mXP2jGM5ApV+T5klAbZjxZ84T8n6RYLlObK
fUWYQckTUCLTyD2G6GCFL+GL/wlxEVYcghYTMiPbIPPmYq2WK01xGGK2aCM8d7ZFqM/+B8afBTHe
5qLTj3iQ4Ffa3nXcq6/cE3Y1IiIpJMDhf6icjZEAlIq2cjlJ6+lnDrgSDz5VutiuA4xOZc5EQrId
nrgSgj/Zl+V3wCjGZqwHWu9Ya++D2aGiM8FdlhtKSLYV2tSfimlH4nihQ5XF2G2w5i20wHyP6iO1
WaK1eEwlNrZlqjmNvOVh5l2Pe+1pNOegqkizsWDFVJ+jdNyK6UFqT+oHAig2o6u8CpkQ18AgAALm
WqFek+wqxKgF6ZlcblXMxNr0UpU7vcNsASbvVzLPSRnSXgkz9EtH9NadBIdyKxW8z40hQqo+itmJ
3aCePR+5uqzjHm8z2fbjczkbv8NQ2RS1G2abkBICSzSjoppdReptoK/k4Uhm6zQs1EKc1DBU0/kS
HvW0e1TWT6Dv02lT94cx+NbGT0XezIo+Y08n1/jHKOSSkDpzrZoPSXkdrtq4j/Vb0x3TAYAb0sYa
2AsHyCg8Wf5JxgxOSg4VtF3pkTWv3XiOy4dBoa8HuPbs9AEtc77pfLeYJ1CUsszoSn2to39NN0h0
LGpWDhMZczqmVhjVdT45MeJLhOM8hsUtNChWm/zRD9/NdwHEEmN4Z9gSz1EwXMbuWMWMsDKN+TBb
Z8FhY/IBHIYGJX3KiurDoFmehb5qjs+uR/wXuCEkn4zpYr7pEUVX4dfQv5Y067JxsoprjJ9HCsdK
Wfk4uxkXvtmi8r5E2CeJiMCkPkcE3YQUj90XOR8WWWQj6sTyJwyp0qU3L3wdW/aqnJqXY1ZYROGO
FI+0vHXtIehEHh8LwAdh+LgvuE9BYNpCd8jlrebHF71sHL//0YSrEUC+HbYVyxavGg0MSVpNOPsq
+PUuoyfrrJ0jf6sP+3rYDxSe2sFjivid78bCEVz/nY0Kr51ltRbOylnYpzvzqeC6oWo7Ft4h22gU
+Cfplp8QIb9qCLgkJ5XmvDtGijj6XrSa3HuegHyZj3tMAHSLbh786qm9e9Wlm4m0Q810n+1xSuA8
1OxPmyLDwu2hDCsf6jk3Ynj8iOJHXGAttVLHR2aczeETkFFHjtpEhMJ633n00rY/JRfE4gFBFK+z
B6Q0u4z3TEDVEHc7Pb3DJzRwLox+2vgqh9d0vKnTPmK6KZ8N1Grxua62UnVswCO4gVlg7Yo5AOdO
c2zhLiaePmqqp0Hft/wk5FSktKgtBtELJFv4Hr4CfhqRQzBbiBGKuBG9YxI5DehOgfEyqxeDBByG
Mfqf+yUjJ+Ccx93YeNHWrOBP84BhY2Ic+fI8WJUqcdWrSsBYe9sCZM7s4JzYDuBp2FQTBKEtZLZp
YX3oD4DGMbUr5YeY32Ttix/tsJfOVvGWgTeIO1E5eOnZU0EiDoMAmh8zXP8UAFAt6jtffO+rq5Bh
H6h8ltEW9/QGsYXKtjbndygnQR2Jj/uIWEWd/xWFVEHRbmhOY3KAkPOJ5VH8nZgn2oFCeNPAmQGE
GNRP/pLn7Ncw5n9+Dv/L/85/U3HVvwTRn3kxVqEfNH/5638e37vmu/zf82v+62v+889/5SW/fUv7
vXn/01+crAmb8dJ+V+OVaMCk+bv6ev7K/99P/jYfuo/F93/8W5HXzTvMwq/v/3tuhPYIqTeqbYZB
/y8q8zw++uvc6S+v/33uhJcSmdNInJgWKfMA8TcqM4MnVdTnodNvpkh86u+mIn+zHJX5tPwrXvrP
gydYzCSiijI5NrKo/DODJ37U7BryB1X6PHiaPUxFjYkqdOq/+h9litLXY2gJc18oatRGEGVJiCs/
Yg5Nz6lpCuds5t4DJQMoip6NucZbFS3haTBEzbmuoJKiyJxRkjd8EhPMPRbEzk2VYx702ccDa3wP
38V1TRlWLvEkzAEqzMkdqQroloAsvBLcbzHdlQkLozkeLO6uyZf+MHERH7ULf3Tw6tgG2DfjdSRd
FQuruCXnmqqXoL1QH0Wfocx9pHuC7qxjtdvRzS6gv0K14hfConz23yyWvCHmNHwKCVGJ4ZIJrjO5
+OVBzc3QOIwjHAunBjAdF160AUlJM05szC1t9E6yfvd/cHJSQH19GzWSJqxKShhlOewIe4nhbW67
XUMbRrCNZNn6PnpI6dojJpkpCsQIYMiJetXDp2+plfRKmMVb5xoPI1OUX0VaLADXmh13AZ7UDncQ
Nc/AFIgz8mSpBJlCv+Mc06UdLaf1PHyxd45ptWgsXJCh46JjQybuL80cqlz2GUCRii98aROuNnqA
YqKUd5YCh3wcP7I8pfqR7uHYn+WcbFL+rjFPInU2WRPrd0TFBRo8LaGz+OIlF++leA+xrouUq/iG
OCMAhD7xTScFeuhSAB7B1U1i+ME0fInpIX6YRrWJQVkqimegu/iQvev7rKQBu4jowUH/X2frEwq8
q3YFWYGF+2Fdh+fohK3JK+Mf5ls5ZyXDFVLGVpJbjmvwDuGaPdcr7aJxM+faTtzQsBfPRW4bR3Bf
AlpAOdtDd6YPPUXPaWQHH5VTvMN7snGsX4KuMPSwe9qajXCNVjiS2p1tSTYukfvoLKgz3fQXYqoR
AjfbpJw+lat/SGGtVxuJ0RKQln/BVMHbt6s9VbK5xI/SbdcDKUDzyGJW/1wbNz0w91jNHPVFdJcY
+i2mPZaq3/EaaGnb7slRWrT2Z/EcfejSwnjy1+oZiCTclod4q7kY0ToFCUUPc1tf4ktwig/Fh5Eu
ho/28OFdcI5tIbu7+cU7W44EdRGKLyKv0i7QTgEP4v/AW95KblLY/GwGQxtlXKo38WswFukhWim2
8oKSP+Ak3BEzcfLsWazHbMWNDyQl4au6HmNH++iPxkvrRJXdbDjozypz4zMOozasiBUQqrTE8YeU
NOyFd0xPGOwkdrlQXoDmpD0rlvlct60eKO0RDK0AVHWbQIjUGY/ZSoKqTA9F7kBjLBqXae6i2VdI
2/ftI7uTmRy9grNsZ2QbFOlg1Rzcgf4sCq09J4uX0bMgUF+Br+tyDnnTI09e2/ceQUzmQvjQoBll
K39rbvwDiIgCOJxDABaYKjzrVDRnCq0XHzF9ggWvulQfQUrCxa5PfkAXgTMNDBfKH2bjhXHIUFqV
XGjM4FSo6PpI7/jaN+oTnGFTy10arjJ7GvOD1dlY4FgpU+JJfe/pdmfvMQvWVmJP49Jjyo49Ktw2
SCTkCmrlh6Bu5eRKKrOswFO0yTRoUJcAjZBqCeEP+yI53Ws84BlmayYYdIpEKZTasz7biBPsSYRe
K30N6O5DIp5wFJE3uMZGk3CfmeVKa3Harwzo0uSlcK1l+F+B+jIr1ORXNjXgdINBn4j8JMkUOpYz
ulekWzh+aLCJQZoM1hleGFGwks2DFTNLmPMNG/wBROSp+gaJJRa5+n5CL1tDq8ob0eVS6NJI7ZV+
yrpDdghybQXftFHQv3wv2il09UFZXPO5v+ost0NJuM+QuTQMoEvfITI+Ck5YythgYvMvH8x8+1rH
El+0pw4b9bnRHSWn9Gwor5N2Hqi3hemFWdDa28VsHpv2pD/HK1CWAuaX7AQXdBJM8UBXfVtwxS0D
aezx8gcUThADBsFsJ2+li9Lfv6Fb013ZLo6srHFvujhhg9YQvdFggbIe3e5QhZf6XB0p26NNS1LN
mtKY/JA8A3NzRDrHsAD0twPvpie0kTmkhtiRQV6yV+7xKD1C3QOmeeE++yFzKorIFSQ8FdMoIIpN
xtBGCi4hj0mwKbYRhPLn4XtcVLN4bQJIhRg4ResKcLUb1j1kcMQP7UXARlMlwHWBM9gQnyXgUKAF
HIK7DagWfqnjhRjH9tRj0/GR1BB8jyUc6dEFwTEFHtBXtMiwIw6WtB1qsq6Y8vmUo/2NAQYpmz6O
u4arC6tadXJjA9xYFcsxXjHMAX0mbSqTXnuLJObY7iD8o9tkoiU7NKtwxofyae6xm9OkAjyvgjnq
eEdbGMQ7s1wDIZbPKhLQDwPIhkn06KQ/woqpHlaDkKqrNdNWZo3tFyRIXT8kdIOB28uM4mCsA/Ys
a/UxvKPdgN6t2lA6AA8rFbErUJzbfGeHyNg3cEcjR1Ps4RW3Rs4ujSDxGsPrW8dML1tjVpM/pMo2
tRVS7qbd6uW5npwa4/Jqq4FLMHPWqH44GJw5CEzZshVQHkCsmOaLTu7KFx2j6XjtChEUXe7whGYB
ig69Q5CtuwdN4/DEO0nDFQACxoGdAllsRcNcLKVD+iUBZdjWmuxXOuABuTWdJRbAy+DazPijTCBo
QxD3ypPPfAXn+4F2OnkDdanPDbYy2RpucJPaQjUvP4J50mV8Nj9p84oIKH891k48rvLK9TeqtI83
In3OJfsRHjqTxZXlnYFLUrbqZl1aJyU7W2wASIM/OaF9tonawU4cOu7sKmd7Akdx+gLPm5ff+FjP
XKhdqybhTsxkacCX+HxJD+nQvQUX7IqAAbjNgBRSsW8QZV8I3RNdblhoYrZYPpdu/Fx9AuAx3LY2
owuvJNhyJ3uIFebd6z+x/M0L7OgId+BBXMw6j1NtXMrCqdDIYoh8ZyWRuwNjFLvbTrMV9bPxtqQo
wlxhaA62Md8+/I0rDi0bn12y1Kn58Peegxs02DXDTmAH7kIOmQGY6L3Od5QFarQxZKhBL+3PJD8U
Mvaqlm+T6iRu8J5mfepsNCK9hj1B4vjV4Xj2glwV0zIO5fwub8VDr9tpaSDV3wn5gTfIPopMmFaz
2syeNkRByQ+Z+VBuoNewFf0jbd8TsGwfiJBhjo7yW1yrqdu0F2Yj7L/TsGL9WrobYl9fuZoEDWEh
CJv2rILxgiVCHQbDa77Nj4wCmBikXXDJDjX10kpnoDsLmJGKAS4AwneO1B6UxiZLqJdQ8621nmuC
BQnMECdm64swjnFMxsf4B06UWcawFhjbYbILglkto+6GKV7arsQrIwXlFbxZgBgTOwVD6lC8IuLo
vjtkvDzCrQPfNia1i9H2xL+6aDcMvAlXWmC1AwLQHdJbeIu+EXYk2TXzt8bMod7StLbMz5EvGXtL
W/KLeOXaYMbeOTKwtr8ZAfI/mqW1pTVGCh4R0QeEbjgJiIW4TkcHb/yBVKDp2E7ED0Gfepqms17v
K9XRKmwL3aQ9lOEdC8NmhWO3KDFS3WYY/QwOfzpjI3NuUnTdUA7slexu1tx3uiS0Hs9D5yDCsLpN
361M6Ail/jb0zBIgKUyGBbXmEkBdAJXmsrXQGaLoU4bcYJw9J4XOFtEtLVF4ZJAgVMgQk/mYafiS
B6YOWoazLEd3gv6Hqdz0ygMwQIVTqQroSSrzHcvFpclJqQnJ3Mn5JWXEm8GGKRe4+xHNsPBJjIC8
YZBr4m/Yj5GyeSU11WYIbylPE+XNHXzFYLqs7YkB89CzwJVGn8SRSG5ws/EMXJJ2CB6Kbd2tUlCJ
RbQnwUt8z/yZrXPx1YMC+kvugkeCd5TZTIM4cRX1HDGRFmvbo5Tlkrj1s4FzOJKUBLNIBHwMHpBH
4D9BCZl3VMv5CtlRxLaKH0N3BIrFV6fpXZYmaA5HguQziWI6wJwXbLsc4RIx0sn3jffD5a1/TQ84
cX0LR9+APAw3wKyVSpVmRAKkslE19OZlgCDOz6mTf11B94wEqPLsj4dNHhRc4x9b80miClP2LyjI
X1//BxTEgD6tGbIMp1sGPvkDCELay+xGIyOz/uUL/TsIogDF4FYza8xnsfUf2bfYuOiSKcsQhX9l
S/0dG/oTMPU7UPU/sjY952HW1P/xb8ZM4v4rBKKSd4g1DtRg/uHzn+/XMPP5aunfS2MAGIknfzf7
Zj7Ep5RkMODPXL0V477GBtmku2ZGcsEKmo0UXJJ9UUL4umTitipOwwWKbWob64S5uXeA0WQsxVu2
8w/q2edFJmkhTyR+onqcCriK6Tf1cqIdxh79xt4Y9jHI7tk7x09KtIRsA00NFRBpQy20HKC8Eo4e
VEVBLfdtj/iROiiKXBnIrpHRW3tk3un+ahRiJ/CfBeTNPUgt4r3sb5DenxC9P14obgh36q+XCkW+
rMF5nhOU/+phmNVa4xWGj/UD0QGlEcKGwIs6jWkVyQ3gyVO7uxEztaHWJVbjkVd7dKO9jgKb91am
3610D1p5rZGPzWAe42PxQfQg2A/j92xjXjiDM9M8KnAgqsRbSymO/w+crJRTxiZTMhwbzeeIziFN
N/gpRxyxtcXj/MM0SZlZXtMRQIdvDnXFPIzVlWEV/FBrSxQcqsYA5RuAFUgMgRqACtSTfCLD2BTt
+3DiKPbAecqJsJqPtDa49aeO8HehdgGS6uaqCKsAQgBtrZUS9L3o4tXIpADwuvgEJClQ8lsoeR59
7qjc8Tfrg64b9KWiQZacyvV8qsPRjmizp2yVSWjDrDscVCuCUsOAKweQJxo4vpjhMei+2sg2G5sV
hxYOKdEy156z7gypkQ+x/NJ+6dM3KKnr96RGbtjUW+xQRi6enN25GrxegRR1TG7lmwmvAm5BbPBr
wfMzYn9pgBWlIpGGUCHZcQGYq0VILbBSXsatD0cbe3FmvlzZfGYXy/A8H3RHBipfgjqAy2ivyBu5
E5TY4O1XrbSP5obt7T1/qGttmGt3VNfAe/C7IH2XPcaqGPG55jcgnyK89slOYQrvP6GoJ/exwxqh
FeF8PfvlSyHezfbS+l+td0XgOspHbKIwYXPVdtMN+yo8zX+aY6K+tem71qqU/WcTxs9Qkdux8f8P
d+exHDl6btt3uXN0wJvBnaRBIr1PmgmCFt57PP1dqFarq/ro6kRPO6QIqYpkMZkEfnxm77XjVewi
llgn0IYhSqqIZreGxKI8+GB3NMAT6VeIbg10btoc81DN0Ktw0mDdJEfhKykYlh0w8nqCw3eL433b
fXZc3x2Gukr4LrJd627dbiN3G6xNOnYpFAH6VWUdwDTw3GU3hdl/aQEqXPDYHJpz2QEEItoFwuah
ZzEbrDXzqqJ56DrqsIMyHBPTRQBhztJxCpcu+FGVBYaSMT3p2nvFOKoxj6m00dwl2gAj23a0JbUy
V1hIDjbykR6pkjafVHAVctT30rgFxi4GrkMwCDooMqp16wiTgCHHW0cU1FJHyNnte1BWxoYEE7AE
Oiui+i6p/qLAQ5nhWiS2Nb3F60kWNqU5GiTdX1r4pM/Mnio6lNgulE18i5INkn+LLpnYUE6fc31F
kBQwvKwXHUtAhKkkjqgoYA8SggOQWx9Fdx3HvfKKcINtuJfZJdO7iyzZfElwHzxKUVtmoEQcJhkr
1m1ET61h/iWFOewOtbIc0zPqMrE8aQAXh4fK99se5bv4xfBj3b2FJ2gtZJ/E5VreKLeGZIcpyNP2
Mfazjlumt6g44KWo3TXiszx8QwKtMsZbAeNRmQfIq7hls80RdZAZD6G2iG2ufmbCKNx6/YM5tlJv
dEDb/cJdqdT7V+1av6Depe/Ou6UnLIpjTuacx/tyoQBEilCHy2mfGKO60/M50ipeHK3FJMhDcS1v
GsyPxrsm76yjKDLqWsajnZ4SJ7XlbB6dC3PJY4G3ZuBCV9I1Zyonxlp57/tv9mCi8FDyBfLn8HkA
/lSfcW64ykaRZ1k/AYaEa7WUV8OK1nodf00TkVXCrP+5OjGxQG5RtARjLfoDVrie1ggdBvqoOxvG
JmMhtXLfKH2LZBlOor8Obd1DfUspX83NcDdpmuDOPpEqRew5g5TiIDzHN941vJxkVIe0l6wLkB/7
2QQUc6xghw6xZdJ7E9MVrPJxV2yGKZwGK2yKCvdgWeicWUgApZybJOlhV0EkrzDd3nGFcHFUOr8s
XCPRlqlNy9yaU/nQeuTCTPvGwG43In0Jz4SDZZwVbBHJe1muemOT9t+Ft2Yg16ICe9FbZqWArCFI
QHl1gs4JgBgZG85YuLj9zQriZeNR69qZx+cQx73GJdBxAgdfuYcr/UvjNdCiAg9vNQyO84Z7B8k5
xnnsRvgoCI2v5xhnMPVGC5wcTLzNdpnS4sjed60dO/3UB4Ct13lzEpuX6ZiyMGWAnRBgcC6SztFh
zmY/HhtsDJB1hTx8oegCO50l2hw44/QAYBjdMJlgLDTny9vwptbWMuw+M2mL9R2LPS4d+jM4Y+U8
aJ1E4o7bcFviSvax0RcrvmNZTbUHUvU4uhEJRFCu18+VwE6P8FB7BPXD0queOyYPpF4tfB17BlcW
9n4d+jkGI83m0MQd3LE3jqaMWcZ6H9ZdeS3TT/moaDg7ZrXwhHZJMBbDeEDPRYy9SF9OY6RelBUZ
czXOADw3Lt6bbvLg4MXx+rUhbNFWdl8GTp2if8nKe1lw7c1q85zNlXfxa4JPEBvcrHMEtvFLm6+l
dF9fJaQoHG/YdnoPIgrd/yx0iZiy+T/aNx7a4AX9VDfYGpMSnRd3ELXPrnKSZsO4WhSODJebk/ec
IqmfRCIjnNCzbK1krFX5odOWhTovWO8o59izlXtArHKxoZEFbIo8xXcI4uQ7SE67UjoiuRz3SU9n
TQtD1EGFohLtNJG2kpd2L8IJRGQzuIxu5pFEFhsPWKV7M4n9KcQn099l1aqvBA53nsdfOeYtKgBL
OwvZsn80a4u0HibFFmJUR5L2QmVXdO3FabxjwmANHfAMQI5VVQvTR2IAJBOpOueIfBPDaWr2iaCl
0sHAf1drF+fQNcKA9sYAyasctvSsHTI2xeiPRvYZqL5RHhMQ1x8ZO3tr63USn4LIOkbhNmLz3Hmf
EcVrPr57GvxACjjWXrTjCki7MFjrgPKzDwMrlyqcffFt0i96zODL9oMtEfNhpil7huIusgVlXzHv
afZu/iqT/bfzxfdkxe6lTbH1LNRJUWe+D7PKhLIncPqxDeOgzmUnQtfUwFYYmUiDPON3rq5y357o
M1R6ZAZXFgXBrjHW5bgOpVXbTPjXeWgsVAvmss0Yv4QgwNXJsiJcRiJsd/R4J5kjLFxa3HAvpA8A
hi2430859hjPaVEcDOiv+mpx94qjBoQITot/K168H6LPBPSctIJ8wC4ReOsEJ7B4lyD4jPPSmsct
JMWUiXS+7qmXSuu5Vc1VjTWkp/CXufhrnOoa1c+Xyy/FD660xSRuZfcQY4jn3VUznqes76J4WWGg
8xkrcFV20xwE/aCZtZSeTKtFfp0xF6Bm7Jgfu8FRJBrCewkaphCK91mN7wphXmvQUqZ+7tVTqwfc
jc09IHiQ3ep5stw5ivUNeELc+tJWronOPRrt2TGChxidEwZEPcj7WO5ZdAoQGLcFe8tIfK/ku6ad
5PIadYzgsHUAKdnGAH+ziLJnFFVKueTZV3HJtCEzHJTEBfeglGfbxroNyGMY9gw5J1PUzfSQT+Pn
iWv2f91t0qHyJyv48L8q+c1iLWc2w4QGUJa5gC7DoIDqwDilhrbqGhazhIH9g4UPCAhECSSajLXZ
smRa7P9i7JbEqXX+peX/n1//Z8uPPVczeMAZUFwhpf3S8xu6zDpbkgkC+KGJ+KnnpwPHizvFI5vo
Jn7u+UWwrRPHX0auwG/ubwkf/kcji3OchCt6fjjD2g9z+c89f9AZchiOEnU7Dxl9CyIgVOfpS9cj
U8TK9vCPrunU5kI0QTfPysNPb9y/RhC/dNKY2P/aSf/lrUPi8fMLKOqu1MSCxlSX9hKW3QEBJg9m
pym40R0R3S6SrthOoeYrD1YvpghDCeWEZpfFucsfZYuyPFnm44kxcdXRHEQO+inG4FQV0ygdRAY2
XqavzGwZxFr1zcRjLvpPMpi1HEBPdmAx/8NKi2iuREBbHqpVtqJwwpoxF2kypqacuirn0WV3vBee
jbFNvHd37UkpV55iV4ottZsK0WhHj26ygdGEfeHvSZ8xqQ/vZYRYgUEeMSZwvOOCfLytHDtltDPB
y1CUZoimB/QSBQSUdu5JR3p+LgF0fdoyj8Inz3MMyCntGfBShTSdiR7zS/UkStfxYCj7Lr179UsE
NmbtM3c22Ya+W4pLt7q06rNSMEtp94qyJCMLljTTXMuppaumnBay8toIz17A0r1+6Q0UK0q1Ldhz
ue02MNa6AsKMEp7ObcnWOIBlMm0+Vp3LnF+vKQWnmMuAvSsoD+3aLOU5IKcIkX7KWxuKJ1UlHiZT
JQKh43MAdkeJ9gZPtOaLC405Y+EAcFngDj5lGB5F6NqzCNqUNW9v7Y0InMgpDvK3xJ5VqzdUBAdf
m0Ng62ix8PLiBzhC54WrVXjHumepEfqHFs6/bjxNRu1/fyxrP0S6LnGSJPAQq1lGUTwS+oiBl5Wc
ueMc5S9aHGBSfRJY+LDlanb5p2U3r91eyZzEWwsazrz4HYNqeLXegZaIX36wYu9FeW8cafJVNCjs
JBnpoEajj3ljZP2eWRIUqRklFyWvD+9OJgZ2biDAQOED+K1asqtIvrEepdi9Xq3btLToZsFVf1J3
OvS3inyehQSdL7yTGf6WIRN65lfJEja+o42Ek9tS/iDza9ca6knkySspYwe4F7cskANk1Bvjyr+d
Yd5hwUuo5wObVHWZyB9Ih9bJvTQ2Q4PKBoMqDxsC0/m1trdxzbNbQRENCIkachYfMZkypkOB4F8l
AhOOU6/FXBDGFI6I6kpGB+0AFegiPsoIX7/IP2cnFC11yIAX3HgfhF0O5bN59W7jd3QKL7ryaEqY
7HPziqOIuEjMMsG+Z2ttzgKgZPf2yvfg3cMVxouFiVZ9lUTMfElcHdw3wcWAsUcPy1QGyV+ylMHJ
+p/etp1s4cUXuoFFdMdaFmR2DAkOhSJzoXDZbjFJZb6DlAanxQ+/3hjYej2pMd4H3Y7aBW+IN5DF
tG4dnXTW5kNbYW9LV8pZ3+UkjcyIHPWwYK9Jq83FO+U+LQdp6Zl6YKAZ3VlA0p280jPgns7wYAar
EY1f/CyHhxB82EtlQvkpmcNtVP1kCl/evXbxKM/JgRjMZcpe39xIC84HHUoN+Bhn+O5wny2zbJVe
hQOO0EDa9o4UzaPtGO8YYIXBsj4yGEuTcxJ/JOMKcbDllMTWCUsjvwWXNlhilBSQ7LDs1WejPTWz
1VNMN7Z1sbFikAs3UYIFG3nHXICAeDSNpZffR8vGxtnddXpRc5v5+5QjGYk9Ya/ahnkiwiduukiz
g0sPVhJRP/xm8ZTCQExWln8J/YVVLqVPQJqQjCrOeXknQk1wKm0NlUiEXF8s8VyS7qCiS+cFMlzT
LYEZ276Q6H9tnfDr7pw8UdU0JA0T5vVVxM8MLhVjp7AX0dvTuOcfcScv562pD+dB3btgtSyeUwtm
nJFpY5Co8CCQN1hyCKzTmzXTtu5LwuKOGISnHCc/bqFiiQY5vtWI44RZZ8x4h8KnrGAet6gOJobD
V+tCVEfIGGfmy0sobzLxNU58HDSuwLdIW3DI0+PX147mcl4ZOyN1Ygn/Da6CuYuNDxwwJXo0X+fR
XMEwx12kgWSb81+LoRTFb0CMqfYAW2hqmP/JkZ0X/sYNH+4UDM3KjhveZZIicGSVDRFN24ZxqSq3
dhAdxtYOLVuNPsKQaCeMb4LyVo6Yhdj71DyFuqJZpmNyMVXOH6O5hOA0FHcbhLh5cZ/M2HIlrjKP
hnXsg2dZSeElDy+EthTVh6femmht0GxQpNPUNLNWWChOb5GbeCjye1gf+hpJsP8RM5t0PBaevKPw
iEf8W9hdF6j9MLbVxcaX5/St009/b7ndAxv77ch2kxVxce1QgFRHHnowhun3qxjYWCsTZqOhEZmS
LOImLjYJ8hc3BhQSxvqesKl9o3qIFuv2GdtTq6wbYcZ+0RKXnPk5421NIRBtXqrHElp2eJThTyV3
ko/LLT1NFciAv3B2UPV8YkEuitdcejNaJJge6+99op1y9Bg8dZtFirws2ljvFub72HgTgE0U1BRG
g9PfXBn839EzDqi7TJCSKGas77i8eEx08Wvgu7H2UiSt3Oymg8hgdNWyFihJ+iIK7lasWQfq0+ZA
aW8+g1apfEXKyKhQxhrG7NNCtyVQrPOsW6XGSPVe702K+WKq6n3Ke2uq810K/lp+ozcKPiJuGQKN
i+6W0Bw0/MmgWfBpGkYeesjFRlqJ1rrJNBb+1GGAaWimjiOYWo/kmXKU5PGpJ0loTloB2SS9SkzT
opRXYm5q+R6L7yVNjYE3SvhMpk5noOVJaX2kaYT/gCNyDmBT1yeOLE/a8nS0vkv4UiiTzquQVqqn
peporQb1ZOnnsn3oazW71+O76n0Ky7A5Cd6LFD8L9GfhSjd2CS1bM/VuAz9PkCVg8mjrQto7gS4P
vjctH4S8ZRavNBpB37tHtIVuBnRBw9cVXAWaxir4srTjurkrtJMDbeUUDtDRZqbli8QYpTYZfwPF
19RdiklpWhFwchVMpxssVxBjxdKd1US/lETGdALMhjer3YSyu1V4ajW948sHdDJmdBLEaxScI3en
EfvrXpvmknSXLPz22EZQeSW3EL2/Rd1asVVDyWrw6ljoungDSvrotvnOw+fO/WpwD0xTvaZGjvGR
GSdteITcO8wJxXcPCcWjoMZo7BBle/so0p0krwuUWGJ8CLynkdVYz4osY1XWsDJTWJ1Bc3VYPdcs
1FwWazILtoIHQL8xOQV14eJ33wbuDB2XRlcTC7oPcG4UODiUYSfw0lR0ZgF3cNfsuXE9YxkFW6Zd
xoDqiAlJwy8keAkjQDis6fTvMeOWBf3RsReAVskmw2BMf0rwmEh4TYiasvhKyTj7KEYVO8WSwlvp
5hfFOJZszofupcK6wsUW4GTpcbQwcwi+PAFDD16XAs+LSRk/Stm71EZ3szbWVqK8B2PwKpWRrRm+
Y2L7db3m3IfaK7FPY2O+94V3ShFOq0OyVTy0obwhrr8NYmFRteahluO1iRG7qtj+tD6yT5RcVJ2m
3TQHi+Gopy4tSduXNeMyL10PnrEgUMH22Fr41Op0fXbdIU1ECqYMZEotJWlwGnIPMw0tN5NGpCwY
XWph2NaDcWfopLjVsrmFJHElnyXMaT0erqnJKkavH7q10qnyLNy/XoPnGC5AsNWKiOrD3YzQKGX3
6BfwUzf+cmR2+VWiXlHRGOcpIiJm9dg8W9/b5Cz7AzxVAb2RkkDbZrworX3YoBmPCd5fxwgH/to7
NPhYQPT++NmF3HKKaxhAuWPFB+kzSSsbZMfSyxwdSIjZb4HhiGN1LQ0Z6pLTqt4hNcdT3a7VUrdl
o7hJypNbn/Ac7aptzvHKd1e7xm6jbFtC+xO1iQ7AknjW9cmqyYJ6IZ2CQAT8r63PkdixWybPXk62
5AjS1+5g2JduuSmL6rMmTskT/VVgsiqga5ry0N1oa+BIKulOoJSV6cVibTAlLRQpxDKixpBQ6AJo
U678kYdUqstLLcxOY1bbrlvC4u8xZe0NWMzC4mwF1Uelu4im8+l6IqvR3VqqdMPvg/RFMKR9nd1V
ld2IWb5Evv4ZKdhiQ1QgEVU6hrioJIBbepT+Z+h9BTzCTSRucVUf3aaBJE3HQZnV+rDRUn+R9d9C
9MDJMje6NYuDQd2pfon6vH+uzUfpXnoJ1Qgol1APHsB8BDc4FaK7byBzhxCnDWzAOj0FE2lZw3zO
6NowrpKsOJXqrgP9TbA0isPG1qT8ZKKuZGSZRxBrh+Gh6/JbxvjUVR+D/sg04CI969K2og1iaULU
npfKsKBJJF+PUfBQ9HIv3SNOHpOX2Xv5rq9xgMKywj0YpM8ecqqMI9ocxqVQIAJDJ0sgzc5TrVU+
kGeRohc0YnhZZC0DZ7U8dMkohSo2UhIpRrWWnoIUH50ocObAQABKIdNeGgUitXI812TGodaU9mlN
o6yCWL3jhSpsM7ENfVZuBp5vKI1mzByn9zN7JQNlMg757FEEBD95F5zdrAGfqL9QHGD02LUWVog+
fsrYAAQkyJgnXJPoG6rhhDJg3nXuNdEHtrqwIi7Eq3JqiEiVytnAwcdi5f//+dPG+q+fvZJtqmfq
VIo0R76i0m20Oy7UCAlxmmwLBsztduwBrO5z/YBeCccfowgJFGipKXPu7Vl01Myd0Tnlh4arjM3h
Bt8C1o9aibY15GbUUGoYoRnLbMHKkSLDquTvPBmpaa2sRhJRAfgxckfS4G/xlsmuDT02VPm+nAkz
cKlJR5TbFt2tr88pRPVh4ZbzgeUyA8f09wysf6J9aorrskyFOSJzPvB6yn/H9pHr8Cu27z99/b+m
iKb5mwob0rJMTdGkX5RDfAhqn8JMcgqH+v1D/5oiKnyVYomEUsgYpX6ZIvIhAiUskiX+DZX8G8oh
ZSJf/qyH4aWTDiFOyiY+xoXPAPXnKZ6ZDPGglU3EFA9vusWtKxTr+MRBg/tuy7FEjFMF8BqQmi4u
VZDYiAWkYAHAiRLIkYDqtPk0uW5eY/QcKCt3UxkwS1XTic0vRayehCBdxC/w6zHyD+jswPa4OOF1
m+yHA1GgCosTXw4eRrVQPRJjetWxZPpDi6TRdOsfkZlQGAzF1iTtstMErCr0Q31xKyS8KgujmzSg
xcbUZyxb0Wus8ZywzEwHZY7c8tLtyYCw67xYm48QFQFbXgFPyehvZRKoWg3FSJXa6p0OpZGbd1Cs
234MNk1qC5zGZZIeddCDD6XUvs02P4P0JLGH802O5SejNYLZuz5MJ5Nj5Pm8pGzr/HSnAh8Jjnga
edQqRxbt6hl9Fgf5rLz5uTgfW0zs7M+TcZsSeCWl1rJMdg0gcRJb7I7TTvXTuQouw/Qe5bCWsagN
qCJ8o3BCcCLa1n/0FwXQEzi9CLnBBCxLnwT4GXmsro17ze8o6oVT3FpzDgWZ2dq0okT3VeaLgkZb
5U2UUESsU34Tvam9BctIi5bpaWDYNKm8sU+/Gey46xgSxrLqWXajKxuA6sP6rwuT5RiHVt0/Tclh
ApANiRwrYyb2dvKcstC+aMrem4aNDVERkcyDufXPolwsPH6OARytr2rbSjc+LATAXjUFh6GTTHug
AxSwYqNvXIn4QTX+LmwVdW8k5NeN4dmjxUVRwiHX+L48HQK8FawxQc6geHi2aGYSaV3e0U6qygrR
zYUZg8A1ZYIIN1tauoGRk0vft6rQt4TIP0RtXca6LU2/DBTiyrJFypAgcZOZj0Hyr3jJKy9klGp8
9XtgD11y83T93DIclY2WMvjSWMcMx1jWOEZrnTYiSWd6MafkG1C2MuFT+T5m0S6ylguU9y+MmqXA
Sa1wHaTNusuZLBgFHuN0AbsfVfj0u25u2VIg/yMS30b+7NafScKgkq07IQcXsW14UM6S2FjXSvDA
r2E+ZeWxELNNm1BOlDztlgbuCzcnVLQpGEE1POH0+qypYIpi8sRoIttyGXMbmWbyGpbZ7R+7SWJX
g4pTB7ir6ia7mUni+V82STIhPL9skv7T1//xDLB+M1QkoKbEOzpFQoJO7b6q+v/+H8HkQxphfpY2
MWP1H1jXP58BOgczulKAsrhaZb7qX+xWngEaRGMV2quka6JiSX9nkyRP6tCf1KO/v3ITUCzZh6am
639Rj0a52Q6uLJYbHwnT0AKTJMqZcw1yJ+NKpkBHcu8Vf6dpWJlO6IlI4JuiVjWP85bjE9MUzpwR
Tb85181LXJ1UnTpFaLG/wzSMh8U/9qpiy4cqWJJUgLlkOxn/mzFb1n6tLP7T1/+5n1RMS7bYMv5e
Wvy6n0RYrHA5UUHwvblU/9hPSr9phmoZoqxytf9yVal8iPWk/NOH/kZlYf2lsPj9lVPbmORicBlL
f7mqusgY4bCr5gYbNhoifMpoS9lfmaSAq6jVjDcpYGbSpunFb7oXsyYHektZL7SI4+Y4XBKTtHlz
Pl7l/ZTtJLI7CrpdizuwExdUCeFVhmI3Pem5WUkBYvCHRpf5SFLRByFzrnftU/oIvFUu7skjQt62
D+46fCgNwUWDDu3OMY+SDh2gNSX2DZdI28qAxsZDMKKe7phGZEfEaJa2GcmrfKuZi9aX3n2VD3kS
r0o3OyklJCuUUkaM41NS1i5+sarxd21dP3w3O9RkU1r8Y9KYLzIFPYYebDtd2sle9NYzBkjDYf3G
c6leMhQ4hZm1CtRdNYUBOjwWxs/+9M++dxSoBNTbBlXq/5b1KmtsoP+y25f+8vV/3jvEsaq6SkAr
FHb4Af8+kYEayBJ/qf5+soo6t9Wf9w4PB5JgdZWC2QJy/e8TmXvHULSpgubIVkTR+Fu7fVP8n8t9
XsSfP7ox5Qv/JOjXyrJqCqkxN+EnOTKK/q09Uznnzx0pYCIz5KTzz5IHBVBAPghladRmSZHDvNNO
rRJf0YtTheF+rSg7Wg+/N5VUm7AhoNaUKxhMTB1w2g/bTD0bo60ExBLcPQM8dNU+F4isGcrcW71j
mca6VvUhI0bDvkEKHNUqEw6PwPWzJH02iCnx7aRs47C7IgWW0p1bMYfEhspYkBqZ23Hl70TUTKn7
GlntoTetudiCP6LaIydRqBBUcm9067yWGX4ZDAfS5q6lm57oVeBUknAx23XKUK6wioWFCEd5aptP
T35CMUiwEBBDhskQBvLoFn210+YJYCEOGgrjlPwzRHhzjMrQ1CI2duhWPX/tcwB1l1zB+JSZuzbG
MHgWBESf6ww/zQkJNO4vNPWcQgHJJ0SFVMcIKRNpUJToWr3Kq43rhe+NsCNveqZY+1x6gFoJIWIb
jpbkjimcIBaLHEUQBNQW+SHoOgyHSJZxeOVIK3sS9TCRuqfgDG0IxPdVKB06pAjBafBGVXzUjvAI
GADo5DXxlMWTHVDkImK0ZogeUBt0b1kxz77VvfdeZ7Z6wLtJ5lPHgjQ32eGyiW0YdIBX7PZZtGIV
lcQnoX/I2pPVY2vHvPgD8Fp068z/ighwB+SnnjrscTBViVxlQpAROeYw9m3RgxoHaLctBay2tKov
tukv5dUsD6X0mep3n64RJo0Xbjr/Kdlkd+sAL6F/VyXCfpF8VScfj2AjBuxMAR6C0onCQ4SJUIW7
E7as7wYXU2VlKcuSzBCZsBfIFpin3UthnP/46yjB0frjL0vhsxSI0ZipWLhdLV63GXAC8lVycZfr
b9ynM9DQ834EdCU/1xpt0XHo99bAnzssj7DXXfCZYXQ0c3vhBhXMRr7YOkbCqfL2I2rO2lzhyTC1
CcGhYu2zlrwowv1ueOobcV19Rw8Q6FpMemA+Ok3k3wMIWCN9FU8EhqzuXnS/0uKpE0zHZD0eFk9h
dGZJIjQP0BGtf4TPmyZrCLdGfQ8qotIP3nCwxDMYWfVoEqLGSmnE7dwsKmCt+/FpfEpty4YmyCYG
b5lm3uBw8GoP1r2KJoAwqdDSvOmZjKXgiFiiIU5A66x/tyewsu5CefKv2RnxhYl4BdJtss+3iAWr
F4aZpI/UZD/eirMGZ2+LgVZbAStFNFEgSqDHN3kr7TS0kRMbkKqrN8L8SmOV0ylFFoJDXNCzMZmj
YkaNyR2vtvcQ9YBgB+kqN9c5icqx/sHHQJ6KMTTfU2SSHc3MvCMm7Y1Vsf8ERR37cIeJRneajXrA
IAdoSDVmoQ5EcDKLg7liNj0oTqHt83ZdYlmV3vg0RMo3z8Tt7OjVQU7WSuNIwSqd1DarytpWG0+V
MYoeXFQkLZw6nezpCLBhsPJBd0DIcBtlP3BgKsTDxO6rx5thcXQBg8cLCOy2bXAyzGs0wU8GC2aR
rYVef+PfMcMz6CLc621mJ9GTZCeXippYj9qlbqlIQhBCdKuWt8kcDJSUr3W2H3N5RU4BAtYp1dAi
08489bglgt+h22Xjo1SgvCG+LAHabH55brkVY2FTJhh63KU/5S96CE+IX/wI22srPnzdESGBKIvh
dWJmkJRUHhuW2HH8NhxizuzJEWHRScukxpgfWYzbI0AxgIeQ8M1M3FitfPJiLhjuBoncGxm9r0QM
c6IsUy59Fctif7FwF8uF4xl3FSQs+SHuvAHD6X12npPK91ScSLCSOO84VZv4kvLgIaB3CuOcdroq
JzpaLfxLBnKbN7gOcnhP440+HkBQ9hEpYvIGbbWRrpBXNxhBxydDuI7CtSiOcruS2BPAloovAqNs
C1wJan+WMeVLW35FLuA22+D1tQVhaXiNtR5CRc5GV4l4tJF2VtjwHEjFEghvnn4sWKQ+lmpZkGwl
DJwpGsWUeH7l5k6XMQurnJsj5WZESBzgvu4o5+4Gk+ClD8ZViukn6VYjVagKkKdZF6G30kaTG91n
hKyj+VUvRRlfQx/1DyZyQ/1OI5YlwlVEEF1JSLa0zwTljgTrUvKY9yDhkeLP1kB8bbHd856TxG4S
7AhER1YdcwiiCN4HTPBiwxD5jWXYtjXFdeJCf2UU0o3FIvaLeay9aMhAYvXmFS+VaPPsD5axwcaF
+1vEV64Ny4mApkLZzUdpW9X9NUF0lsgfKRetqCPYCfa5XK8Im0tWgdAu6iF7HzW8aYK7riMJ5ROS
Ch9UkAUJGZ6ehWEs5ChnjtM/C92T36D4XoVMPvQFiYCYfMnj2yL5Q8U0zYQg+ovwleeP1sa4Kg8L
VCij9EysgvhE9J2R3SQJ1tgCxM5DGZuVy5K8A/ZJkuyhDkyEu7xGWM9J1a4xlcOg9XHRBXXOQxjV
Apx2PUIKEdfrAq0Xg5qSg4KlrNyfpnC1AKEBc/4exd4sPSd2985/nvDg4lzufLuHJeNeFH0nsbWd
ELb1ixQcZI2QJoczIHpnuqTwtMyJV1+UEBfPEhAAROJEM3KpNGm3TCuc1xPtaEbd5X16n/EbSjDV
mtzcAdnSBRmAM/Mj+KzfykvyEj0H3UypH1pt01ab4zaGVj+m4nOFIkZLon9uH6AaOi0AaC9Sjym7
jWlE/V8mM4gaqKZ/6gP+09f/MZkxfjNFOl5tEhEz/vlJ42sav1myzkAcN61CW8y/+UcbIP+G9FeU
aOb/AJj9MZhR+ZAoavxTumTQKfy9NuD3zJyfJzP85MyGkDeLwM1Uderjf24DvDBkZUqBvxktaDX5
p3fRAdo+F5fqQo9rfk1MHT0+cIk5kFiUFXV8XR6RIbkw0HbuCyCp+v2dTeuLkW2Y7+O86KH9IUM8
huZEncqeWeTjoZwEVO9Uao7hlCyfyvRBP/5uendFX7Adh5FhLdwdO/usfFZe+4t7y5/ad/yWiAVR
98n3/DbaMCjGZ4VbeIutDgGZbqBJlHO7qtoHj0Fvp0FYscEP2NjkWECd5zxjkpNuF3a64cj0nqcj
zJ0p3wPhrNQHpxRZ7hp8zbbcd4510i/Bk5ivTJ95MBXaguIhkHbeDkALShEFxxALwAm3E1kXaR/p
lo2bScHpQFpHscC5JWzFVUcWMZrPRFoJ+FCmdGie6CJRw+3tbO3oYpJvOGoD5IoCWaxc2M/Ytpjv
P4en5II5In5zaxv/oH4PwWlf2YlybtrEioZ7d8k/gD5q1lJGwuSpF2a20ZW3/v7TFY2obfCy9Gfx
tT71p7+M7H7cEirjG13XRVK5/3JhwDMgKlARR9JJEI1ajaNHXyOb3c5iJ8vPQBSlwNCe5bIXIJSY
MQ8uayxE0Tz4hikVvJLiQ/RORdxR1dNGUkVs41fvKDpvMYLt+LU7uvIlwxszy+/I1QaUxe9aiN/0
FuQLqtZVvOkP/FJFptyopiY0DQN5bKJm4AAkwG4rmWdiBATpPsSXKse2CHNk3hONi3JOIHV1m9FJ
kb4hYhJ3Kh6z3s6cnka2NWzXbv/u0b8ZgrSY9g+sJMLg0F2qYY0n1Uw/iikNG3ocxkd6Iv6H3ZPi
3bM33NfJd1LOQJ24DiSV+sWnVXqmCiYAiV/8hEd5jcJ59EQ/Z+E9DfIB6xTpMbZfhssChsr4WuD4
a1BYIPiiLM7abmn1ZEVPwj9EoX36nFm7UZ4ngPvIHYSvhZWKwASiMa7xR3siR2kI0JdBAUO9mBQQ
mHngAelTr8U4F4YdQREY8SyixRvYrys+v8WHXwPt2FaEI8DPj6Ab55eyWvEQKfbhMcX1Jy9bFjkG
pNg7m4Za31MrkrXarSOa+XGXBQ6czgokzCG6hMj0qPd6kq8c1vAKkKFsLYwfZbMR4XWLS7m46y/B
PbO+JDR5rs1PZ+l7GfckCQN7cVkYJ+NJgeTCa1KKJZPNudB9ISJKxo1IujXgV8o7NZ6sapHvDAc6
W0bGVfTQhBet2mSb/8fdeSw5bqbb9oUOIuDNlAQBepNkkpk5QaSF9x5PfxfUrdMqHUXf0FSTCqkq
LQng/8zea7fhlp0FumOZjwzaXUSprSeHgmJAEbc1OxCT/UdQQ1oe0PYiiaMqXwJAn/vDiqgcVoxf
hbUjlc7oEVSxJLRw2Vb1WcowP5ITguwA2qvQo9Rx8+LUok17RaNTqBsQe1zlm867TUS+QFaMdz1z
OHXTkz7wGp0ISCFj5Ak5lkpkFFNsWqlB3qrEE6vxSgzW9YDe9KeTW7ZNTko2Byx+LtwScOxVhdVE
UILIkHEZMdPU/VkftJlCwqLAg0tHHpezeyukUQAHa54K9v4GBSeuub4iXwIVjv4MSazjzaV2lA0Q
U8YB+Jr4jQh73rHRdQ6vYPmV8ZsHbKXieFfOPkAfQjzlG4XsTGT3aE++p3n6QJGsLModK3zwUCa0
6VFzB4TVdKVAy8GDR8B9RgaP6lx2wE3Cr6VmJ/KF8i9cctLDFO2k9JbjvB4k9QvrCE/msLtiZYsl
VG7NXSox6X9AaJMJgS8Z4UQ43UK4DuqEAsbLlyoYtqn+9oyfLLFH0JrQ2vLebvT+ODFCmryXUpJX
JatPMirZt/p0kKGVMhju5s6aVqfcxUD98cqDuTVXksVNLGEmex1atCn83who5rIt8SH4TquslOFU
8FjegooCGTU8mx+mBNUZotwSHheuCPDb1jpmqYalnUpbXz3nRGwr4btUE0BBwQiqThAal/AmeR11
n9mLPK5zAg4ou5apZzNCbh9Ml9n7BerMZsuxW36lxL9YdqrQ0YPQLRaThqxoZbyPVw6v/AtrIJMD
XuUGGSCPZiSfc58j/OSvlLO8Du8N9glw64v4FYQQYap3bJbae7oPftQTIV9oiphQDE4DdwqvP+AM
YVVUS+mb2wqBzqIjOk12cmhqvAcoY5cKivFlC4kYN93C2JXc96m8ZEE+csCtEaGiFiUXiozTROzI
DXpmr+xIzS0wD/MilwzxDDsjfGkW+ea3rhIyQybBW03GsOfI6EqCI1N5j2lB41MeL4oMBvt7YLE9
VkjoWjLu0zDWtfMAcOaHafwCS5yAxMFxBfIQotL2PB2WDXIeiWRbzXC8TLFj01j4PES1+fF+kdeN
6rMrwvUD4y3eDTMaZxU7Jmhy6IDS1SDJxuP+F/Q7Ia2dx6NsTR457C6dpwPBIK1+s3jpvO+prI4Z
V3PJenqmOQGgZ+IphR8dTMGcqcwUfoRoDz0sLf8TSKzuVC8Rt8qHBQ9vuEiPoH401PKRnZOYIn14
h/heT2SF+QA5WtpUYjZ8nosrMP/ijkYjl/+FKfknSmd+W/OA3BFlXZnjRXXq5P9SnOOX+4sh/Z8+
/z9DellURdQzOPvkP0deKoquShTuv1vp/rc6ZxJvwimGAMQGjJaB+f2/16YM6XUV5PA8V9dgwFjG
31mb8t1+LcJ++9XZ3MIeVg0WA/PG+I/VedgkbaVC3oGaT/kDvzHWUTRneJQco6StlASnamK0V+r0
7fHwGLgTpFg7NlJ8HfXbFOBrJY5Fv0ga/TPJHRI5CeULhiGqtZgZY/aVSPdE+5jBMRKLVoPSXIQ2
V8oFSyvdLmiHIali4mDUgdJydGoEOAO2D9PuxW1AFEFRBTYMLQpYBm6YSBQofymHU62nK5Eg7ZiJ
mZbdDPOQSHZBmtOpoUQKiYwIrNaRzIP4FoabgOByaGUwrgEMO1K5k8jZ5u6CL5t8R1FN7OJNDC+C
mGxTJlphgjCIsbsWHONUZSdWOaNyAE2MpyPHSLdjTNE1tPS3St4r5YtAEauIPwrWC8MkrV7tiGoA
Nam7JTs/7jxUlaP/MJUdWdWVTP24bxtXEt1OZLfnaiT5iE5TI54RXBmlBtNBiAg+j+h13q+n+Obl
0MeK7YAfhYJBgX6woyGCLSNo20bZpMpjAFDeMRpr0WQO8AF8K0X96S8D8SLlWyE6JCWq0Fe9ahdq
6JrUZ703T5J55IX4DqyFoT40FYx+/VMyaNeL++D9DN068F32kPq0CfiYzpDssa/Qh+/YxLJ6dGsh
2s569izfjNEd08AsImmI8xpgsD0h3Wbs6Wbs3YvXuDOA7x4D9T1G5Kwily68cwn2Ykp3dXgPtaOG
R2cwuSCQ83abPHtSeLWD5OBRQwgoh0drYA8JEFd91No1LB1K9dRhTFySl/FW91xB8VuIhNFCDZto
ZFkOeBIAUDTGAvqvzLU2GvPj/QdZbulfaKlPeRxdxYpLUkBsmNZOl7xIRo+6eqT1W8SCR2eGpDds
INIa6xJsUBUTnMIkBLkmj2DgrMwFZ9hZz/joaOBiEaEevSJUsUIMk89R8hpLuUtslKRu+JPcyYjX
mNKyDtk9xWS84l6Y7Cx7K+Sz+F5h1Rw0hOcivDgv5Yv7IBGAaktlaWvUV5PvGuamF3C/y+8JPOrZ
9YGkCseuEwOaHDnv62xLpqNibar6okERoMICEkGO11AjnLV7zvadSD5jXCzV58KRbj62SWb+qWlt
DNgLIv72HAfGvglJYqUd0TnbtOKWTpFTqMVtCCm71O4+KeZVy3Yhh4kQX/mFiI6YTka4GYkKq7LC
0X3lJeI1iSndKsOGHzSIh6FIDukAybEV+I2MmxU9pHjbWPHDwmLr6ZCZAQD3pdP4dLJaACsRBiFp
QXyEkXB1Jq2GUqtxO/mQa5ptKqTaVUflPvjZtiMhV+Z+06ds3yT+1gqCI7cie6uyvOTmU+eZjAsD
rPAZFzFWTv0z73AqdclNn5prbm70JHxmgUmSOfBVHBMDUnwIQIN8QKm3LKqfCFaf4t+abIB+Ua7a
WCYK+NjNla6xMr4YYzO1LNsXWa32XpDsLQqbPFNYy3xIyrb03Fo+txn0bheNU6q5/9gNOVB+E80Q
UzH22BxoJmfrfzl8Zd381f3+V5//+2SMFHJxPkUVRUQSpIroUv6jWdJ1NuSs5Gem3Xzs/XsyRnQ5
AlKVOoC1xv9JNTcZiAHq12RJ/W3j/jfEJehkfz17//WTKxD/WcYjqJrLjj+evYRet2LXa/2WObOu
7bpP9JEkYXCUSUiiw6Ugr2T/mjXzrqPCiR2s8D3ygV5GJKQz4uW0XkEJtyprUbedNj6UpPriqYwy
MBX3K4b/UfctSc/DtE99V4gvquxEpe3kRPypy7w40qSJvylblBuPSzTYY+lygNAqhFTBCX8mS2BV
9wGq9bQs9sYVwini9Q7HfrBAYTn7JJGDhlTBrgAnCe9xvvDvST9HYcBYMqn6ydr8UHObpXY3uj2G
1AchKfsANvhKXwWHHyuaE8wi/cFH9gzDPZhr87pSflNu9fDEsCTaW58gzgTLtYgOulun7jN8WLiF
bPQBS0Fw4webFJyONxiqyHOQxHSflBSV049L49SSJrgg8e8soIFc8uVdYR8A6LnGd75TGByCm0J3
ULhUGJQVaXAo9tKJfDvlOJ1NtJyrTlhor9nBVNcFFYlLoweRrUDajtRyeIPNtdIZQAL2R/6P5oyq
g4UWUyuilRkiHZiHk9Gbsf4co2/rGjFv4AhDEdq0y5EKnMkO5pNtZKzHjEihnM2AsYk2PrI18Z5y
uqaOKrvoFgR4eQh1gAanbFKjNwDIfSXeu3P1GvHYL4B8WzFcw2MrTKsBgHUaMFDDa2d4e5a9/GUv
fSXizYvSdRibD0u/K3kb0mJkCqeN4Fhm+CpJLFvFQj2p5JYroMHbVHfF9JO6pbfIOcJyeK1ynsyk
lJUf5E5VsMcq4Opmf0pT6cfHJxgabMegjJvzHEl0DhXTuHzHxl9AxhmWXwVQhW7CEjqBvZtjjFv0
Vau4WbXVhTXsVOTZUqP0UkO407Iteej5Ftiv0wQb65zRx5kUy7Bk7Kh5aYRD0KyqjQrTheN4yWj5
vdpn+6pa5+bS759nhDSQqL2xA6fd5mxwXGajMe9KTcbQt9YR7uzUsBaU8jwj2KtCAQMQbyppuk7g
25bmu/nDTyzHa2qIEMTDJ17jXXNNn3TC89x6ApizTM454ohV+Ux86BfEycN4wBDFVQhGnmn0AU6w
W1Ez3AZYZQu8Nkf/yXuOvpjAWR+VQP6OzY46iJd99GmIH2pH8mWMvtdmRqOaK7lf9cO6q90oPeUG
AEwnYlaDhIuuuLWWbX5JAo489UPHrxxr9Hm68JFZI4HcGmp2hTQKvQWWj6FkcKVhK7J5PrD2odHu
+AkYcwO2ORAjNLqGsULV0XCJio4Az11+6bODNfXgFNJjF4Fz1UHv1iuiNFfStKri5KlJt4N8g2Hd
hioj5YLwRx00A56XfNnvQHdtpB/agSBe7ylskGrO8YUTyX9M5vFrElrnsJpEnuI2lzTEe7PURthC
fQqNsBLH1B18gjByaZN/WTLFDVtKGdYYC+TWiKpVl4hfZje9RSyXI7L0yBWhbVdphiNyiHBy1oiA
qNdtFmiVz6TkgOvUouJMXnplAxssB7hIiXKKtvJU3cYOTH5AZpY51hfBpH7UUpK9iKiKBRWAHxs5
NNHM1afklXugordBx129tPVrZKi2TiFe6TePHFUeTgY4dMT1mvmkGT+AKWPlkKONn9CqKxsT376t
bHqu+XP11PhO+gp5ygxcn5W+ckitrcQ7/Ez51a8JgOkuQvSDfiAU9nU/oLBbyNuC+w3Ndpc5JtYa
+dAYy7LbIZ+2hdqlvYrEXe8hryKo15FxEKqPKnQZPHvvBpLqcRNBK4b40DEt7oF2ak+dAFWhu9Jy
xTRcgXqOQaGV+Hl91dEjKpxupOApYUgxddQveA2BjhxybPcMoL8lKsx8BR66l1YEqWnxOcPZXAsv
/+ASRyd4CMoOOziVBKL/z/KPmuTX+QLLv//z+b+XOCbVik79gBL2tyrm9/qGv2e/p+kgfvR/LwX/
sPrTFBV4LIlIErghvtnvwwVWf9B+UdaiKhRNRIV/Z7jwm8Dv183frz/2n+qbUBfbMa1ihKfI71hR
6JTaQYVXftFUl0I4mPHabNcFwhQYYeZ9xLE7tge5Pom58z0VD+iQSAA9Y9l9TtUmqzdhAmoVkxyP
zx7ah6YIdtpdM4+wL5x1sD6GBXm6TyOWAq64Dn8oCE9kTxv55laEVUPoBidjWCtLZfWNuE9INnKk
HY3qiP+QW4ScdaR79buK0gCu3i07Cx9DHL1pIBdVA2PzBoOy8pqai3/sxfzbxIiLSlMxGMyDLd7V
/1KvS3Cdftlk/9Xn/2FYBogKQwAGhl+vZxStCvRpmdEJeteZZPW/Bfs8EdPn6ZsuaXz2b1vu369n
1OCzNta0NEZ7usHu+W8U7Djp/koPrsOqUiXun3nf/mvFPvSKPIVSahIXv87HdaKvBX1DC2+SWlSB
Rrmr7TNnVVDcouw1GONlhUIohkKDx3OhST+yeW363SA4Ur2NExxEFeuIj7b4nCwe6Ih9aDuD7DXX
Xsp6Lwp720t3cnbss2MCCW9gkbPFAsZ8W6DMREQlEioMbX2go+bCnUqYg5ShDNbQVt0iS3mdcEMh
STWoFEjflq85zL3geWRIZWXKVohJ/KlnShUisYX0iRIz2LBWcrnzGEzZTDmINnkOwRPwDwRQcP/m
MyGrsI1N4NYrqiFqbEhSC+9YkdUR3Qj9Ooxu4q7Vvb+8gmIonpkV2Y1m65VbHPKT+YGD7DF9B1um
PB0zGtdcXtpH5Qbr6l25Z6vhmQmhuiuem0N9Dq/yGsWd6siYj+3uOzwZr/IR2OE6uwhnk0AEFz0N
Hg/wUrb12j8iVzp7R4qfz9ipPzTwOAtrHxzqrblqP8BOIx7go7qDf1VugcsxjGoq6DfqgzqJ5U9/
IaDTRp8K9Ua/YKRn/j9nNvo/6aO1iHlcjlvlSooTUr2n6DJROBFzmSFktYXJlXcEGccOkL8zb5TP
pGWBb/cLiOZnNdjxq0lSTeG2nWP0LO0WHsjIGcoMxxq5IaMmJIVUtPBmeWBSWGb1us5cXXKbYWeV
h0Bb5QIJYGsyj0qB2JSlbDAX3UbxvvHdyHIN7aliVJdsCclgjEVY/IwqI0QdMVVlA4giWY6YDYwM
MLPFC26r+1Qx7FxGn4WIBnlF4EM/nprsNeaKJOUj1CHbsripzjzAt0P12oYH0b9UXxbdzkwVI9PK
Q1e08O5Z6ljIKWWnb3ySXu+smWUK56m/M+xqKWWFlDX4YroGrnnUVNyH9HrLdjfmuIirb1KagBvn
d0ZYxmJ0G2c4I6dkANdjTptD7bxnZoibOcOL4NI3+an+IChAuyGDRmvh8HpVjrCXUWPvC7grPPQv
1np8QmhyLp5lwuCv+ZqppH7o0mW3GRjmEAJE9+oOe3UFgGnLNAyY16TY4vNwJcee2nXWwYKfuilO
+wStmWFYdpax6eFC1heKXX2AlMp20Qn985alTLzI7PbIVPrg2aDEaYN34rPx8GwixA8xOWLCka+2
K10JpTh37ANw1of+FZH8uJa/uPcBZ99Y4gZEpOXoTu2cz/mOl+nB3CioUY+Ti+kclWdNCuoq7FZ9
aascX4xDF/Jm2Ok3NCOr9GAd9S9wFMeAYR+Jx9aS738JASTZoCy48cdp4W3JA3zDS8+cQLqhgYPu
le9UWHA+kZQYDzkoo5xZG2WwyCxt1lv23ouXX5XeWPO60BSPTzk024vpFq/l3Vya8FmiOXuuBBO1
AcPsgVL3VknCVG7TgEAxiCdbSCeLfdwlhyS0yVEzruCcImxNbIW0QOpP5h59PL9R4vJtglGerJj2
c+cjFKJtpB0AXZkhT19Ma1R7aL/ld5Wc1sAJ+KGy5AWTS9TfSYPR3GbHNToZDnglDZ4lv4GibzK4
0/R3SOgZ3j3rNAManXDLZe+vpw2bRH3pv4F7BRiUnAi1bUK7BlQy2UKxyjTW9QvDWPTwagjNYPl2
9tYN/HX0zUflqUNeEtkjSp1NOLrEtNMlsRJ4Gx4tOnLhLm+emofMb072HBdNM+v7wfe+RlfGMQzJ
mQbHLt+4WSeAkM71Mzi2bQoWYAPsyptRxZETfJJEmi1RQQ0PxsABGkzH49qxU5eGyx1PdbsM7tnO
iJaz9n2vkZjlQFj90LKOSQFMUbkhgIVzyVECFDFMWZjCjBXi8y06YzQoZbprerfF1NrbxMxRdr1k
7I556jdu9tJAFapTt5w2Is/HA01EwUYAV+9Wjrcx3TGrfcimEk+ORcTLwJtb7dOjZHuXjjyreI2D
Sh0XtC2MfpGb9qkLRgPw0pg9SdW1Iohp5oeTdsODp6dzlYG3ueE2jH7grhEC0cncAtpWWKGuHOGT
+xcuDL+zkULX31JySRnzUMGRfu3ZYHtiY98R5AIKsNrphtufcxhjZzIANNoXbiHVeuoZpzhpx4NV
eYrZh/fIZwlzs9EuV69wvK3C7gH+oa+KiOubvnh1ylJYJJ7vMC0m8XB4l6lFS/lUeZ+UnSrpPPlK
ZyDRhugUwBmazU3h+cvkBQgNV4UMp3naRaHLR+ffSI8bnddrXb8O40EiTqqknxtYXjXDSXrTOlsZ
aemutaY7E8suEQ6GzI5YZglmQINE/4ZGB7VGxylbsfautj2zGLVCjrAKageqnAjNmBhCaOBcv6zc
cNmwpouJGIsWMis5i+6yKD+C/J6qn0LfYm3vF2ifHlwsHis9mdVeguKfRZ8YnCf9VhBRU8waVh56
HlLjEVlNBi4DB6XnZDKqEmRAIRonVomVZefswbh7IuWcp2tZehODi56sBx/80oc6k61YlLdKupfb
Zh+aL776Gslr86s2Vj3z9AAnmy896zraaPMpB5sceTc9rx+aVK5hU9mAfHccvpVgnnIPVl325JPt
NbbDFW218R2K3yGbzBrVkVCDEQOVnvub2HprJjiAdX6p8Aegv/aLdFkNvVMGLm5XG9RFlW6zjGcY
yaIJGRrZyvQ2rbVVOY5AVBvNHsdS/pJzb2BmFlayZIOWy6j2/OKQMuqiWFCWhuoIl548dbjG0YaI
9RFsXQZ62HQrTnYip7JdQxTZuIBDiAEc5XPpvWbfQrTzTVZxsDAW1WHSdpNBZFP7XkivrM5EJd4E
247kgIkMV/jHPST7bYboZ/pszL0MHqvV33RlnfbfWnNKiWN6LlQoBmSP95SdLlXfsoYEaqx4QE68
R9ly0G0TIwRxkGjwcZVDJn4oqDO8JYd5/x18Wh1+g6WWordgoGjXQAI7+iEBE4cAgosTNqKKIM8C
99Le8E8CwqAcJ+S0YhsIPp45pDj3XXybQ6JA5WOOEYfr4CCcK6q4Ms435gdrVBnbf69xql+5s7by
sd3BKQz0pxKe5LRiIdx7BxXzEnMv1m/X+GwMTCLttGBAumReJH7oHyMsTztap+o+HEsbAt0CNVvd
XtVG59G/HVim9hE66wT1ZoV2LQMZGu1I2zKnp4hCiwN3Xs+ZFx2eHGvM+ZbjY7jOSmlr6GtJlhdt
9ZGmK4b2lY8pyAWRDIiQNTPaSu+9tOzZApq+6/1ejNeqgGAmfokfVYPgFGAJMUzcOWnhUmkgI3tX
aputu0fJAyhVNK+RAj9agV+wpCKCJoNOUQbmZa2BA8ydgzxfciI5WQWAWjdlvqa81Z9iuRGeGbEC
VE9Ybhd4vxQmdceqZst5mMQd/80PlDIPAsnf8yNHrIATCh7WEJ2Cw/WWCZumXf9PrkipV6clkafd
Ov62PgZm9Cel35Xds9U/0hYCPZcJZMBVmlJlLqOnf3ZPbJoiwm5FQzet0jf+155YQ4bxB3X3bz3x
nz7/9wEP6yg6bUuV/5VBTQv7+w5rdnmynhaJAvrFdE9DbGgSOnPpLxtiTVWJu9bxVmOU/1sNsaX8
BT5Z+sPPPf9af9xg9WEeG1lEboke0rJ6PAZxMdfHcYUJ4u4pTqw66FXFrfEJLdVgzM7ZYr755lkh
QXrapgysk/KFjKQVwTPY7uq5TynlJdlnTqtZq3BcM7kNXmt0WQHJkKi1wilmFpomz8YoXIlIWvWC
shRUOjVsoenwMdSQ8SKYI3S0NXKKCk5Swfnho5bym3GnE3cjz6qw0lgOwPMGStzD8Bg9aKYUegqq
QmSRZDgvxpxncn4a/UOt77iFBwwcKLoLRVpi5PRg4wbkMISFSfpjuKvZtBfmx+TUF2UXXbEbWug1
HpzjFdrIurmHXXA105j7FpFomu77Sj7CxHZi+HOF2xMCwJZCpns090hxZEXcFEO75uizFV6R5CWM
rnPEIQsMfJSMExp29XLi1srLCH2eBYD1wlAAiKs2fM7hHTktyScuWAnbGUbygTAJIJFIC0/Flw6i
mS17lC/l7/Kbn1VEcScojnfzXssLuSFpSawO2L11KTkFB3quwd2HyGSAuew347AJqhW5uiv8QUic
2+FJVN58/RIMD/89ZMyH+HgKnjRqVIW2ltEc76n2DWQ7jAYQgrBWApWyYd9H65AOeqhhY34NMzwN
clloShSACHgw+pBY0s+Up8mCFeyxKPoUpEcuXigeiSR9CWS0pxMeyp7WGenI3JuAvaneYZAS0CT2
0VKutaVv7vNlJexmTXKGm1LNP+TpMkUsqnynUfeT8SVY70YHYgwDZTQeK4uDLqKxmvAdHvWGek1R
ID93J8ZQq1hqmGhkbiTte1HfJNT9pquj56Rc91QcdHsxp9eAdEnBxTmuvxXZE6tQudohBxhx2+Kw
HUmgCrg4Y/q3SqlW0DycvPvMp0OK4qMim5bH/ufokdLx1sYf+NP4Nt5c+bVcBWwyEXZvyolZQbeI
n4yXTDwmZ4c6XyfEMn0ygvchsP2j/kbIqnXwWm2lcWybpxabImGh1spDc5llzxpFr1y4dyQjhLak
P3lrwBYihhmJZ7Y3xjPLjXxsCS5aWGSol5yYQ3QbdWEDWLaMXLirYINBm6beDzhRD9QSdSInooEf
GAGF65EiwdAp1T/i8VgbqI76ai8qzc7ztIdUPSWoucR1gJOsr9JN0rpjZ7MWYhkkH8iELr/UqN5k
ZuHKP8RQs0kRUPiw9SYnRtUcqxa2xtw9ZyftUsr3AZcURVaPIJYaGYAp1A+bXp9wGvZ8lJNsuZ65
qZfUaSzdkLZRtw5EW+MNrXFxb3tT2ChJ7I4pQNKRYLWwrsGGoEmzIzoneEApoDeKAaLn2MpljGG6
tVzWGUReki5H6xab7gAIqcbi3DNVWGWNjIN5QHRFZSxejODRUX2rPONAB8NfveXBGSKxAhG+Sr6T
GVkyHQj1EKyzGTzniFvKTYiLVjCW7cuw1VmIm0s4Tb1HOs6Fu2fZW6d0eJgFuCD60lH59lNxpWnS
aapZW9FYR8XXkFqsVNmsw+emPYtLYpwHrvBPHStBz6eKfIuiQAVNk9dmews/W0HZKaL2twfPHnGb
QuQhlCrmZQj4V3bbjYq6FWFUwTNJXpnRT0khV0hfGmWf/4mxOgFNp/ATvYjKS6ruEmyL2SZw6GYt
aaWU7oAMSAXHaPv6UkS8la1DYU0RCbcSa2tZn9rwKL5+98VO1XO6w9esWw7JcyQdY3zCaO0+mPwu
tQpVXPnevlVfsDlHVg0A9lhf/aDkZVw5DuwQ5AWTAeZtyTM63hNzPQ6Iir57di7sGTrA0YqHj5Dc
lIpNGv8XNJETxdY+jl5mCFVvlE776nuMRnjkhTh1wk5m/8ka3+7hFSRwC7KyOKh0BQrSgBwd30w3
mCkHMzEXt4f1XPKS3Y3yR2UM9U7o67nBGSdH1oFtzaqro92Y6fcIcq0KVJcs1vcc9RL/1EBub2ue
yAFpQ5E7vUf1OScTOeDZHBOtAi3yHt+IFU7u0iXJP73pR54w4QvKtTFywnLfDITWA4t8iliQ8Pim
gJ1TvNk5c6LhTf2sN0l0GM1DFZNuRUZAss0Oxg20Yr0Ng5N6NM7ZIdl2JSJ2lvo4UeyG7wtwwMJo
P4RYOff9+jovUZ41BIsKJIFaYwbc5ca6YRXYE0xurdrhbLUont81ALDFcCsZDgrLgpUv4rGWyaml
L0R0CyjEyfeefMYmIMGQ1Q2b2n+rsWrPfEi70Emzduj9KkLNGBhCpV4YNO7hg7FqEh+75657g2S0
SsM9cMQSNtdEQPNPkB+zcRUzyZ4OQ+wB16LwZV0tgDZY9eWGEBzJ5zgJ8WyEEMhoIImrJQs2ps8Z
TVJWhmTD2hiBZZYyhclLl8ippRK5POZrPXBzpt/FOr3K8Y2Dbu6xCX3ooq8QuiaDCialA4KZi4ij
t18idyX0pe3LrVK9Cd0q6dcMNSvSAChZGOVpp9KkD3kaA1xvFel78Cg6JAEysXFBdxQ0n9vE7kaC
bO2qRDKYUWylzFQM6qyu6C/NYcYkt58oNAm14FCZgf/lHPfC2cR6f0q3AjPT8MV/CXBaEQE86tVa
3BHRrsKjEHukeuEhM3eBfBjew3NhEES3932sJDR0EWIIKglpE/pMS/bDcIkLmuvsoymPJC3lynp+
XMuujH003xlI3UE18vt0jDNPQ3cxy6tJUsA47CN/m+QOR3mtunoBtBs3hM2QApmpdZeYTpTN0szX
Piny+N0G607hkrSY0plqaCTlDhDR0JKgEVyI0K+R6k7448vX8Bx48qGrFtNlFkT4Mi649vLs4+fT
O4UJkFYZPCpWwejybpVgxHuEwTiKHVXAgLIsVRIiTzrqChUQlEAeQYQKQQeBJvXiajSSc2L+hMob
wI00muww8k4pCTw0+JQvIwkLqq1inRCzlpXCwUqvmn/JtZ+MMabGy2+xnBh5K+Lp6jccpU9R9yTF
m957tpKtBHe5uvMfUYHUGC3YVhWIzsNctAi+ddIwGtb3xqows1XzLEY85wawAhEguHvi36qeJQLD
IiSrV6Fbh5Vb4ddqFyXNpr4OvLWmrwxt31o4ep4nw2z+ueDM35ovEFeKRuSNgpP2v1tzWWii4/tz
8/anz/9P8wYWh02pLkuaKYsKX/rfC3qaN1hl7CtF0fzNFfwLooewHsWytFkqMO80/7OglyBx0g4a
0H4sHQni31rQm8af+jcUiMC1wLrxvTRxzvH9tX9rlWDKlKrQt7noghBIUeAV4k9mvKvTK4wrca5I
9GcleBPJ/Lj12TZAim+WjgcWWvrWh5Mg6Wxb3Ir1XC3PFVQPReOYcSqU6VoKWJbDkiqM9SDv/RjY
TWEnuuAIQHammGkSj946XL4o2I2M4jB7DYYIwf57nH5DQOZ0YeJCLpl1iKfXEHmyzFj5S/whMOxC
aHhdM36cwBOmtvrj/TTdtmT0iiSH2X5tXDvTWwu999DQ1keW/zJ5+xqUQuuz2JIoPrgRZMMpyZiR
VKZHxNmzXJmL4blyxzAkfqsMkzIDwdKxFPaj1kNAvGYqQ30sTWjmlyaVpn6wlM+20F0/n4Nj26WH
hBAqJowvo+d0LieFSNXRzon4trrwUmfaR3JiRXSmve0e+i12u49wlfPwLOhvWvPcJ8uEzJQe7yUy
8kxHbNYFrqIReB7mJyD7ZEI+4vq9xR0V5RfMCvbkSaQyxHsRLxZrHb/WGEthPcUrm2ql6/PkvUcD
1ZvHZgwNn2+ZF2ZVA916ZbzXNO7sjqGjYmRyvX4kZmMWB5rqLfe9PcueWsWrFkb2QOVQysI9Hzca
CjyREs1g1lq2JfslcuWHmBZmWFawDgKaeqOMT500EMdBWLIaryVAjTzNqzxYNVoR4y7cyzMMR0nQ
8BmMzgv8iR35EBi6JJGgA8RGPYYTlv5Ev8j80SQlGQsZv6KiLfVOW+FnEjh0lK/MYhB5Lb2z2tna
NaiI/3yq6UT6cCPVlP0WH5nKya5V0DPtEiKV8ChAQSrb9clQSaizyHgkrC6kZe6kiegVg4R6eDAJ
hkoTY1k8cRqRXLGeiK2wZ+hJy9tivvcw3bw38l4C6pQaWCDdfD2Ie8HC0anfSgIgWEq/JtFRQ2/W
OdkcAMjqip6jpUiXQPqgJsCfCRsT00QE8zyOnCG+DUT9FntVH8HQwEmBiU7CRjwo67zx3vo6P1uN
B9Ep2USEU8iDDkLqzBUl5gfituaCwS48fV2aH2Ev0TPpi4S3vDc/vEZ6CKW2yyYEgWAiBsXRASel
wvNI1C2KQdrkfeXp+3zUl6OEQk0RVw3sjwYqUmckz035aKvqoCnNJYMLK+4U8nFMhIpoMEA8fUVS
5VQFQSrxskltgYWkhHqV/alHISOjsw1QG6YMUHWJr4lX+FyHsdPCSu8L+runqP02U+YRKZZqdnGk
c1TJj5Y1e0ISlkIEIhfCFHyqlFbWGumDRZrFl4zldlXu8KRq8Y170cAvh4oP0QRJsdvuKglLBTDA
3EwZB80j6cAkoviOD7ffNRS1PAKip6p/L+PunBA/GLYB8uV1GTKE2LQaUBdCLaq7Lh6b94ggyeo7
MRxRj23SGFudPRZr9WYRrfXh2g871ipU4/7/4+48emPHznX9Xzw+NJjDwJMiK+ekkjQhFErMOfPX
34d9+7h3nzYMeGpgY1tttdSlUtVa3/dGkifhB5T0hMu9UWB/4FhHqva+eHVRzHlS8qXOkZOl94aX
vqwALTgyv63+yENySzolxr06K16zHf919I0kDUiCE2ZLG59JfmhfUNcx1FGRkBtr3sAYUUGIJg8h
vUz1AGH3GenvAWRz/vVIpbdE/snyvZJ+VR28hFTMTco9Yl7yhQ8aIa4K9CpZsFPKLe2kBamG+rsZ
bik6n5KWpGzdZTtBXRZ4UCt5Li78hjUi1tZtuWvAQ2JwEQl8RAMnicBLDHCTKXALDAUspQ0JeUsP
AXdF2kbzsv1Iq2+t2enaPGWr5z2nZJ8J6IwPSlMIW5Tdxk4CvRlBcQIVoGhRl6T5UjIwM9rSjjAF
JxYG4tib7YpqrlBrmp09Ao27rxqsyAAzmqpqRDCkECwJNjYEWfJBmAaQJtH9HqpjCPrkAd5IO6Oi
ARljSYEoRS/3fvF0UePzNSOgGkJO6QxBQ9XYrHuVwoevnwHc2/5Cpowd7EywMK8kEG1dE/ag7kOw
shTMzIJ5yqWF5q2sDq8lNTez/Gy9WTfDXYxgbhEY/VN6Wgy0GgWN5kn6ICNI3+KtDUHsAhAtg4nN
TqOvBECvstX+i9YI7UduXz3NhocrlVcUonlWb6SJPkXkQ7gAZLlyEehillnDJUeK65WcjWuuI8nc
iUO44H2pyjOEtpF/EgZz0QJGhma687mIJ4zSB6ysvJcC6BJnkfgwKSrjALqSYnFuOQw+xdRco83d
FoGxgPmbu5GJYWARk78lk/MBoxVZywhVgkyI/WEQEQywrWcU0uO+IroHmBdZ6mPc1yJSO2kpAcdK
wLJUS2wnk7gPXFsA21YgZJMrzv9JPdI5+hQzVPA5NQaMMJnst+CKFgEEwpVs53s4gcMyIDFYcQ1m
LL20KYP8qubfgexe5DwhJRizEGwyjneuqN58uAR0GuNGFulSOKnmO1b/dlLkOOlHtOZQqpBEiwv9
mr8MjkjZgznPuTA1EG9r5SKsz6yt8NsbbkQX5aX9SLAYKuShhVLDzcB9XJCeY0UkNvN7MW0O9L6a
k3qfIS+QMfuHGXXNObAB6wjM+Fe4q8jN6VBwpXdZ3Qb5VVD6w0gFc3qTc3xs0Ioy2mnTqFbyTBMq
Rxx/CnS3KmNA11cLEY7dixZtsZBAXsWdq92N8MdKXvg7rO/yOP1dZjWk6ECEEz8s/7KKw+o7KDkX
x/44/W8Or5qw40s8sgZYx8PVwPzgEZ5YkXYd4OV0CWZ0eg+/2cqIFrixKoE1A/zci1ZY5XIcIgX/
JMJZhu+efLPys2bt9eDhSZvMerjipoP00trHWKxr6Rl6INTttZa/jXKOsoCdpVcZphy2vnpfLHLO
TLKtPilVzHGs5bs0DsiJwrCFL3Cc9eauyh2+gufG745DTYAvvhCc9ZwQ9O0GCjw3xbr9piMpXDFX
ao74x6ec1981wlkWPmVEpWBPgj3pkdTtwOlGv2M6Iwjgf3xZlssGL8SmBMoh+ZF5AnNEKx0GiaQ4
xi1tNE4+XKTMgkjElnIr8isULdo3zVtzRVS0uuOGcGLCBWiirm0fs09mOv/NvJmmIBAVid7gfycz
87/jzWRlkhj/efX6y9f/oSW1REuSaTj9vfr0j9VL+jufwaIvon0m2VfDFvaH+UuDakPYqajseb+V
olZZU/v/+Bu+METW7F1Yr0WRBCf9P9GSapNg9df0G7bO6aFLuiKZGgJVhf3vV+osS/1YYG2UNjrB
DoVCWw4CFZ9bFRcXamfVnSfDPITyQtYR95uB9cxA5Z8XhqP05UqT40UPgW7INkhAl764BIJp4nAq
xnzXBf5F4R3MzUj6JTi3TIQn72Rt8inIts4WJPZIHJQc33+ydlHDuara2qV8zB8YeDu0YsVO616T
d+W11b/gLDjPhSsGUsJfBmnZG5x8VOF15ATLZGQccgXtFARID5NmXV0aeySVDQtSwDff2rZZuShS
1am+iHq4gkBkqjELeCKLC8vnwtVktoBkrgGYDl4CQZaKqAgK0kZ8p9/WCVIzDijWQZQpA6lJLd1h
WYeQO8c1K9eOpvOWVBXb0jcofzSqrJoUbJs0vxS5lP+mE2r41Kx8TaD0LCfG+atJN50d7pikO4c5
Wtbf+4QDHNRRNGgQqIqpoNp4H4j45NFguObcnZIGk2glUDloduO7ydqWA7tZjp6/l4S6GruQTqpM
uPRlvAjzTSxiuqXej5ammVJeVUbVbMMsAXJIjKBC9txWIZCKRXFbMN1qC8W6lyZMPhNSwLXbmE6N
gKIPkbFNsj0rJoYOvI7QtT5wBPnU8TNS3BqyDerC8JUbtD7lV6bx6tnX9PLMQmTHyJAyOCBy8hGx
qXfmzIFFSoB5nQcZpA+6zwgRzQzDbDa0G686WY/iGTzFNxlFxnuszyPW5HQjY44v21nGbdwgb4zR
RyTW1mg3MCPtrVXt3loXxlY9ZrvBusPEVYwOarNiFg/anfUaXJqUmKkX70W/B4I297/Z/SVCbLGP
EG6B5sbCN1PoN3myM/VzMlk7vsO0SxOdjSusxU9m4gVjRFmJ1ZsqNAeFoQB3DgF6xPMArtrNgdyu
+tQi+cTbSIvkI8Ttzk+Gf+kMY7QwG8/xtFllEOD73pknb/J6GdGJLzcVMkSUedYwG71Lxj6vluZL
l107itO83eTXKb/03tENtqC91oxOkxMAUPxUGhktq9SlcEde+do+nKKS4GCC9CO3xFM/Umi65Uhy
POOZ5ZAtBCeKycInk5b8x+fGCPYMHAaCl4/8MKbzrF4Rk1hN7reZwn7LYDqE2MB8wO7iJrsfjfpE
lMl1Wi5ArxF2M/oGqD5G8sCQq4jmWkQ3RjWfddfO0U2mAIq3HkoX39Hlp+Gjs6SLe00F5gDVwx/e
jam+9UlpoWzDtIvgzgrnomBmMlMoMOmcXmBuPDXdlihyMfRWcMQaJ8RCaXvYDiRl24nL7K304fUC
3Kyk0VeLTA4pj8HQRXMFGqJjycbCCpSoGAAzwFpXZVumPAI5VI27lVYspJ1sTnXhEBxTAnvWO3Tq
MBnEKYTNl7poDch5YoMD9HXMusE9T5/GuLY6g+PxQCSkstGjd1FYkhOA5KirOGcEYUecA98gIbWJ
3N9yplDvLK0kiC0qM3IIwEHiqExCc5Zap0EZzpmH8KpgYMbRp1wGylulFuIcvRefENHWXX//FNFz
Qb3MvhoMbR/UJ/KUmst2I54o9vToNHrIp2joXlxiotR1u232vI4DCmA9lnRg4qkgek0uS8+JnKJx
Y5Jt9rojzLNlNJd4xZ2FQ/wpiLwycZ8gEoObU7x9MRAr70w1e7HDW7hUjmhghWwjohImbgFNFRN5
uhfI2SGRiMWUECKyrSjpbBYEQ+eY0qolYgodyGp0VDx8FaJ0/ebBanVuCmmFJtEvwm2mQw8NVDVu
x+CaZc2uD91F1X9b2ULh22UWQmJBmnO7n7HxVaSIFaH/khQJOdvklEq2OOwKnpQeH15Ub73GpDEE
KE64EMSmuVD1Eg6HliJYRE6+iaYKBXF/IlnrYQ0oMvR4TVzFUkRCru7kmEASj6ulRd1BtIFnkh6S
fuleQoludMq4x2zvKJmkBv83j1SyIhlk6sk0Nk3NBf92pMIzhqDozyPVX77+j5GKRnhtSsjR0B1p
v6LZjFQG0Y9MTH9KmQSu1jQGLVkWLWBmZqZ/Ws2kv08PUwL8JmsSGPo/CpuXGOz+Mk8hiSFiUyNo
Eiv9/00THFR1zCTDczcCJhmhoGjJbBn/xaXJXdVZA6VOVLWhEy6hTfFj2imVbsNo4vvdsGhij+Fe
S6cmzQ5mxgdZfQcHFciZjFtxTsXMjCOaSz8y9aWbEwDpkdwIQaUVJmmomLaNjTveOx2iyAAIJEYH
VPaLNKqSILMxDJD5N+dskNkerr1ywmkwcIsVW2yhZBvn1duUuT12r7STDMG5rN5EaEIWPYmHT6Yc
JdSCZFsmP4pdvtVrmSFsSsCZfco/ySWnHv7Ete+/haf2VmnOcMj21YxVRJ8Nh/raIzFMHSINHUJF
oFYJpvq2vo7oI3gP4SWxMI+AXJ+ta8H+fFaxRURbHRuGviEeJD3pFEPcgF/WbK3FOBOO9PAoNOLl
s9ipnnp3q+7mh3h3tYPw6RY75cGYc4tYkhw/Xdfmon50HQrGdzZOacvopp6y6LOn48dfWB+VwMB7
4eJ6izF7k3BQrhsyDXcqdECyFPM9ggdcwgDzJ0tdesRYkzpnpy964Qz6WrXeteTQu69lRQBeeZCI
kYODZg912VvFb4O2XVpZV0rwFpNk6Fk7REnehqNeIwn6E8tg+wjmOlcVTdknD0+t/eQ3zdPmnpBK
L6XZ8BFtlS2X22wCbDZgkLgNiztQInaX4uzNO0D6fTDtf1MGaZmuMB0ORPOxV2+Y/MZDuwHWBl2u
bAa6bbIHmjumx/qBc/zAfQY695tXoOCxrAiGP6bX3HWkbYcRG7nZivK/6h5E8/EzBhgGUTyHixL9
LQQukmATIaitfY63HpWYQE3gQpkGZf1kzBG512Qh9B5+s4UWkmpiMy/46muE4ALJeUkLGFHnQJyR
yA3gUCx44QVRr+ma9fhj2e0N0a8YOXRhSbvhG43WClKnedZXFELqprig/T+E0pQqybekqXwe4faY
aefA1m81+WWEPrB7g63WTvpD5bh51ObBHp/BXs5ssld5ToKlfkr2xX6hbYs95ch8u6mq+d7ndv6o
H57mKHgbjuNIgrU9rtChCCGJqFO6v3YR85l+E2m1QkHCC1sFipiZO9IFBwINvqWYVma6eXHx4MVm
TpWrN2BIh7RtVBGDMYufMo0CWLkxktrjPQf2m0E/e5jaZEYsp1waG+s+LKgZ35McTpjftPb4CwB8
lILKF1Y+gxKYbJa9jEcAkvEt3DVzQpOR/u5IjT3w9BtXOg2YheAx9mCnJaOXba3kDXyZvhw25n1K
v5mNJ0LeSJUA5nHhls/Wka0FteE63eHcgu1B9rvuv3oGbxlhAb1zlszvf968VJeaS/MD61pmWzsS
JYu5fHDn3Xn4aXdYEnO7eIlZ7gKGIBRd3QvNZMML8GxwGeDTzFV9C1+F12Ak+3NWt1NZQPbB0xVt
TR58ue88/BEX6h4wQcWUZmASJB5MgdKG7LdHfBlPOpj9LV3c+oT/z5SIyJuzJiF+I9J0wLTVrePJ
qFTf4m9TfC/ql45k0ujqpVuSL55qTRfnPUNjiKZv7T3aXCbvvf9qymCvmZwhPO6BQlHoNPKikOv4
qEc3wpf2Wr1MhyCCRBUHDzXLTtTtOFYFa9VLj5hKMqIQoazwavQyKU3j1lTrHc7e2lxm0AXVISUT
WOE/V4TCR0jS6qSvqcndo/WvTakC5EyJ6716H0mewq2RoAABizwWd338EPvsLrn8Evpoqdag6dom
/0zep56/8i0/Ip0fRuhQ3YUGIqAX+tKonqx85jpbFqgfsGPs896f3qzlZ9y8CD35i1AIhU5PO/Xn
5E0MPPDqRB94QMm1Y/ScgdKi7L4F8MG8BiTuLRdSEiJtLieoLLAICOmb5h7VEA/VoUqJKW6+yQKv
aBr4lC8kxxQc09xrvGJ4IX4SPlDRIOAfrWSXN/TE7olbKZKl5z6QrJItnKONO0S87xvVTlFnkPdW
HhtA4+649MyjWqzKgASBa+/vXPB9MdnSrUjWL7pbVlTp6JKq66aHkujK0Tp2eA0DGIuF0C316mk1
D+ysfb30WGSgYcVFnO7abqNKPAoLicPsRBHrOkPjkGUuhr6hchT5OPnRZqeK4RmPdyp+5DIR+6jt
Em8+apVtxWjoxVsmPVtAB3Q9Aq11jiBKx1qq5qErLjRtq1SXclyhZfStawdPlKbRi4lOlr4ypzby
HRaYuU6WldHeQf6t2LKBJ7Jdnnp08hqvBffH3NebeZJzRXtBRBzYTeFsyHFWLQm/m4LNlBaTAZYX
MIddQn9pRq9J1RAM1W88jtdc2oTpT0OcVj8cDR9ng+TbMjd2NhzE/CypWOc4ZPkRlcnGnsnXnowH
ZmzHzKtVaNykHEQGMxGgfWrFpMwgG1MFOgJCGlYgMaqjNcWuEwhn7JR07WknBXUc4joBN5S7SsNb
ZsxVPlD3RuivwQWgensSdbKcyLJ936prhaKDlA+hzbupyz5iakegE26ajmUD4aqxqMMNVnpO3ERG
RsWvW87Obr9g6Qo4zn8K45P5X+bWEMKHwBOTSNaNX0lmuDMWmMxcskIlil29Sq1TBO9juCJeAgoh
Q8U5HNrsBH9AG3KT03uyDqWz7N/DZDkG60jibm3uvnvqdHcGoxuaBzcj5I51OVqI+FooBWWjZ3Lr
EQMviuStNg9V+UpebsPjCZOR08vae+hDte3glacSrDoU921B3ObVRI/UMSn5FmYJ3lwDeYESNcbD
QhFOSvFSf7BFS8l1jFc1r450PopHT3wkNdUoU7IedGMmkdsT08mx8bvPtH6JOQJ4FQYwfRQQ2OU0
hVI+UdofYfaAjAlnd5/4EHI7KbLLcFh0r9FI6u3EN/YELBmOq0iORsSrWhIbhJziGuOtlCfRW3It
i2+B5Ghk6KMNW5gJH6xbdjMuCjg+rXjKTKboxQwuRWOgmxxOAkY9IASE9FaG4dw7anaImdlIr7Rq
X+SmPTfc1ONW0VnlDiXh4PSG9tysoruucPyOSI1p2At2npWRZdvNaumAm4Y8wZNkfsnqbdR+Kmnt
KctIO5MxKesHKb4l+qEYN36Em3iVQJJyZnvJKU9uCQ0NzVbt1037PlA7DCyZk+Fr0TLi9QvTnAnx
gSNxFnEKk4HcLSjKDvG+IHsPEUuU3jEKNyEPJ4sRJkCwO/7Yo53MrLlOGoqovw3+g9wncsWjZThO
f4zfPgCb7/RlPi7jeMn7lD8tfjIFpHLhF5xVKAAX/MmUeYFKM56jDoMtivXp7xwXQ7ftIALdVQaW
Kq/bdCd0wGh2wNbtbUxlHXZnSVoE40VFBzhvEYO2K9J3RXVJDBWnc5ATTh0fOlqd4MIYlwiiVXtk
182I65rAXXC4JHwN2MQb9KmBjrzUzbhR6aAl9uBrypRtCCnm9tRbWl1NkeTgAcTPoAQF+uK/dhtG
4ESGKJA95hnC3hBO/dttWCQx5U/b8L/6+v/VdhkYc2S6K01DlCQDG8w/CQZKkUVSV7DZ/P+YuCkB
44/wFUnkoVhULyhTNMUv2i7572zVv37Rf5BV8dvW/Su/8Psj5z+F10dD2/Z/rDmSp42t2Fcj2tJX
Cd2DTY6c2zvpVaMQCYL3xm1RfNQ3hIzkdnnWCbSqbTbIq/O3kMP8nZFeHV9rjMATo8pl21zCV0+8
6crBNymUpUwds2o4jE7ymrw2xlKR/bWJQlUHFWd9WAryxbc7MHHmdHQfIYJJUqlXdbrCaWszuIs0
G4FVZt5X1G24g2tC2F7YMjti3i5udzHTr158klDUG8sgwQ9qhxAYJslq+TVlyW/JGSebPnY+pXLT
f7u4pBXcr/4ttzaylW5KoSBqu0EymYHBN2BdmJvZF8Di5GQ3IspW/G3NeKdSdIXZmQ1hvAc8XLn8
SZFIqiRVo0KNG8JjEUBk8+bQNN5SWuCXL82byD2LBERO6+fQL3lfysGXDIYgEp3dz6bPBu0eg0TN
PYvYNCWpXSiQLFDFm/Mxa7FZvPu1PDNrc0arOlfMSWReRqR6My7GpXvhoWBmIgc2A3Ddd+zv2FeY
FhGD+7K17Fn/WyFYVVg6BZvQuVihyWeYlgh2qDwC9iwLpD5XvwfqqK25gAaZ34DBozD1dC+70RT8
Ph+Y6mM2amnZvaYewuiNe62MlTDYDdG+zVIaV324jlNAQ+zzYMuXuPyKUaaKK89c9YhBmnVKnG+R
nVVXh3V5gdic8n6n3r1KPnIFapzREui4IIgbva9Xvfvl5jI3zayv916A6+McNOeOsFF5LbMmEGPS
QeNzR+7R4PnNsciOO6gVP3aWqnEkm71MqYIYsKLsa4Rx54GXc04esboFuUxX0Stx8JTRDASh48el
++yhU/Tsz1Zk9yTlEn22jEGezu4Yk7Ftkm+CLg2vZbUsNypMhLTyK8o+nYAAguKkjHN/hZ52WNcX
fgEh3k6IczK3mIvMJ0n/Q/aeTKEJDPl8RoUmH9MvHoL2bc7TENSdQf6Uqa9xedEF3DGz8W18Q47z
aXwnn950T6zQelguskd0MkupnbvFA+Nuz4QaxOe2O5fhV4gpeN58CsY8wwYvxnslnp0rouIhQEiC
YMRnRRa2JflgXSpeglNy+07kj5qXR6jkr1L6AUqtWMI11pnPgc/91Jifh+BojWQtcFNkjiR8y/Vh
FY0XL4BTyDeNtteo8cw+cnIvTIwJ4VMcL5m2lFHUdNZbpq51E3yGR/bL0Xv6az/IxP3+iwPsj6N7
yuL5+rgEqVf942/S/wSpIWWJm44bD/19nhzju6lSOEVBUsJrzYW+hP7EO5V2y5iV65P6hdh4Juqm
3fmtHV1gaph241vzox2VY9+QgJfOI6Qy8TE3SUJ7kgkxE+5AZ1MQge4Y1uRYR1Rx5HubcWZXEXXf
jbXqcNq3vGXG9oWoqUX+IHMZhgZVT/PkbzIGVPfYghV5UzuCRoUwWzUnzblDNSLu2rPGCx9Nra/4
axUHBqkTUXgTkgt2oFLqL5GbbhTQogCkJVeP3bEFiWHuKYd9dw3ZsjmbVQSgWK2I5y4ZTsKD4X23
3rffvPFLaSNHH+Xtf+0lD5Wu6kS8mugDDItL+d9D3uipuXT/DHn/5et/hbxFUsy4tCfOf5IK/CHg
tlAJSAi4JcLTJyn2Py958e+MGhoQ+R8Cg99VBCqfEilRJrjdUmhvFf8jFQFYxZ/fJH/50SdU/Jc3
yTgIgqkrqboxTU21J8P8nGDkn94XX+omc1piOj3cmkVXbUxdhBWfVMU5nyEDwaAnDJFNxLosqhih
LPWzcRGo6azT8S4e8bUwPJvmYUQizNJHCm1aWS8mWQmjh5oJYHIrfInzXCcL9Cb+ZL3dXjMEMwne
FvKxPuId6YMWplHPQfzLYhv47SM0n7obLr1UPRTWg8AX3UXJCDMFwY2dLwY7wna7xrPWIDKKRwqe
PFlAoCxTnGp+++aT1jagiJh4E8wr3HPl0VetQ5JMH5Xa3iqW5BihemD2meSXkQO/h741R3qGJ6MC
q+RywduVIbwk6NZytK4DJWPmZqKgvVAZ18Gl2hfoeqP39FOmTCG0dX/r0v2RPgjvPDfeuKKdKoTx
LPvxFOeiHaAOFsN+WAbFq9n2RCHpPCK28K7P192+fSgXRUFADoiYD54T/niewg92VYw3F+XsEExl
bI3Axjk3Oc04gvidbDsFKHQ5UoECzEWs1Lf+rWEZ1L2XsSlpG4ILnLkJX0V8I1dOQZAnGo5YI/Fj
0uMW+i63nDwL0MnLdEkccp4WWSIPqnrr+vJckggjBXjkyAfjodF905uUW4M0CR6NnqSCmc0tQv/s
us0hc3q0Z+4AVR3XiCKim7+NiTf5TZe3zl0WMxpQV2me/FcfRfKUUmdAaRm6jH3jl0vP+ag/fj93
Dh/J8x9/Q/Y8zf9/Por+8vV/HEWURWgE7v2rJgmc/FN4tjyF5JnSn7wkJOlNpw1LCgSZyi37v0cR
DJzKCkKAAC1wqKCU/0TQxMYzXci/xD1yFvHYFVLz+PE5LZXprPrlLDKMqhi6qrI2mbotdc3pcm+d
ID5hrDcBMknZX0Ot+ZgqeekGC9yeRb/suo0JpEspDwbQULYjulD4lxVyRSuOCSEQfipm81wGGB3L
o971mJvbdq/W34ke7ycpJKk9MHKfCXHSJJi09BAtDdDoM/w60yEjMx+I3p06QtqAiJApS8pfmMBS
MoKVi5SE+0xPFnKyctGdyFQoSRRNR35wqSE1kZ/jZW7BEqpEPaS0IMPGPcn+8/JgEYfSU/60lFky
yXjx2rnFBv0vvkTcCbl26tSVwhuqUvqROHvS3ML+q3jxv3uMm98oRlrbqteT2Edc5MD2h37N5gUm
D/HiWU59Sz7oo7xrTvmFn178KZaKAw1w1OmmeWG2qb9ZROQPubfHdX5r5tB1c6Agovb25hkTrAKN
hQJTubbVPPuhhsxcapAA46yb40CrgwZwGn4J+fm41gDEcG8Ywc469kzbAaCQU4eAeRs8iJS/Q2SA
+AAOBsYjgLl0qURa5dZa8g+g7OkEy5dzPsqqUwOWESfHsFkP7qvuHQV8ehK5LgYlWQJqVFiqYakX
+TcRvQ0YWekPzNDpvkef6SkHzzCcMC+n/oyRDKaEsi2oUxehmg6FglzdfZ8UYtKsaL+a/pMFY3ph
KBhXpr+BMJPqZ6DRVAQeqT56yt0mLZnx5oECs46Owa1vXrzePwq9vxRxgucqkRS/fg5QVaH1Ej/d
lO+3RTfcJl/pOFwlt7yLvKRdboqxW/ZqYWP8YH1DQSXVPjqrOfRUZNgZbtsa59Jr+TleCNz2QqcS
mEDRj9jsCT7QKU9PndP2yXKSyUd3076SHmBczR8VQFEQbBmcLSENyBfdbYjcYagB99tvw3uLIS4z
IuDXsnUJjLkMm6qRNLkov7nZZPVMNVrjLcQ5PJP77L8k5EBoevDNp+QnUGN6tRSnC89pt6kQIitw
4mrirmjZ3rfodE6ESL91e4Lgwfa21Wt30teIQLhrYgfhWpjjaZxuG3D/E+ImCASQZ/ggW2IWiDb9
ll/ZGQ2V9qjOETs3OhzVth7BZpjDeWT7Y/tZNlsKurOYVW7ecAy084IadH4qQozp9RPbFVIs8skg
7oTP6tyQLCytDFq2bGNqFmYnVp+ZXV9NzMJ2cal34Awv7gaFnosHhB133HqDg6iJ+8hEY8Y+R18z
7V3njJs6ii5+n5OQSB6J1C34BWy4UGlfsejS0t+S/N0sj1VAMsibZU0sDZW15pGgAvDlQHrB4i2w
UnZXE1lgFhAvAJ6Oqh8DarVC5tLkG7T+ubTvratVHAR8nNWLFR67jrfLYqRVfeY96622rySHsvQ1
a/0YHj15oZ7guKEvlXrWvYvEPJLmce26h9HcRXBWY0BPDdxBL0Zm3LUu2WC6V1JKAZMnASS4ugmj
YrTQjeVXHK7opys45drEIeUicbptuEdhNUcYyjt18oYWt/HnDvxqziJTWQjNXDqpv0XBy2zwhFHN
0DdA+32MPfmjEBO85w07riaSMOE1D+dFACTdlu3Sazd5dCqjpZTaPAvafdgJ0cYY5uQCLDmjbd1a
NoLLJzAq19TO3S3qQPJsJKRuZm0sZRE3DoqigoAozXvm5HcH+rOiJyN8iG/SAXa83n6RMBGd2xNh
ee5LsDq2R1w9Il1aZDhsCcESCfk/ND9EbIGBHwhjQQwkf0hQsFZjW1+DzSnhHPuF+oMPbaa/AfVL
W84IxlJ3HYVzBi+sbvSHQdG26D+pzkIYvoG1OYfNvLCJel+iorVmiAp+VKKXePK/fGBrqKfFiDTC
5NNxhd8KMaT8TM4E2XGuh9fyUW/oBzOWDUlduPgdNOvFbuMRRvHVTMDJKrAVAriWDKsN3SLAEgrR
nzZTbnH/9M40F9KZWDBCBsuMIvB9vOCV8emfZDtdo8PId4TkLYc5sYSYz0Jpnk2TZbzzJpk5VYnc
oiy6HLYnsjBK7TsN5lZNMCMm7n7RnAkeZdvFH7abvqO6KekenVtf8L6MoUgM/CuUY9cvOX2kTyT7
CCToUn+nxB3gj57BCPXozJ+Ar55XxWezNyBx99kGIk5mdi+P1hZ7mrQoPsdTQ66ySvZLvCyAJEZH
fGl+YusIv11KTgKnWTLouxJcShXsWj7ONXIsjHjZlNLMCvMF/MVkkurLnad9hvg0kRjQMtPod7ni
uHDRNixjlvCg4uhIOI0leW0h8mjOMdi56r3ExsxCnS9QICH4dhzAOZwV7pQurUkJYOX+zNT2HBJb
aOhO3BEZRrtq9ig6XNtC3TBob5J0J4s4UeZdhI1mGQfrNHvA7Hr9krssCsA+bGU4pr02l619Q6gG
EErFgD2QFGakjmhtEkyMnb9rs1tbrDtmifS0NYxj7Z+sEiXfKVGXHXxr6H531YG3LwyW98JJQI5B
SItWuC+atZvs6DisUTBmjv8ZQBIQBIY2SCRgw1Eu5WetrOjJzZvvGhZYOnj11NZ5DPXXDqTJRWWp
o9CmfAsGOZuoZJfnv+i+ISp0eOZIdPw7gFBXndyGsFl3LhfrAUxMwWUU1t01al6KT3AuyRU2g7Yz
8IucQQjXjF4wuxVAWArrHcJ+97DgnCjZMXo18HnF79mnC1dO/d8Ac64BA44w6QUiqLt3JCAghWWH
SyK+TLnnE+fE2Yc+uK+eDcx8M1H0EfcdjL0Kc5/B4MfVoZNmJOyherVg+Im/r9lDJ9MP+xYvuqBY
x9nD0wkXWTL+eR732WQtKbupluBWv5Qf1brzRadgjulY52BccILiW0N+0CJDSJAjdPzXfILP1l5G
EKif3nF3ds8WeHkTqBePKDRukeS9/8j9WwQ5M3ZrrJVpqdoqUghZPpXGFsowYKfDmqlupHv5HISp
+LE0MSk5HO5s3hEX9GjXgM3hJaNF1N+bvIs2OCeR7YDbI7omUamejy/Ba35JxZXOP56g3osb3yC7
jRvede2PhlfthpPYuxHO9dWdhLlygAT3bXeHUok7/bWqbZKnbtDaOQIpehTnPX1X0G3v2pJ7wHxF
dkUj7FIHuX3xD8NREOcQvfEP2zDyVjbMm3il5Qml/yxZp4QK2LwKu4W3+0JNRSKPcmZrFXfZQoEt
tlVOPnSxb36zIELn1jNOwqCqi/ADQ1hd4wxYTJcCQ4DEIELd2DJ/bXfVEkwfdHzlLzIkS9zGexH/
ks0mXtsK0p3niHAULU/iNBwoEnstrB/vGDIg0es7gKTWNwh1ETsG2tXp/xJIuSN4g0aX2wjif4nA
+/M5mGlPcs4KIx6MxiZeyp+C6lSP7GERpXev8eIxcKLh2qtbO9/Dtp9I+0ALzDXCob231v6+XJhn
eiNDUlgI3Wydhk5qqipccoq5gq5Id+ijXGhriyYXikOJw93ns+KUrV22+2v9xP1EQ/S3y6tiRypq
5PTEl10y1e5aMoZsKltlpzqN+5Jk7mbekb7aUorTg1GvTSzJVvwWN+i/bKuEAl5YyaJh6OMi1+fa
iXcq8RjF1PEM3t1e1M9AALumFNkmUgVgMVikZyKXsB4Pnz7uzHuD3ElZET7YLsVt5jrUbx2tHQ4U
FAdQGwwpD/BzcScvqkdyrI7/j7vzWnLcSpvtq5wHGCjgzS0Jgt6bMjeIsvDe4+nPQs9o1OqZmD90
q4iWWuouQxYJ7L3zy1wZ2PG+2kIMJ9eMiYtsRX9EYRHWUA0v/QtSf5ESXZ528BiVEn3f7rkMzjUe
On6/cwOBih3ijLCZI88JGm4oo51RfmFbJ2nPuH72CW8GX1V4ihzsVP6ieYopAnhXodkwG14jfgjm
LsLkJwcvrrKCAoT3D1a1BtgKlsxDy1TMUwcFo2VdvbjlQbNeR/jtHZXf5D5wFwk7UwUgzk9WmlYl
cdyDvVWTpb5PqBoX1zKOa3UBFEEijHCpkmX6gRmsyzZp9K6ccIeV0pYyAvWVSEv1VJmOl67ZbIdz
60Z+4skqdi4NnYfxPr6WbOFu5Rfa7dTcNvcAJh10JvQ+rzNd4peCDPaBdu4CT93glBtr0znykStM
O6M2F3P8AIHG7ALj2myTvyUfNWcVbFAzzEJ2YkM74j0l0ZvHf4Tw0aWp66W8pAfpgampPuCCT07u
x51YkPSNyOQzM1HVOVN2zOIFHj9xLjK+GTlgW0G5l7lI+UjiiWB28IRy7MGPClQa2Q52nTFA5jas
kZjpQ63fRol855x4h5ldfblapp9kAkK+Es5Y0Rwe5QfvTE6wuo74aInDAY5QM/anlrrzXjhD3e3S
s8x2xoRGFBiBQzeqa457yd1ZHI4bANh+2KH4+WcvPwaEI3qL0y853thROWdz4MAbrnJ5RvpVQXxs
oy5b/cOo+7IqBcnacAM3vf5Bx6PPrCVSIDxhzmzX2vig3g+cH/9t1FhWnHQK0+iggqmtGP2XGmaq
vmN4ybaOpcVYuKf42F9jJ/pi624d2KpFX+htcjHDIgQgjeT+U/VK3IV7Im/uOTBoztZAiLbxMdoG
B3kpPeNrH2133+MSm8qugktyZ/ca9vITQyCoTxqzUl40qQ5Xpk8DEwuVxVchKo0BD1gckluja3ah
ROfB4tYVPPl4jSQ8RJ8xgQETsD06AJ1RM0U6lYLTTYB0BFJIzMPBw4dYyjsxXEt4S8aTzBpBB/C4
7qpL68S7qWzzEGxYPBYknbfRxToikZywjgDUn7vRRsJkPV47tF26+oCc2WaaLloqoFVtTede4Doi
Xd3KHnyI6t+yhQaMqnaS7Kwb3yJbWcIVFbTlpt30DOgKfKRoq/iTiRbNNf3YWbxVCvI/nyr7U59S
36ncbFaJnFjO6UPe6U9mucQZBogiThZPdcFiorAmgf7lRP3vv0PrbKqNIYhEPPETupAIZlZAHAsn
jkGCs2fkQ9kiqakjkAcreC4PyW34KJpwlcJlwgrF6npAP3ID2hMB/Q7kwqQ1+wElWaHbzqjLPOgY
fZc/NMG/Y5GuivQoMomRGJkgENK99z/lzyma+Sf58799/u92C/M3BSqOPBX6ySq5gT/ZLegOJESp
6fIPKwbC5O95TpwYqqWaosqnTp8n/1v+VPBviD94P7Ko0nmDEvsX/Ba6wVf6Wf38j4eOsPuz+tnF
Gr1nOvBJVBZFX0HPQY0c2TOgquW2G9WMO8LPunI3MXY97LO+ZRAKtgEDrivj6q9LjXVJCKolBjbI
zR0bGmmlVDXnSXdF8Q2UvkZEjGPoK4xYzU03OkQDkT3x1FXeRpomC4BVPExEo7ayHDFmPQR3wXVi
Udu19WQ4kdapP1KAh7QvkILMTNFdIO8lROVVxH3pqhCSj0q2oX43UTzrfJGnU/MfswjKToxp4sA/
mRzb8KPBNFTcFYeGW04NA+/ATTP6YhYR7GXrIRoL6UklRira4Fp5+M9EURcShk+TZQRKD8W8DV9H
WFK9Kb8K0uSoHtl46jCsjOnO1vCQAIY36SqWsOPTuJnCaZe8u2LlgNCqRcfHFS13SmFJe3uU3kGb
HCZfqJacBnxT3UlV/XBVege+o1vRzpd1BAVZ1TgcdJwrlJyxP85QDLTKztcoc1dxXH51lnEISRcK
+MEM/TEUTn8LPxNkzUAAdiZhclC4CXDuX2btU1GkD9WvPvvJsiVF1dXwJm4mU2thmaxbbebnV7ky
HP9hoaSCVBI0Eu2tuK5VHO9Rv9FK1S6qryBfuuaJc4X2KkRfOhuNWLz7Cue/1r9NPAQfJnboWikj
52guQfo0IXROLmXUyHziI60xcvScf3S5PZKrIC3R4wZhcG17y35VLduAzZFWP5B8tZUSoSJuxJ7p
nDCM856jwH/8ifAUAYVImbkXDM5AHSpnfxGNKINCs54YZxZY8jfPPYXcWTlMWiIdZDcVsTByInUV
YyEPXgYWRkk7sfVDTzazjTQF8CK4CnxY6QSQJdXj4L8k6hHtNhNnOBo4zJuHB9ttJVz48AgnUXsK
ELOZtnUMD9FseL+yy6SfROPYswDl2LFB8RDpMe0PCF6uHedOOYc4Pvtuv+BORTYdZ+zyzUNjMBzj
1o+0DmjwkPHgZ+mFgDC7jpl+SBD/q136zFeptt6RWBv7coL9+2JLiCdif4ZvpaAaEw8Hun/N+UaY
EV+D1g53oI0IPMz9hbAGguAolL5uC23WzdvngV3Is8EljpxoR0/6pSKHUOD4PHPwYOUXF9J9IEtk
zgwYd5lTYk/CC8q4H4qgOatfv5sn6QV0OKI5Z7bBCR7tSwi55ZgSe55t6sOLT7UO/q1NOq8wIoTw
UdklByKEhjkwRzYg2+9sGz8zmpnFwMphuWhzc+7SErpAyD8Za4WUTruCAcpmUmAfWVcnYbz30wBm
KG5miw3KYNBZczYvEJ7BWjXs2Ljg5KeoMV0GyjfKU7cmgpNe4ILVfflVI+9rPrHdCKcUpYdHB1YJ
25KVpeQnA4UWb3PkYYBcDp9ylRIA561GF2D/lcnU1Ki1PfRYStNnHk7IRn7gDS6wIejAcNLBOU84
eFcYt6Wnf5UdJek9WAtLWJYGYxuztRD0qvUgCYea89fUf+AIHN7apHZKhHHj0zpx2ghWogl+K1pG
7rn0rykD7PTWm/xAfJzTupMkvFhpSzakeE6j7yAf5m7z5A+L/pxk4VOWM4RiT1Zxq03iS2mmzbyP
jLULC03unkvO84yPcSSxbyoROFvAGSPvlwpIWQl/x9tzYzpmnB+LeT7t8rcIb6gMHBStS/Xlc3+z
mNw0UbmVP4kYgWWl9GHE78pH1AXbEdPdTREosWWQPCKf9xe3uWqg6Kk1sGDF4n5auv6CPb7ezotu
GRK1aM7JR+dyPGbTNTQLUplUnWA7ns/G7Iksk8L9gjmXzL20Ef1vr9dP0Ri/d3KyJ57WoI5rYF/s
xlLXvn8MpA6uI/5TWJO7qIHzqffweb+G6flgWTXy91rlAMDJHdGI2dz4iuxhdMeawlKs2nV9T/t3
mbFHaBsG43gaWba8O5rUkbPXJp/JN7FaBvqbHt2wwNOAS/YkPvJ//AxMQlC0WWsmTOmbHE7vYHZ3
+lawr2g7b+lC5RwifOcPsgo5mVuiYKTgmgNxfGS+EID0gm9VMgnUFFbIrGaZo9SySbbEFeJnDvV0
dpGaTdGsfWxqKBq1gtVrAqJ6Bsp9lhokCQbInYS/rT3gl/3ks3xhP3M2FfFa8V1NK7x1pdUQIWKg
cKQ0oPWmotoBizmA0xnGCe6Rf9/9I0NzSVTY4onMxg3l/xqfKxK7sJ/G55Pp9dfP/33/aP2G3cbU
wPMbIp+HR+j3qkTrtwmgr+imRoD0n8yP39260m/AFsmu4iA29X96fH+anhu0VRvMwQm2/tXp+UT7
+Gl2Pj1whsmqySPTQaZOT/zn3aPEsEOv81qmzPO1oZANv/9WX3enFLVV2QjLfs9yNlavP+230ZkH
L0v/X9okpyxIa1xzWAT+8/v+6Qc27Wp/mtn7bHhaVRSkzTOpMjnVjhET4EjNkKC7Bd550UXCGQT9
MBDi7wSD6ExyijAmFnhVyGkh7vpE5JkJ5aQ+zFNuBaeYssSAvavKri80LThYVAIxzZM6Ye9x26u0
9EUULLzEHNc/Gx/4j0SIhQ4UwlCI2/misUNanqbonYmaNpd6qmuCGUGOkvtvLelf/kgxzYa791Zy
r2H/9uvH5cyM2w4fC5ZjjSwuJziPqh+zLCEbEg3ZIaOP4I7Fr9TaMlBAwffcEC8wa75DshD1mpC/
ytyaQq6CbIRxJ/DEh9M5Yo1vwpfKQxa78ZiKN0lj4EruDW9DRL6y2NYQEGk+Wwoc1VNQK4XxhvGA
Wz+DtFuBXvxisNUw7EhbNLFjlNzcxLsSgsZggVS0XaQxjZnD5xfehy8MO5ykO1oVTKp27X5Dx4fI
Ouoj9UNd9KNvXz8h97Z3hlecl5XIYcBHkEiV6uk3ZCLMtGTle/SaTVJzxt607d2gxSVy94XMRtU/
WMztWyU4+hT8qRDf3bF4KTPIbfiG9GEneogg7YgdegTMGMUoDkKVYLE29oIudTTLedD11Y3S21q6
iBEs0SVZ41DaLQQcEjTgEu/44fe66RPvzdDEZAqQ/HvgU5UUPLqqACGKodmiZWm8SCbc6ZweA/UQ
ydXUm5LRN8AMYdJiUPNceBB92MerECCymVDjwv6PmyokJzrIOCdN/V54BXQeMTwwau7YIiyS6Ft+
rSfK3qvKXjT/SDnZ44pFAGSmnOnxki2daS2mA5uS3vRGWPI1pv8bzkaBCpmCQEs2dDBMFCxW1Uax
c/0l5T1j8gflSJ6FI8fVgkWNg5Nhg9yf6O8t8HVG7I3BvAgmMULJhKjVsPXSXtXId9ShBp9tZetc
ypeDVFBYAE9eLCVj8Y809UMYqNwWUsPf8GRpN8BYQHK3452bPaloTxRPZcaVQxEe+EDPZ+Ep+67K
nbCLl7W0k4xjdMmPWBGsPl+qX7yForzF2QdmLRpBE0otUwMVPaX04zlBNtx886w9BUeR8Zy6jTRp
Y9aZLdTWqogmafM9Tj4H7y6TpHkq94P/ylM68liS/qDspVeamzJvXIPHOf59lzGaV9AqRHGyXU0J
jP/DkCpPXN6fl7H/8vl/LGMgqzRd1CeJRcS19fM6BlFKN1X+NeVRfkqdKOZvAIhlNIo/Putf69gk
g+BUhUQF1moqhPlLMoj04wH8aSX79bH/4kgdvBhUaGskm4IyiWGRSUv6LD0WinaGs0lm9i1yuS4V
48vn+GCG2arS0ysoEoV7pr4oGclzvG7Y1zMWb+aaNeWdGWpwCOPuwFQHHzQ+Il890Fk3KGsZjRWY
L3UtXfsWJ+GT/KY863vFP0QP2ANr2W2Blt9gkYZKtdSOxrOf0YHJyX7MaU2jFzBGSci4quSjBs4k
YRwLc4emQH7Dtd2AhRjwPwiYVugYLZWZLtRLC/Q2McM3k+ZD7jCJ3WfDTuZ9jy5ejKvK0ymcWITY
WxIKyiAGEBqLbb+0e+JjQbbVsqMs0ga2m5gnOXOv/LkSuZGoM8W9ecZc7XloxJenGReUTpmZi7vu
+cHoFMsFYexoLeaxyZSW7CS6E6tHdTBLahItYisMjl9TDyjgvfQ8YLfRq3oKeDjxlAuYI4DKHUFR
W9KWdHiK9Lu7Dj67mcqMukJRSZ1+Va58uJGRJBGmty7Fl7GVeaWGO9zTdw8wJSKPhGFMDead2V1c
paIfhDRe3SfbnOCHwm5exqk1nctz/GwVR5eQQz3DAgllmXB5SGtHvdGzbdguwfmkL174TNpCY1K3
9dDr8DHNEolmzgL7gw+ZPXvPhnPIsRbpmjr2cI+BBt9Iy7B3nJu4iDSb4H6A/aFYqrkw11WOlRW1
PMx1HV61kVeAt1DuKFMZmvSMo0qUF0XGEcbDFBcIduTtqtFdGanw0LM+tDuE5LySZjJl9AheVH0x
ZOBgdNN0BqWc6j0K2SPKXEx9MeENSI3Xhyy9qN7Gzd6Uzp/1PjpBZNOAqtBpMqogIsAUeypfL1pY
LmAqBgkucQBeZwNPMh4hhig2tK4mu+va1OEzPfWzgiii2ajNDMVfa6bzxvDZM/Ps1gUn8hgv5V7T
VsjlQmXQz9XP02FVPIeGbcQLASNLzXzBOErv+bvFagW4f+i2rrEkPS1WX3mbQ5OzWKU5DhVzPfoi
Ll9Si9RyCSTrnGtH3PmDo3rNUcsNJjkchfyDUhU7i3RTxN5HN7xlXvzQxXw8R0GJ4Ol3DqchutQM
m6Ud06QT+82mwNPdx/gotPAjYEQv1vmt/NR8WyTaOMyCu3lzsRkG2rzq5q6xmE5XETgRFWGTyhSe
WXQZaR4mTlNuXIEg6Qz/pCytma2cg/ADxitrYIOO8xJseK3dZW5tIiTW2hE32UEaOto3aYtVjlax
YigsAgPV/C0ccFlJMGCvwKTjhWTnmDqWoM/9ZQfkKqLPEBwcg1ze19hOl0oNQRgqa7rzlJWV3YOL
t3VjIvQkPTQnXxdnUUKNc/R1M0o3dU0XBg6o1I7OhInZ/7DnmFtk4fOHfGM2XucFd6c3Jj0Krh8h
NI+iCkJzpts8kzSajJow9iLmWa3Q76oYGVCgoU6eEiSYK1bKS3hHncjv/lSqMaMPZxZhRdvnsEp5
7TWcmer447gepNVhsucTSxfJASxqtlMZak4LjpbDumQ3b6rwJDxDbwusnXjnNhK+YJxKLgNYU4XZ
+FFqlz6BAMWRBgBWCgNwMb7QfKMk27L1pVmpgewll9O4STYXp3y/Kl5FPBVhkadznwViFjI3kueU
s9b9ezHxdUHIj5s08d5aetaVXR1tSm7D2Z3blfRafiNFywblvM8jRoRoV2DEkFg8QMb6eEwD/dAx
E6pEDyaZx91QFG69xaPshWXVUGtyG3EsfKbiC96jNtkW5pPPBjGP/A1E0JOcBsbsQ6Q+GmlIrKLX
5GPKb0XN2myuA+cWVX3P78pJqV78L3mrotKnKLVSzAge9NoA+f3aAAEmpxi4+O+9j8A6iZz+ewTZ
+jCCLUXfIVgGQtXfioP/4PDBxA5VFpMEuXnINxVtwVjYkAvoOZNXrrbSsQed60tx0r7pd4I8rE+I
Ij5vhg5CXJK4O38SJ0Bq24ckvubdRymCEMdzU2abKbZvWWhfc3pKyYdhSninZKgT1sTrxbVx0HJ0
dGQflHVcwof8WtKY1pTt2i05PpBh6MnTwXmP3tSJJ8vqIHXyRiROwdyf1dBq1qix9V2RVtobEcml
9iljoF4ETsgnmu5SophNWZjxTt1SYX2gXZjcgigfp8pZ49bcKqwXHRwwhdmCsghIppxccJAcy+Be
c8+9DkeXkXi5TXTgk9w7EKEWFZRmcipvuMfQb0JIrHStp0tX2QnSEfxvgJkgV3Gk9YU9jQD7iE7d
8jmkVqR1Ay7giyU8G/3x588ZmPyNM7qF0gezaIO36asVgjoWtoqxMD4hLjB7SRVz7u9dIh5oRe1L
Km4r1tlTwxgGolqFpJrTP2NDEJGycKHF5GXmFSBynMsKsY3s0QZ3OCyDbtdwE16z+k2v74DqKQ7x
3kP5qW7omRw4ks6QuuFcYykBB+BhRopwHscqVrgWNpTxJrTKQ4Ng2LNT0AhpCG1KrMYsPyo03kL1
HTcDEDT9R2NdGq7r7oZ3mcvxWdX2cqu0tA5jbgKFS5NyLhszKkJlMz8o8KV6ATeFm+Ot4J0jo2zD
Wlaq3la1UztwpoMSR50K3Cdc0z7Zd8S0YWekGPzFd1Z6Apw0zZ4udffo/Rc0v0UC3w2a9DKjXd3Y
cWBiLl7Qvt0+LNwgKiPyGj8U17+qipcB5SCDQi2yyanouDVq2WZtPXiwO2fgqoH3YUiirHL4xDo+
twztDCTCpIwbIyX0fnaIjMA1MvcuOyCroLZXdFzh7rOj6eB46Fu+zhg8x4q8LjH/kMwBL8cowXan
Wnn1vcXQah6FBKTXoxqd6EWKT5n5RepnLdUP3fiqON6FoEPM67BLKjsa2H54D88y3lXsZAUE+xj0
3znlaldzED964NDJYrMPcqfZM1xsRj9ckZHTUV0lIx/jvoN2CQC7P1SBtVWbeJV3G3qQ6hRrgdNZ
ttCsBqxP20JZR6aTUDUY7bPw1vZYljlKggxZKN3c/+otED8vHLtjLoYm2QltftbZMaKPp7R2sEUq
CET7JulIoNG1Z250OPGtt9C60AmGYxFVe0JNjTQThlXqaWdlw0xgwy2rjsiNs2zGG/9eywcz71bi
oeU208TRJotd7DO88+BvpwjtepitxdsgPckEMKBHBfMAzzbbXVLDP3TnCNHEZvZucvIkSN7GE+mS
DHFusG5QeTTdfSx+prO2gm2L9Up8DUcB41O44zwEk/9TTVbgC6cJQ1AdcpuiemnWfmjMA0iRYF3Y
B4mNQae0x3rj4ggMLml5M8p8VuuXeLJ9uNdSI/K8GeGo+FRlODkNFKDj0RUwzGIYaMZXEiNmhZgw
vNUKvhlc0kS+TFslXuDSgIwcrvOuZV/J1wsYe4AcCQUODdz97IwS5hLroIlXVWjBhrH0maz9mphz
zQksmt05KFR6u8p4N6IaZQPBq/CbRF01JUI23bXL8SYlPlIyHr2KboC4pDopDTDt4NkchnZRVadY
KzcC31WeWNxP5HYvXX1nthzwpKZfjqtu6pRtGzTOgIW3uf0jwwxstUJGNL43cQkNIEDUV4Ypzbws
jbWU6POKcxXhWE4SUD7YwUtXSiNI33Isms5GwHZXCfS7jPWFDjyMayngO52Xp3jp2Lj1KPAtvlea
kNneFOtU4U3FhlQ9WKd4ExTJHHYFdvRhCzA00/ZezUX8D0VTQ7/Qgox3p6NhesONCitMT3CLTgjZ
2qmVe13oZE9E+Hx7Eu7pODHQpQUso5EfdmltSoygoMf3GRgol4lywuWwrsVl/TfOo+F8QJ02JFUR
USEwSPzvPJpMhOwXJeI/P/8PJUJH9iZw+88c658VdZ38q0i6TKH7CGH7Z0OGDORCMjRDFn/QMf4w
ZCBSQMVQQWeopiX/VSLkJLL8WYj48dCZrCCYKBxgpnz5T9J2D9au0fyWQsfskngTQBFAYke249tL
PltapRnSFHqyKN5VXATvRjo301XPAUyZ5e06GxmJB49zYt7G9jYi1/ow+8JlLzkuVuQGw267LhjB
wVKK+wgbHBCDZNdkV4vN42gAfmaeyMlJB+ngiwHwwHm1NG12fcPJmLxrtL3DypfmaXfu66PSJNzy
zyU5JBd6RAK62OjBWc2iNXcf4FBUqTsiWodnrwu6NzuPKiVlldcHlbWCPWnEb/UtoyeGD2fRZlzP
vYUbOlyFKL4wDqzLOQyOVXxQYOYzsf4WpqMdM7ICFf1DMajfmUwYNB+GOWi6aV7fbruzmi3+vkqe
ocNml0SEtUlVg3n604DlP/OciH2/KHn/5fN/v34wNPG2pBRM0S1JxYr0h5Jn/kYeE/1QZSpkYHb6
w9Ckykyk0PEsXZUkacp6/vv6mf5KUmX+mstI1/nnrxiaSMD/cv38+tB/MTRVWeT6EZVBxIi6cz7N
5Bli9OqJrikCI8JmUsY7t9xTF2sEhEConIGhjKlnwheF9IRJCS5JVLNQ7Q9+Km7kDqcrlBJwLHT/
dvFZonOKMi4ByU9+gNd2CxUUfrlrG5HMoE27RMORV6dvKiDYpZkxx6X2Q1aWlUKgr5piYC0GUJZh
tmkm7NAAFkW2iPleBsVZ0jXFRmFh5y7Q7f0ET0SCSVFk69BJZw3LfrLGZRQSzPSFZWT2c4dCppFO
6Mxw+uDdQksDFSNNJSf0TYb1x5DRZkKfl4dX6FlHGordE0gxJf7SOc5ezE/No1SViieSPLVt0DHT
6biCr3liQelC3NTZ2Md8o6lBIu4vlX7zeERR9N0nLQYY7EDE6QP2vgujaJ0RaczQXdpHzGResdSP
kfaRNMCimMVlBVSdFTC77gRh5bmyKTsjgNQ4UZ3jfCaXxk4lQvWz2GZGwhoG52joyzCnShjxksnh
zKTXnhJsS6WOHgNmOE2xOekpPNtT7zXNTKa8rRSYqlifJTIoj5jxXON+TCkWniiB+mgPQ7uWFlA2
qXZRT/JJO/C89QDv0o2RWyB+C5hS0psnp8sRK5qfbAdmZ55qhYwcbm50SeSDJaGB8GxMxQVmtk0s
VA8CipEefvRVj1pkXHk/RJFCdlR3ygOuC0qDo9BmgkZOnUoym9SxOe3zM5tiqP5eXsbeTnC5dSvE
XixY9E/abMiz9IzDPdBWjFObFe6G5CrVg0MjSrxHuXIxUlQrq2lokYzfMxfBWX8lmRaegYMN7+zm
amp8cRrckxMS5ZGTPLDG/lun1fugNmzlHCwL4fdgd8cRFPnkwqUn+KOpF/5BO0uv6q0pprOr9QbY
BYXPIxfMqFD9NAl3IaIZdkAj49QzOvPf5XlPxmfxDtAGVkM8BxenWrOKyd1JoqOZnui5gX1HnvX9
rLyrzNC+whl/OBJkuIorwAYzAbfap/ZZ4G5n7RDsmO3mE959doj4nsM1Huzu22SrtlOfZABtT6im
WkcoB3s0Dtcl9v+Qgde6P3oPUmKhRjn3TDMWQYrd3pYvxgvJISrFthby24uLyXBuktoxF1RTO2rr
0Ey76+nDvcB51S68pXhvEjpga8lPCEKyZFsvDMVU7MCz/tLz3QYiJCnxA2HXEpCgKo06KW2OPZ+8
BAMy2pAAQiC3s26uvIbEhrCdjBk3FnEeKVOtdn6vUS7zTUSALp61z+VEa3ULyAzLqIb+YBuUy39S
dNU9+52tH8HcUzGjryrHsub1Qp2Yb372LmWXkpEZlQ8kiENr3PvoWXLfPSQCZBI3EZjDqo+Ar6xM
+nJVUwZ+QbqrIElFkIiITke6VoTT4FmUtbakOJYhGr9sfogVqb6DLzGXO3SkuRPvPemqZTZeewmW
zkAQsdzHmPz+tgvvD5iAqtOZCXAcZ4b6v0domEX+vHH9b5//r4WX5k16YVRLBNnyL+fG71YQS/pN
YgmF28Ic7Mff/XvjqkJL0DRFsqDAmKLO8vvHwstnTY/RZMam4BYBfPAXnMSWNU3IfvKC/POhs4Lr
bK2tyZLy68a169VS6zjRfNAWJcm7iNN7vKlB5aqLmiTdaC7FDlV9gvXiVy0/mV4h2MZOdq+Z3Ch7
6KMUZtxcwPkNhc92RK9yTnES5oZ4i+4HlJq4Q47frYAfwOQoscmxCs9UanORB8i61YIvX1F/Rewo
sNt6VegOsdZFfaWDvmsuflS9G4h2Ve4QalSmet7vqMeNtSncK5xiV39y9VsiLssPDstE/KRqRdBN
ZqiPs9FxEQObQLsanXFKVjFjtduP9Cnlc5AHIsrJzlzmFEvlzyUm2m+MofmzX65JLPBdOWPPZGb1
r4K+Lttrayxjd+U96PL7rEG2GUe0IPr7FkyRPMwf5Hghpl9v+H2JixIqSe6COIP5dKHGncMxvTJ4
7z50a9EyZshMk7a53PGqbBtIjS17PH/yPyNlM+2pUGB4keQU7cFqti7m0NR8zYIvPkJm9ek9Yu0o
wQv3TFAJVJwyZ/04mksm+AQdeNid7R1Ealz42dFVIL5n7+ZBvlRwz2f6HRg0HRbktRAC5XO6xowH
wcER35rvopzFO3jtox1ftS0NzPFJL2dYvcsVYSThaG58PA59vo/YuuvUei5CjDmqmpzrZFEbm9qC
Jh4m9GfPOQbx/D0DNaHkIM8YsyA93a9HEoFZFTkjYzFGJ2mGuXNOh5bgVtcQyxtNz4L4ScOqB6pD
MD9awrz3GCPxqvHoRCdkqpI4RVEQr0nTP42tsnfHbSlU1yY9WFfIGTrDBmnDg7Su2aN6INIAXhPP
Lkjle+Pawk088LJjTB8HJ8MgzNIJDgQAfUPz4hprKGU+yFYJLzWTKv9z2BDnv5BqcZLFuPJfoku6
Lh7WFRVkPDF3Yig1a1bFKofxismdYeISIHXpCP2BgSzC3MPUb27hjJRY0ii68ps9RDRU8JGOO371
S1ZBXIgXA+Yf6PlqXmFfFpYj6le2oSCSmp5HpqwtF7THHLgyVj4y8OTBYIKw5mKkTfs5k4ycwSoQ
+lmFn95bSdgblZnGw8dXOA/vIXOwA/gc/SLUdv6l0T/zzmkUfR6O/MbHbuxuwv6JApl0na/RtDUn
PP3ggQNzQsPDDsxPNifoQ0D/JlzxKnrvGn1R0I7LPXN08VvecPGAUy0Xwz04R/cqtOEMkumOXh2O
ifDfHIRqrPrNnrTsomU4NOGS3qN7eE1erXrr+qtsU11ovL7JG96sfTM3rjwhag3w+U/4cnk/zOO1
uhHFtZcuUNS0azjHztLzE//g3d+jb+kYhxby99RX+pi06M+snr6v/9kRLkJh/KSCSSin7BgvP+o5
VhrmrKQkIKBwKeO8gcfB+wJ2eXZzGVgpwdlKDmaxCvtXIV74OFvktacCj+K7WiDh2TaCb1T7bpid
uuyMR3CXeh8DhQGYeWfigPV4H5b0ei/VDuO4ncXJUhFPNUYipvrQFYwGOeqIn8w65rDRN1ScxFhs
zdHdZwzfBY8ZPxJzJMrsdaT8LnWUbiaT1oB1y0qeg+ziFoNNxQ8mth/RWesSYyordzrb7a6p1gUb
x1h/WIyjJfr4RlTPHg2LKx4x80AvA/f4EFGifmpGdmbPEVCFF7/lRILL+jt8AaTcG9/d23Tw5xZD
0Q12/sSDeXjPvbsK+So6molu91empSFa48CNuoJs7y51j+7CTD2m/ilMtHmE5qjwvhUmtmw4UWZp
v2JCjxEiZCQIMX+6mQOlraeoQ805L8Eh0JM4MchG4MMicB5k3AeWKfHLdgWSgOh4cMTTBUQg6s6W
sk7oXsDBz8VIDR+kXHmdJ+vGXfX9JQWkW2wU0ebB8m9NsLt4USI/ggYPHX7RM0m9QVQ4TB+7cSlC
2UQqgSYwAutYtvoyGpcmDu5x+uXFS5FxqOPqD0nHctfDmqFyeSICy/jCPZ3sPJSfHdEuoThW/PRS
wmgAAg15IRBj7iGp0c6DTzg50Lvh905KG1IGmC/kSiKJWLevCtmdZhszyEluQnzC8Cbj8K+DlRe9
5OMm1rnX3yT9oJvMzs5qywZ0reTfSXXr64/MO7mo+D4xTwDMPgjlhIeDM9abmRJpaKNea3FwML2T
XIJTEegjGIRDXpdL7tkiCXkIozm7dGVfhW+xhAObUkFdX7gquUDBhea9TnVzqqG1DAgWZrSzsDBo
FmEioj/xa0nCIUw54VE6KQ5P2pQ0v4jlLWI210IKUdLZXC33mk4Fo2g5bdOxToxOP/0wEIX9RJ+V
+TZMr7HYPE0VqRXyer9IDz2jMj1dDym2b7eiWxPcZFx6TrHOIhaufEtEk8J7naAtGYE4fQL62RdO
YBHx8KGCG/N0cxfAGG3VfKX4gIwUb67op0rf5/oprl5dxps+A6aYu6tKyysMtehsALScMk8lZyed
yAm3fBNbdXiyTibePVe+F/1nLDuxuYjzt5IDbBUefY2GhnMi4NWnKY0VnEodtIlsZXCPYww1j7hF
6ODhuM+FD6nBHpinDFjQA+CpKsJXt2WCZmT6Sqdmu4FHU/AirEq61UZIObnY2IraYIEVFiWnMuh2
gUeNMC9n8p4JKms3VdINhzGZoz8wJ9gvWpQtyuS9UN4GD2LLUosOnUWLlp8tgwi732JUMcOypEkD
tXnbpv9q/U0KgqYum7VhSo8yOmTx2eM5lzh1zPqU/n/uzmy5cTPNtu9yrgs+mIeOODckQIIzJZKi
pBuERszzjKc/C652OZ12u6NuK8J2pcupFEUC+L9h77XzlSYzu9l7Lby34pW/iuBDaV50p60GR5Iu
pXEJPSdVV2p0kbMjB4jAKgzpQBIR+wWNHM+8dYgaqqXsbCmPIkNTJCbz8dxDp0QoY6GUmmftJ877
RQ/olSYy3MlpeLbkC062RaJcRBP7bMaZiW9spz9qTE8zRT19mz3rlpGA33TDmyRWd1V857TOc3ci
M11aKcVbeInIryKPAJWDCXSfuLKlpl6iV0VeSb2bLUdiofwNJgBVdYXh6uMnLreehVYfQEv5wTKo
dagZeaYH05EE1jklmYkwQigWyTcO6lRa9J/T1wT2fwdLfa4YhAGAoG008+E9Ikvz7Eafz3Qc7sJV
+fxPbs5ohUxZNixVk1TG/H87FUXRTvf2g76RDudPX/97c8Yfp+PU1FkRmD/q9OnbdECbhm6o6B/p
Cn+fipLNSY4UkkuVaercgPGCftM3Wr8g3Iebh8D/v8es/0Zzhh6f5uuPzZmmzcPaWajPbkGcBfU/
bBUarIxi4hviVvoQpmALgD1RzzU1yrQpv8U1qAnmoV56jliN6YitAFKbBxqifYsQou3JZyKpuHQ5
p9HMY/vgGTwWa1OQ4VLfpihGfja7Nn2zBrpbTXi02QDuM2870sCFnHNMiSJyAPnKnDBOQv7miQZB
uTGJGXl5V13jBdnodmAW25CC5bEBHhDgy2CAavPeekhxCF/aGJWNkX5I4RqNT2nqsiDluW4JSwPy
WHJGgmjqmLudlLkX0pzk1CnvwLKQHYyjthQY2OmgbPnpAoxQvbxhV6gxey2sXdr4l4zyRBw2ASiL
LVMlCrdnarJiOIPDD3kyHpgE0ZmiiUl4VeeVRl2VHVLoX5Z+Cgl8hLkByQrvm2L7xgJt4lsirkqK
ReNRmjgplkb7XB798aaJR93YNSq5zAfSBnw3aDY6cSGSCxOKmSUKsCRbSazdeW8JCYqYE6EQk8Rl
3m70nMgBYVQ59tnNm8wHNZRyZFFID2O6y7+1Fq6YEKwLkYmlvlKUpzlEuzIolCR07i+KeRpqpAqx
tq5z6CUDoyx6yA2CRoMSF6KfTw5OAZ90nx/V4DDFNw1CVPUkJveQTIV6ZRQvccWjyAfgBPIrUZfh
QC7rNjpPAYr1jbjkQNTMTVRTYvH697A9JO2x7G/WcO/Kq9RspXEVzKGGm2k1lYD/mmYrwmGYNhSv
qWFn4wpwQph9JfIT7UKEbEeaRepYcNsB/T6eT+S0MRqwRIDGcq5TNw/X4cZ46Ht/bZBnGnOg4ucd
VGPfIjfUMZENTEaN3PYS8TMQomvZSxjPWDRrobnG6KrthelS08PPPUn9EcBLG9CaF+kr15wAG8Nk
cGqgazI7BSfik5WsRh7gvRMBmqpk2xuF12avDbswuVfWejJ7eCELCTFcnNz18klSn4iEMbp1p+2H
jeqfhvyVHLXQAiKhoGVDEpPfAQ+20y0IdgMcWrik5AeKbqxADWcemVAXjbEzZHBx+PVIOKYcEPj5
4IlMobdmsQv0dtuFM/ikuWEBsEXhIDYgEjoiXTB0CqCmFp8WmR3SCp1NCc+lXvfVOkf0QbMYupql
o/iw6RxzEwK0oxfrgkU1PzAIltqkO+vA4evnRng0iKodxQY1RW6b3q4CcKRDBeNqVI/kewBVmtSj
MIL4Et+9LoCTskimZ4bk5mP8HkVrHTsCssCesk9GvbOoVARjj6Xmjjthhc81vltnDKrRjS08CrRX
4eo9ynfzDr59ZVynF+zbO8xxlGD15yhj3fWOJNzWjYGLoHeDrR+ugwfkBVN+jHztkb2I0Dz487j2
xP5wQcI6eJJ4aey8p3mSgtb22inMBprsqjbxJwIVE3YIj3Zqs6/E+9BQkI5MATRcipPo1uZLxehE
9w8y7la5OZvKyVAwnzgCkiDwWY2tNkesqQZCPRqxyXriDSsrznqIYJ1bF/llTgLpSDMGOsLwSMIk
uIihj4wzsYS/pqv6NnyK3l4nsYC5qlE8j6Eb4qUA78zI/BgPjszoWSjcPkQde0rzu8zeBEu4LkV7
bvqS0XYEGg0rzQxmM1awp/DArgQeUk3+ivdcZVnbYY5l9RKzfqqq8lFkVTZn+OXZbUDbI6ACYRWi
oy5RGwCFYC4m8FLhe81kXyS5Mlu18omHaSz0r3NcYYfdfRK/LKSulEcRYsNqAbsiP9agQpW9Gl5S
+aRmNtG5tJwkstEKzn6q4FjIRzwfeMkTnCcKU5gTtJGDevb2Su7ErHfRgqufmshbiO2LjUFqGzHD
Et7hEcfNIDWLAG2ViLi90bdRh62bN8guhS+/hU/1qHTIj5i3IwLLuO7Mzqnaox9+imipJYpvE7TS
PpYQeVDv2WK565KXMSeKqVu0/C231Lopq5QYKYu8aVBWSVJ2bMhShMMXk40yhvFhbokIDLClOluF
1GAZ6MWBfuyL9JkvYuLrl9kdxbwdilL6NjLSMSCRsvbgpjWReo5LgTJvKJYx6mYVaZyK2Np0c3tO
KeCRmXdo7zv0qD4Ek9ngDiAuZHGZM6NUuZ3DYHrulTPiIVv4EnG1jRPw46CawAp5zzXK26CgUdbg
mRa56jbxRhFdz1o3+bqtbd0jDjZ5ARjADMO1SvGcrhookwa5MRKz2JJJJpQbgbhEnq97bWaAARZd
Eklj9FyDFTy4bTPGV2ySi6FkucT9okzHwCDcxeD8iR2ZZL4RXBaXfc9DRiG/NwbAOoBeM5ERr7MO
ET2aYBQ4dOvJQpEJld6bNbT/cZcKJxkNT6jsDbZAJQvddp2a5Nl1t1RASVow5LBOdX5qoxtZw2J5
rbxLVxwzqmPp0EiH3LsV5TnjeNUswxk9gC/FSzdNi0HPXDbqWMjzLy3/QhIWYNl9TSwIFqO8jhhd
8QdG3lHD2EdyK7cdJzBC1+kSMmwd7GR8k0gPa466v6syHGSCziRPGUMILuggZrioQm/eI7ccmR7q
ywQPXxg6jTWu5ZSWqzJuoyRuVX04eAQ+dCV+xj3pFaNQrKu82BmjgSAutaXZp9JuhybdjAWkwV4c
lv3cEZTalv3LShbafWImu26oLji5Hb19DtUBVQUdkqLmH74pLxRzp067tNvlhJBIzb3hmiS4T1Zv
Q/GYNpfRu45ajgbEXytZ6QjJuK4agIwM9zB6ItcW0CLmTOMKJsbLOelWRqdCfGb64Nf3Tnz2vZdJ
+P6P7TZm19Kv6xpSXcnyMea6///+VsP/WYMhs9X5Q7fxV1//owaDpFx0E5om0m7QN/RfdfP//o9A
ho9GbyPqYPFB+c/+3n9BZaxfFJNVj0mi0E8aDBoRCDWWKZJE8Ksv+N/TYMzu2x+aDbjcIkqPOWHI
tDRRlGDe/KHZUP0gn+oCoAPXDtNsmercVt6HbilV64yd5bfgti4bxhQLq7zyXlndcCZ2J8atqoOb
4Mwh5VdvAQvl9/6RYzcK1oJH/gVErbVwMLaKU5/MEBYipSBwlp5RD9qgHz6A8z9f748uY9qzn36O
nz5B46csorZJxbgo0KWneAdpTjSUIVl2I0Zob0IVHo+zLcFi9hfp7HQ/TQ4lkeUBSeULeVyO1B4e
2j6G61h5ZGaA3p0SzEh62/CJJ6L6IpSPJ1bzoeN86NQnlBJWvaBdoA3xJqfEWORib6Q+1Bj8bTNy
Q1iChS4JaTfpjsAj4wV1/B2I1Cll+Ri61ody6jmzc8aSHEdWTVJntGHZEB6mZK+jQmgwP3rss1kb
Q91AhWziBOL/8e/GZ9Rt2mIdd82jYeUXhCrw/T/LhyJb1AhiAjB7X+FWvKlD+FlO8vdw0XN/085A
0fwweEAAGbHFzWuvNqdQFGsO9TPyCOClgn8ibnKFB7PUh2exORQVUlkIBqmLyIxsVyxIxSidkyo8
+OMEJuYakYfMDBzshZ4QusqZV4/FpsW+40XexlR4FoWdA2Mth/ThPUBbzKtlcpHPKt1dvdIvQ/NI
etthPCpjz/onxMKH/Rln2noiGiAhlMVHDhxM470VAKtoofCmoLaIy+exYJEFfFVAupoBJ6mm4cRB
vmYthA7OZK8uMoktBp/XlIFFb+M7xJPecsGqXYN33nrkuISuY+1gtK09AwAL/HYdgvsYwHiJ5mqa
+RiMuoP3PDxSfIWKdGgRXReNdQmowOaBNdZ4PnDoC01HNpABIJMxq1dZDHQ2MjwmacLK5l0Fr0Cr
IjK3t6OurTAP5KxMhvMsT7Lk6Wu0leXQ2RGJ69d8WlXZR4Ju500Q3ZyUDYYFz6bna0s805QTGIq9
/muAx2Fm1qNponIq3tESDM3NQFjX5g9n3h+zXosYkoPyvaddRyuTdhffZ/qHuonpri1/ip9ofahg
5JIlm836IO23lGQh4hfkOEQ1oPtbZF8GOm3SoWYUjvyYrdV7Uy1BxiwApMHmVFfa0/RU5I41LIcj
x56Ko4R9wJO2lWYAz2JyqIQ5t1BCABqghV75n56yLM/VAVRjfed7uFKxZ/NGJtgOK9gOlQMfcVPS
DFG/8wHZ3RHIsRw4TeKO9YavTgf+BRBh7dR7ca99VaD47dR85EtlpnOnLLtHykGjBIYe5aYUmwtZ
dvpTfw1wBD0BQszY9lbomZxiC+8lkbihFmJ+8qGyERONuQZUCQ3zZ4bW8ekGVzV9qa/VI68jPAeP
A8vS75J+BM9/DUoTdr0jrrjBpUMHT4HIyDn+atc3F4aFYu5iNGzjpf+RuHgjakib6bJYHF/IDEtw
RifiS0Jp2CXDOkNuAzo5KJ/j9NMHHgTbaUC1RMWqsr9Jabho4HLpPZj8U5HgxwgEbH8D9gRJEx+b
cG2mmNSL+Sppu/6Q4DMDkyBaHWYGfjCzuGjMBDSVvFTd7iTk3RrPviyx8TBW6NymUcOg5+iqR1ln
sKjDVyUQjLAYpogFtyLc07kht9zeql57o5BtRaHBDWEGaLgAYhrI58L/+M+tKAioYLyIygNUnUni
3t+LSxiXMQX8YX4JreNPX/97RaFCGVEsaAa/IkMoVn6vKHRTVXRVAV7HGHM+JX/jjBD9J6oSkYG/
yTr/Nb9Ed4KuRELLbEgGSuZ/T9VpGH8qKX566fNR/cP8UudYMZD2SlurSl7mK1keD09CrdheehSn
lwxmGMrPxWzilXhEVivVex5ah4SFQGJzCjqc2aMzGBsQ0IpxMxRG9+K6wNHHcEMcqb+nYlvXNBTc
uSNW5Tvpv8zTRO9MdBNr26OoQph7hxFQkJJTFQ8cWc+N/xhUIx7vXT+Jm7AAcoVsIVLY4XL39Jdc
2/Vzrs90MHj4Dq8h0Wkz5W0xoL7WieVEts3NxG9YsEGW82IzL1PQyIQ+kA8W/hA8asJFnbH5lBTB
RjATcTvChO1FAQImzfMT1YEP6IrDuVFwn6f+2e87nJayhEu4WU0ikcUq+s4MFaoQFUxsekL/6lXI
b4g4OOggo03Nl7JUIH3aMh/N6givKk6yU1rAxsfWirJSpCRL+N78xwl1Ka8px87NN+85SHGkahwI
PHBkmk7im9cq2Xny0lImEG8woLANFVl/Z+zcMz/OIJOE5ft89BjHQP70GDiPPEUK7zW3lqGA5Upy
RVoclZMBiZpoHAf2v/LwpgvWwzgRbD8qpV2xFw+OinEKjebaUk4mz0DKiPooQM1VUFClJ908fBTS
Q8uzX3cazl5asQe5+Vy1nOPKyryl+HRJFcRv7Mqdrau7AASsfGKYM71N2TVqmYMqOyLSVESUVfGO
3YNpc0r0SIx89zQw3NCsrYgygBGE3IanLjjyB4tW9ilPDyZcUvMzXMNjnRAbkKTk0lv3DzlGj9zc
i7HB4/KtEeadMdHjxJB3p+rUMWgb1zlHFYSQDLs0AyV0LZBZwV1V9QtXhYzxKK8eiXQJuBf66UWH
y9dCjpni56TjEDoFw35gUYych+FTcE1VrGb3NPooNfkhsVYJ3a0a2UnFcg4Q88wB9faRyLFPIwkI
axlCbsTOpEEY2zQKsiSgLO8YlpvqOgr3HnpKfOnzjz6xWQP6R3pjGPykVfgLNJu3dq33ruYGz/6O
ntIaVwNTmVZAYELyAYINdVkO7xFbM3UW+w9OS8la8K/C9H2CyH+RUdT2af5O/aqnRwFbmpi6J2x2
7CBY6pVZaDNj4fTPXVQWWNFYgVsf2gcbsu4jjbYj3h1Nd1vvrhguUfFVu21QiUkxA7s5aX5o1goK
VmFn+idS1/XpISqEWyb25w6hEBFZvGkZ2Q6ORhIIfkrLFr1Hsz1ENfNcu3dgbyfoYdegu4kjZGnw
XVyzTfKpBDasbVbIjsZYWDFd3kKWKJLH2HhxUp6xI9qnuly+I6TCwk2r7oPXW9Xf+sFUGNws6x2A
bvBqO3aTJuw1xzNWRnOQzqN5txSnhcR/VUIG2lAml0xU2mUN4+EyID5ZeL2dH6u9t8YozhCfbPUl
yisYmAv1G3Y2FOpF/URsKk7va/mGZHyVnKeVtxVOvqt+M/rFbysVd4+k7izRl50J1abe4e1PGx5J
7+pLjCT0ac7oDPsIX6UzRmsDa18OaXEleS9BfOpjp9NO9VeMSEFWe6ItD56frxX8tatN/aJr9XeB
XdXEbSpu8lywO/M+Tu3D1HLnNrz1ovzRIWz2IOw3JjOJYNEMMZhwKD1B/5kJ0lusHiMNe6C5gjeA
G0xL1rg668ItHuLn/FruUf+NTAGZScSM/zpg49VFGk51u2wrmwpYr9cEnYzQZBK8a8M4bmOrvhT+
fa5naNBygdW58hUP96qit6zfzElpHXEgE6WzU/GLsVcuYfTCRL5SYBkZ6E0kQh5MHachL7jOC1i7
jHiRgiTjq8y8XyBgCWvqYZQ+Syoxn+iKblm3rty3DBbTs/REOWY+JwDiP4TX8YMfwJpuTUTEeJ28
qVl2tbhCJwAg7OfQbidILEi1r2iI6jlxHs12o1L3NdJJaSq0j765AqB6NrrXBFufzFDQVz6scuWR
jAccnJMwZs1kokWpnqX2ltbbDs2EI+cHHyBgYyaI7M71bIde8tLZTYsmXrvuBUVyagLZbr5r6W3U
t8Xw4EXDRUNlqBT+NRp7dOx2FcG0gFwqcyYZexT7AxmuBOpkGLEnBSUJUaLKURXWEf0FbFHWcBKI
ag+ZZBVufTAbGs/B8RqTMtBvwg7ZG3BNVCn4P6fqRqLG3RKSDVmADqSzTSjtmxzlfq95y5Ridw7l
ajdWsjGUSw4vw5Zk0mGL17FueWaXS80WU98dVNjefvzsVRW+9nDHlC5CO6PzpBdcsT/67V3Peqak
bkP+QUxy1LbgA+ooA+rR0SHmZURXZw4ltOXK5BWqrLKYm4r7WHbnkCUYmsEqyvZVuGMhM2R7TdhY
+j4ZtqZ6CLVDEu2QuZjQ9kv5pmSPesztnErI4A5G9zjFZIG3TJ87/SPQa/TwdL1pWO8rX34lywhP
RKZ3pqPqxKMqjK3jittvIqKKrak+4dmsu26l8CjIBqea1aMiKpLelpg6di8DvgdImjSYMz2+sRUV
U71kT+GDHiAJp+gHgbZXwsJtEMz5KeGIVbSeuoCLUXwup8411BLcCHGukU6OQD1zDNrsn46rj+G/
/K/8LyYw0p+rPl21wMoZcJAVJmg/SYo1rDeh1yTSth8d0q5wwWfsmVvmEV7wxECmw8ED1zATDMo+
YfOf3BnoBjW4Jmt4rJi+8Ub9zaxRVGcZ+B87gz99/W+dgfGLBW6aGaNmEcn5q3Pr986AcSKjRg37
FqzqH5QNlP98aBIJpNT/Ku0DI8D/Vjbwn5hQ8kJF08Athuzh35Gdyz/P6CAQIqBA1WEY/Fl8y58a
A6Gt9EaLx204sPIMH4t4r2ZEgUXCsUYsHmkIg6EySTNEbt1SpALE0wYchWkBA32XX1L9FMPsBDCw
CfBcbvLSgfb/w/v7VxfyX71KQFYGqvhZRfKz/CLW48iSxGzclrOqtllAaMOK7GNWrsVtJj5Nx154
iOC5hfot/oBZulBuWXP7+1dhMPv941yW90pTIWypmgxz3Jxvtx+aqKBsotQqgxHPkbqdADWza9OU
59p4m45puZFep+YmE36Fvu69KpFB2mG6E7DCM551euPYc1LJ8PsWovHOVrEd9/lFoEz9qjfJkbOU
B2+xa9z8NhDrzR4QvZ9ssRNmt+gU4rXZdttpm27KDfSTDcMRhJz8iqfeR2bYEGZgySjtmZy5YrTP
M8gQAEwpfhnTumH+ofk38VXLYnmZmKjJ8J76wj8jO//nBw4d9N++Q/M7+MM7VOlG2ugpV5OluaTB
j6+8AZBIRnE1ft4kzuCdtc2LU+Tj1Hv6+0+HjvgvvreGa1JkZg7b/adPp6yrSa1Mf9xWBCujs0UW
qc8hsNKyI9Kh9/ZCf2zAE+LfgwhVJiZrY1shRj0//P0rUf/iscuY4fdX8tO7AJtbigaD60SnTAGQ
ZPS8FGWliXvqPHnpRyipceFvonCj6psyPfVs+lBQjvPRK3SvFEaNsVxyARcJSy1ev+8YSx/nwEYD
DBY2m/QzKZZp8mICUlFMaykemfIhbNEfcBrp4v9y+1nyX135Pz4ff9pIBNokeWMuDtuQ8C1uMzPB
OMk6Lrt604NEnCEHeFREDP5OWA9raGAMuSYsaKyw2QNXyzqxQ5Xge/TlRPegdqzXCrVizeuf8Anw
M0YRaX3GW55+8huFXYvOgRR6xhXrjmOSkcWmU56H7tXILbo02TElBB0eRtSBUX8zN9zAHCQGo8Zl
2gQkhcTwH+VTWUCf81YZY+tErbZpR3BHKa/NI+11+10YiKiYwar9tycO5IICE+bwPvSgg4QcdRRe
CIVB7XZQ0e9Qaa3k97g7+sD+O3Z7I4jHFOAGpO0Lx2vl6K9zv69lNhf9wEcr6TervWiwHkPxOsnB
hl75bT6CyetAPPLtiw9y8T6iGyOTzVizEyUSKVgF5HzYBuP4DIGASqRJ5UJany9r48GerXoE7kUr
w3CQreIvs/2JdulIl1yPbq8tMA8iSS2RzwsPKZ2uBSDD70pHaRf6K6aKxHDU+gstb0ffTqUTZcDY
qXM7iHjT2B60R+9zxIspaTN8Gh4H8uvnhjosmLqtml0xo8c4jMwM5k303RBLVG4MwLEMtKXmVvFi
6gyBSNiRWzKkDyK+O5U4e9Si00fB8Cdb1erOrxb80NL0YtS4TU5GeijLt3Ag6WTLnUuao0ac5OAW
on2lQmrRfCdnvud4bV+7CzoiOXilDV7VCAcsydtYOeaAkjXR8jSypeWi458wnpYVsR7XjFv/lFXM
/J/C0WUgVTAUTXY5NaIYf7UVd+SkLmQuH6vYJPLkIj/AXchqCElPNaxom7Eb8Qv/m2wRLvbsWYTz
N5CzdvEt6HXUT+jeWOwqLHg8ADS2/81NMhhrgyf+Sqz25k1gqbDD0jSITxY+FpaQrtkb6xmvb8Tb
PgKHN85JmIbFhzlsqnMuA+MhyWSjeweRKCl93SIa7IRwFh+sxUsmtTwXNKdBgsYfCL4TLO0VjFtN
EilNEvvtGRsFhW+pE/83gZeJsfrnYfORKtD7qjdOftfjXhn43cgnFgYvA9cLTFX/6rFvN0wAJrBU
IfIkAdQ7319p3t4HKS866mBCGbmGylrtHnXxpCrwTY55CwJ839A0o6KrxU1Gni6yZWEb6B+C/C0m
8G4lElQd2ZcePDSEnbmTC3C7mmTrEmTGYpEAdVmriHHI+uZJWDmdeYiRLSWYtB2Fdoq8KJdnKdw4
nEQ5IG/rIA+rXH8f8qMuPTUEDUbtm6GupPhSCVCFy4rkFoxSMOOm1EmaR4SQZAOEjYDsZu5jN7qw
rUROhVp2xnGFpMcjWIrPVXUGEtXCNQOJkfy7hQSluDnlbCp5fs8MvASN0JJ4yByqsWH7s+hl6ZMV
SQMAnJxn2C1ihn/iS3vJhvqW47cr9ri/ZfmBS7FtiCqelaK8+VB3AKUYI3u2Zag9yVh3VIcThPx2
IVsTNAEcTepsbsdG0l3l5tOfi+1Rm4+QT7C/oAFcybAVbKsifB23Qi8edcAM402nIxJcZTz3wCt/
KTfVWovxnlmXea9JqyPOfNNrbjl9RzxA6GAw7E2nYle5Wr6jnffQxLHlHJ8i4FZP47VD1P/ppSu1
trNH/9NMVixcyCIVuwVY2a13T8Ec7dQV92QjrbFpp+xHKYMC298070Gw0I29bzqDuAjVBTbyMdoV
qEsWlEbADtmJEABg4Yi3G/I1/VsxMI1BJ6HDQ8RKnjjb6qG9AJAKdspbwU0vojCDomX79FuvEy4i
kjQZqcZr8PfCNDel04Aqj7drCWc9foarJX3xjlVQQEmxlHjQryBJ5ckq4TZ6RdJCoGsTuCJUKeCZ
J/1jMtgNLbr3DPJevAbx4X+y5Ov5zlPltOoKx2bb29xoueBAP/01y7klX8L4lqujXs2RQ+ScbDju
AOrJIKmKgjkkj+W8Xrz6rkKcGI+HiW/TURPWnzxiGrUFZ1ZmK7Hb1la06k15rXT4nDNgVzn6M8qH
gkqm9RG273oD6zqMt9bfFU6NZQkdo04IFXSidXofpFPtnzOUUe2eaMb2rORrrNtG5gjy+pgSPjh2
D+G64NqRCxxposssMpHtUtwUyaGNdomw0/urZK5GaVWRwpctcp4xjIpHZPZEJS7kD642PKd4Zbgc
AE/pMvIwghShJ2PLdBWq4tZccGHIBFMcx43qLXp1Kb6wqYMgwMiCRzHBupEdmCufve9Lx5CTau3I
+Rdpe5XoKDfgig+35viiEOaCHbvRr7XVYgJbcd4qqOloPhh2uKK2Tw36g8HasRH1Wdv3+q1l0ssq
faLSnkMI1WUAZ1bKmT89zL/K426XsfoojHVgjlQz8m5M99w1Vji8yhBNp/ixRUBJ2ECvbGPTPA7o
zSYFu+gUs1eHDdU6qfKhMkMgZBUxD2UH/xzlJfXcOJwD40Ilzs0usew/eaHbZk+wLnSUWem5ZhZT
5IdI2ifls8ECnhYmVvtdBTyjgsE++uF9PovxjmnGsU5P1DLCk1/jWvn0p2Cp1Szfjz2qv64CR5m5
VJJzeSl+0UaQ4Dmr+Qak0jND7jVuA3RopcvHbhYbVopUwYUBpo5gok1fbTModhWenCcStVXoix0z
aKblXO0QrdiPMO+hu0Fyy3jZ8G+Efi6VlAMfdjaoNbLiStdCvof+kqifik1n8KCkDBtVmkeIIUv9
nh39g36q5WVtEGf3a1S7WS/HwvY98qkpNxyulWpdFXuDnJxhPcOlBN5ofJb9RvriTcHsFOzorqmX
6UOPrfUCf8c65wIuo92Udu4/zKGsp7bwhq0Fck+2nJqS0uc6ms6QENpdvyNEc8fTUMGM6WbHcm+e
lAfFWOpMgPI2W/6j0Vs1GwWTlyDxtErJRzdtgdALwxh2SVNsiarfeZg2KZT+wdxwHFvBwt527I+p
vOFjNvgUtf4EzZxTfPtrl/EfmQ/GbAGDPcQo5dddpsz05G/GK6iu6C/+OF7509f/Nl5BlDUnODAp
kU3lVxP+vxav1i+aJRszA0rU+F/1dxyVKv5CHIRsWrqE5FKn0vp9vCL+osqGLrMvVRgC8s9/Z7wy
a9B+aoghZYmySDsoawbisT82xABHdc0z1GlrskSFQNrg7C6VEC4lNhDut32DYRsZAN5P0amTx5IK
gNURVgW5X4TxUeYhHKrHYtjz6LxrROh0wRkeNQlgknlArm1QopYwRPxlIpS22uscYQsxgLRs7NUj
+bbntjlgbTqx6xJ2g/chqH63+OHz+avxDAOjP/2cTLhmDBHwIlk3zHkw8EPjP4i9VOaKMW47hp+A
UvKNcq8PaFPuWNsoenp5hf84XieFPSJ1MQjQJZ87oJ4QOmtnjrhbqMR5OsNFDZC1w+kfCUZho9NQ
ggW2SgFUfnhMothGYRU2BzvnnH6qH9gVBQCxFboS9lpOMlMR2puWbYx8O4ZnqT0jOK5fkUt3RNqi
Nu+KYqHWj6UjVglVO8l98p51kqitkmvSsRJZYp5XN/oLKyuP5Q0iFEh/sGIcj10TFBbQm5n+xXI1
Hm41ro9qA1EohO0oRo45geNaSdZapTp9GyQ7KTeI+gE3wixv8KFkJBcvJFr2OCYk+pmU0IFsBdYX
4EZr8J1Yh4QHBHCpeaTTiO85CyJEPVAIKPDWk8+r5rFLOParx9oE5k28LG8e/owcK2FAboTd30Js
kh/JZ7UHiWBdSKRVTklxhUqS5t8qSEYKSK6yo2ldDGA/xtLaK5vvsX9q72i6s8PMPO4/+0UnsFF2
MWAXfOWTF20yAzjvsbJrSV3g6yE1JFub4gHnxuyyBaJSEYyBSG0/Uv/oK0qbSV7m2IhYxLvBh4++
ibdo3n/hXARq/Yaq3/tmL0+U+Ig8hWSzt0hxxhABEMcE3nOEiWgDC/1mpkdJXE3Culc2bbm2OldO
HszkYRKfPVa8HQTCtSWs/cIx9shicvFaG5eWVJ8ODpSafXBMTWmzmfIDZZbhaqrvZuYct84uWtoJ
7z5Aaj102SArCY0gMwOlorLnICC5JH/C/+7blOvBp3Ui5ZUjvt3Gb8WVLXfJypCJIJCYPojfQtU6
WMZJpJ/KJXOBRfYslkxxBhasI9MAnOnUir649Iajj+FEcLCplDCWPyKZDI7lcOrSRyTCQbOOWTZU
bqI5JeNDdAAT8AmM3GDeAwC7NvfIJCDHWCrnJMKLjl3chrqMBJQtBTFr/rf/prPIo1OhctZsWXpN
JdASGbMIjB61U5jEd4prQm/ZfrTSres2lrGPSVBD4N+qa5WLoySvKNxTBVhHA0k/90hQHsaR6pq6
joLPMjfUBjj8B5rvRcdW07J1YV28T9oa+B4eBtBMvPxvVOhavS32KsYbO6eyjo/dRtoLoI0Ep/+e
LScaIjrcBjgpABOwmQqWHcH16APwXjTLoHPhgsTSGqklnnduYba8PPSsFbiDWnBxTgNST9V5M8gG
fvYH1DdeGxo/oJYn5iTanrZeIledafVlZKR9VekfVWtPRKFlEm3cYX4b66Oc7XCFtW+1yOxAc8m7
J8Kbtab2kWsxZMkHZJMBPogOXDWqESlx0o8aiZ96FfDfW+FZoMiayl2MNQ95en0KmvJusKPzc25d
ovf0M9lawiN+C8QrRTitIl988iQC/4DQRjJjrRYtB3oO6TUg4DsMmWYzCag26lLa5dJuemeiEg+H
9hWNA88zEnhpcFQMT3b7IoCN9UmSXgjHmCnPyvzSW7sqtjg7ktN47DOHNv7YrXq0LwdoDP+fu/Pa
cRzNmu0T8YDe3Eo08i4lpbkhsjJLpOi9e/qzWGPa/Whgbhuoi5nqSiuK/HbsiBUcyWF+9/vqmGab
HDzZe7/nrocvtEG0LJeTsFchdmxAlD4v7YO3pg58g8/3ru5ZDk/pshHdrD6rJAFbTz5Zn8VrsGm9
gpD3MiI6A5YgtcvoFImjbTGhoq68iDQMheLWhwimKNbnlJ6q5oYlx9U5Z3FMbJ5ISyIJ/UXZV05V
LIsC6EaCzuir6YsuTi9ppNo0mwQ0KPbcBh1dofWxaLcxIBsQlOgdV/pyyA7Ad86/5Ot0hragV472
4a/JzExb40K6RKx/RtFLjzjexA/2sipfIZ8NISWqCEF9eC3fMtJiZNlKyEvfOtnA8C5esT/1GFoC
JJQ8Y03L6S42g9eU5GEDF7cRfzbA1gz5UsWPlg8dUBKhfie8qFbJu/zSxNE6hB7ek+uUGolDAVWX
Q0Tz53MjAwqjHU1vX5/onAn/MpvXwCV2pbqp3AG6+9QjmUroosPn2C7pouWnA6Wlv4zf6RrOY3XR
ARZ0YrtuBid6TfU5kWYQnodp2d6D50nhOhe33fQev83bErgXqF/8UEcZrRDIKhVN4a5GHaXzRe/1
H31dHmCPG/ndSD1pBrOTSrpas4S2HY29QdiEaX3Aqgj7z52FB8uuDuU1SzbFoeQ0Qpdws7akdcek
3cOxJfDFvWkZf8eybb5N8oZNPtlZXOjDT4h9LTly3UQbQybtjJRnaLO3gMANlDrnWYB7hy1HyJOe
2Gznv7RoTMMxjja5vEqeNEnsE24v+q5U92jvnD3kRRu5fB9IIfQ8XiF3cpMz9RltHjxdym/qlzF1
e3vmW3z62yg5DdyFkORxKXiqj5yy0WAYkMN6Z0ol2FjuVORpWCYHQXdhgOBbrSQPUwR3ETzh35dg
AzcBcm55bvs1ljXiTrCc2FVTm7VIv9X4mPSr2A4X7XdiLeHlBuoOgKcfIOdx6PEUbTGd23Zlgeqg
za91sEU/RIupkMihXUF1ltem215RwJVu5nz2uzHnyUpHx1aQ1vU6R4MbGw/lCamlb2xmX7Te7jM0
lsUt17zwoxRRlnkJcgFi3c44Q9km/FbwRhgwxd1QZQKeMgCB2CfhE8DcO8L7rfFa5Yv02vpsr7lR
QTACR+M9I3z0hO/IvHSXPPSyxs3DRSW7o2irrypGW8IvZzl1jcwTZMJrDwSpvahgDLBVlKgBSZtQ
zTIEL8E2S/TI9mCowTJQDHb5TRnHM3KjyQMTwaXWATl6ey/fUhAAPdf3SqsuChwJFvKnZ7e3DuBX
T/wiZYBL9Mh8VbFHCCqB3vMzOeJesEAAojJI487S9jpGLhBJrPtbV0D3d6bwWBkvYuZO2T16NZ+H
uN/W47bgYRy/CLSAduhXyXXgKW2ExYbbYV8GK1pJk+iLv2+ihyC7Wb/Gkg7g385+drcC70uMSdiV
zXcQP1HA/Ux75a8EqkAWkTMIK59n9XBD2HwnAMAFtUqDndIQSt08ZWeIvDw+F+K2+morNxBxgdih
eFCgt6YumWeLdz24r+qtMr1gdKqBvvtHg5YP/4DsHP6Fl+IgoJyS5iuWyosUOPTuViJBrg/caAJQ
XN/BiKmONkKviF8Z9Ze7oeni+mBjMXzxoMb8EaZH2dyKe1BSdeyI+W4EUZPYJPBQJ/G9CdD2KJzH
0Q0r12TR5SFGT5qT4Qq3fdWtyj28bZ1ORA7khgdJgpNkiGYgnjrWYK1G87odWZ9GzBdQcLuNB7lm
PVTjKcV+eDdUu5fw2gszJ0I0zilsJ8Pp9asOFpyj2rQvQTUAHSoweqebrMaMh7nTAY9TNzwk8nuZ
H2C6GD+CQ6H85Ggbp/h2wKnzywcyRJqDuleU/nEzbjJOe+i6qddPa/gdqY92bFMyUDzvJl0Q1lLV
+dzlQo/2nFvyVzwfCIdka7+lY859VMWG4mrGcbxg+Gqqj5fwY/goTY6C3aKZuf+rNr+a+bXITwDQ
Y+tHespkUu9IrpXsweHXV9ymoFIlvDd0h/kA1wnNuVTZmMK2SU49paU/cZhwVgCJM0F64yYfbbXo
IE+20h3rLQ70duSN5FTx7s2yjgruuOe0Inb2BoNV6rl9rp5kDYZluzJOoH0qfaX6Dowu6wWLnCW9
qsaB3VCiXuBNdfVbCD8pMVa4f9W5etcT2CcBJdpJ6OnkDgPLQS+R8hWDIK+bWbvp3A13bLgKLe5t
hNPFlcIMgXQuHcbh9tyqjlQ6/YdmXFLTBqS5TO8N3VHc+bOVrxylUzXDkV2Zc1G2NXhldNtCFWfL
fsvRdClggqYce5TaUsprpJ9h7vrGOznvhXEF70KSs1gUEe77RVjesJGG2W5U9xQ36cLWwJxf0yzn
hhK5vJr4xhGjZuM7bCQkcZltSWwOJuPrQpi7qFwhZSG7AOI5b2Y9amHwjoGIPDM6Be8lyKNbOe66
2OEuyC06upBbsEIKMEiX9DjeKGmr9hi6ktvQr+CL8dRl2/c8Ybk0Bm7VHizbDIct+QbK3MZ4rqmj
XDmIN4UJTuDCBMFwoIKxvA46WBN6JHyHN66JNa2zqzclcPz8mzeL0r8a0l22Tob007/1HSsveBEm
KH0eh6SMKgKgpBCI8kCmvaj0yKYrgR7HN/CeI13VsPZDbE2tE0Xo8Nt/uDnInJmMOPsl4oJYeX6n
jvwfQcRftPU/qVd//vjf1CtiA/xBhcJ89Eui+o85CPUK4qQE8kSW1T/C1K3/R1EikqMIoNogI4Cw
9Rv2xBRlnW+Sj/tVefq/qFfm/KP9Sb7644/+J0+FovZRZojPfuOXzy29gJVrSgm+9CK9Uag5nVH9
aZpemnNwj6oOR2MTQrULANoL4gpMPZJL7M8/xTfh3H1qn5HDc89SFzQ5stzU5M0ECCWBl9FtKo4E
5FqeG5yhuW1xqNIc/Y03WwlG8WugQ2FyD77OAbtAXUVXoevAkSWmct7tnkY8kP2aYhMpbx6avo0C
zO0o280Tt8BGlnZPJPyUeAw2JqAFUnCqOVuaGtzjGXWIagOJdqthm1/Nm11IW6QhWlgBm7i6xLzP
eKufum/WE/OaosUAlANCiTDvt9rS54NTPTKXSoed3T+X0/uYYYXItZ8kA9gBDBl+D5uEyEJp4tcA
oqAfPT2CIeva6D8HhQcwkexMcSb0QW3YRRgyOdDL2nKEw2xWbIVFJV326Py8e9VUeEPtYpVcVyXE
BuqtsfITcQ/FhNAgp1w6L5GqEZCqisaJ0QdndgzZrFMOBfoa8QyFQ2ebkLoiq1AcqzwdZa+bXMa8
0lqi5RCVT8JTPb3T4NXhFs/s8tB/5gNADIfHqaA6sEiJsncYOAg5wQanRYkTMjAQ40hif0nSKLQu
KRwbPOUJONEFRMeeeyHPxcpu2VMqyy6044P2VvOEICXB7hR5HeS1fn1Wl4hTktyFXsCm3pi2arop
qA8MqfBY8EQp6pUonwWCG0a6UimQ1dj+6HVGqK1IPgOmxiE38YTTiBXPIyhzvaV47XtW8briDY6b
CgWIAJ/fC1uB8SUY9R+GhAtHtTNeBzpOTeM1DHeEK/XPYcdWV5jbteiliCEJk716hz8YrenN+hwQ
Zg7DjiUwQMoVbW/qDUYmxYeyU+8nTnLTJSfCQWFWsXt+JNERZjLjqD31p56XEN2EEzBuUn8Z/qAI
w99lP4iFl8FGJ1HyqqzAfXvyQ3GnK2IGLLs02aJ8xGe5X3MEQ2EtHThbzEPNkivbctlMF/U7PPEi
OECGKNj1TBtFXZFCT3/W3Z5PG4DiUsE8OMHEES10LfkIvnuU1ftMqWh9ng1q/Uj1GxuWDwu/jkz2
zPhVCvwkPyDn7XNRiveQtbzfkvoPbkHy0wwlp94o+Z4LMwmZKntq0Xz+ckqPg/gzJ7RfF4Ydv/XH
QJbv9JJ3EhTocl/TsNI4sQZkDj8AIqcr6+siu6OuKF4F0cbQwaLAV59WxpRurISIyYzw4Ofl+l0I
zKLaWdSDn4a6TGkXw2120OYdEes8I/vSFBrf0d9kzHQGs7Xq6DjTsKeVLNSSB5lg2PIlW6JVvtff
e2FhOXG/EE+9cohetb20aZXd8OANCUVAxW1yLjntwKF9GS5QD4M9+ZRDKCwDxzzp9hcgbvqOabBk
q70wPhiF2TEye5tXc4cfI+HdvwKeQBWrTWLk1fig2uxaTEilHh6A4rPbYG5phot6Td+IA/KF5OmQ
Y0KH06i/RojjzBQLPM5OjgFxY+6CW/M6PN1+9KDzaJxdf/BPOYnHhkPiOe0X6gvnFWKRlCurrdc9
GIZZ2IbJInxM4qackxSucpY2PoYNOohYPPT+0jTeBeiB+UZXjjRudrnL8IDgmsdHaGiJsSQ8YowO
sZTAQgd+N6oFFBmAeuYuGTeKgNhCUaVXtWvasTpQIxplMFJjs4MLQ5YYK5N2xO6omxeI7aXm1P6R
wnTkrtnoIr07prIU69Vwl5Za+jJwZGSybO0H82SpeUiFHIOgwlLlqwFtOUXS3Kklj3YDb7Klxn1Z
Vq8iwyEeKTAWGhWNlwA0SLzgT8qRVYo5tuVu2nmqdDHjZS8dOigtvueTuMkB3L8mUeoN7WVOfqEL
bhHzanCxhG4DjFTKa9vd+Qnz3FZ6Numgls9RC494w6SQ069X7NlejB4LGoGqAegchFSwgCi3jl6s
bCE3WOK90tzwu6QgEF3lMlANGKwexshCdFU38PgWPAFbFLKB79aLiGks8G7iDpyWTAYBlU3xveKl
MJ1Ccy1ydfcJAI5yrzHGVP5B9o9sVSzhtazONcheUhxt6Nv1oVIOHJVh00qymxOIwf1AV1yicJ1S
WWXAgaaAaBcQaBvYq+MFHouT2ux6J6tXNRDYzHseGA+UrzZad4jkyKWNF0heGm9EUDiSTXBIMKDm
7loNDGyMT83T/c5L6k1ZKjg+eG4MC1wrPm8/iqyf8FCS9+BtpJ9BmRtNROrVwN4bEo3VlLpxnkAT
mKyXuNmUwcXqLDwJlDNyO67eRiRuH3tfsZxw8SHnA9eNbYm7aWRPwrfxPJF8OHPuRbV4Cp4F8E+4
qsGOiwG+BtiU0AL8a/+ytzwvHBrwzUz+PX8gqPc8r7iqCWksA+scwXtGQXK4hr+BKifttSW4B+tx
2qgKiXE3ghw91aOtCfO6JxS+e0pJ2UWD/OUSaa5kh2vVHSqcNi5IgXvt6HB7kTAIpKQMXGswi9Ja
PnAk0dtD1toyiTh5xVdR6aHUvK5zMoxXQKQlYiFYRn5Vz2U7FT1WWorlawnKYRo85Zu+2US/hCqV
aFhqwJrxqyK3yBtoD8Cs57KldZMg1gvQYvR+FIhR9SYcHwyxtbyi9AxD0JbHOsMW2yq58Pon6yP4
bHityFgZdj0t2euxhsSDA3/sCw0Nb2RssasiWM4yACpQdn0mO19uSYnNGeh/7PYbwzone7z6FkZ/
zvo6u9G/235zfP/D9vv/+vh/zw+wERkdWGIDMgEZAqf+v7Fj/tN8/qeQySL3If8hdgzTHoYJSBVZ
Fg2Rrfx/5wfCBZIqUR0FTQWXvaH/TyAT1uV/nB/+8q3Pnu3frYWxmxRGoobWhnscrsKEiwHpvPrS
L9Kw5ZHsk4NaDZQvpFTeeRzqcOA+H3VQu62EnhzyHOknzqq9dm6icd/K0rk7GSjvHRtUq31F8W2b
m/70j5gaOZTWjwDiRhuB5dU0W8kwjOQV+6Q0zo4YroyfZX7iT93dfPPwRBdh7+tJKYg6YmsUhHDe
lEsWIHK9fa6ya36PH+CjPPUccH92ZPYzdMRoxD3FVXRC2xAaFlYHneLq3MM0FRQWwJ8tK8twDRVR
rcn6knq9ad+CK57NcTXQyvotXJn7n/AfbsI1oMvvkLwZ0sJ4YWwfSHpWs42Mty2wDky83ClB3y3M
e3dtL92RXXS5qb6nHT0S3/Idb82x9iAhtft+z1KsudZ3oErjeTrNJ6QL+Ag2fC8FO4K7OjqYPyFq
8z2EW1joEnjet4niCWQzbhQ11cQbwBvMCY4Qf+JKkD9E9m8FRXPzfbnsebYQ+423z2E5jykoXWzB
fHRZu6c1lfPm3FZH2U8Hvps7pxa+ZuJ5Kk0bYlJ4Ax7CxHf05YMvbo3mYPXfnXoUO2fupAagGANl
1Lpl/tRkCLvdVphfvWTiKtED4TNTTqpY3AzKuwMy6I2hga8c7Bni8s6Byr81NS1+ZOfCam/1DTS9
zMu+Uf1IGMc6sIx+Y0FxwxScymcq5fg+OUSPBOGfq9QHjJafRRyb1G3H/vNHRHVR6OolZoaKn9KE
4k77XWLqHg33H9HC5wCl1Ug/s6UaW5P2HtLbKNBtw628t1h56hWmRHEzTaZr1fwLxhONe6FJY22O
xJXT8mWxZsxr0RNx/s4+sgm9lBO+Cc3HT3hszZFxowsotGkxcOLvhiOn6sZXZbjRyJ2aSs+uUqkP
O06VDGDF2HaKF8fk5Wt8g/zaYBa+GEC1ObMpEH6Cm3KT+bYIpCBcJVSWD4/gXaoeAlvv+/M7YhaX
iPfd46enFm/N5OXNK75POJlduSx36Y7hepxReFj6RJAXEGeYBe9PgNl5gEvZeBTVjgQnZ7rTOE/G
KG57Cwp6mF/M9A13NJ7JkBVRGL3lTXYzLbCDMpOmYSEQQ1WvyZtDf4P75dZrSmHDQ8hMbR74bdMD
mmNnpFpyKk69FXsjm47KzjRXSOxa3sEI4Qgq8VTbq+oPEd473vq7MgPgI0jwAf660rIbGKbKuJTl
NVl7A2ex8CGOq2I4MEBbcOVH8WqivfE2hWr5xVpV+fCZ7qR50WFheMTUjkMXugn67adqrnPM159z
kylrjc+qWrbXiBXOFydtJD/pUT2UD7CpqCAoDmfqOPKQ1dc6X2se8/dOPIGRIx7d5DYP0zOSRsrl
uQ4vxaE+ZVyvK7PZJh/Pl+imjz9ycdGKi9BBSN+ros1XZZCej7RU17JPG4iqR3Z0C8/DLa/wDS9o
0FibX2ybsnAvpA66Zvgjexjn8BKzLGBtzy8fK45uFw/NY6DLDpJDQScOYW/obSV6FSRAdIvnGjAN
+xJazH+wSy5nFKBxYY6SDnB64hvyyZ0Grm+TuZDlQrBqCifA1sv3StMPJKVliRiK4gFMOt9AHWQu
4kpuaE7wV4Wyzp/3iO1ux2Y8W8oCGL1NWC8BUpgSW/Jgw5duB6JnDreKmoY+WojafaiskGcVLDSu
pV9PFIPFgTNlB81J6d0rYcwusRmX+2rVQXhZzBV84gldSjs/r4YXkxgeV/jJHW7ENDoR0f9kbsPz
/iJzLXPPTp0iWhskmJJlCcwxcObxr3ItOo8f0iG4MbI/b2RvxTkXPVetXIOrdpYAZ9ZsayDQaOeU
lQolGCPkHCoxEqox4Bi/4LARQV5Tm9FQB7+K6dG4GaZtwIWno0KkDY2uDSo3nuHOp4CjprcDoOi8
gyvcEeMtRR0jhR0TxR1DiWqrsHsmNKRzU53fXbO7kroPrI7sXTZsN3ItPys8QTu39C0nggIr7Ghw
WtTraM5jC9FK8kZu8gc6v9Rt/ALAh2XMhne6/BW/wwQ1FsrS8OSjyDTrwPqgnGAtX7lQa1u5WIfi
B8CbI8MZyg7PkR0ZcSbL6pGuRTc8lG8hkV/NhcB4bOnxWPY0pUjw1lt9nz1/piahGeBEdKoMdKvE
dkHPitmdEvLQ/AuJDpYQUrpQ5duwcJNoIFFwNq1qG0eS00HNCBGmwfdvMPB/+V9EWTFRTEb4YW2C
k7GPeRaLHD3nxgJxZENROyrbgnjekYpfpAnZgtbkq8ruZ4CO8AQFUFIrFcxEtG6RF5uBJS5n77Tf
YjuKpZvf/KSwd8Fq/x99mqWnE1WaICQCtfj3argkz2fS36nh85Hwzx//22kWOq4qY8wk3KpZs1ny
32r4fNBFA/8PDEfDlflfiA6nWZKhPCIkkbAz/sPfn2ZF0yLWyhH53zbP/wAE/+1qrP/0/3/Ps7Pk
mVf3Oy7fv751CD8ctkVDl/RZLf/daTYz+q4Jdd/Aq+DzJIhNp6bhOeTxx12KmqDQG2M08gKh5GlX
r9MKsOsFNarKNFC4+AclzrenEP6GLvBsrvqNfjN05i4/M6/09lxFVlNCRX5cwJmvc3ToETilACdS
lnFwKLuv0Xjhw+NgVaTtG1KDWcAFns9IojRyhzI4/PlKeG0pSpsC5nqdpys8myWW9ns77me4rVmU
Fw3+Mw1/wMZwZS8m2idU2GnLOlj3++KKgSz8zhRbUw27HU0AGuGL+nyTqOdG5Q+JkuhvJky2ytU+
qF4piQFspfZeY7DrT1Km/eAbzqXmFFbkKhQ2ZepNottRp3mpDV8EjS4PLOOaMq2VpyNVwvuEN4uT
mvf8kenipaToRHrCUpGPegqfxNwQU7GK1k04Y1EOCdsMuHixzkBwmHYF8SZz0+RTiemX84YvMUy9
EqMa84Cwr4gXyDZNL2nxhdNRLrHDYIVgeK9PkN9I9/BbGHAEGVRnLLTdyAuTcMSp3vtEXYdfw2u8
F08S5dOcEckY5wwkkQ35hfE3AchK2pKWYgyHIVVIB5X8Xs8qfoF2De45eDHWlCe9xJfmJOGCoJHn
boEWqXhA0GuEhOqTlXTKcdm8W9dW3+SrbB4F0nu29lOb7x0HHLrHo3k31u0qu+FAN1GRKUj3zB/Z
GSGJ5QKHAgGi8o1CHqoNDCqWsjV6Pk19GB+2mU0KxXeDLZfMmi4mioXWfMESxaEmNnlBlC97e/bY
QYaxLvJHvwHVisGWDNNG8TfEBYHpsuz99aOhDUmS2/Q8w5cFp90vfoLGlffflo3M5ch2n7r5O0+8
1aN9Rbhg8hoX4MeL0eVLmANvmJ2OqfIxvIXX5wXJf6KTZi40Q6pISF08F9NxdiTCD4QArTDC0JHH
DghJK971zQ6PQxFebHYP4gN33/wrVVz/jpWDzxHQM/TCVpq6i+FNP/N/QzQdDDePAYkj4IzvoqBo
PD3bRSPv+NUzZpFBS9a+1m4kphl6OE212z4pT5FNO2br1F5UDF1aCYSlJd0wvUMUlvgBSVqozVKi
JwuFVY6A3WTYV5+T3cY8d/DP5Ys7QQCO/NJkUmzFFsy4J5RszEX3kY7BDLEXCJPE3SMirAplGBo/
X6oGOTHoNJAAu/Yjx7dR7mdM9a93etlutT2uGFGyR2yPVJknbmHavMFN2oAUj+MAezQdm0rqWjGL
fXuwXp7GKh8Po7VJwlnltz7F97kBXL+G/bQJvNj65oyrOX23tVguoKQas0kqm/bSOTVuhZV4II1p
fQ+b3VN5JPGqN71wPErVTuWNY3WNHXbsjGgaaDCd6WXkBRV0dMhEJbfHXGV8TUTQ/j4aavMsl0X3
MYQZGyZOjmBA07bbfQGqPFjB5Pagr2WmE9KirjV/NPerZqnATwptzcBWCSuDGxpxquXIjnzG2xCn
Gtxl31x7XsRiemLf63Og/QHZVnbi8lomLhtLCdgQzMcGB2ENyZMmVkvxF6rlzHuxXD5a9T6GU5nw
SjXsQAbuC0m3nRh8sfHpwbSaKKIfj8Iz6Rcw5lxMD7nyLrzI5wYqgn+TvhRzft/BF6evweqIu1FS
xQRH5UPy0iKYyeiSSx2jy/iT6TOpXzIBeyWLgJwcdLlBi896spVuyLgKVqDnjm8kXqpFzjSHUnYC
b4QMl69aY/cRmnDdWcHbU6u+eo7WBWOVWDk9Nwi8rhnMz/mgkjp8PrCbtUiXp3xqp08WQhHte41K
Bi6JJvR4s3VZIkbQQ+cdWlY/esA67VqOfiTVtmohTrb4HjqLoIESb40J8TkGPMr5mnp2TF8Bqm8z
P5Gwtvmknym9ZiCmwK2sDjjKsCW2VCsQf8ttVgtlZNfaMg2bTyxDPI3oZiBTV0xcBhikbNAkY8CU
3Jy434ZEtHMKo5CCHbWhuYx6LdegsoCjf0UzD8622Xtjy+U5e/jctfOe7iUcgTDiCGt/lmgAJlpA
VhT7ERZnkWHsuamucdfUTQoNSEPSyPP2ZS6/VuvsFtUnvTE/w/lZCi0IdwY6RDYLEsTIDCPobPyC
CuJyR+bvaPbfOjKGuLXkgwrAHXVFbW7BI2PQNIRz0r0+8fU/UUOsOS832tBWOoprI7v1lzRAMSFz
ug758eItGrSeSPeKK9rABzuhu4j5B8+JWYMBr8nMLG86tAXikfQkVQvhrmEQzA56uJWmhUKrE6EG
x39hQuFt23hENy8K/ZCn8dg8WDBd+L10+2bPxqDy4mO3b6/N57gTNiQoNxIJh2N7qi7iVYMp9gqd
Gkuj5QkMQHTwpXioXIKzyhk/pHCXqDB1gtvzNidcOUPc9G+MU3G1Eo+Bp3/XxY1BTmPhyt7LI9L8
FLdqY+I8WbUhCwqotoco58HnZge1XlmPXnQllDXLtIOTeqSXzKu/YCFddLeNqm1KIF0HhJyhz+FD
w/YD0jPEA+m040F83kqLkMOxqn9ad5++kryExFrNrx3AF0IJ0ZW3xHcLF1bP2vuk92s/NtYx2LoH
LRV4zXDt8ZypmNIZ5+J0PYArYm7g4uTvbSQM3ENUGfSGrfJ2XubAaIUwoyWoD1mUARv/iOc5kPtE
EWQ7n3NN6bbyQWIQjDEfqsEWRwTqhLaZPplOhubbkD+yxNGDHSsec9uqMGeTdWniQfUXLxLu4fpT
JC4qMkclhbcZReepGcsaCymFVb2gfUrJRRqr9xjLfV2flBOZ1ijhduZ0sdvmuud/Yv0sfnae8Rma
TGpayy0a0SxVfbviLgqWqbnkUFPk8Wa2G26q/VWDZbUNsGh+KBQtw0LOGVqjtr6w/0ALUXODPYwl
s7iHwhBINzWNFhYQJ+zO8/rAWIKSxNS8qNSJpwf/Fn3C4red149WEDaSPPyj++RpNcLlI0kyBbO4
3P+eZc7QhKXnd0MT481fPv43C5Gp6RBCacyVZ1QQH/mbhciC7DYn74igKb8gQv8hj0r0ycNVtyQV
ANEfA3DMUyobC9NURO1f/+lPQ9LfDU182B+Hpn9963TX42bi0+rqn4cmjlaxJHZc/r1EOUH0oSOR
Au6BTaMEd2lqvbjQMUSGXgrIGe/HnLoRovgStMRicHaM/HWgfDRYSTPjU7fGd2EiXGFcDbVgn0ve
FJLBOu+Abv/iXNDp7lOd6Bc/ghSBCbEVxoWt8kTqfXRuvvSTfy9/Nr3XXeGMRcNXRdKJPPC7hvFg
kRExpwkirJymxFjDOd0bgRcTuJZA/sz/08d/YwX9NRqnU6bMTncanhq5Os00RgXKB2wnohHa8JYS
RSibeWZp75lu4V/mDupP185qbAHPukqqq0dclQXV0/IvWglHylixyBg9MwjIUVW5jEaHArlrskNu
7Hq4KkKM1eKgQGLRmTNM65L1X7Ja2hVEVIWGkhDXqIQ+gr/TBAtB/UnMQUEHGVHh16g6axV3L41+
VZS3sgJskG7gGX+jp/pFda/ZTWRY9iGNmF/dpy+TzMJpOb1b474SzxU3RGvgNix/h+1n1sxlNa4g
7CaG1l2LxDgfIQa6M/kFhBNzx0Tthny36l0zraoIvzvBkzBIVinw5fEg8c9iHKkC1Zit4FYc2Z/Z
UUl+ysoXSlfEZn3INupV8t84eifpVjWy3cC1ojSEzsw9+2slPRDUiNt1y5FbKCjZeJ7poVvPo5co
dx/EmLhpucjw9DwplLxylDlJlbGSg3uFbphteGZTDaOdugdxEZbn2EmQQfG4h8FC+bTuY/gRMMCH
uwrFMaHNwZafdsSj0mIVCo/fiwjBc/nwyjxgSIccHufUAthQjnc/ByrD65SEFepUsCNbxvzfDF9P
WoU7ZUV4B0KhmVz1Nr3qwTL3FTcYjdWo8mNxIP9ZwphDfMaROhq3ZHTU4IL51FoG6Gw0ClLyOx6f
CqIiG5/pRHoAV5yCnZjpLMDL2jOX8KvlpyLebC1QyX7RRIT80KvfOb/h7NFZEN6P0nj0WzB1tBYH
Np92ZMKYTRWUrNoNMFYqzgNC7Q5PIi7GUNsywrCP7+iPfK0t6IxEsU6lFhKo2WTTe4G5rjWpacRK
Zq2eSXrlQaD+SjkGEvogYAxaUIEFdHKO4y94HdHoBjCQjHTMUj7rn1leISlbQcoain6V5sZLVHhK
pdod72VpH0Vc06uGC0E0L3n97iNPTFl7M7lezXmQoptngb1p3RwqLMwg/HiFyjXm1nzHo5UHdj9q
XmZtey4cAztLp7+XHJ9lAok1H298prNowR4RpxMs5KpjeLprDBIItXHoko0cTkV4h1XYWN/bGu2m
FLBiKbb4YTA9KIDkRV58GRCwrLIdY2QsW6Cb/1jtcH4WyLoFBRtL6+x4RcX720249pcc+F8+/rfH
IAA46HC6JVpw8+Yn7O8eg7KEYRYWP6KiwY76t6cgxD9W3aYK0g2l8DcjLYtwDLYSOp9i8m9Yl/8v
Rlr5T3vwv/zgfKHfK4ehLMtV26b6RseWKT/PAxpEA8DLJtSJ7ta8dLqnUwWh2X2wrooX9QqqW+FB
+MQqo0/Gqca5MkjpMqoOiSa6jK68o5lh/7HXEmKsplsys7rCuccyZhPD31xLsj6ryb87Uv1fH/+7
a8niSgXzqBvGv8ABv+nQkq5wqcyvqGJRCPnfi4kOGLzYGo92aJv6bOb+rw7Nf+KzEYufzR9c+/+j
q0L5qw79xx/9T1eTLEdM/bFKTekqGw+ABQhIj8wbFiE5mGSXgmOBDj8QiEzLOraVKTElNotwkZnP
qyiBae+k74xl5ARMTQKcEWq6m+m3SLwrmD17LJ0JnN17jOyFJMKZoyS5CGwcBkYflThSm3XM0sqF
Uw0YG/Mw62aioDC8FcNsoPRAUXvJdeVHgkPrfcAtgBEYP1Vwj++xuUwUBBNIr9wrZ7L5LlvLd2NF
6xqAlyh203TLHzX+GaVH4Naw4sgQVe84IJwMAp6jZNeBY1+LnVI3Do145wcVMX/NE/gobqLyDQIJ
nz54NG/JVXubcB605CWRySE26vFPHNMi4Uld3UDng2keA2IiJc/sjUBaIWvWwJ3A3PH9JfoqG9wI
2Rdw+REh/hrAyRfMi4bWZfJzdhhdaw6Fg/qjUogZbcGbNaeWfX4QLq0rJi7pBPJ+16decA8xl2q7
jqV/r7o9TtqsQPQIO+iQ50Jyg+hlAHEcPzKKXZ4lgARuFI35mhJi7xuVZQGV7z7+cpT2EekokoaL
RNSclvEfWJ2HnTzYxsypFup1n85xsOt8Evbyz+lN9qovlFVWYB62CRePBaZploxwJ9kCTNf+IN+b
q/VmvBlf4RX9IU6pzXHGh8bTMedYaxfBj7y7VPU5ltamyAPZE96o0DsEB+3YU+SJdCsdk12EsFuc
hqtubstoj3n5uSm6bcy5u0AoE0WKKBKqbNbBatLXuNKyyD6nrDrm5TNu0xWqvA+0HphWH2+M6P6w
MrL3uHN18nFWhOuaKJWw97sR7x0VIAq4I4WXbQmvYIxnD13F9RUGTgp38FcA2d8rTgBt11beKaE5
Y6tpH5LPetEW0NjSVxUMeWYzheCoNRIHgsvOgBbPRhBcs+RAWRMj8jgeyg/yg0855//n7ryaHDez
JPqHBhPw5pUGJEFvimVeEGXhvcev34OWNG00ow29aiM0szGtriqyQOB+eTNPNoscE+pjLs7Bg+ny
DLNxglM4fOOTV3/GF0VahTI1AbPqUc1XSITuTGFjys79yzPOwkmVyGBaH8jcUYucTGnhYtwTPQvr
5/y9iK/+DsLPzn+R8yVQnKR65EXrFG5KrKNrVKYJb1VVy/aOd09IdgZ7d7KWnCOQhyg/fWG7z4KX
jjFeinkszblwpqvxhhAOfZ3u8D1hpMFdtETQzaXhzcvz9SvFPK4dvQs/K58BGEnFpfqUHvl6CG3G
W/E6Sot0Y546bZ5e+aBQ8917F/5VTLgJx7GywcYgMVR+6eLwpqcMwaHMGhV62bDGrZlyOCBbrdJ4
+xypzO0z9aOXpC0XhyC1RwlDCUQsRDK6mohLh88aW4iv5uBG1nsOFsM4ZrCT02f/hC+ZOxhOiG4V
GZkIihkrkuq4WvHWm+2qRI0w9m2JId67x8L4NjJ9pUa4seyOlsSS40lb4/c9dVGK+0lJHruLzw0S
Ibl+zMEmMiigIRnSRXKjvYuXMajCDtS6ea45z5XxIuzj7fCuPqXkOsyn6knkBme85K+QJZ2xYYUX
Is0te+ArmpTbYn/KEotg3aIRm9PIjVkjtPmRJUfkXfTZNj1VJq1TM5IbbNeKbkamchBWDQYO8nnl
xLat0nJX+rfU6bbJo169SidxnXp4gGPpC8KUKNFP4QRDuh8HGlfRxxjYU8kZJSd7kjfqJr20h0bp
Dzo3+xhSGSydo+kDfSqtCagVPdcmgWd8s4KEhznztgqpkAqOk+UeHmHaEmEgfE834pyBWRdtzBTb
oIWngYPZqUmXwrVz2YI53Wft7YSvCH1f4CNF79JZLPG6iw8unKWyS875NXkwb6XJ12ciNiJ9r14t
yPjqJueGHmGnImMEFT8pOZCqS6amikJb0hnJiMVNv1jaqkbC5DierTVlzVfFXd8bgN5mOkd6fNeS
fgvFBxohm/hi1XeVYbwxhl3AmiRdhzgYpjKKLsthvWVz2Z0j/jXQAEZ14RG09a66TLOIyE7moFjz
zA6O+bvOJ1zvRtqRcQ/Pys+UHOp0MFZTWkWQuyqiDgGSl0uigwBT+dIke7axaz6WEMNJZJZ8YJJZ
yc069+yccjJhb4mbUjgk/kqnNBjdUKdRdNnE5sVvqJNCilgIxtEchBtPOO6YaX9QFTKCC+XD+Eiq
ecrP/kYGG8YYZ1C+uJmsB+gXgfLS+C/DDiIZdZU4KQZ9Wb2baCAyAcgCdzfS3eRU07/oqd9U0ge/
Zxo6gnfzMX6BP9RxWpXEzjZYodT+jRzTpRtghz2njlGzWyXKm/F8ILFjT3XXpdCth5YYL0ECYe29
/ZNHUlJ5ukVHuUFVOXCpvxxJkd6wKvw8kv7p7/8+kk7+BxNbhASs6rfKwv8cbyzp35NRF/ODoXzj
i38fScFcWTLYLZGh83c37x9BQf4IHZJhTJQlWZ3Uwb9zviEK+bPK980awQGLnx97BGZjfogfDzhd
oem1F5SmU8GwkBmHspeqh3S38Qq7vJVHwmvtySRsq21Ym1sij0M7UagCnRq+vHeUwBCQXz225wrd
OcIAbHFGH8pjeRp31lNx1t7NL3Ib5Y1AVnp0X3J/GwVPChuSRXmrj+6GPI+AdNRtayxM2UEe5mr6
UWlbwXLE0BGTLXtfdY8JP2qSFee9uZwbs/S9cnoGqbFYpzhWcRSpuQEQqRlm4Bav9VkwTslVOIUE
SkL9Q9n4MHqpTCSGoLIubgwqQapD29yICDNsCJHDU0zNli6V0DwSA2WTDBdi2z4bc2whLN75YCvG
RuvrFz7IkJbYQsETALKTvvNsMZMN/5m37Q6dTeNjyP2/5jF9VcOjFS40advL8c6YAHbc56gLw074
NTXVudyf8rADr1ECtHTXsSVffalfB/hmZshcKyYKPV4FSPG6NU00Wm2MC5Ib5AhF6sIkVnuFeLPs
GtpelD0OTJp4axs+1K0YOyHyGvY3lT0ZWbyIR3mBFrYwS8YdwpFDCLQXIctda7sCYUhmD94SFoi2
kOyXWfaojP22o+8o5n0PEHHcCipRvCGOadLBgf9vwwiXrEPKs4VKXBMcDNOHVjibtHgwNHLfq40V
X8eius+lMzebVjVQA1IcDWryWuaPcdYuQwCXg4grzNzzYE+KXVg6I2P6sCcY37N/nlzG8+ZFgZ9x
s3SunM465fxeAmw2oh6f3GylsunVA0wYI0tvmaEitzYIQrnfc64IxpmEohOmhRMJg7mc9ElIcvc8
zwErUPdCBaE3qATRS35Ldf+RNms053AmbryVqixlZanp5NKtLmfCIowpDjQJsRoF4Ng+iF245xyV
Fea6Lt7zrNprzMVCnX1gx6S7+F0MMTNoGDrb/COUyb0qX9PxgXd/nZukM6zsLYuFx7rKbc9om0XK
58tgNQdoJrEFXzr5MotBSns75i/WmU6lFZuJ5eHHG18XF3o3kc60Va8Ndlrg5MExUtGfSZQN3GI8
crErwrxUgyOIrsOge1d8jgb96RorRKh1Yirwe1RgMXeHJquOJfTPkMddXGEZMRcan8JqrgQlRKB2
JwOaDBptk5iM4xsPsklA0B7Pcu+PC0PM5wpmcGW4BXq9IGkb1zhXhmQKbpU+CKD3GKselGmn4n3l
rPePfeqgRBjoIKx+LEtCF7D+WgghUP7zU+e//f3vQgghclx3xm9oxUnW+i6qoYDoGOFkVZUAKP70
1NEnCY41F4n5SXP7jxDCUwcQIrYx9DaTDAqC29/YLUmiwpf60ZH3p5/9FyUkGLKusVq2sIDnU+8S
soAQpVvqvVosFTxaWnR4057PdppjWqBzT8AsRrhZ0TdVbtqptRpz2FZswcHCFh/VnS1nhANJgrK+
YjlMhsrUpBldE74uvTYV53PtXciUC14Km2HsMKESRmBCKh3dcbbQPZ3tKu5/YdZ2dwnB2JQa/AHZ
3IUAUpWowUbuZGLIeVEkaYzn2N0QPp48gguaOjuFDKIdILnTjURtJgTrRTqc1WrnKyQGT+3giG8t
gbQ8fyUYjvVrKPetxg9NwzRT3ed0EmK/QE4MEk485Vtoc4UiH+60K1YuAd4fzohy4VFfqU/V8cyw
VC2xyI/J0fZLY/iMyY52dPtY6kNvZPMtTzTWZoN5iNqHmE07edWCbYc/8GqhsBwEdvtp43gt7Zeo
TElMbI/OgwF2tUKTWFFtQ86iCFVWgukxGB7cMb7oHGvHlsKyOllbo7JI5GLpkppmhphlrfBZBgaB
cDoyzLnqUy1KnTgpdIPITcu3y3peSmw3d46I/QDNpXK3YtjYQ78wzafMuzV4qep5s/LliwJYnqO8
F0vbAC96neDS0A9mC1eX23lZLQwLTs9rHAnX2ncddOK55/i2qAsg7dytRyKCpjMavHa45hnfwQNp
Oe1Eq457p+XU5kFkOYe6pbxnFtoZu4mYFxpvae6FEpdgG3xngcPxDrd8Uq53tT8nBV301569A0JV
4C10eSeMG2kgb0sBX1/j7eDOmVBp+yhOucADZ/0K09W9O/JAppcLsCFGK6DmwJIGnmw4Tgl1Q0fL
1xce6IC8DmlffColmMzRsCuPw/GcYLILz4T9kuN2RKIm/jb0j3JlaCuhtXXZVrYKR59xRW+GgUBA
XR/fypt37DNgPJCV32vVFcRk5FRYda74c0IgcbzCiLs2TCMAhUQPO2z77MZG3t1LcrJWNA5fcSGU
U/C4gzXO+gdpgKQvv7xiDnJaZzi8sMqLnf6hJ5aOwbZcIZEwIhLoaY4sUsCU6JDMOVxx4MEFgdP9
ONngOac7urDo4yVsZbk/dUd6UZhJZiWcfTyw0dbM1nFuy80hl21V9NcR1JMSjarcy60486Y4wWet
7XEu4e8kmZ0tfIq3AzhkxIdbcmAP0lOdHUf1A6OGhLFhl3z6B9dcueaDqS7LeifjGMMNBPLh0s+U
agvqbiXcw+RjOni2qdMz7YyijKV/o+gr1tgNx3sAr/ElLd4UnC+sjvhqYAlu3DUXTfrObjxDWlDb
l7d0qriZK+6mCZcWAwSwLYyrW0taCmgJMakI88ml10XZuFMClqQz74lyKdpznj82hK2pNJhrhzQ6
C8OlNMw5eh89x1yJBXcsXENd7tsK6X7YuiAhgV9cTTbm762SznUYl+EuxhdFAmgRVKc4F14767Ml
BqZbH6r5VWCl6t+KBtjxMrE4N6K61Kyge/deEsiTcPtlfA5iKnus+kFrXbbT6crizO7DQkQ9zfgo
WGg2FbI1dFvoDYAZ4xX/08FfZxvrQa6exQ9fI+yKISxni977K6v3z2GaXIyUj1qySxhvTY81pxmc
O6a5HvpEN6CRmV8h0aZSAjiKNy1llSLrzwoFkBrlMAty5gHRguOYwtTZZMmmTW3Du6v1B+Nn1F84
0+qsIgPawGjImlXGLIJvgIiYTlkbJr1kvPg06egUcePdddXV4E6+WCRCxnOF94JNOoH3YDGRS8tj
h7erJZCn34aVj7zWuu9GtfIBkFJuMjmJmrmuPNVkJScJvtwFxZvq7igCjVXxJXpuoFiANFgrkM4R
9jAkkJeGxt1RT4ZJ2JRubbdW41XBK8er6wPgnlIctEuUZO4JYFg0HOwpcHTDh1iz27NrrcklFStt
o2wEW1gnXxh1+bnuAkz86Z/2YRB2SYYK59ZHj3cRPzHPk/puilyks4BVKRbfA6536tkhmg54gPEj
Z8OHTEnNtQXni87CVUkwylL2QkBexTpxF4y3Aez4B1G5xOJkWPXnKnpCSrqOA9/gcQdZaMPRj3CG
LOqG93/Rk/jsJiY4CXhVmGMkFRBNaca2Tn71FUJG9OsQxL1GtGnBv0DxSxfhd7CuVcMh5sO0iLah
2dX7ziURhfMaFZFgjLtDFiE5FKenUbwV7wkpsWDHREnXKbb2DGQZYX4+IJRJC/glMfYzPGeb0lLe
yko+SmLcUKsirNqzBJmwdCmBq+k2kefRPbgnX9EX1JmCYpp4WXjujgtTbBdVoxAtoi9qQsBwg/R3
UrITOIvdRszAtN9xfmv4LQ4mAfB1zvwh9cM+3XuQzBRzp5FNGVORdk04+TsPBwS766LbiRxGyhgj
KvEwFNCRYxQSb6x8Mi+b03F0Hbh7UH2j6zThYwVINukQrBCwCKF1C8oDlXhOXV1nzrV3q3riYeJ4
48soY1sGTkb5uKJGm7jghza34UZdtYhzmONkd8qV+rg2lTUSWiTik5lJH3G6Mxb+CieN8mxlL6hm
yZGYUl7g/mu9mGJOrvfuSea/VFx/4ZYt7MylEqtNFr34pHmfY7hNVGpFjlAWcAeM/ulfecK9h/yy
6ATVS+R9+UfPQ2i8CNreg92mPrbJk8AY1pK1sIts10uYeFalss4I5eNomX6J5dXT50a2oL+n+XRF
G0NfpK8zIND+XHlVCyemyeZMIk0j94SYiotPvwmGjZPVVkHc1vj+6jcN+OG+xb3yOiRLzOsgzaSI
3hM0MI57JIcoqJ3TEhY9YO3B+mqeOKXrHWyL5djC6F4m3dJAgS+xCgMxObXqWuX4Hq5BGNI6q2LJ
JKLBWTGQwFRAje6cjmlDaLFe8xUw11knXd9odcQJdIVle3LlcPdttDlrYjoTkEayFOweFGFOeJA5
66VBwh/qJXi+5/ykcKoTiB6ymVt6B+tdvovJoScpciL070/kgyZdRdV7GmO4WaU8wyxbJWDbMzXF
O50nNDfL9D1UfOjOFHtwlBajcFtxA05U8nLWFv0i3jMBGsrnQ5q1tDTz2Ge7g0V3LgVvOgGLvlxK
I6k8Nm8kXrjjiv4jV8QC3LPBZlAIn1p9UQo7eUPeUH/GJpwyUzX0rW70bc9+nGaqdz4CDVxF3658
z+a5X4jVUQsip0WdcD3IKiqvGdl7Raa2XNFLHMyL5wmuB1aOW4iMQA1Ih4BiRSGV8lljdNkNY778
l88DUrASn9Zsu8IqZNkBZvdRX0dw4eJlxBgTdIvSTptNzyKpPoxe7ZQB4OpF3sWgEhYeLqhvVpOU
rogf1MLf40k/xpH+bCkwLIZRolIk+C3V+gXN5aOT9Zy+RIf831zLQeBZ1dwI5fk/+SSsqZKuK4aq
yxg9/j/9VVQ5tP6gv3Ka/NPf/34SBrOGFUCCm8Db/gNowbT+LXKQRUj9hmn7yV9CvzuHcxVnpmLJ
GiUI30/C/JEqG9PXsmTcm9LfAi1MR+pfzsH85BOqDRWY7zW5X36UXwFTe42Zsc9uHEYlYTKQL8gi
QCow8DkJZD/wmsRPPcQOBtSO/LbWaQ+wF8Bt6d4xkNf9sW517IPxTGkeB4OFmy99TNV9E3nVJTI+
Bb4r8dNDZJxag559Hucq2yQjORSWQ4Zglw+b8IWYPmNcxpqdvTiPZz6D8vhFixZkFMDoen1r6FVN
pvWKqTz58trj8NmX3j9XwJm0c65VjFGKjsKhTirLXzhZJH7DP122/+3vf18bKDiY0HAUTdSIVKKP
fHeyqFwoMrFKSTRULDT/cbJMEBB0/MmhpYqSok/f73v5qIi+zzUtySagEMv4OwKOov7ZySITz6TB
Q0LcMbHG/Hzd9o0SGq0GX0ob9K0mSMSNvblkES2AGCddNSx9bvDUJTQ9y04ZF6tc1DZNtuy7p5YL
O5UeU20XAUCv2R1sdVioKMU+ad0VwZ66WNP6F7Cufe84xeZ2U7AO1OeaSRfOyS/WPpVu5n7sT3Jy
EFUHtdfwTr60c/EUptZHM01R/osg9YucsY7GtOQw/W8BdS8RARsGthiiz9TiK++1QkOpSZ65L88y
vdoPHwpt0mIsNRwVonAZC7Bvu+hp0LQzOq/bG9ZMwAE7enfiKtCjE3WHmDSeKwHU33KwS23RKg5M
g1Kb9prM8X5BDIVxZAeTNCFGI9tVuGj7N86MowpVioKl6A1Xc4bnhzfPvGfBuSZIUCmEJ94KFyBd
9WFonFGlg6qep3iObiOykh9xw3Sb85J0/MhMy8qyYU8ygc3pGMLw2A/VeVT2Ce4GV6heB0PcJjzE
ez++pVOXMaCK2PRfYmSJyarSM5Q0ZqMQOS8fjIYcQa4csl45ifz26kj8SLHh6u8cl1fNMSOqw/Ed
KKRO/c+T9anr95zNtjIFPvvhmPdv4QjWMCZfloP5nYJV5GmFili/34sws2VHUjhRkffEgDyjMCtN
aw/3MfRZXCQ9G/iaZFlcnTK9sGN+HP0hE6JDGQ37mvuQ96ZtYMOWn4ntvrnjvapWbb/RB05rn1E6
82yXaulzCgER9cxk4B3kZ5lz9MGTHSXcDSkUpGVcnP1bFG1c3scb0YzyocC+KlCne3bbs+dyZp4K
JYthpaYXgDPNs35lFtePsBVcTiDX0Zy1N+RGaufJfYb+rnftAXaFwGJ/kTMLcxKakX5EtdP8lfkF
TzF+klgJfbj79NZWK1YiTKKUwgz0Y3ZYhGbje/zs6tja8b488FjIEo6sSPlOgqVD/Spx07AMRuy4
mvEm6Bet9ebqW53dTjnDAKGQ1JGXFl0AHHE88iIrydi16CVpdezVEyDdCgge5fLy2QKJkS2jAFbt
wvho1t06fgFpjddV10mV+KckEUAxW/cIfZJGFL+B+q7HdBj2Epz+fq27Gz8A56b2fOv6ozGM80Bc
YLCgedIWyXmB3UpGEzH6Df10FiS/0variUEdPf+TBx6GHVFl5yqKuvQN5PRXTw5F5/7/88Dzp7//
x8Bj/lsXNSIjMuF6GVbUT9I/U4Yqq8q35qTpcfXdTzsNQSreSRyZvzGn/nhwsIrW2F4zc4mWON3z
/86DQ550/R+S+ExquszTjFdMboPMyy/zjtCIddoL/cAn/4JkUT/lXDhV8xDm+4RYb+3RCToziCHg
XQO8A00aJYayEZEYWosIHFSrJtw3UgT1n49abL21xe+T8/8sQ2b38uefUtGhb3FUwUiqK4ybP05l
TVGbVa+ptFZ3erTmo2zt+uc3i0QnIRMRhaKe4zZSdI7RdkqzZ0W+SmgIwJryYgJWmp4deMeGPTUt
90Tyy8aB5c1HM49sdqz2EBJXdWRIQaSESaYT+drDGqJ8D5gJQBejtA35lrpXoDTecwkjBdvHucDe
TikMXGuLyrmloDgTThD/R01Ej1qiY9fjcFFndB5wnljo03fnTuyg8hQh4CJUOBx2iHHBIjY/+x3k
u51LwINGO2pYnuIT9sZ1J7Wc6QiiKtYHxC8TB6YwceX9F/qUFBteqfQ+Km/cr0NagnHHERSldS5e
Nhbk1EN4LQxaG4IP7qIUvbCkrluYlvsBUbmhbQ91uqBicFi2A4Q6m8zZEDkW3rD+ERmOSwFU+XgC
Nh7fmlelXSXNO7d0FGLqfknQAwlkj1nBpaU9aKdL2izwjHlRHLQF/kUi0Yix2OdWsrUweZQEBWjD
nGcl9zPzbPpwN9VHQZc3ldx8JI5PXp30QJPtc5LIEB4qGqeaSy/wAKoHIs0YiCgKKUKkL7dUQCo1
YHQyZJyaC1BCL8j050ASDoWIqtB3tGvoY//gi2iXlUuqpBcTQAXrcIg2RPcySACIt2kuvcVki/Dx
dS+udvPT4UWfAGVYUHWVUpdOge5FvOpNTsCll9Q6ULLcO4rC0zYrqZ/g2nPtiva9uMnZmFC1SeeJ
EG/aU1SwTh4RuGmiv7Z4UVPu25oR7Jq6OKSYgvNk6wcU8QjnQTgXMHhimlUQ8sIlrGhrGA/DSKKH
IPOzvkvRhQQvGJc6nbblcoiXFGCz5Jhj/2zASsvJaaTwkGR9scGOK6lvJD3IVD5lMkuiydBXl+Nt
unpqgWegnwL3lxSXRV+yF6vVIKjsFPz8ua0fGpLdLSp0yBGRXLJOYdH41ZftNd5y5bWBzrYBjcFl
CBwRjgFpJeR0sR7UaLMesmBVT7GSSoeCRecGghBS1aKIX5mNVs1QYdlV92lcrAuca66/y7z3b6I1
4jh9gcE8cDF1gMKkuXMu9PoOmz4gVcZDzkJisaZeJyvrRUUFIRlfI38KFW5QmomU1kebCuwsJGXW
ei3/5LzL0Zi80id9zC3U8OoQ88VAS3QQf+j9ZcsYDOgyw7Gg7dC3bmUBHFvmsyriUR69fUTlJY2U
J8UJ70HOrkNMdv2UQzHTdQs2xC8/rHSlg8YAMyoAsZynxd0kVqvs3IUobUM+wZr4EGPti3jSAner
1ZcivfBbtlWk2EY7dP25ljCWcwlDzdKhZtXPVGhEa/E9Au9F6jnYYKHTebWqDWvHNNFXI/3qi/2l
OOLt8B+jHlHNvQLcjflouEOzC7gjNwGflSk11UnqXTWxuPEKAEggEk1c4BgcBPbMfBwerfYl0sFw
KEDzkjoGAie3R3Nt5SwXmcWfam73XY9jUdCmo2jFrg4tL++zs9qA1sxTUEvGaxWEHE+JDxbTd+FD
m4EGVZLwm51eK3LM5lFyx9Dt9yPUAr9+6K1MpaXGF5Yt3S3SwOUeDIyR1cjaiVuh1RHckJR8mZLi
Cm2u/YrvWZeiscjfQ64TWUIHJP54rin5STv3pJvBs/iSPeq21Bid3Uhk8iFysjRrqQzSuP4Zo7Ht
Ke+Dh1ESS82xD4O1OdnTZ6hy00ql40IrJYR5XgrNPTmyvNCaJ6GFvWpBU1j4oeO60SFNR7yLmfqR
Pw+0BySTnDVeDd1HPRbpskKTkyWgzv1b5dbPQYuoy26iNzxx1tFvo2B89tJkJ9aJE/njXsbt3gbp
Cm8OhTEyt2YZ17jujKRUyDw3Y7rKO2hrdL7SeJqAh6c0s2vpTeLxgFMb5+S8Gbx9r+MK1hR3YSHk
MftZAeCrf4kqHpDSDEen8/iEDIl+1HITEnv72GreOtTeqDsjHY9KDSck3I3Iz8FhzB5itvDiZ1Ig
gLae1K4iSAN412a1qsGlgsIaXglFBg01wE0hr/6lqL6iSYM1OCPnoFEp3nTSZjEJNYENeJwYR4t7
uiRgbxNBLrSDeKprEn8/nOf/i7BnTFDMX4YbxeBADM6Iwkj+8+exIZuaCPSoon7EXxEWFAxloQdP
zSpwyjcFAzNP64LlmczhYK55Fm0kOa1VU2U6q9hMB0PStg4Qe1bc7r64Z/G6C+Yt+QixpWZmHssA
OSK67kJuisasoOlBfSrzq+m+y8qhC94B3IBa8MstdqrmuepXEKerF75R2MP82pqnQIGZP/qPE0Jh
CocbEQZjERMuZ1uNdt4aI5grCMdeOOdVjh1M3bbs+UqYeJzrc2gcmBMmv/7GLLEEz4Fkesivw/+j
kEq/qAvTlEgxKIkwVbaYR399I4cEw9QgRYMTsfAcXe4iZt7T7kHhuTjl+EcP1q5RadxNTARUgXbz
v/5VqpN+8euv0sIIaomGKTOx/jIBZg0qSibj2lCsGJKJy3cxuPOCqhipl+bYNYawZPxS4OaBr98M
yxXy80zhJuST3uyTZzFi/9NBWpBhhS4MDAgjH/4kILYvOh29cVjP/WQTEuEoCYpuolNwQ3Kug/gm
+Y8iUgRsefkccQ+1u8696y7tSgmfXxFXG6DM9T/39ARkzEIpxgFLbIvw4F/rbrIo8S/8eHr6L3//
j9OT9W+OTvyf9o1Ipk+h+O/GKRxYEpoc0fzJd8vR5vfjEzExWTc5MPyurU3nid+PT/wRwjY+Xo0/
R+ZFKPsbxikEu1+uy19/9F+4vDS69VWaZLVjDLZ/Q9fgKJ8W7lxmUZRNgEZP36mbaB+8UDOFtaO7
yK8SwSLYsYr61aTLCJQK1C02pQzvebzDRgTr6E1b97TIz8kR8cS8D8GmYjUGvRB8jR36h3EnieYm
wrpqCazw3uI9ZiHEo3IPLTsLliLTWcITWMK05JH5lQmidfxIJXtRP47fC2OmAvE8hh88RgcyLkbi
NK/9TYI+WvDvSXzVDjmuYvG8pPFV5oSFmVUttka+SHuepDIgDyZYWFFDjudKgJ0xgookomI5ii6w
SKV1ruWbeI1r9xHGCXk8D+SUhSfIXgPc0Ce5MiffUrCB5rRqpeJjYhG3Y8fak3/0fqkDGKlYVmVn
COcLPMlJ+1w1E2WFOkoOHlCWIk57VmYu2HfX8rG/IK6J9T4w0+Xky+gIt7VEYHQxWYQKD1B3ENYo
pRc/kMa5Z/AhhvNxjsMnrf7IM4UUNLk3G5SZHbX+tckyYjnHyF17/IQe1mPsZZOWiXUVaI8Mbykl
ml1h9aeKFyocobiKlH1yYCInDSdlL1LpMGsQCDLxtrF/puJTAoBrccX0oMPQjhc68I/xkDNsEBWZ
1yAVmqvuVR9+6n1lQEb88EqCnyBSfMizlfYaWE6o25yi6GLBIiLfFBGldxFQCSNtKW7RlqOT3Ti1
RtqlDtn3zSMSHYG2koHNqDLLaRdEQE9hXuaW2KfAejX4IKhjxLMnyE8QGnN1YX3U7l4j7zY8CdS2
Zf3MSsgi1ruouTXeh5y9mO2jUdLGkU75fPEp5v8JWxZ5C9/R3LuM4pdn16Z7tIDfUOM6s+InH/68
kHyE7sEndRM/duGRyIalnGvG6Cx5gLRpUr/U+IusBvlAO9VrCBH44Iknr8CUw1t4w1UematV1W0l
kn86JyGkRX5tAI1uWfzkGS9mRmzxnvnT0Gy00F5i4Plfav9UBscGcpk4q7uHkprNgeexQJ5kMOq5
ICV2zKAANh9PVPWYqwdWLLJyZ/lIkTrJz1H4wo6QWru0/hReAS/NdMjzA81ygDC8A3DfxnjmCZ3k
a0l6svJXf1lpuFO6dUh/H0VinZ0XlDSQXacy8o1n7azmtdAiQ/ugN73LMUaPmvNcZT0OMgzTcI2n
WwmvSvyYsT83/I2lbIXqrsj7QMPlPPFcP0frTtGVOh22FgaUfx8AW3LiEpRBGczFGHzGMh6vQ051
7BrBUrw39ynGaEa4TvZDdcIwA9VNTdYTK4lsjAa0Cw++jutMWMWd4/nHO+lCF0ORcdM6NJNZRtkm
HsbP/tk3YUfJuV3gh6zJspUp47Z+CZ1QXBblscc3YNYbsQCtFzgBKQQOih2oYOhJfWoR75OXLXqO
rJ19lYvH9HXucOrcMMOTtcbNofiHHIgyOdnOiVKqDzkxbjxp/q/SKwYc0EbtsMGGe73OeQ0TcQ9J
/yJcYeN5r6K/l4H04Cx9V4CF04dtvBZc/GgeNjwOyYndpYFhq6Fb+VT/Viv/P1UrhYfaTyPLt0cD
S0Ta0ZmfANbw5z9ALpMmUeIujWuHDiTKpZk8YubLIJe2RY4YDVo4Mmlc22bhIQnuhrjsDzm3rWd/
iRqtJrNhC8vKjG8JknTbA7iemzjSDF6FYNJ04G4V/ouW3AJVINhW9QFF/R87g0y7O/Z+MlAgU4Eo
Kv5/kSGLGfeHGeS//f3vuz8J4RHGD0F2ieGFZ/z33R+bbE4WGnLs79vsHyRcBAfGEBlXufVtcvlD
wv1tLagb39TgvzF+sNv+6RL79kNzmYFdMAggKdovU3FvtKT8PNpXA3wm0Fsg7J1Uj65hZH71blTA
qHCXXbwB2zHrqq51Knej/rYh/p8XuvbLhf7bTwGTCCl5MrH/ejogrlq7Pr8VRzS3HXw6SjRH6HW1
jU/cW1PX5WGGnGWXNtm1V4tb9SdZiwwuCHoO7jueedcUDnp9F/kkevJahPAa8VxNmNErKodienqz
fCeSzInZccH0cVciTsBUP3oEjYz67lUWN6UQoOLYngZgSHsjzNZRdRAx0URRNIeicgwAGCE8CNNG
H5VKrW9/fUbRfj2k/Oka+mUJO8QQ5iyh0PnEX3wdoHhde9dahDdbD9hnayxIBCT1jIw7UoVAhrUD
NpBAVE85Erdl/BwBIi8j9zkUQbK7ES1o8RiA0OSg3DKnuC8aClHPntIF6cguyj/UbP09TJkCNMzI
QBpbqhwgjdh/d2ubu+eoLKXq2awkO1c5p3DwrBzBXSkEQqeAsBhzKnJtHbtdOGHm8JlGMNCHjkY2
cEwK0u+wNNg98VIOkn+oWPPlV3l8KN33HD5hAjpDwiNdrULS9PHBcp9j9dWvHrPyYSwcPfhCabaF
ItjLGCkTtIueQbaV87kvDosSnxP7WBXczC1KtoG1RRgaTSYqCl1QCflWSdDZGni6FToLsHTTRrkT
n/Vb7bgl+ueSimDJTjKuDh6/S8+hMXLLrpq3GFBRSMvv3GNoRuM4Rii51B6sLW3dTSOv6ODKCPAT
PqAE6id6z7WLru/MHcLLBipilNkayXjxdUjn1oU+Kx8f8tpbip+GTSdZ9Wp+laduVc1je5p3qzab
MfXuVUSTR+FRwAJqUSaDsXvZ7qK1NIvO2b5dd6cI/n+1w0DsHxpbE5cKMGBr4b9Rskty91E44PGV
LioTgzWB+xGHmGvDN1ijbHklSi6PusqFw0phPm5xUa7UOxSuAeVqptkJZPJXeXDCfBGDJmBq3sS7
VFoAfGgZPHYqXv6iWXx7L7KYzb4TAKgNKGH2/o+781iO3Ey79L3MHhp4EzHzLzKBRHrDJJkkNwha
eO9x9fOg1Ooy6lCPtopQlMowybT4XnPOc5Z8NOXhWetXKmFIp/QhfjA3xS6BYLrLu7UZvjP2VZGr
WeA/y/TbR72EPZnin1sV0HnHrbAr4Si0C++Fqkpjg1F9zFP5gPrEB1W8yYKj1ayD+rm9I0DeZIuv
3o/Am+fIww+BT3+V39rnSIPu8uKP5/xVWamPiBbCdcm2FjbxTl8WupPZ0o5M5WGdAI116djjFrTS
WubgL1w2+GdQXqnEfMXbhA6r3D0ztFB2kZ2Xd9QdqFrd8WA+8tqskLMWt9A18Tg8Kyzz7UzfGvGh
y6HSN28oIPkC467Y5e8Akt+0pFxU8IoJEGDu2NgiytEBfvVCe1MmYMYuFquM4Cd3WKfBGnlOoq59
c18Iy/IzBksYrL3okXuO45FgumGHWSDvAU1tI+9eJGeJGaRBX0Am/aqLvqphrTi9PS0Jn05lYgRf
e8K5kcBL0VKolI3OZFSstlL92jMQAvA68AKJ4dssVg+MA0PPMSX61Dypa/ZIq8KhMyqRD46wmQIE
ljlTRI/mQzwjz81KV2Awhcj91Sddw0pQ9DOPmjcTBtBm2Js9nVnWm+cWSmNhEVnoNn6wQdvP9uHd
9EjOesUuXzg5dIMv/QrzfyIOjaBLYmkJl8B5Z7nS5ASUkkwvMbMF977cwPO0mRgcVG/Te9GqMDCM
GBeJETNjHi78EHWFCWOE8RqTOqAwhGYQM6Xxm5EwF1ZmKka+kTzvZSqWM0ENsYME/tE3ZkcBDR8i
yxrHiLerSdJq9OcIbi25BIiv2U8o/qnawlNUutgOgVzWqLOBY983REyKgCUfMShZKpGIGwUvK37Q
x9Jma9RyTSo9zcGZuW7Sde3XDr5FBQgrBnABEXGNhdZkFxASMdUvm6h+E0jSkdvxvdIiLCwpdgas
Hh10LmuY3RjiHtFJBMDZE6/K9PCPLeNQ/wGuV1VFwyuHzM9g3vIXi3gZbNFPZdx/uv33URKOublA
mV1284zqh0ES02GWkwyRflQdKiYmO2ShhmIoIpXcvLr/Y4xk/oaI0USJyFiUITLKrr9Tx8112o/T
zflRoxGjiqRZAD35S6sgq1JnjpZWbkl3fIyBCJLcWCLd0fEdlMNK9rh0L2qTuQYxeqPzw3N2/v3H
/Kh/1f80J//1SZ896T90Kgxu5Z59Wrmt7EnadzB+car19hPb0gDusreFlgLeXH0hX6nfoi4POo7z
FRn05J6QwyTTzy4VxW4QPFdQFVfDqiZck2MFQaJdBZxJS23YiaTqQcCVFjvvwcSA9DreJeEu6ZcM
p7IIYYpqN+ajrl80O/ZAi7NcXTA7uaaPnG7Ce/AxBTZrWHEE4TsHpXZP5LOn0Zo9/iyUP5voFNYz
WL1Y0M6t5BdsGOljzjpLdqeVBsR3Aozuu+K0Zm8RlsoqJ2j32rHmBtwqXdQKTu5mJICvXg3BLPHp
233qr+aa6WgRps7ig2qndUmYt5Zo4khZASuDF5pqo3emnt9fs2ADRbErdxEJqEyeKtcLqYUXRr8U
Psq1eCQLfObAsyyC9gzLYkaYgLRmt0MgVfAOt5lIlJitKyTlfB+d4otG8/hUfVAMDqgR9EUB8Udk
G2tjLc+jDa+Mgc6tWspHDRCOI1EmaAeSzbVhWysb3IQsnjxHPWA+4gfW5XIOd7U2acjef+GzCGQK
9FXZskuUD9BsfCz0mj5hu9jRljpB4VAplqOHCHVZwwhsthpKbRDi4gE6jzGdQn8Hnqa31vq0QwFR
sGJdqIFT3elr0Bbsg08ARFhCzsFlM3cHcGWlLAe8lGxKEZgww7FrNmdY0bEzRW6EAZr1O7r52QrP
1dLm5J7wp0ebbPMUvqaPxpW8hw8M/eNb8sJGeMHsKYxXnGfSa5LZ7bk91dfgEpA/cp51FlBkMFYo
LHl4pATtYnb3a/5iUV+YHuWfVo4bcVtxGrvZqbmGO2mvPOWLnhgmO/1CVK+Ky2jJAXj2Eo5UGhEA
NBtxeuihnKJRRw/T43BpkLxx3gw8+Eh6FHSYqQQMbVR4C4vhnU0YBOJ25phK7L+XIfyDdbH316S7
g9ICy+PV1aoL5pkh8KCngXNW6QLI3pwoTF6p9BGzfAzVNsgvE/cJMqO6a9OE+kC2AzqKFrLIs5Rt
i+hpxt0JmAxigPokoR99siFPqFWitbjSCF9wM3kNVZ8VKyYMEWUfgUShDIbEDgQ270cl3mMalQSo
pezkp2XEJvhd3sqHIXTBPVNQaUADTtYxfWgPdXCvTLvpXv/yXnDdGNdmr9iWwOSltFX0DEkVHnrW
fMG07mUsmKKbwHZj030eCoKbwoDADpYpoU5qKOJoq8odZAd57cbStTyl5D6aOw8idberAabmttQ+
++m0Zu1VvfsEURT0QJYtr00iXx1hH9MOKXUEJOmtXeN/DJ2ox3z3GL93B7O9dtMzVdP0IqJ9y4wV
kkPeCrNOEqWeRPGba4da4u6SoDQ+i7gMO+6+mb+gosI7ioCmple492R5Ez3JrzKikZQRbwkZFnWN
rLijJN+n+c2HRGOJ8ZWxeZS0T4KHlu9ZZqSvfcpRsPTETS9usurSPgbPE57G9h7Y0oVj4zgawirP
5E1hNm9ocJjeMT4UX4fOZlUY0E6yOAa1CuJhQOhqeNq6lK7ih9k/DflNvle9dxxzT+KHp1xlcGuz
l3AvdC9S81BhvKTJirgwSrRYQngFWpPMkK+hdqQDVrZZf9NX63DWxSB01ylYbw3CDZ52bE0qizKM
hwwXynb37f9zHuolSk0WxpsuPaNOCvzqSucUfSVe1eN0Az4x1WQJk7c8w0Kmg8hqfeItFcerAKdV
x9nRw8oQyE6lpkrpPi34/J71lJUq5ttTB3FEeyDolyw5S9wDfdQoqrr8ME8W0CVXXIF5jc0KzzHQ
VW8bY0VrYemY9NReQfBc+1pgqRWnhsCXQ6mcIu9OsD7r8uor6zXRnT4UpXiHSG5h2p/MZLFEnsZr
g6oeNHDKQNXXCS0Izxrx3TDr2FLIuIdTy64pBIUaOT6HF91gaY+6rR/IroIJheD6s9508MmLNbKb
WUqMHcdc+OiE6uwpTZ/C6KL5iIb8z86CareXaCq29RlR2LjU95q7LRXb58kGauHVaEaeyo5Ox2F/
wXJ+Ya6JQaj/2RM/Q6Uw+1bSyd9ChP6iVJSoKX8qFedpza+3/z7xw0ciy6JoyTO28uf8JDacaBuo
/mRTmsvI7wM/9PcagU4Me38f7f1RLUJrwCDARo4psMjykWSlv1MtzpvNH8vF3+85406g4twP49dl
eJiqIckckr6VjSWpMrn4NIGdLBCTt4MPrJCVWlGDTKiI7AItsEpgpeEuHDlgAbP0qfTlEeih+yuF
jkvrWKyEyxqtTjo9V9yW1emtqE4+uhEFK+UAEFnQ1gEYx4HZfZ4CW2bq0yAztlggyOQ9k82DXJIK
F4kf+Q/Givl61l7l5j5VztKBt2nKkD+kgWwjGIBcPCSAMH2wMwVEUQGrsgj4T6+5OQdSCBDNO5IJ
2eZXJXzOzIPSf8yToBiS4L2cvPcJM8TYtqIlmAPkdORRQJ+T4FIs4ztKRZnrU4LZn74uRwOOOtsj
cabkI5v1PokepCgM9OVsTISOEBz8vb36EnBlr3HKYTOPO/ldLDpyYOinA4n43kDStqzJwjdZusU6
qeKQz3MCnCEwUAtC97FAMWc6zvuUEKaQbKaOb50X2Se6HLvyu9voCtJ4pB/mXBKpwkh8YpT5aCmE
1OgoP2I6eSZ4OO5uJf+QEmrit9a1xuk3L3kr8wObmrq0ur0ov5cljobDP7dJZJ1igD/h4wlzX5Lk
v571c4Wg3/ph1j/LWX69/R9NoonRDEDY71KX31u+P9pEEzMPP9NE4zBz/n/+6IN30Yhaw/f2bQ/w
70Zxxh+rInQXboKtTFL/Fv74PwlxgMXICs5crE4IYX7u1Bq9VbNRMIdt1OuEnb3X8BPTptiaBjHT
uKELVuGWcWRn8V+axPk5/fGa8+05Y5WhzyBnUePa+PNPNoeyntrCG7Y5n1hdYSzl28bVvITH6Nxt
VEAE5qexI4N41+0iLL1nlfmtOC/yLYckqP+iSEJZ85/uj4LZSUe3D0j4F+HFUGVRoUfWsO2ih4EL
lbdKkNtBoFIvQvyAsEILbMwltDr1kRYw5zeSNgHxWCYRklfEg8Kh7V8xTQ/Gl9e/tWh49ddwWBXj
VQNZUpZouhfFno3sJt6yZpAQqinmoUBVRFmEihheKoxcrEwKiUzp0Y/Wvc5wHWTL/NXCJe2+CKsf
+osQ7c2oWEnDOa7QUzzM6DQaJgR+PVUB36MiNGzRXxrjdUjy5UOJtDBxZQr7SfroDJcfF3rJ0k8+
e/4uFt2s3NDUraw1ij8U7A3ROvGqEL9wxU85dqQ71CV5+hFQRWXvcC/07H12y2/5icKOmTi9wUAV
kjHFy7UFqMdTAqa/d9JwE8XZHcN2VhFDaPfH5kPzz4UeOEZ7CfJVFTGI3PmXlBja/iM0L4FAqxMm
O0qbCN08FDeJvmGBg1r+lPtNBJdVEXa4yPXB5V1bF3s8QeYiKh3mnoF3mQob6wwtSMT9iYgslZf6
RdhHZ+NWMbkfHNFaRuQWDfWlq/rDoBwKLDcoTAmVRopW0vFNOYNvkecnE+8RIfYsdnOmcCQ9B8Kp
R5/FBDObxYV++UQmUxg8NkBBCiYT207fINSgEFbDdY0oo9gkOP/LtTkJ8IBeRLwC8QCvETJnO24w
9MMTLjfj4DR6TjLEvqcYrNITr5tfYlb+zFFyJ8RNbWNMoOkcv6aZE8u48FZjiqjn/ZUKVo/6F8bo
YN6oy/P8UOcCetyTIe4FZdWiNTbc6ah5+2k8JCPxujabc1FesiYR95qy0nuCLYAtwyPx+mPn7Vv2
aHklL7XY9ptlUSFISInbOPCgUIFXCRSCbNEAdI66JVtmPFOGfvHaDUvzYzX39NT/WfKMa8D7KqWN
rsB/3vaEEpP24DvICxuGns3DSkd/zDxe38Rl4vT5BTjLAFnZrN0e+19BvKrNKgPEqesjQhR4xBaS
gTMSm5qtD/kAhOwgXe0wAHrElz5Ih/aEJTZId8NLVoCHWk8Hxlw8VBqJDnGRgzQ8xEef7rhRCd/n
zYD2NC7nj9A7L8hwiss3KXmuEc+zzspMdav6wk5sTik0kYhpsbIyBXtsltWWYh7dDK3jAYisXLsC
q6v8ws9EHrjgH/lvMo5TZ2OTn1yPocCwAm3gDS4z9nyP1yxTNxFveKJNE2EnM+rvGXmt+ShB/OSF
UABJyCXEvzWTEzwhHsLO6ACaVpktdRt+jefEkeINlKjOh5pHmvMS+nD08hGXB6MqevuXb69t5b1k
HgrxR8NG5bmsEC1XW4WFAgTdmVCDeIFYv8k/GculSvYazoruAmQV6+pShXo1HCtG5rBaz7PLA1pe
vZPyA2HqLRNxgWalMJR/slwRUCf+c0MyOLBl879IBWRL+4XzRtn/6+3/KB+s35AUG7JlahR2rMR/
kitSPegEvcoWP/ebiuAPuaLxG6cYmgVcwBK+eGqEPzoHxfgN1xihq2BQwYyKKAD+Tucg/tI5zE5k
0opwMH9rUURpljP+MOmthk7NQisFBy4Or9l0mzzDTYf64KMZjk0fl6z5NFb7ns17mG4yYUVbiwft
kuPJYZ3kiGwt4iPnF5xFCCuv5jbFM0wEW0gAIv7NZXzID/E23fYvBJau/a25aVUbLVP25oVn9oZW
vtWMS+lv/c+ElSasw6w+kppHwFAsbHoMjsNTR8VLdB67naI+E76HpaHZihDkOReZccBWY/pqetbi
KKj+RoH0OKYv8NI+enWvJeuAop/NK4DRj444MN2JxdXQQCsFGblSdGhWrtixqXMSa6mukua9M5/a
+qLXm0rZSj6xyP3SS14Eg5nmHrvWX0/bWWP8UrnMb5/ZqI2QWUVMbc6V1g+vwTh1Y6OEfrzVyFZX
L/BTORiie0m7E5s909mejh+KpuDQCKnGTpXdjC1mtYwNgGPQaGwkmOKwjIcD6erGXtnUu3ktKe9C
VIYSuyxHzm2oSm3h6AFx8wwsVJsgb3vyXL3dTyQD1Ac0kEq90cUNe1EA4BQ9yXgdrIcm8Q9J8iKK
G4bmsrEaL1LjDg22YgmfGms4uxt2LHcthuYThsDiwOA8ldz8EXDTV50izhCvenoLUD+iQCHVLlNL
IKJPqbGrLLcgRpSATPJ2GCAWF9wUksyifHQgafeZibeYfamd1SxXV8Pe8BnrkgncXuCrR5/x29C7
pRztZwgsZgiPSeoiVuFqToT6rHFIZ04oXEBgo1zcJtJLiwZxXtPdyR7VDpr+zBpJaF2VCvopOdgb
XrZWTOa6iB/oHUuSMSU4dUu5gdFSLLJDei3PwvhSkb53bFyvfzQBUxU3T3qATZVT7dQAcTkp9161
kI2d4HO2mkx9XSSWTK6tdqFK937/UOef+kU/MIrv4Kli+JXyvXAP0ArxRfxavoKQQb7Wl/v+zsd3
P78rzkq+Knemo0gfyn1mPeKga55LDevKfXjDyzZjpT7Typk+qwegTiR6B/rZl97U+JA8FJo93nTl
FN580CqNvA/D5Sz9M+2muZjjYnqawTTI45UbO5w8urA5qZs378DI9zn71Kf38S1Sj6lne+JCHb78
aa9aKxE6OXQUfa+Iu2I4is1rwO49NbHeOwJb5v5lOlfmo5I9SKEzvnKkBdPKtK684pm5Dpl9Vew1
WK6kE4TXwMZsEkfmqnpvnrUP66PHQ0gbzTPLGsDqoNKsVZ2pgUS15vB+DlU2xMvwZmJsDN1knz+K
/QPZv1yLiKQd4QwZZxYfKq/pRnzBzMrUkqp/kI518x6Vp9zCc3P0KQt0t00823hrgy1ObaQpn5a1
Go/Jh1l+RM/dVdQhFi48Mjf9wx3IIcQUDfN2Ll5Yxu9i0PSmO37VrwYxqySumYh6Xts7TnImjFJC
vYjEKWC1W9/aF+/LwLHNxJgtBGKGWCUrAVOpOTONRJZlSMIxiWbAj1iIZeYJJZdSvBh77ZSmtik/
S+80DSR2fbb5BgqVouDe65cBRTxxt2gtU/QIRb8boYmv1YN+obOJOuyRPHIQk9bC+7SozUSXJ1sh
QoR6FV5jOu/lMv4bS7ISb9ze986dsKz9ZRtDricnFNycjSOiFdZyd0GGBMEApHJGIOlWIwkK/XjL
CMXpz3CBvE5a968IuWaFBljpkAV8mj0mvNG9x0bGP9+UT97Afn5ZAVVhejLel92pVHYMs+sXgTCL
2O71swz06iG+IP0yzyh9unyDA5PPYXNOwTcgYQK/GJCtkNNl6s8Y/nvzpB0tDHwoeLL2HCSVI6rH
SOsPjF36JnMaawfjCKC+Aiyyi+999Zaf83NE7j0DVPw8m/jDe7cuwkE/EfjZJ0tSumo7GE+8TiVx
thx2Le+ZY6CdrPY4WSvojXU8j594riTPjqITZiBicnVyL7NN6q/LbtP4z4P/LLbP+C7ZctxKqHd5
KC/D/r5AwhEq17ZzwCzrHkfWGXIWYQXQqkgMbhtXEd3KOw/TRmcLUF6gVQ7m0Rde2vJpUneFtev6
fSix61pjocqkBwlufsoKcriZPGdIZpt3kWdp3w66LetPKssvc6Kebe7Er4zroNIuOxF0BaJXp/HW
Im9qYd1XbDmdZM+7j6WbjBQrwEi9kv2DeZA2NRyC6GI62ryKdhou+9cSo/DoyGSltAYo4ng15fcj
ixRlRA/TLKre8VjAsM5Df9ejzidkjR/q1Z9k54SE0JTxNY2uBh8GZNpl+iWTJ8hqMBn2hZEt2egO
yqPV72r8lPxOlLm8CUbgInIpEUhLfgFQB/dRN3Jw90+SchAeDYLJVHBwtkWyoTLdfK4ksPmXTbOZ
rLUwfcHLNlgc1xtt7T1bTjUyKJlI9qnMje+twwLt9yDj1WQ6yL8y4kyJ57SEDE2Qx5w/n8lbMNb4
WI0vUrw1uUyoOqUL/IcCMHO9kopjJ7DU6cP1lNoiQYCGRJ8BKjCXSFkIOlsuwgclMZ8l3WBxMjoB
Z2qGB5tOCU8Ewk1n1Lgc5O6rOa3KOKF6Indw70n1KRUmdq+bOZS1+mherQGYZGonmkaS3VtWP7Yp
rlY1t2nswt6BQS02R8H3loyCpP4QirQJI10tYveamilaaCkWMgGYUOwT4SEjhSs55M1TgEROAX5W
i5z4WKFC1t8Bg1BPcWV4MTiuEz2wFdh40WGAxVKK91n63FS0fr1sh+Z1FC8S0RuPpYFVv7tJiknK
iB2VT/V2qpxAeRdY18mUj1nLWqw+eQKxzR6w19jAC/kkCJBa5hbsgnfP7u4i7+kfO+mcJ/0gsgzG
X8hCYFMgDPnLHcfsdPph0vmfbv99x2GYOvsTZmcmApYZW/Rd1Uxq18z/kpl2Mg+lQv1hyWGQC2cx
dyOCC8HMv1sVlhwmBkEWMshYfh+C/o1WBUzSz2Xyt7s+S7oVS0EZQ6f2c5ksFZ0mBLVqbClPuYQU
iX6V1RXiUaDm4G9h3uWB8Dqw6zOSFV8ww/AIJyhg45MBtBeuGBzgP5qH5L6Lm5Vff3lb3Q0fBVYG
5iE4CxLYAd7eKoHNOIQH9WahClVqTgYqd7t5kXIUcsgPRvS1bwIyxiyudgpaL2HOjCuCcxwiRREg
FQCeKOjWqTBxF4NPZRGY8Oew7jajUj1FSsiFS+L4E+8qhLYyQrGKyWgdhU+Nh+xB7gqu8ECJNM8t
DMzaCQOeAgAYPEyVXagqAKmEcyH15M7zf80zjuJHlGbbilW3GJB5gFWgIJi70fbJu3HDasFaRYLv
s9RB7PIzRVIA/GeVfAc6LDbsrsG4hQGHJU50PqIL85llyYiTaW7xuoYK00jVY4+RGej9UgA2RHIV
37XudhL5AjLDCABQd8NuhDjBcpgBDaJcDxQm38E1uYrSH+bPJgB8gDqsNEJiUfU1SEBzDMgAZSkN
RPwwYyFxnWRHSduJykeJKvnCAEpubemWhx+Kwa50qZL3RS463lioDjsM4khqt/ngTpgvfaJmHj1G
PFj9g2idUc928ilpH9mJJyRJquFbzIW79d5HNly6ySua6/cVaygBb+80XHqSXlTmqqjG7iQQs5XI
oDhxzPyq8jr5grI3jPjM5FHHS2eQVS8W1JWiY2GJm73AapE4KpUSgy82Tjl1Z/A14DffgMvOsUM/
hCgrEP+oTwVDoFS+ycIn+R8wtP71L5Owz3RHaC5KQ9ZPgGsN7mTXOjEpb52N+EcCHl7gZMvJKwdx
wQ8BjEuH68jlOZTWzC8D5UwgU2aAbn9HvIuKoaAy9FfSvfq4smq79ZdoEyI0DZYTkm/zCq2O9ynL
Z+GIM9EjatvVbtxdUbPRRQtP7PoAOuG/v/dOYUskA7t5e65syPFi72VHfAKhhwQXMXPmLGvBEeNN
mV198mFnqfpLijBTOlDl+nTedFPyvJWTX3lY0pvW7lDdWDemxFq08h57aZ1gzMFr2G3HujrWsU4w
OhJKtuJEsyHz1BE3KQ91A34eaED44UlLdMiB5fjGqQ72YPR81opsETGL+SthjjuGO+bA2NmPWGfU
yXR6TbyJ7a7JbOKU+n5lxU5DzWA6IWs1tXKzYV1sRdFWhkMgbn3vhZHBoLjVlgFs2TqRny17b0Dq
8ubz6b3TBrtGRy1DkGqJquALUKya9UEl5Stv+QRz6/rTjJcoIqT8mtrkTUTorMB00kvHIwp9ohpW
KdJjYousdc6yQUSZpCSMFBFmIR+mPr3Ltghxo8YCPv9Zf9To8hqTsQSgNlks0bKV93EiriV/QGgW
2b0ksgV6H+G7g9Bg3FiJgEoFc8W1FEgI29ewXOWMVLVJXKTCc9onqxGRatsfW+0hb68SbUHsbSL6
4tbiWG5DA2VwzLvQu3bUhmGVHfvUXGhfOB1muJSr9Q9qlt0KvUZaYkgxug3Hh2O7IkRxzuuY0jW6
7o+Arr3XJ2hjQBEU2oOERa9E4EdQoaubE0BCokBEBtXhnA2iyiM2ErqXMFrHSI/nDHSdi2FG1EkN
hLlg06EK0MJR+WLvwLO3llb5rQHWMTvXMh6/E9+s5+zio9/BsGaRNzNqgNp5/j8s5ZiyM57klfep
Gssx2wH0r97bmUSXhnbprWKwOlB+mskV6FFql5m0huUh+30W9L9/ss78HvL9nhdjFfpB88sf/+f4
2jWf5f+Zb/Pvr/mfn//ITf71Le3X5vWnPzgEQzfjpf2sxrvPuk2aP47c+Sv/f//xXxXD/Vh8/t//
RRpK85os84/PXysJFSksjKh5CWj918RZVWNh93Ml8qfbf69ENOCKEhgq+ZuogkrgeyViAE6UCJxV
iFmHHPq9EhF/m9GkIndqJj5+A4n+4a8Sf6Nkmne0GlgdA5Hu3xmaErD+p0pkvussW0WqJcqhX5au
oxB0ilTXylYwGQwArUMiJyLBVFG0HbFsczEtxsc6B7NrXiw2bBUwfjZfPZBm/rXB79K5aBzYSKbx
Wp4nMtEer2WYOuFrt+/OwfOAqBS94bDQQHbkmzxGpLoV6uWw4a9Zj9Wu+YwyMYyPzdjO/PIWJocO
WiK/l8o1GHSxu/R4m7uhIKFufOq2VS8etcwOvgTWW4wBOmyxfbeQJtFj+HZhbACNAr8puOGDQIYl
W4GcfOX6pWaYhAO2unFBC6xjkToc1mwYWOrKPZXBgqwbeKirSGSAw3E0vGWquSZPaY1uo5mjjJBj
4vm4Kjt1egVs4nZ8zik3wpwmL8hiGe8i/mrEER2pamMJfX3QXODdmoo2Xgkd4ksNsqujHptEg2Qs
FmsMC9iCSmlEjv8GtcXWWKKl1hm6O5vNrHHjkQEXPA/xkrKfNtNzNa8GUWqpylM6zuvacctsFSbT
SnTrrYIqxESigWe2GY6YdsfgvtAf2CCNbr8Vt/IW4y2+JHg4+Z1/p7vBhrZ8FXp4OJmzHgCdFAIM
KlJH+AZbLmxgnemnmE1RGJZciohGZO+IEWYViDs5uFdxooXth4UBH3A+9hmCsEP2UefgM3ngjEsu
0XMrSxcDaIgHZUTf9CWnyK7/7K5e9+b5T9l8WUeB59SOh+Qtj4wDQx2mxc2ksW/DF3KR37HOVY/6
FbZzpmGm++T1Ci/MdLxng9mdctdss9IJUfyMW8PY4tAqqGi4MAqcWSbLZ2MgmOEcnadbeUmq02yi
qduLrxxjwQ0nFLTH9KDtqtS4GrvyobnB8oQZRo9craksL2Y+OP2h/AwfRI/IvneLR+2DkOGFvKWX
KLlLARNMGiDQcaaIjKxHszlYKyHm0gAaOq06xl59Q+gkw9O4GXGoySl+JdlrFpFe+7bEEiEq1NOc
FmVSLxuOdTetM3slgRGymB8nvFEyZIsQ9hGXongFQUDDGfRAWEzUdAQd2Egp1T7e5yxKa8IzZkmD
8py86Bw9hq9dq6N/L12U6EDkm6PMIwFFuwwQqzHd9eOqMW3VNxx6aC5cW1kzn6w2WUN9gegus0+G
D6QkHyyhg3HTUPfP68/ETZB3YogKNkFiDwTbeG9j/Fqr00K5QtabZ6EsXKxF92whK8dIJq8Z1pB9
e5XXee+2V9JrGhbBO7TZHHjpym/hfG7T/rEUlkUzLLE4OGq0ylERIduG4808QE93KIhIaNwWxUMH
n4a3MqL8OttZxf0QrySz34iEnFKniBQqJiS3vLqrQJbncMp0stkzTXlvwJBpRb+XgLyk2YqMBc3n
BfWXyUXep/dMx8t9gIZ2XWGrpKLJETNspC/yMWYrIVDWAZ9yc0f+gaAYjrTlbFceFQ9T0zm+Tx7H
U9XvMwo7mKwzpfXoIxsNHUubbYXlPom/qgNJC4jb8Mf0TCQURuXiojtovNkl6og+OFbuuDM2Oc9U
vVXvsoeGzPsUsZcPVla7V7Cpy8RqPOcAOTzzuRA+UxGoHt6/RN2X/9xV6LcmG3o2KGQSteGfc/T+
5XxBYqH586lOCNXPt/9+qmOOUSgU/jUo4Oj+fqpbksw0QxItkyHDj/MFlJISlmpmDpi4kUwylfh+
qhOFBeJbpzsC7GL9LSUVW9Q/nercdUDKIN8V1q/fmJM/rOF6r276xPJ0RClLnBEGB2CAcN/LVDcD
OqJbXH+Dqt3BuEPKaxYcgq3jcwXQ5PA1nJ7hA7eUoCjytaxzk7De+1zVQ7PGHpNjOUMuEeGdjRgC
pAwDOIv1eTZgIZQs+bOq07wMzCqYIZCh4avMFFSGCzlDBp/GLEdU0i4L2lUyr0jag101oXmCvkCD
ayHQVPDLkOiTLbmwb5JjvDdQW+jXcdVucvOzImSQVcU+ZALCYuQibAtryYVJBGDOoIQpdyc4CXjh
vDVfc7TsGRcijDKoklaWoFz5AsOwaZEl3NTyUqpdH6/B5KaUxeROVt7Ko1TuKJmVF5x+o7f1FYDH
JUU1pDFPOcofU+5MnCyh623YQaoUAnBcnpMbyR/kzQwkLFCuF7fBMVdxHpCuTjGfo0UpKe5n4VhO
sS9zhS8p/hOagNFwB5SS2twb5KQIytiZC2vjdduuLzZIgcijEgfkmG4NPUInDzPn9CmJUxhMElXu
poyhTotTgPTCaliKi+Ew8qKHtHjlPmXNaB4GMg9DzgkmBk5Z3JT0NcUqEs0Bic083da1vechsrvR
yWuKq8B0sKYHSbsA6QutO86vdcZYZPbpLuA/ni34HRQqCY/EqMAMhm7AeTCQ36iS48j3QTDsVNuZ
0NaS/hjiJ8SoSDmF7WIiAhASj2l8zTEcqIeIqyl3qgZiDfoy3z2K462nsw5Rt/o8sNAfh753J1zw
kYUApWqrz3HmPVJczWRtra+es65/9tAHGkOws0TrJXtvgQTJmB/wTtkJkRKFFjnKvYJ1te1j5F2Y
FFg0jVBJMZIrUX6SEK1oEt5Qta6+FPjR/+zhrCYBd0DvYalcSf764omL9c8Xz19u//3iSUMDxl7/
V0jtTy2RjvCTnATtP+DmmcgCgoCQZmiKJaKJ/OPiKf2mSpgfkaab6t+mBs8myx/FoPOxwTdB7Sqj
XwCxN8tMfrh2MqiQIytOLQZoz3rzmBqroN3MXDYFtZXdUNZiq863Ce6zCZ3YFvLAD8/d+c+eRUyY
f74LKG41uGB0hej0OSh+vAtWqOiZoqHp6jF49zvVPLYMBrO+XFbKXcswCaRujeR7YkAcTZMdFwyw
yCLzXiIuQx6VrEjo0ZbpzUKg9BSjg8EnsEMS+Rj73UI0Dg1MSKV+DKm7o6K3RYv5B5E9wttI81DA
upMIgYjRJ9TtSDX0aKnLiclzprwq0PSHFSIPN5GkRVm4ecKApi+dnQI4itjohf6ohzaspuoFEblw
gyslHaWj9dpdVOYjyhOmsnnEOm4kFKbVVlB3arPEXd0jumWLVO7kzO5hv5+m4Chrut3iTCR7Kohs
frmCKB3MRfrQvbUIAJUzsz9+DdBCEjab3ZKT1W35XSWf6DRmOwqp95isOpo9hlWOLt/p6Nos/8xc
Kfh/3J3XkuPomW1f6EABb25JkAC9T3eDSAvvPZ5+Flqa6OqSjiZ0qwip1aqqrGSSwI/P7L12fKOB
9Wkvyvq1G6WV9mjP46013pXplb+Ev6Fn1KvKb8Qn0N/i2iQRsfsctYth/MTWl4S6JSRAFoT7It5I
FzSo100hJUykoB8xiQhZXS8r1w8zlUz796bZecb4pBMTQ3tahIwFifEWGPHKcHblPl73tGkiH20n
rgFN2sMXhIDcd0ENed41FK5ZddM5xaQV8PO6v/DBDyp5Gaes2JaoZMIvHalq/ogINiSzT2U2R/EN
2Nm0wwTo2qqsP4fwXc8ctofE3T4SFoQqb4Ua9NuKqZxwyvExyRHUv0VxUGpEd/J7gnkO1A8rNr9u
HQa6XrdqCluJVFCRtmYt9CWm2l0g4B6PNwDvtoHvdrPeUVryGK705zgjXDc+ZWydUZcKP8nDKB6B
v8HQoLopKGmPlKPRyU/5mZl9u8Ix1zbnUtuieo7Im3VVCTWww9ejUik66HCsYmfK1ZMkhRvzCszS
LkXQymhyzdlF21hcwy8FU4ZgxTR2Nx1TPCAqolVHI6kxfBI1Zhk2735NstE7eORFFr4V5qml675Q
WWPZOjCcdrF2ymDPGL2XcAH2SirhqFXznaeaZ7om7L0mMi5jDFwxWPOaof8Dq/QkSnnIooWxGqj7
1WNozZ2v+W5NO3YJgeCQfdc7nocSu3XnkgxGa7Rthb1+6LOzoKyQMlXc4SI5WDNhDCLkSj5XOVJJ
JibFkylt46eRvOnNmJ7hUex1YFj6BuqHZrkanSWg/+Yrnu+lEthJ7DL1jsUV3WdN3ZIuBn9lp4Tl
MSeIiATl2XovGPh4a9QGhsm1d2oAe1/76a7Yff3dnQi5gxhbXitCUSkNsgwppp1vx0eCULeDAPUO
ojktHGo3ftCPUt7wkEUQA28Mxaf0JafuLrEW06nYFyevOjb+IzDYBDsiJsQT2R2cJiMU/35rohRn
wmB9TZv8OCF0mdOZhWJjNjgxf9jI5MLGD3eRtlEJAlbbqwfd4c3Ptg0X5uSWSBg0eV9N57Y4N+EO
VUYVLSVxyX6dIU+oLpTnzMMeBMKQizwv1+QDm+knpV1DvB8VcrTMRhd4SVPtwm4zEIdJbQNz1sgu
s6paPYUADWQ8NX1CAE7Lb4go3KLlQr3V2QmgRQ89PRH4XmjL9HAfFLa59+CCtwIVr/IE68wMYHfa
JXtw772Jb1N2pBKeWGjj+JaPfbYM5LsWPWvSh5W7RqS6ASoG/lQT1IcisC6p/BX63k4W5EszRtue
CUKrIhU5dfVH2HHxmdG+Q98kmXZSAx4Mu5Wfo8zxdwKSu+psJM9U1GFirIunuEr1VTQZ95Q2ICZ/
3QGZn6AWl8tb2BhXSW0muI8s88OlZS4rzK0dh7Vbg+2zgtcezrQv4ddF7kPUj2sUuFKdmkQHyS5W
VI4NNobpkNP3G/QPDeAkTdoKGplC6MLQaHrjEToawLJmsFPE/kz4cn/dq2hrIDHO6gKBr2nxxuY5
n0VMeedj9+pWMGa8AR4x6ySIOdJi0aSrWv/ojUdR78eIzTsqPGHvA/7QgZh0uFJ9/p5tnx1TADPh
k5rYHW/ZcMQCPccvBg/ZgJJbUS4vh+JeSs6grsof3cmftY3EpAaetcU+ds1HK9r+LWFdtKiWiROR
G8a/Zs4jvFn60hSW4y2/NQgLpFXV2m18EmvQu67AXG0V3xifLtTd6KrPjP8P6g5Ez677LoZNXK3q
njCaZeefFETmcX7hnU1Sd3hj1cOwvjd+pgeCweEwP307Vpp68+U3qJ7NnwGLcSPdPJatxncGuZY2
rD+bLHfTHi5+uQvEd1V65kkZY03tOZjhB7uZckCxnZFv0+bJUm1UW7FCAlyQRYlrS3qeB5Udl3TY
oNiSD+N3jlU4defn1Hybki+J8zoUHMAAGYm3YJYOk+KUUITsmLpptGkXqeKBjDOsiiJ8nyshhq6y
ZO6ZMxdh/YctjiIlmTEChK8p7BMLTnxDW3Y9TB7s5F8waT9xY/QXE0aKneK+aUKcY604MxrU8J4Y
sHpXHhjFoTjPvUwKk2EBe0qyzkYDAWpTA1k6auD93QoqY9QNK4318qAhwpWexFN9Vrv1dBjVpQAs
lAghy0djBhEpOErpagwcQTsKeP9S3MX8j4KxzhONRWMcOyiX/77+U34jEv8xuPi1dp67+18q0Fgr
NM0rY2urxs8kaa0DKTsqrI/y9EhA1yTDbfqAngHBwXT6YctuUAPrbPn3HutSZjKldWMwrSalHIBo
dEQH3DIZS0X85IC/I5vw54EleAHcZwrC//IuB7/rHIgGH16Z5yT/bkQk/xaN8scn9dvX/9nl0MWg
pTc00TL4M3/pcv6QmTDxga73dx/enxIUvopWhsySPzJV+Oj/7HL4JSLTQQZbEgzA/0wt/y+6HKy6
/MxQ/xD1z8OxX68xoc+6REpKmoRvgQOjlW4jx0dp/qjGjApAYPZulvBLsNVwgPQXZCApR8ov79+/
6HRYgf2LTgfhPj63uefip/rryxhSNeWFDBZbhqdJXRb0CcW9EQ4YtrpiO5Gj6TI9KS9VN0e0kK5k
ggnOzRuHe4mjJmSMcRqUq5+ddRYnA8Ndsriq0DGqU1K8efqrqb9OUCEQWfjStkQ8kNRgfYdiF8Tx
dTz0BEk/erZBDIHYUI1vWuMiF0vyi8rxG/G3ILxRHLSX5bDpMQEyH96Vh2mhPU+uxv+jF7sJK5/j
LHAlskLiU90iMl21wLxu0t0SloQrRbcP4Bv4exzMwkDV5n/dBje2TOxG+nVnrRNqKzJsN8XzuB4Z
Sq/C1kmsW06YOOMTnpOCeJf5OUB1ZEeY/ig49ZuHdCG3DoRpUEDnGJUHapFKY0E/Nrjq3Bb5ua8S
lkF+S3SQyIqOkFYMrIyb9NuUfiqqb1P/GCGG18bdGt0UUaLFkqNMfBoSu1LXTRMgEiU2Hkt1S7rD
Sf6s7/CKGWFFjQPPopiBzOfqY1gRH2PuypMUAjPhR9wWpNEuKDc/6JE4f/xPvu8UrxKqzwkFd/Em
IZ1ADfssfjBJ7wZHInT8VuHBoGsNDsV7Z9jKNt+wTz9OBjXYYlhGi+YysiGYrK1WuvGihCKb2Oob
im+Z+aEkfUeEO4BiaYKcTuPJUwhll9CC62DU2XQYD997rm/aj1m73ZuM4gatIL+OYGrOyekiW9lg
kdNt6VTvhC9E8KObW+sO3kJ0+vfXvvqvLn3OBmnmLKGEU3/bvKI+6oJa5w7s2RN5vAwb6bJB3Jc8
11sRhZdS3lLKsHHcWprTxuc5vLowl0nToHdin5A62kgWUBo/ScQyUznFVFDFHtd1ax3bCFV6sTAG
YlS9baACJw5AjVHjVaZ4CPbEVzcovO1K3NHL64WjULtV1HCC6C87ajozeK2o8Dr/7yuEv+gCfkUy
ScY8q/l9xKL9cmwav/lt42jMSqHqzK05XaY9GhszZ8g8hy0RVR0TcSRjMJiPG5WN2lCN35nCyPZW
PhXoQ3CHmzTlWv6WQbcI1tI8XU48Q+Nq0hxJhq1N0MZHHOpXMUe3vMiddFsexgcq+538g3Hn0p2B
7owrDWKg9qLBl7lHm2gjbqXFtCMblV7VeJakZXmhg1FcSvpDe5CeFbu7swXkxOC2d4Ahvqeusgbg
R+bGGgfPa42+Gd/iEl/Lqv0WSGIXlUV6gBTsNs/5gZ16wh8vr6i93jXXEPG1cEiU22YjITpd19dk
Le0mxq7XuFwo1/QAFwCAnfmK5fE0udVH/LBYAwP3Z+axG57RBK0JSlpNa9VB/+TZ8pnlNKZHp1ij
axtc/h/95w58ADTuNU7iYF08B7eNtOPco+EIL9XGe0Ist8O1j3sYR+8ny92Q+DXoyOjzOPkExwzd
ng44cbAusPftlDO/iAil6nY0dVXrEpPeT69AEASSPqsvPkCv+pGk6uzvmg3x8Mdsbx7UQz1cWUkT
dR0/zeYR9nDv+TEqtlchxcJJwKDdziSBpUjBzCJYpWZlQ4ABNO5OOMJbea0klwFolHqrPsOfGJ1A
1WyRqvOuTx+J7kwGb4a8Ta/hFTBQuQi3qQNyigNixXFri+RZHWLoDMv63V/ctatnTzvpnqw73hPc
rt3MOVR23Xlwkx3UxcklUGmT3IZdutXfmbStBxc7hLHs1z4X6gI7GFts6npxET6gkKvMCFW7KFeS
sY1uDV34AmMitx89wmva2eOjfeutZbztH+WViXfH+6O5EU108RW8dHcafdIY36eW3OlFZ+NTvUR7
fas+5G3OHiVjJE/ntJA+ZYdnoX8dnyjUuXqFdtkmqBDdelVqdO770tsL5oIH+DbbzOO7PY30QX74
u37F56ysC8Zo4Q7k5FF8Iuxo3e3Hd/Fbz1YtLqIbr26bX3j70Fj6PAZpLbi0ul1/oLT+it003GZU
/FTVT3w2QvqiSi8tkGz61x2bySIENFWdpm6h7PVvNV4FuB9I0+A/q3iXX5lDsCxfexv5bq2Eo0ZO
+2X6aOYJGOLFJeh1ngmwg3hPy0u8Jb2k1nB4SXfMVJjz/aeyylYmg89B0l3SYQJiKcH5MOVnZpXB
6tjh4o57twYXzqMmpoVzUXTI1BLtwEgvk2c8L09drBp6uVgztZTh1GAoFVc8QhBFcBKFTEaA9Rqs
1NF2qyPNhZQMTjicgoaZQU2HE7rY65uN9mGtS9OOTuGB43jPkx1n80Y/GPJS+UyPZIgj9jJc3rH8
2MGLMx3cYfGxPXLZ7ZTjyC7l6u9CPkA/XBZfKdacxjZwt0Vgv3m/dI4keKgpgZeL7ozlTL/HTvrg
pAgW0s66loSFI4XHlGM9R5/dvWPLtaXMsV5IWBDhuUK4ZRrrvBgv0i79poxaNc/WutknX92Nx8za
MFDLo8J1sToMhc2RpHSAiteMAEVOmnqHR6h4bnIXtDx/9lo/wMke6Z0kBy29scg+GCvL3DMjV8xa
33Qa633ECvTnyZPv+MPM2oSSTxh2T0SbXdrDBZFpu7bAm9bL8tB/q8TS0DzbEfcqUgdXiO8DQSva
m4a3BQaKcvLuEHK99h7DMH1ugH32Dju23Hjq8m1UMyRgGBPXWzHDybBKB8dnUHcN1h4PtnvuucGH
zPF45330zpSTGlh3ZcfBwUdlBzS+B+XZv0B34pbnGksfBWYqYaG/wiIdTISc+jb/rh8DXdUC/qjF
NMS1Hl5oA9I1bX81LLpwzeXGicPec+m/NS6+l+QDiGqHWGPh0W5dGRv2CBltXD2HZAdvE+lp2j9T
Y+UveD7FUwQ4r15F7Z7RpihoV7MhClB1jQ8xdDVQBjEE+JXgOyAHRe+cl8uivowTI3fBWnPBNBjD
hEX71mDV8oeTb8K8hZ1e236EeiZ5Rboj0urLR4jJ/HN6LKnLV7X44XmnzqBSm5aa/owZLqG0yLt7
TBRidhNE3W3wdc8RcjlPQ1z9kpkvM7SWDJbbdu+R4cDjtN+SxzTywENFxQfTLhW8F5pN0G6OvG+T
Ag7GLsGkxVN3Ibanwnj0wn58BCEniPyutOObiQIYuXRR6bfinjdoPLghuHa4w1PwOIa/K5EqSs2q
AWxmTT/tsEogShO7Tpkj6bs4oG4mrIFHZDsiNmWC0fG2IBDl0uG4bbO1dMXbhdaLWZ7/bZ7jR3SM
Ib0xxnpoK6TEAg+4nbxh/IYmjA+FuTxjr5T0PAEy2tIjOcKzJaZ530T9BS7ts1WsUBiXyjOPVKfa
WDWGXDe9gu1RSbxFNVvg6XEsESHm8iyj7Xidru0rbxEHWMl2ItkZ6tZ6oBfnG2Gf6t6V9/5UXPza
NQCp9oS18RvjSf9injHK78FF30VuDsDuR/5SAYuR/9Do5hq50ik5Z/E+/hmvalduy3Lpk75I4xIK
TzJwjDB5a727UXwNs2DvTYyAS4focivwFTNdfVIOrXHEw69R1Q9fWAmrEE/ahp4AlR353SJbn8Su
CsZ3yQp0mZxfEAQpIBTA1B6RQiwFoz0loXdJngV5o4F646fCCsQYXGAiaTEW5yNpZhg1MnnXYmze
kdzS2Kmmn8Mk26nzbN3cV5atMW5XGOgyp+4zdwYh8d3FE2F6zXCKQGSX/aJ/qeG6oaRObPIy9BuL
aGp9h8xJT10Pp35nPluGjaKoeCqKkSKC0YfT4Bgry4PFusC6yqwOyrsuUD5yz6EAt7xlHmzL2NGk
VTff7WO/rLQtr1nwVxp0slt+LU49VYpHUAxtherCoPc3ZvGAKC38FIh0gm1DauK87tCf0aZRRvYs
QkLfxVe/7ViPhIARd8SLLZGG9YIts0SpIYV0K1IlAtYrMWuWDpu5vNbkd5UFTEk3DDmCtD9pWYin
Dt5x324xQtmDoW/E+KHEOpwlJxHfSuujbFaj5eBWMqFe0ophRa2ckHVQ9tBYDQXhVyET47HVmlOv
nnLPrvoLUGLyU9iOp9UtEK6Wd+2lVea7vuCkn4bJXq5ZG9gI+kjl2RLjKtNsX2gQJ7XcILTAxsJg
paXJw1Pd7JTi3fcQrJUuIV6UjXXBOJNQqlxbuvzNC+0mbsFOgY/XDyNjLTP+FqqfsL003adP88qa
DdWl3edvOQNGeMooBAwiQeFh3Bn2P0XoCkr91UcnWFj0zzeVPY580ljrGTI1PwqMhdodCZBDNm7h
kqa5IlO+I1NsG5/SZ/4tIf00q8/WN/+QyWT5SB49s132WzffCdG8OzHnnhOwlKPd2PpWs5F5igY7
aON9MjMxuUmqcC8TL2Jt+RQC5ormkmM2T+z+CpLmKB49WBbPSfao31imgtcb77wwvALZwmHLCqi5
525yUua4LR2Y1awZzgqi+E4WIjPaYXrUOuOBeQnLMjUhzRDHO0rxT6x+ooilm71tiMIcrWDLNlcy
Dgm73bNRmLbJtleKDn5ubK3Z58EkEZMNe+EQzn7/RtFR89BWgNRnTIGxosGg+ZYVAD7V1VBguNIy
5+Nx4Jb04dtCOOVkYNypMvacU3mQffj8r68fx9zBW5kTEg4rjJGp3FTOxAKWB9pB62hpxAtDmkZt
z8xTFqTqrhDd2YZL0uFwYk5TZls2nQEHXso5hF5lCX1eEs9yECwZW6TGSgvvwG09PpuWkW/G6HdR
y/2yP1em3SXWZ25+asyIexgry871y4UKlFpamlh1ULcY29mnwoyZSTMfMKK5xKmUFUFGaHGp+KRg
F/X4Me0aTwvonTXxAeMRMRTLOYWPLHVZpDWkeXMlzlf/4PRcfcM3brGDz6ihSiGvU4JKz1gqhHmZ
RoWttmQYoFOsxukMSKYKjiURanPeecLgnVW60Xz1jO7nj54up7iU/YsWLjFomAydE7cWbLW2weya
wCcGKKwLZE93TBbb8mwuYsiuNyDf31Aev6iYMMou4pnbbVcX7wNAi0+hprA7cYO3Fv2xi+kfrVDB
ypbcUYK52bdFKzB17cc2OxgccoQamc8Z2/NhYabL6qI+ZwhmLvFLvwMBYAfv2shigPytPren81NX
bpgzKbjXYTWw/Cqx4Cx8W9swnn8TuGQWhYOA8dVc4llX3e7QLDUQGCp+aHEWgTGuii6eQh1InO2S
cSNPOBNlrrix3savAICVzUIqbFdpc6m/lHfNQ6mJhekcILC0rlK74XXEIPH8V6/7GngwhxYBjAIc
VdBHKFpwowjL3HPiL+XC7j964iuq00ifVjO3Ql1k0RVBGsqYchmLiscTsAL/MV7LDx9u3iWDSRsZ
ywFMKGZTzNUFjmiT7eQiIX+E2nP+oOc0CdmrHvk03sou/WShkO9YXMDAk5FOc7v2c7bZvTP2Am9R
rr5No7/0hsDxifr9y+/pxitnV8JfKNXle8ZJyk9c/4AGMSCuVif+Kf4RAdYNH1X3KVF/GgtBfiMA
RWdeI6ebvL1kXFrxixhRwhZMSwUdhZt8tOIKvGpyEPLuuw1FHrzJs7cTK6ai6vQpNu1bpdS7BgqK
T8HrP8W05xo6QGV2Tsu4p4Jzi5guGMV9WKiL2OeNsED9cpWhZmNRhYPIV66KFC4KXeLwxVBInpsw
fWQFW8JO+toFM2924EG2sPgyqQ3hOKXtTz1JGNr5NgUC5olKBsrWhZjWU4NmowC4wmYVjCNojGAb
zO7qZXiLLrTaa4M++8jbrGL2WkaOtgke5opsB0Yfm/F5S7CTZn1zrXeodUdbwDk4JNf/9+dWBU8h
Ty187qxACNyoWYgELEYmuXZkRLjKIWJpYswi+rm0C9wcg9WcYdncE+SGdb7qALOxetFYweTiRzZw
ONtZilYF45eeHHuL80h5+mNc+F9qp2GUz1gT2L2oImv9v7RjBvPB34W3v339n1sVjSB3RWVw+ge9
9C/CWzw0rEVUVGCaISp81z+3KnMGvG5iuCXFUZ3XPL9sVURT1UVZIQNp/rL/xE4zK4b/abCJXQfb
sYR46+9Z779s7kQj8cfJbMytiCbWe5p4EiMDiAyWFQLwhBYlSGIyUFsYRFBH0S6HGp2luBZFbn4R
0G/OjQZhbP1fe/HAYtTIruRTMrFto5P+9xePKM36vV8unn/19f+4eEzzb7oy86kM0jHnqKs/V3L8
FlQr8l9JwkLy9xcvlvQ3aw7p5AsM1RDnK+SXi2d2jRHbqms4EEzN+o8unt9WcvMr1xReAz4sHFkI
t/+6C0Po0LdKI8vbuPwwp1dOYhnmXgk7X5yFNNsyeKj6oxtdfKq1hWh3g1vz3y8l/mBk/RrWML8G
kJ4qeV+sJrU/ct9+uYC5sA1BjUR5W9N9htVVCD7UgHHaQmDmHJgU2CbLdfIbzpV/9yGDhyt5YOIT
2maqbv79iyGG96+30z8+yxk2hlce191vOsjAHKxo8AVcFbn2rSNY8QxEPALp5QYnMenUX6nQvA5f
nW+QXY91aWikfWTxuBWB4ir+SDz35KlLeWIGa4DR84Ht9GD2xk082RG1fI+mYz9i9ubHyh18yiHb
CJXhX0t5vBR5yqSqParkjb7KOhJy9uviV4dvCy+QyqLFFPu1HON6G1m957Q5NXht2aPTV3mUR2MB
WMTQHYP9lvqWqs1+QPrs63h9RmrXLiG5dxqpyq5CdehS6WbElITZtZIfFkWVgdAxQuh0sNRDOiCI
3uvCZsz2PZF44S7O9kWwhsJCRZLIbtLvEVeqRblJ43XmphZbiAgurzwT7nmiVbCSBWaC2a6oXS3e
N41rZKTptM9kXPkWnb4OEXJV5qsy3AlVRT5T/DKqgrWQIL9A/zRLIC8LgZGkTqnu05jCPKYiAGeE
K2b2vCg5JRIUgxZ6S4QBXiR5KBsO0bsxE0pJvTCYkDPFrvJL11LtkGdfkKCVsu8aGm+FRkucI2Oj
S888idXA85i+81aO5GeERH2aTBJK7xqZr2GB8zokspn/TszhxxfmTRrpajNfJVfc0qdZ0cHqNCTM
tiC6vskYsr2icsSSR3jLbdUzbrOSA80k/QwFMrKOV5+xT9p/RsqxZEQ0tfwgm6SgjXdY6TTrejTX
MnBpT8TwO2poUAZ8PaveX2vMEETKWIAmnmkuJkSnkukKRNbjm6t4mwaRYeQNhzh5s5mOgWxP25Gh
/FOu+VDh7O9IY4/55OCKWt0y1V1ymTFphSGZGm+FerCwoY/07NMtSEkzelLaaaswE0awmVmbvNil
zFOtZVsvJPhEFTFyTMEO812MzyGsCgri8VaTHYAWvmA8FpebWLmqttkbZxH9i7SxsBtMfKaL7q6o
2SrRV9zy3JarkTc1vXbn8o0xnBfZzEpia5cycjW6NzHd9565KD7Ht1nBeidps/+hlpxJNuOXwGfY
eOuJnkntoq0eL0DS+ivllNZXdkr1dkZPVOFH0DNqIY9pWBbGJZFXtfdUflvRvW9OVfrSVethPLXB
FSlOq31mMuPX8ZS3DhOUfTJzYtZiApATgDxm1UUJTn4dWgcvmcfu2SvjfZPtGuEg6w8v+kHvTCX6
FSdfKdrOIQEKA80Ur72abyzQkkamO1Jauv5exPgRXC0BdWO15iOJ0qhw26m9jH7F7jSp841YxILd
Sl9FVgRsK5WthhshUevXomrIEsGqOR9EmceZMi4yqaMjG9YRO3PeVPY0Cb1pROOA4xTHmsz4UgFy
7AHYem7ko0iIrhoQbMvVUcoMJxA09fAyKbb/gBiyxE4wrM3Qj5yeQn8M4lPOfiUCI5qNd1R0TsmQ
pMsYuHqgNlpJfok4o5gKLxKG9gkdci0+9dBHzWQxcK3U3JwdUzc1Q486Uf56DUf7mOENHi3lIyVp
BUBsxVSPYyDc5B6Mgya8zGHjpRKtJhH/q7Hpe8VWp+qaVv1CEZ3wE7aBAak04frq4swZrZbjj4La
YayE/g+9ZvlSsHXs8W064kUNSF4hzncZPaXZK/y7MtqnwrpVIIu5Dd3ItMoDSGoQ8AL9ZdpqjumD
BSaijp32iB0HdQDig2EftGcv4LIKCQFzSmFbpVCZuC7WHcW6q5RLZlqC7JYvkvfM91Am1yhJiiOV
AxzqqjZBFR+KYTu0G9qPiL20WN0DRSb6j7dlJUlsy3H3rGo2d7pGJOJg2nW3DBV8mLACwExCayiw
l/QcdrBLFa6NIOIQGxPsgikItiSSOFnJVmOsfBW+Y8CDPm8hOdbvLGGClXIZxhXrjsrVZ6cj0HaS
Tojq/ao3LfcyZx1rFjYIiCSGlceCQXsfjVPkFk8JhmGSOCJ6ep4QMmYtdcOEZMg2gXkxCfSZl1+R
rYPPd8cDkjAwcODw2BGwlXZhxGpcuH6BUeDWI0NeMme2mAKUh+jayVvx03hLGcMQIIETcyoIZE7k
8aoVmEyB+lkdz0rVQ3UONZ4LXjIPfZp/oISmR0vMa+8BIh5kp2hpE8+t15L0EWrL/kmNWdGQzDQZ
n6MByWB4TxHSi5BeLWZ5QZCuKwXzZqHfW6gkhXFj0LhUMgZEhC8a03vY6Bt9iORV36eXTgWG5sWH
kMjAIbdsU/LvnUB2YTxONtOubTjfGP+1lTbiNZX/ID4BvqrNQb6/lGczYuEfZfXxPQWdoEtEd/2l
0v5XX/9nmwbXQAYnQLGtytIvyfaW+Ddck0jOREVH42bOaKT/bdNEALM6BFcTHNSMbfpF/AYQQZNn
5yTd5H8cSab8gSH9pcz946WLigW6HrwCCca/8Zd0HkaFIE8yKZnxu/4Itdg1WGaXDO9qpMB3Qwh/
9OIDUjhCY80/NiFBUtY8G8iG7DBE1p6NieVmI1Njkh4XwH2eE8dngqHvFMll4lzf5F17IxubEG1w
likAZXz+q+AxqUhyX8b+U1HPTbfRaA+FHxE6aHzs4Q/gfUfKDbRG3PXxYWQNA3aIZHkIZVWi7lDF
G6GxSi3d0cmNzlZ+uw60j0Q7mFigQSkhTh1bKk9ZXmlkUFAH+aC+UcRU2O6w78XWeUfIGeomNt7p
dEI/K214WBElY7VEzL4WQH5S2Y04iylzpeYg7HLEAIXHNHVKX+df9LFdm0ypuMnnMZFQbhJmJ12H
2x7nCup/g5x3Nvgma5mFeRPeBh5Kg8HC8ox3X5ulYc1i3R/pQNhSnLVZ/3K0GIcX7ap+CJ9jxWQm
Tvyf4EVl8rbkAV7iLNWbw/iZ30V4QhcNHXAv6gtV+qI5Sdp1bsH/YSOJFeOCh9LMmdUtlGEpfW+D
nfRT5siellP/8JU9hcKMEIDjT10P9AmkwmuhbQWQvOjIslbFb+Fu6uEelg+TIz7QDrzmqHjiGLeN
+HkEK9B07y0eg2TbIa5PdpnxbKTbWN3LwhYjaqleOTTDINyqytXgCK7lo2mUD4UsyGQGuab6qRQC
sOlG9xRK0udsXzLhN4QzwSgtdxpbY2oBBvOFrj312vRTlgPbRkZ9PFeWc0zJnDQVSv2pprrs+Z6x
B/iRyRPLiq8YLY7E4L+tTiKaQt7MGesTvwKKH57Mz3nPyGZsXFvG0qxWavnSYrcqPQQJUvlWyadc
FDYRG1+l/rZIkWQZ1yfvxJfA5i5tj4GaBY7hVsZkEnPNsOIEx6Pyy1W6qLHbq9lane3EdC+e8qIM
H8WgnSvSPlousTlJssSC2WDipZ3ooYnr/UbRAO32SDnFYjXrli0fI3zMxNGTLSp4/5hz/WWlgQKu
YoXNKF0Dmd+rqb6caMEy3mN/ZCrNsbJMCocd5ibmK72pP1WAFwqasZHrUwyIJRWPqY/uidx1Kp7U
REZzr58HEm611+mrZ/lNem27DFPH/6m3AZtfVlb8wU+W1AuxqIgPWwgbbeM/hxh3NRlFntGo6K8h
kVkpI9YCgwBzVtodiX0nbyX5ZsYo3XVo7KA8VA341fTaf+BMZfoulUykZ4EkRDX6DQz+vF4xqA75
lDwzE7hUrfXdV/kSUrDhn8Q8OUnNk+WvwctXbEOIf3GGV39N44MAFS/cQYaQQD0hOP/NjzYmkLSS
DHRU6/9M2kQT+NchEs+Hf/r6Px9tDDWZ7aHFlplxzs+vP63/jK7AX88JLPzObyEqsi7/hZ3+5wRS
VXkSWowLGbzMWer/yzn6h4L671Ql/xt4azL6efYXceVvQ6TfX7n5m7TSBxrq0WuYW2St7CIrzSFx
0Sc9IbZLcBufpO8CKEEnKh/LdRD8fUr9/9V2Gho1wT9NQH955/948v4yQOJGS7M2msxtZ7KKJyvR
vNUpBBbZYWciU98yqRmrci/DHZCnxSkdrhWufyyWU20PFHU6EWjNymApimYMs5dGzrHolHQDUnfr
+zdUh1ElLZrk2kc3scB2WL7DFwPJwPHI9zsI+gPdoogm3K0lABqsOwyePUXiQMybhiMGcxVBdMv4
aqPLmFDXLC2svbFp8Ggt5OmgGe/9uPGqfW0eq2zcq9EWoHllbNj2Ii1GitrE61wk8+MjJGLCq9/H
+pzprjKcLcByDeZBoxiXIiBYDaYIrjMOppCdsVURota++5IjTJxXKh1PhifPZM2qjuxxD/p0lqq1
wCwjnCpU3G+CsOc5p15HDqBOejU8LJFgiSaeJo+Y89tC5o2nkbzSGpM/Pla/TpdTNzOm4/Y1Abxe
DvaEaZBNR3tAAmdo8tLMzxmrKKVFlnPwohf6lrOer1jWVy3Th6uC/GcOs3yVsdAgRdSFFeZCUX+x
MnLGb7V4CX8a3w7VaV/xLVF/RpZiF3aE4jx7KlXiLvpDV2y8YMOW17xi3fMHV22JTNyE/abUbAWY
e3nNlHOrHBT6jITG1kADw8ygYKyQZS+4DbthkbEhQuEx9htjZIgl0u5hTgZQyLTgf7g7ryW30azL
vtCgA97ckgRATyaZTHeDSKaB9x5PPwuq7l8qMzXTc1kRFR0dklLKJEHgfPvsvTZXU7epjIfKx9JO
43XsuVO5qwkGGJg1WPupwTGh6+9UxV8JUSv5w9ulyQWliodhhMkwTU8FCBl54/f7nudv0WeA05fS
20j7aXMbgLEQ34VJnADCkS49yMpVwYjwTFSKmCWy30I13skYI8WxtJ159+FdeIrKu8HfhPgCBn82
EWbJhYfURsN1kDlmuExIRlMC3r+o6QdvXput6ksWHrvDbNSiuJpWC9LBVNGPKzAcSl+A/TQ50D/J
IWnHG9UDCBi5dS5xYJKePEhYH+ySxyMphpyQdsK1xXUn7K30ZpmfOBunJMACqgV7pX2uXhWPBeme
5fa94J3mUEvzmIMhZtnVr4yBACTzzppjnHjJzlxRfCTpBKQQG9dWuZo2QXajkIiQm+Kccga4r/4L
/6H3OTx2lBTxUSKxrVCDPbszjqF41sAuJ05orBum6yZXqHw8RBSP2lRv+8pHRYNnTiCbIUNuglUg
bQFflzhXOtbtbRY4eb1t5U9SC/ZAXu9sLNNM3OZUwXg+30wfndqxvwmST6v4MhYAlhYxh3WMBTGM
kQoL+EBJrf45sS1NvIYShWybddJJHav1gDVYwIkKbjNL612uSZxR8yczJ258T4ZnKbx1bNrlY1Gt
R8KZsEKH49CTiryHumPCMOe/YOPFz14Ps38alsbeL1ZlvdeJIga8EX3p2zqA8vHkP2E1jJddANQa
ygkKgcSlHpAkHdVTy7E1g0TFNj2k5WcXdOBbd6po02uSYlxV3TrdwPUz0o8J+23p6FwDE8Nr6jny
M75+qV/AlRYJwUdL7EZtuGu9U5afk2Zfsi9N63VB+NdjenyTHT+65Fm3CLWNgKNF2ACrkqfvWHz0
is1MDZlbVPq9ue6tz9n3ML1VrOxxz2FXgP5xmhLkGSyW77V/09Ij2Iwt1UXawqXUgp4Xs373cL61
HDDCdnPjLNTC6wzR1M6K9BbR9dAfh1u2xQtJUXqMxF7qG6m8oJumq5Zmvs981dG3eiEVIpNtNx2D
650KLNyLF4EcDV61ejGg1LFtXT1HXBj9eMA0VH+aToqhCadOtS29jxpbIPcRac2kNPICk2rcQcGm
yBP/CecSQqO1eZPRHst8K50zfDMZuG8qhMtjxkHAsw2yMFDr97K0r42NRpFS/dqWaxnXH1lH7SYp
VG1Ae99Nb/yYI64PeRM/x1jgPKxwI0clKzzWUPGWaUSZyENknlh6lwU9HZDYVScbjlDCW5hj/qYM
HYECgQ+Vp5Gh3kkWjsqh/yxNjHe2SRdqrABq+WCKdTPts/Mey+lNwtcXCE85Lj9BAbm31HD+TZf6
w9B3xbE+FViITIb2ZKkQr/mEBMQGotsYOyQ7+R0RX/scHwhY9w2eSKQ/lfQ04YjqM6KwYK4YAI9S
vBTWVthZWKHpSpKaZfM6XrpXqVg8ES0xuW8OrlHgHVgo3RpEd3qu63WQ2YLbuVQpUMJAErGwkeGm
YB1tjS8R/yQgQHXF+zsA3WIZz8mAJBHLE6Km+OU3gIm4KgggOcULLEEREvEpuhlngRQ5znOk+oV4
aTLHwtaJp6o2HfpAZAaMBmV7wgBao6RGwQek+KLj7LrXWEg0vIzTt+brjsYJTMdgrGwTFG0S6mQe
iDqLq17mj6zi0//6CQHRhFVMYnh6iJVNnm/xu9T4CbBo88RDAgBiLjpG8yQmr//YaZs1nW5RlENz
ngK1BAXnb4Wkea/4OyHpr77+Pytb41+GabEJliXWs+z0f07bpsHKlrpA00IoghejYSL4j5Ak/YuO
UiguisTEbf5gcP2ctnU6RWFzMcP/ts39L6ZtUlq/H3f/9K3zTfwaoyzEejCD0h+2kvDeQ3RY7Kp4
4MoCtHodW6QYdh+qowdzERsP+6l1KVK3NUdaBw6JZLd3pu9s+uon12IPGLRcW+o9nS18NfoK2i0A
AYjJVJTBeq3YG7DlK6u9gc6hxrizl7G5NPkUiXJMOoa7j3UVX5FeDMZZZdmSco+zL+s6c2QaoiNo
ofmhaQ2ogaumDhwruGjlA7Mo0+VsmfNe01t6oLAt46OYFNcQgsUIm6tYaW+9tIJ6J3c7frsqllLp
GNkHhUUdebyGYjGG5/7cswHg9zHqRkwzw2VqbkTQKbbW47Os78p8x3w0zj0jaNl3LP+rQL+N5Qom
D0FThYTn0miv8ERp2ParSy7Cu1iMR904FZjKdgqhJYb5/qRlV0zUpno3RTRvPtrjs6reAUJi7B1O
wvRoAAcH5rQPG1fclN11nsnmRj3/hOJQ3VWf74vxDw0+yIFELQPuPsI6Ex7k6SE0ro7Pj+OJK+FJ
6E+98EAWwxWpiWIEg63D+BcaC+bAWr8J6HU5mY1srenEVMhBMcdeAuNaWKSDOEQASEzPw1s1E8yA
pSiOSEoqGw+l06i7rNpnqBDYVhZUwaGANKnJT4lxadfzSpLsEba+eJa8cwKCcs93RN9qREgDQoU1
K4XdLtZvFpeIIIh4ST951s1248HJuKuqUAal6gGVQTlN7BUOXV6v08CpGoAYKpPvM/7ytrjKaWdX
+OimUuNAcKjltSy+S/Kzj21bYlKRSakZzAsQWfix20fdwhoOoiPGfB+vhvz2yw3h/+EQ+9unCosP
RCfATnz+f/+pSqIx7cwADBqKC+VJIRcO7yf4xj1Ffl0os6eaqZPfPBvXGPX+sXfeH6f9OTyKux7H
Ed6mX17ov5DwZRNJ/RezzF99/U+dA8gWN1jMTNwqZQnvxU+dQ5Vx0licqX9Ypn7ntEKm1xHqgYaJ
FDvwzv2886qGzN3c+GELm3/rv7jz/tGoMn/nEv8A5QkWaOU/cYuzyNNDU+7N7XwpMzfjjcjUEwFa
H3Logs11z7k7ONdMa/M9gdO3wcHTRK/+5SX8i2uVuPzvHwF/eg3/+AioCMBOCsvCfDzF+i596vWX
kQ6zXnJFLT9MqqsNE5yRQ/lkknfZS2eZDJ3rk5cAukpuRFp20FkXgXhCn24Yb83oEeQ+PqD2HpZH
wXJHHalm1/lPtLoAEBpzuw6em1ey6fVr3O9ldWveBu8DOXWkrwAh5IwNOFfesyVSqrIw7gq3k3Dp
IzJrAncFm7wSafKgfQpYH1wzJ8HIu/Z3CNv9DWrhhRNf6lsUoeFc0G2Y4z7qcz5cvK9U5Wxr7nQ4
7Dpz9CyACOWFltgEaAkuZDRNSPu4DRBlYUgTc/qUa5rid5l+TlsmzubNR53WYcx24tuofZUdyxFi
KMvAeCpxtrOn11/xXauH7IO62Ujc6awtjKyjcnJfAmFiRaodvXjnJ9rJ574Jf5GQGRMsc5/ZExC9
pRD7q4WYunRAZBogMHCCj/jAOX4N8HuIxxpuf5H7E3oRjwluxvTXLBsSMxhLFvlnkttxuJqLrORF
LJ/D+FZ7d4PRz3TCQ6zvZTY+hg5rhh0I7iTqMt7U/AH68LjUEscge8TBc2DDspetq+Vtk/yU3ZWP
QmKvycMr3dA2S5pkxEnCAcOzk8Rh50kIdnReZM/2s+9IPY3B8+AMjmCX/nrsbMvA6sFegECaQ1Zt
PTfI9sT6eb2TjZjfaljBmUfH66ZgA+57pVPoq1w23w0qgpVjL+hL/Id0aAC9JKPVPilHi2f8VFz1
9pGHRlO+JR18nB1veel9lRIQXzYqa40gBhE6N+yoXXX1+iHA3p2t3iH1g37hj+VIYasuXhXQsoBz
LqovQT1m4WemL7excQooTg0fhjfo+Wymh8Se0iPHTOXGh1Ln2X0rpU84+jmhTkl+43QNWXRhmasx
tPvNQNM5LSY4zYNzf2qbjaE8EOvoNbvp3/mghP5K/YGplnJi4MdchE8k276y9uSVZNh8uPx6pxMR
L99wpVufGavwOmcIOFLqHu461kxDvyT6kkWuyHk1ONQEif11mLzw28LjfBJ3q8GtDA7xoI6x8mjk
wjhGgTxmn9YTXXJyaAw1hopox39RojtIjMo53pePWWKHbMEccl5EphikSDRYClclKUFbEMGxOlML
H5S+hgNnUMcIaGxcjMrz3LqAMCC0H93ckJIT6isWDbpNkODwpmYWHwVmY33mSIBMeilREvCz60ho
rLDsCnxD22BjPhvlhW1Aoa2CHvlgo4Cm6Ne8/FJ/SdZWsGmLjdH/Vrb+f9SAfwASf79cRRj/5aH0
h6e3bxiinnoV9GicZ7LY2l36MnmvrNm8jYQZTvSchh3RQt51t0j/5z69GXNYhVOJOvMsDfP/Sp9h
CPzd0/uvvv4/5ybrXxILBcPA8AzD2Jodz/9+epvWv6g/gjnJs521v6JypPl5bpptrnQVAMP599r+
59ObdT1fpcOMkdmX/Ff0Gbyxv39o/vatA7pRcdtKQNDnc9UvawLBqKvc8FIirTisvLx9FyE9hEbo
lPgoFZ3ucgKSDaaNmNYjdnJCAAfrh89kpKdsLMB+VLDWu1VSlYv6EkXcLOBM3uuv8IBqS/JW7DeV
upZBe7exfkiibNXJ6pPYFmyfp5XKcG5y3pijWzZyBF0s5h1sl4WwZS0Ui8QDM/BKJcQTbgP0th2f
o5IO7bngxGbmpbNzWMgQwGda1Y0krRUdI9mJlXc+ai3iwqr91g/8JBsKCerCFa7lkRqb5jF9FykB
tL0HHuEIwgabOuUd0wGRleQUr5VVRo6Dw1eN1Dq7+XRcl82ZNf/A6UU0rijvPBbp//Ht2vLdgWE/
3RSitgiVN5lzEOlQwo64zkeK4UCgFCwmgA/vLDL9oCA5LlpX4eplu66mSpYnRb5Y0YU6cTvUSFmm
7kQET6ORjiVuSofMFr5fzwmCncCmTnb9sLHMt05Id0owuMqI1oLkFqefs3rdNpWTzFZKP3nMPpSc
ZOM7om+e2p2yjOSVrq5a9qwd+qyxZRvQ9/OaXU5WaVkcDO5mgEEObVQ4EVIjsZ96XOrkS2rFIV1q
EmKauNE1pHJ95gXa3FdDCSpYzY4BVgAx9E64H1paT5DQQtLiNcUsWY/REzTKpFNfFKNlq9skpNKB
LXo2G5gKVtJxZ62ZqTpWCChBPXBvms4lEw2KFp+Y+9Yn62wjfBjpWtIMD7QcoWXk8QwkwMgJMhvG
hSzW1Bm9aE1GXOc0IZdyry4ruhMq0Rl06VwRB7QKnuVje/VgAIAbTHs7JHcyQxRm5iIAAyLkEZNb
TOByMU8rBBlvHlpl7uJDSVhdoAkvR8OJ2T6ROWm2AfgH1Q7ojBqfIwvK2ZJHUQHU+JYn54Yz9GC3
fLBI3+aL6Cxmbp5xKfrdOxeCYG3HlLZvwoGulCzrfqUCvDA3E6d8CjMWd5Pd4aL4NM0Vxy4c0sMn
SwxNpZ92a2g2TburVNmmR5wXDFCjwwsN6d8KzYMfg7lAQPxOR+iS+8GgjHfLTr3HKK2PBwYfHgro
yasscSyylCZqwkMWUH26IAoRbcKyPlDPaMwuv7A4C3TqNJE3rXKp/Gx+1CM2xaM+/+oYu7KAB5Fy
qynX7nQjEBWrrJ3RPk9WtNM5mwYRm7jRNB9oqdjr83vehIWwoBmLs/ZsiI3PVotRJ61xMXTcfqw2
PHlfuiw8VXgrGBySh1q3k62wF9+YEHIcrgtdsnuFj1rdblFz+8dwAB1E23MBAEXWb0kLRyiY51YF
kPeQf0epsNT5GJLmmqig7q4N6oGZJ3SowT5ssm3fvGpcgjM9O22uUodXAN5lFumE7XFO1NjVeML7
N7N7mHS4DeOMOA2J8XWuV/hnXFPYAYJgFRK7fEp98EgBrUjYGCyw716+1yyurYCO5YbhKtNBJeBO
X6aER6OoYhvMgNLq9Und0Nqw0Vrphb6is88dQ8Urgb2TO6oXgCiogCZppv+Uu+0Nsq+aOL0lk/m6
CC1i1KPEh00gaLg3Dr7bkFsgEt3F66xcahErLtVRZcaalRXLK1k3v71jF36r0plfpWvsxy8XIpgj
tdymBFTVLaijHpd16n+MbIlF6OERErC3m7zIbcX+VBpXrVb4u5rHIG1fBtLsdDSFRBEj7vgy01jy
ijsTb2hb8M3TMy9Af9fyfQniIby3j9V7rnhHFI9c2cT6lgy0xZWr9+oypWNkxOkUdVf2tvmMUT3O
phqvTPYjG1dpumGSzJ/aRMC1i1MFLZiEYn9OSfOSOrMBrS6S4FQw4zC/mt3WhCso8uCxnupO2GDG
0TArJw79cRI3+dDFWJLmg+PH+UlkZ4cdrboEABn98YxoRY+c6Tmh8lF30mo2DMUJNamGR3Bo9l9K
FXCk2b8r5Sg2I1bkXLK+p3IkzPAhAEEx8WmF0M0XcRWfOqzkettDFGsttK98Fbb1JfZqcqJMuDHX
42msRSJLuylKsWGTXAokbQv3YYnhxM5q61phHsLgko8tnq+o+NCJmkuZcsx1+xZ/mxaEmogBczmd
tc3gU/DMqSe8e++Bz4FnWeIpah12Bx4b81fWIeHTGD3XKf0E2waC70NFhrrCUnymCNzXdmxLfCBN
mIA++Jj2yP1vwUamtQjT1CJ9wqvfKAvpVepp0HXYkfOxRY0l/U3avN5bVFF/s43v6L5qyHO4+nTX
Wycd9iopZz4GWOYXxjV9mo1r8HeIuEdrFvtKvU2/aQk+DOeOv+1Ra1a6TfyEHYSw716LD/mh+PEV
+AKA21reZiCOwbEKU/fG2u/EN+pfNvHF2PU3bVphbN0UG+GqXZGJU5xsm3I+aA0T61GXYAGT8XyJ
J4TA+ICffJ5q07ERk7e0C65NnLPEq1ZWJN90+aOTp73c0Egbccdv6X2JmjLBKthzAzmnkInLS0Sy
UmyDg6bto7M2Nywd9Lf2G0RMteL2e614EJJ+b8qXiCsRIy8e2wTHvUBwng0zN0r6GmQC64ODO5+K
lIo7ffdNMcGzzHimDBvf3xsZvGnzwS+4MrQDDLepX3ICS+8WTSkklfAmoxn6a/CoyteY7ovUOJVp
+zXqJkCpbVwox8RS3ZAJoEujA/SDfdZuZnxJHE1uqP6bOfhPDFICYMHvqnJI0EVcuiTTftGm/izv
YSFizP5F3vurr/95QFBIrbElwcrEBP6LvDcfEGbLriRRn8pa5Rcbk2L8SxfZ82Cc/Z/45b8PCPyW
qstsVACXgvfni/4LdQ+d9w/ngz/+5PP54ZfzQSBG1PWmKqws4QyVqBFe/eRYJY/STsjXvX+FLZD7
10y2Lb/8DEJue1WK0yGKLOqlJIzn15FZg098a/FwIfnfFJf53pczGCtKijuuJbKkMe1TDwq0aI89
lp2gLbK57HInzTYqUzWWJAnNPpbelWZtNXRSLoNcc0se2aq5FGUfs4UzNXabAkXRPwPjMzubAXlg
ZQFJH2svmJx+YlG/9GKddpS1QKGx9lrNCw+sgdegWdblYhJ2bbmAIlDGXxSRZMUGFNZgJCAUxKeB
OJryWBifmORxYUCLmpPLdFrdY3WXBhtoP+WwZJYewFnxqe3WDSXjbE+4lQNYGZKJ0JxrhWssrypi
YLT0WF+ScrIbovmDD0tmBmaBPQLBpd1BdSmUz/YHaF0wTEQYC+NufPJFJo29No/yC/45DSgeuw5c
R/UpIu8SvKoafZ4UoPLA95ZWMNOjsmlEC1wPlasn96i0odCxvUkc+at49RFe2m1PieZ3ga1EXuJW
pujWXNHwhlEkuKTvcLMaJtGqxKDKemPGvAFBhHIFLzxqlsqzilNmUjdpABVNO8D5sawVEqAOsSy3
9jw64XhjGUqUdTEXirkRdDv2/JeJh2XarfX2lZRdH9GhjjFgejGjXWnaos8bT7dYcpQTzRZNm+Fq
1bES4w+p+SVgEUau4m5oD2YNr3DWmhvWW5LxEPDjMsfHLJTfYKSDFH8l957AC7aQE7v1gEdm2jHj
cXqoeAPgLsg7vgBrloovjXqGESvygl6CjZo7OtKwsQDUkd2nu9muUiDtswR4whSHItveVMkJb5WP
1H2fjK3JW0bbL6Cke9sfpp3PVcWY5ETfLRk8dC427Xt9A6TrXa6OnA+MZ+sSNd/dGkaa6m/LW3/g
DIoxlboL3nSLIBVLRh7u9lAcUuZPhtR6rdAPhhFhpMpmMUGo6pmwZreSsubHLoZPDwwz0tUDYNT5
FGFmXzpzA7y93C0Vt/vsrsp9gDK6kXgwA2gT7mV2Lajx9A/DR5m6KYvJYyIjeUG5fC0cpnvxNp98
MKGowPHK4CrfgCB1S2FiaKqQFhdM/9k5fdfAFJ2CV22n6+fYnSzCmDY+sQYwnC5oFGKuaFpLMl71
gjztV3FWt/67eKnhwJ4H7RmPTHhnutBeepe+wyF51Oe2BiaPc6dvgVFp1TOMNLhAnB+45LsU1925
RIgzoef5DlgHzvfce8ZdNj0H8ETIadF8b4x8MjqsZGW7FqJzFp2rbi2HjwWnlDlWZzpi6aYW/2sX
hERpaVCpf23snN5ep8rgrxFbg6PVbFJSgQRvhcOYn8i8qZxHM+lQj7vcWqPoCvFKafWbElBT6wLI
Kq01a0RRozVhM4YXXyCMufUxQ9TAP5JkK4mbUbNz/+5r+rL2vNdiuPnVowWIzgsptUg5plvHPI13
C4oTisoxsWRl/Nh9uBcsG/LsiDmI045ykrBgNNGjxpEk56UxDc1V2qMe7ZTSVRFPS57zbh7hrnHQ
PeG21WXpeDVQ3R3hzklWON/esNzTWuX2IFy+FPVAwx58tf414dw0shVPcZkTD0Uu7WCQIOtPKz1y
S9kpC6cdyEEt2RCmog3vNeV6+UxSR05XSlGvenGTqMt5fUDoU6Tu2snjI7XFY+SOkiO1Ti0/i7jn
9ODcYGlrZmqczT7bU4h8OOHomIJj+NLZ6K2TUDw1miMbtP+R33J1wREFx8RRi1hU2UTqomc025zB
mZ8FITeyfSSqhphhkWEaB7VTitCNc2cqRkfOtNW2yCUUGRUKO9akFAum5uf0bFdLr+Rt0SDk6Yeg
peFbtsUS1RQZPaG8YJSNS5WMThAik1v+vtNxrhooG2QyFd/tK4q4hWVAA8nAizP6a1kw9nHtSvy5
0Eh3FUf+Mm85gdKFa+xhn/d6siZPV/re1ZC5+DidqJz3k+5t4EwrlTfUEgi8DZAq4HP9wTvXb5H1
IOUk5RYUYe2sU+V8N+McmZPUa9cczCZdQb33ed01B18SG/aIRGJVGBz7LxQPwpQmA/yoKAu91gmn
KKtPRcmdaKq5pUmvQdw8YyI4/3ZW3CbTaAfiS5uvpTg/6oCYiEweLFmEL8VjudcIU3DjXba8FwkL
LnNt4B7lVhIc0BeMDyNYMSDIyq4dcxr7KkS+BzH6rFHc8wSPFZf5Jgwxi5ncffxVwHeFTxAjpr+a
Ridh78/RvC9P2uh0HwEHY4sIOm5T2mzo0En4loD7V7xzesRrTC1Zqa87FRmO5VbnFBQq1i03vqVi
B1uNLLfpZMFwipE8pvBjKt+YnNn7NV3qRBo+O/YmQ2eLR8S8JFgX/L2xdhp8nxJpYGz4avmrr7r+
Npj7iEEj5y55LWXupzQq/HObfFVzRoBI8MTJkImKqf49PUIWZ2H8dxPzn7/+58QMQIQAGgtxi2H8
V0GdFADijSX/5vvHo/RvQV1BhgenIGEwZzTWyMP9zzqc3xJl9HRmdlAnKOr/laAuscf/1XbPDwui
QlMlScaAhWmC7+HXeXkMlE5u9KjdEjAJ42gDJmGORuJTOeO7RtAo7UZxdG39ywnjL7bfBi/Xn/9d
rAf8GEQXcGz8/t9tzSJqy8Jvt2SmgVfV8RYCwyR+adWWp4J2VSrbPHiHXHMyZSmcRLvlmRhBS5/Z
CfCVFHvsHzEeVSpL0c0Iqxix6FIUS5AAIJTo4Ka/ZtV8UwTkUnOyXsvrd9CimFH26d4CasAH3ELL
WzQH/xS50tk6A4gv19oZp6etvEnHgXDBa3JnLFU3gFhmzFtwG9vNNLGwXIFiYbONXN3CSiZxlrl/
/wLNh6W/fYH+cJCpCJGQ0hHoJ5mh0WG5Bx246cn8jHvGVxjy23Ij7i1XcSNwBavyzD7zpHjfLCWN
DXRywfn7b0j989GKS4X2NQrOOPhIUAd//5ZR0DflXdI3W4Ux8OQ9lMfZdn/OQluYnlq6vEYOVfZg
HSw2ojElLqr2wAkL+zPhJO+s7NLhTp/PAGgiajcNaZJ4l0Aza2ftpDbfWlxqvTx9JQp1RYD04oV+
Vo4mHvaBfsDxNf9q3VISH/CdsPMPQSUtWoLJZBMu1hFzVYaFTGuqr0bCNf4DrVG/z5K9CmTuE4lo
xAg2e34typE7+SIYdI/h5Mqm6Zi0oyOxg6AFsAvvija8VOTW0nRfsvaRHjUNtmzD1FWCXtVXPo+J
0o5WgKXhFsvqsZ4spLph1RWY77J220r6BRP3u5HyGOuxZKQrLyl2eVstFRQ7fZu0m6BDOmTl4DXV
vA8i+gEtX4Jy2lE3Q8R0P0WHDD+AZBw5QjBRRNjI6h6yPlIs93gQK5zjUNzphuT3v+uPBCWKOjTH
eg+0nTA9gPtKOVfhv1U8Dgf5h0XYTTZhtYnoUGASH5AF1Sv2vIDII3/MHHVGfrv2LwzJusL4idkL
l7IrSudjJZ40xP3P/BU5mYcMNi5qtrcwLHmDdGyzfbcbKZKfFgI7l3zeTODSuyeiaygvvrcmxunf
GjBcDzlJR/jjyap9oyrT/cEASE91LNvcfLzhPH6GaonHbtFUbNeZ4QqkWfx9qYkGTrlCOjg5KqHC
lTUyAceQDDzIBkmWEPjwyWDevPjdbx4986MYo08pL469uGULFcYwOoslkbuIAHi5WWJfGFQqhUiC
iPU7EBVtL+yGU/oYPNuGKxB3ymYzgWuoq3JHkL5c99/4qy0Vp4TGdW/BzqWSclnRh5otB7bWWvw1
4K4zKMl7n73DwAfWmRuBKDzjew+7K4aGQ7wSKAtQWKJRqND4V5zsbAP1O803El+YnjXS/QZ7StyS
IyI0Gq7Z2rLkIBbnbngTz0Z6zsR06X8M1IghhCIrKugTnFxMm0KsZeFSCI7V3dXvXrEdhVUwbaWU
WiCZk77C2YPuNM43UK3TDZxkgbNblO048VUKMtwm1DkDBq+y0btq+oLPCB929TXdBjTotORK6uhI
4BiF+4Wkzyb8lPhrQK3ezaOO+r7BHzJmEe03e5Gyd6omgH+3tzS6EvjhHAUD501YN69F8yqdNEic
+zksC9R1/jSvMDe1qKQ5EAbUFvqRzPGSsILYVm+8fgQxt80hXHkXz5aPHmtb/jFjU3BacGIncYV9
ja1UOvfr5qAC7tG55uR5jyfMO1+5Xw4K5ll1R0+IEVhLiUfB6FlMWtfQOOfAs+ES+V+Am+ePZYWn
P6RoqGnIxaCrxy3Hjcmx1mAcCGXBPSfvpCj7MuFQIdvMyCnxFxUMTirBmNmlhI3nvTQ+qDZK11A8
bnGjsZpi9xxxuxEoxEbrBzPCBkiif4B8K4hZHYx2fU7Mzk25zsvBHxc8IpnxC24zJrXiNQyXKT+k
/OvWmL527JV+3Oz/kVonZghZFWWNKUpGfpwfpH9XxSOajHa/Tm5/8fU/Jzf+Vk3UKQed7RYiDr2f
ZggodQbALVgI4OPmfpqfZgh84oaKCIphEUmTkeqnGQJ/OSYJXfn/qeLBYvGHIeGP3/sfLIRGnQ1D
WMr6tu0QAcJwIxOl0hJMvT5lNomdY3Ztc7aYUfycy6OdBiR2tGcvYR9EXSQ9b3EFAZOGZxFPVVI9
+MaLPOOLeMKE1jWMJrsnnJQR9lepBdGKpZWwgY3smOXwgGYYcDSqJ45HnVNBNjTTdVvfBQ3Sk7ky
6kNLCzwVFbmlsbg/WT6LGYQr6yPQ9nHF4g5BrUqWQfhmCB+TR9xwY2ROfPrWOVdqpxRG5VReS4XT
aEXZ8z7r+NhFtOZo4zrQ8diFL8krepFcFuewLU+5FV5LyhwH1ZGx15lMkgglVXrJG7DN9J2WBEDi
6NmSWKVm9siRLNC+0kzeNsG4gj3bz2aKyGSFt1JyAE0BY57Cjb/pMld/KDjs5Xq3xVhKI7UdGG49
LIOpdgRqMapNNRyt4G1CUiYlChISKQDaMeQbxaXuAo8jfKacobHgoRwVb411QS9papFaeXdQsB0u
AFMK+NjBVJqPY72bl1XDR8bPzdwxwHIuzKsas65tXxUe4y2HX+APYC+DrH9Gsg7kzzq6mnrN8mZa
MFLE0ybGnxg7JffE+AOmiiAzIYSYGwD7FM/1dJBdtScgl7+2kHqmNRbCYGIxSKMbdB1xXCrGrSa6
iX7TqiJB0cSuJbo10RvM95DCtMm3O+BgLf+3yF7jYXz02SYFiLO9xmO/6NeDYjjoZzbDu6e/FZ6w
ytl4RQi9HWCDisbVunTN/slo9kDRSGrSPSMX65g3T5Z9p1bfqKdVoNnK8cHTFcjpj1FfLofGtdDl
fe/cp9+Rd5L1l3lYhrcvHQ6D+qS2l4kNoDTu2tw1UqfPr3pv81kwCyc36DF89Av2eHzn5y5Y+OX7
gLJq3NGE0BtyjfmAVw1a2noIiVM6rIx186Uf3oXycRQ3vsywiNQl1S8RWoHXvnfT2U9RyFHgPWL5
3kmJ9j7PPUDuHnImu+l82iAjBsQzFCDNy5L+FeYspX4x5W0V74WKeZB2FdbNSfHatW6kfU4VYxqe
vXrdEsTABZCRjbYFEsWVo/DU4hAjnLXq2vIcDr/m1oN+199b2mwoUvcJj/iYTAvp7jFiTz4iHyI8
vSERCFPmd2ZvLfW/gTVEPEQLQA/tQ1OD1eEZRhSOtWaJ23Gdi98ZxqKa2CvgZzjti/yDkUQifuAj
7VTiI+L+wDYjIpSJYEPSAFy4tErHZSZ+p6LL9OXNblfvzSKUeK2sbRI78wqYangNP02803sTRZBJ
yrHwPWSdYIe4I3COYLSN5ZPSv2RYE0XtoS9N1P3hVotPRYPUVGv+GiZerBNrztqnriKAEi31jDmH
9SdFg/U60QhqaWGPwp8icGP2CXz/rAT4kBbJR85ITnuD4Uj75pPOlV7kiDhcSsxcgiCcKlJkY3Qw
n9iVBq/6d8OBUQZqgTYM7wqFBUG8fSNvMzf+5jMYOpdPkf+RAaowSd4EFYacZBCPA+6DiXCgAI4E
fqflw2zGE1NFc0e5eciA8ErCMYRToRT4j5+Gt+YNEnTyxN3IXAlHfQNO0Lxl09L4xo07txPTWNHF
L/rVP3PEJYttM5CBd6QTueadKRcaFD+XXxtPJFgJKJvpqT9XawI7xlKmgPEkuAi0C3nPz0q3CUrm
nuIO3M7MT+tyOSGiLUKsws8iRUEU78g27FFiEyQgrYfyUWVpfGY6PnPL6p8x1WYX4ZvArl6u/jd3
57XcupVt0R9quJDDKwkwJ4miSOkFRUkUcs74+jtw2m4f+7q6y6/uctsuHwWKIvdeYc4x43tIaaXP
ki8WXtAtEFeckUuX6SqOnpjUil+SRsk1i2qoggSrzgsSEFyn6bddtcK70ltEfEIeoPlxajryaJmV
yGlnIl7J0i4aNPDfJRR7dgvP4hUMr36lyHMpnBQqVA9mYboiJmotWHMWAvxW4xBntP4SuvLSC29x
/GwA8ZCbvdi8mVxiH0IE6WpFDHxC+8JfHO8zTgITGja/NsRkkq1bM8cYZrxjs2DHykXnGSyeKtu6
J+vxtWCcuco5B5V5R5AvfEsUsxUzvrl+ZBibfE00NM3BlAPfRX1hsYTbq+vRZfU7E/EtrHpOhKdJ
j07m6Je3q9mrK/MUTcUh2cNGN+inwAXlc4M7eCkUAPvWw6260SaB9UH3y1hP71ahOcOKymktv0Du
4jk1DFuEY7ny4ifzqpcv/Bjxlg+vr82j3WKbvur4zebAP9YE0XIE5pTiua2mc31nXYR9ni6lZ7Tk
G6rcQ8aeIrCD55GeE9H7Ci8TSoHuWXw17+ojJPBIMUj7mCG8JkglaveVtIXzF2SIbfSEtjEc7SDj
AkAq1OkJ+iyChw3o5vizOZSCkmvH4qhy6Y19n5QvfqPakwRX6NQfvFuHiFrkF4coBrAXN2kFFTzW
4j2xMQZWXT/amxYWKFArYPhMJJSt0G5zeGIS0cUCYb6mmx9Barx06CfT+IIYwZHBz3QBDJeUiapK
Hynn6lGUZAdpIW+UoPdJAJhtPA6eJrrHjbgr2SLGo4K8AfDO+/iQCYfKyNq8ePjGfaDPnvuslN1K
xfiPuxiK9rwpWZ16CMqBWD/eAL8wRi6HecgpAlSgB/JuqXBclpMruyomvWj7CGkTa0bPB/4eUGIx
ZPeybTos0LpwNyOQSQKMYh07LXDxnq680GboaIo6Dn1UZNfumqFrVOx6Oe0QaA9Z9uyCo3qV2g+I
R21vN+NC86h4hIPMeTLo/tzzDkKMT/wgZNu2+KqEuwbmSAV99tbxpZTyQAgC9Q8p5Kkjl7AU6pcG
gZXMQZt0/pFjdu6vKjxwEbi1Fh1uLvPqurjXjJAzBeNyfDUsFjB59hKww5Ux3qjEruPMop3KEaE0
KuNxnQlS3te5rfMeQZSJ1rDtF634qBGXVS7i+F6erA345sEM4RtHA0hd8yxVmjOo5AUmXBcTLbHl
5m+4RFzxYU0CqgAlDAPEq/pRZRbphxDaH0GROmIj2wUrJughSL6CangJRf1UiPiXxdrRcnEjLmNy
EBW2RVhSihgyqR10c1+6BxUax8yp87mSbK1y50sD9cPHj1uUGReK5o9WdLT23Ztkguq2ZLZT2QQ0
ysa6gnVi2AAFRORKVJ87Kdo0/bmNz6qxyPy7rqTrohaefHcllc0WzIZ4YCkEtTB2dZMenZsHZyHi
uYLYLFgbyVypF0mz6pf8zozOBtek7XtZBJtfvPbt1YsqOCShUydvlSG8mm76BlAR8LidQ8vUeGux
a0IAoVBhGb20a+PQdqk8S0wdZtXwnEJoSA+WgvJI5iXbRctpswRWKZPp2AWCdCteGVaCNTQKF2U4
kE8xOLJ4+ec2qEy3p/8hf1fQrUsTjPi/NKgyQ9Y/Nqh/8fm/NagmfmVZ0VWA17Dofkjyf2tQzV+Y
1eJltv6NxJt0Or8tF8xfNFHic0SdTFhGub83qIr5iyoZimZO6ORpV/E3tDiKPHWfP/k5UBGh+REV
GQe2oaMX+tOMfyjEvoZLnWxawbwEKWtZzgV5XzH0Kzv33EtXS0FkyrwskDROs3WJyc3cJ3wk8kn0
3jouTveghbuYml8CQ3xzCSxJOFnUMLiZFeKzhi9ZIPBO8YgYEwb1y8iJxCQuHaadXCfLILsKXWiX
JDK0HE4WUuwsfbV25nP4HjGSW2COZHIWrHN32IUPWLMigV4OWpESYhcw5x6pg7H2EvO1aclOs3Dx
EBqKhKNtxGOKvFbQVcrV5UQlUrxLZjLXI6Ly7oUMq646x58BZzXKz+qQr8O0gdNMz6132il3fa7E
smJ25c6Nzjh5ovytzFqfHoRNRiLO/QE5iPYmNcBBH4g/osgZhGdZm5uMyvtFSWoVWenYkHhKjEN4
tIivHeR3l7ef3h2lrYmdKeFnX1rcGRDYSKYFfc1z6zou6ILS1jDJThvvCdDsQolRUeQ62KTyGArK
0qs32MONmCyLPREsX43eWjNdQ3vpb5eV+TA86EplRWbjFLcpOn1L9SIX2Qs0TtHnjkrBBjIQv7MT
j+CZmdouu0V1QSlOMnUqRwUi9PGb8BR+3BhsS0xOTMfVymhfuIvneKsjp5jBIeJnpC6jRqCMnI7Z
vT4LD/42aUhc37cUmwZKDVo1QMZk1vjgI44pMUzxiIpJx/28MEi37Bc5hZB66phhoI2e909d9SCn
3Uw+2IyXx9D0WJtbkNHylc6KuZnu/F2wRjFh5b2DvGdCj/TRw/dprRF+eWTVy/4Hz0YmIfxcWuZC
YStMEcdPLNg1LLcfgl9/nVjvbeyUmaMMl7p6tIhnNY9+0cpFMMTdrpbqU594dxUOHDnsyN61NXvh
pxy5a2IYM5rnYMT4Vkjzvtsb/iaMtwV2qGKBZEOv9uWkMwKRkjRPVvWIJ87iLp5GqvmSlF/pvd7k
TAaMo4G8WKlmgSztyy6HVk0OnOYuzVeX1XVzqT/ktW72m4AfjClFbPZTcGKcMAmXJdgkDGxKyWAQ
UQyL1DKuG6GnZG1DRkYlJXY4FSO1d5D3OSLqMWfa1A0Vj2ipQOseBwEJUpCSYrxov8hLDnjFFTkG
A503WFR9j8Do6LMi+qEgIfQFHd+BGRGxKC4veyRNjRX9cwedv/qFNXNi/TNbnOaY/+UekYgQ/8M9
8lef/+s9AltVZpapsm6WoLX+vKTmj6aFuMh6W4Gl8GOa+fugE6o/ik6cX3y6Os1Afx90qgg+ufP+
k5jwN24S6U8XyfTIpSnRgbU7hnVc5X/cPGaKlLhVUhBL+kJdAhM5SJ1onEOdQbnTh9chuIzplnAc
KI8f4QOl1E9P3ekv4HjTN/jpJvv1qePyNhTJ4v9/Wn0KQYAcq8Kq3aO6a62L5R4hm3XvpE3S4sD8
91lLkYS8kk+SuhXPwUtDcC3ubRTj/+Oh8PP+5YOxAJigG8As/6dno9DSMrd8bJKmujCzV9wFBVbm
tHgaQxBkUKuj85QEuu+9u85YjnoTcPsiEE66tuc6m3VuvdiXOUPaRM6f/YDsOsFRRPCbZGfVyq7r
Alyr6ApVfJ6YfACIa/leholssc6CQ08bKNwiZSn4tjmgdgqf2aR/d/dKOLc6wpiVjJQAqcyqaQaU
rNuiJpFuZkW71ttKbNUScOxKszHCOwwzHEKdsuzrdUvAEaj8CJ78pS/YaLuHEpDcqH+SujSPBhBs
PPA8RptHSUqtvtbUBCxesCAKAS/uBlaJRl/jqrcsV5yMLsBAZjNKr9U4kN0FoDUmjF22kflC5vPz
vUsUa7LLmkVZ28T+pD2KIEci+qcNXmWjP2kkq6btwFwrIYbto2OI2rFFReyavSL2d9/d7LX4Ji96
pgTg3wMaboZ6etgxYzx12ban/4pWTUQwIOobFlNnUdipVNOpeRf7YxGaG0H5HLKSG+CqBtcANj2g
OsE8dukpZKnV4y9JZhnDOTOMGIkgLZIaJxvzXYIMWM+evVywy3IDziqiVhrUModmehpN2KBR3i9k
1FHt2SQ0oT/G5qHLkF+KUzz7Dch6VNM5jC5FxDvckihWFgKSYM8ZB5zgK9jukbBsmlUmrIfmhQtZ
7zbJxMDGt9YDYVKZ1aZT2bJTqoMIsCnaI+rl30N6zxpuQoPoaw7EsLyZMFW/ReW9GIDDLuOGNtxp
40UBzapl2DADYOt3G5flJs+iMcn1DNa8k6y1O484Hmly2NmO3CjvMrkWExNMhlgKq4EQyYqSI77G
OOgEulJryQOqkjsFSGnZwl2oF9OyHO0ZyF5yJojlQ9rt0fXfNR9H0bAaKjgpiMtmCYbDdOye0VjX
5tN0EXk5H+BY4zOD1SzcdjirU0quiHDzPsydgbEnElit1p26OcPfFeQZnAHCel1/364Z74q28SF9
MCSkK09z2ydehDnUc/KKpgPfSCdt1OxgSsteA5RI2QK6bGLVHBJi6vvnHuQL+Vi8WGekM1I8TqEM
3lNA9qG3ErgXmdhaBkFs3LQz9gGKh7uUmDzyReaUMjOGoa20w/NVd3NmZEXGpvjDZdjdIKItU9HW
XbSt5JFh8CfHD7dP+4g4BVxktbPoSuUR8ZoK1nEFqH6FbZTY9MGy8S5ia6+LZZ2Sv1UuVYStXvhZ
qNfokgpbvT6m3cNQVq3+rnAgN+auHj8zf2XkG6P7ttw3C2Ff5yF0ruJkzdiqDhEE3lu2z0Kwq5g4
sWaY+yYN5JYMWPetbuYqCYM0n7B/miWCXQ1mEcumcDWaxJzRPow8kDXuH1Vahi+KsChMliRMXWbe
uC+ZmyGiRyLMa47aHFOw+k4d2yo7Ei8UBrxNssVQotC3Yhw8yWH4oh5zIYGs7d7zEO+unh2SnSC+
eVX3NbqIU5tZtYgLilStcySiyVX5remLg4FtsUF7jDOle89AJPEI+VaU8BuQfoJ1UFkN6AKJePkh
iRdmuw2HZxOBPWQaVjzoOILwgtqYWWyRVbZ/0Y6CZI+32t0H6XK8NVcCRKSyJJeG+RE8UfJo2D0n
6CNyDifZ+IaEeEbTKEJSdPDMRI2/moZr+q6H10ROrrmoaps3h0eBDmlZ3I7FwnLrt5CZaK9nUIWr
u4WF0Cq2MAcKJqfFPGT9DHv1JH5laCjwCTBg9/fp4ILhx7YwOvWadfYwruM0metKcG8jedbE4Vyp
hI2fPmZXfZoaQMpIdsOnl5evkMDLaVoQb4OkQrSB/j7kEDVs1Wt3romrkBupwWaqBdKiHrWb7vsr
KWZIqlgvwog+LGqOiuLvdcE8JFwGviJtXeZkHe61gDOH89OyNnJOuhAHKN64GdmDWfIF+pytu/Sd
W/u8VB3eXTzjEFsnM2khnOCUJkPDznDKGiGmbrTm9bP1Be2hfRiPVLc3BkJf0vsWMobKVVaw2Yd3
uqxxDhMXOOsP9Tv9XUZUl1ozjmNR8FYg4AiiBagmVrHS7JJ5trvNGHhFN7m5qj64xAHMZo6xof7K
9ZdG2sWznHFdpvg2LN6Jn14uRPkIXxY9R7LggA9l7HML5ZLwz5HoDhQ4dYFCpVoS/8jIcerk2pkH
S4VDBlv7gaVOwKuU1ulTVm6FhpB0iozUvAWYDKIx5qP2lDUrn5q/HvYK41BB/YhvSvAxBGQjrSQB
uwN5tB8MeybVzNCfsuxKaC3+7JP4TMW+yYgNipcdivVRvxTDimAXOLYdz4Esgi7hpbiu221fHhWJ
25wcZYNw5Wdtp8mfgUzo+kOXjv1a8af4VR0QKwjemUIwPHR6ZgIVEp3CeJLadQ/AFe7LZJqzZgHD
cgCvfbceJRpmNIMtEie+6bS3KbE64qfz4lufy7Opz1Cy9xAvWuh+CgnyotDulWuE/cVf5NmCyLV9
mE3kNStdoKkR4NdkjqmA73KoCeAvcmxynQN6iZ3h1dxryqk+KaWxIGqJv6gPZ10CVHRBX42xG5pA
ypUi8LRHLHXBgBhORRT8sne33sWbkB838pHq8SPYix2UnHCpSKgaAQ+z1gyJk8520WAx/mSD+IV7
RC7eAX341ZaSU2bmb6I1XrlwS9R2jghNZgbtQjefh+ilQZIId5W5PeOE8FmW1u0pqE6+MMOILdVr
IrEzTNMOEaVsN09+fJ9OP2KFSunLfTVowltbvcDfFZMDJLnROAKtHd4hEgS6HRtH+K0wbsl6PlSP
nBCfcU0cOygX0c4XE2MZWsrIXVizHuEoU5/6dqkrGzVeqa8kIsjk3AdzPi53H32HJxOhzLop3nGb
aM3LkJ9NKh750DSvIgaFStvkAGhaQDSYRPWKuYF5JzJIsFDkI8RKkKABsOFOGrOLUK9d0DZC6xRY
GFfCqTMXXGiRAHyOasPBR+86JIFTVLwGpBgrj0Z1dlq5uJoENbsO5AG3dNzK1hsnyBZ9AteUN7fk
hPfkw8AoavDnwJc/EJ971UxW37Es+kTYDvaXyCKB0ewMSOoXQLqvGupzd2yfMgMT/rLT1+zz8ozD
4MVaJ9CF9Mx296M1ax6h8JZx3U6rlzpGb8upRGU0KrD1PdcOq7OEi3otqEcrXQvPOP6Ti9o65tuo
rBoStrLTPpnpSwZr25QXum/r0jJKHdOw8Sm8mY6wU9a41V7iU7+rd8Om2UCFIE+IWnEWmOS6U/8c
cPTqDFNW7asvL5koHeQd9L2dbKyEJ8g3kpN9uQmplksCz3j6tpHdbMVnChnp5BVOdLZ4p9mEnbLH
pPhEDWILdoD5YKWuBqKaZ8YrR5wn2JJ6rh/tfsg38jJyD6KjL4VP2d9bAYdB9o4vqFyr8hE7LI2J
ReZsiWObnYxjoljRdV4L2I1qQq+9YRlNRnYmV8rJg0PAjUmODh1PoHII7OSSL9LNIwQWPmdozb+j
c3byoJqJTBhggswn6mcnsTJDX4rzlwXQ9/jcTGsavj1ghzDbgChdpvjhlHfehslTrjFxkq9h9qWT
CzddoxHp8nN3cOJop/Q89STrqKwd7ZFdl4GRPxK3ZcyW0NsFwhIMbJVzMC0D4xVEHj4jyvYi/zaC
e4CUtAOypdfvKbirTGdMtXXFtf49nQ0ksncLQm9NEokZj3FU+3PUgV753IwmzAptpcu+zX67wS47
fOWABNmPsaOoRSeHb0rzPOOWGs/Ztb1YxbxjqLWKbG6TM68Fr3mFZk4npZDv0wgzxjidC+Jpq3/U
vD1n0ze9M8xxT5IIjRVCCAKCT/HstpuyBG4QsOF6K/2rRIPFGW8cxvES89ti5iMvdWHPGsmFcjUj
mAuf5J4ArsDo5mp1c89EfXTpMfDyOSakyF0ZTAwVG3lqxfp08AcYEPPikxYmUp/BQpvVDeLZZEAC
3S5BBUNbatYzJqPWc9WsKViAJA2nTyG8pepeJf548ACXHHXw5QMz0gY8BL/ZjQjePApfTGDnw0Q9
F0qslvTK1MMWriydJ9yXV//6HUkU6RDOlO0ET5pLuK3BEVEzUhC7b01ym15YOvfav37Hy1ncNxXA
MhAN8SSOtemtC8LZTi3qC8JMfpBvWaHzpmbvDogO3cKPUcE/VMSHBQKGkE6Cj8jOgJXEf5ltiZrJ
iOiPIr7/9/m/70imaFdx2kFgtsCf/LuIz/xFkVT0fRp6PdiDP+1IVOkXDcyrSRbt5MJQZXwTv8+2
NEXHlsEKhT+c0kD/xmyLb/PHcQ77Px66JU6MQ1zTfNE/DrcUMxY9UtiGjRms1PuYrwCWIKdB6hDw
SuEm1+prly3buJrryZkK7B5jb1ZQcoXCi85CAMMDuun8kGlv8F5MPL4FqYkGLa1o3cqv8R02hZTf
TLbAY18tlBeFznngGBS0C8j/eeO/DOzimwj8zZ7KjI68QU6vUiIJ6rLLFmK7KtulpDk+bKH8mMQr
d2ncRt9BPOM1u3I4e9FaMWESsMOvFoypyxmb5YQRBUgWom6Y8IZrvX728E6P9abRFnyEiGYp98jR
LF75D1rz6JSrar6SNeClKRQ2Zh4z5DbRvb4J+q7GDVnYPmaQkADlyMOuhPogNcWdIYTnYghPLRE6
PsoXC+GYkq5QiqnBSYhu7lfVrrruKXoYKlqcEDMvsxSiP2cQKxSL+MslTyEjL86HpltRzsiThmuR
BCVoIcqJGZGHjEOm8LvC2lDWCcoiTr5SxNk1bN4PSXvSH9KLYJINSccJ8vtNeMgvfJTKvHIicDTZ
ky7uIJcJFK6fEYHWW7pcShBRcfD2giqYei5RsX0PSJ/1DM8A59yino7iOgfR48/b+gLho2KkwoAR
KZYX7NxuIaDXGNc9EyTmEoymxBW5p5T8rMFJkIuLb9VwQoGxx7Kg9uJZ3fGL4MVEHpr50r3VPMlf
TDTrVbtF/aHCy8uweft2DVryI3jgx8YgwePiu8GNTa1TdxJ5xfAQkpvqv2MTFNfKKrhwYaVTCIb/
khza9UJ9pPJcvTDCR0eD6u2UfjXI/gM45jPmIYgHV/nRezdPVHGoDGkJ5u5RFPmF2CbRUVO2AWqw
JZe/NE77ZXPLts+dkcvwrNotnTIGuKKfRDoUJQJrPm7yOY7NT4shl0TUEgo1rWKZQppq+mLVYPZp
DIfG6d7Q8xSs6hPkKcjzLVV7b1BoDZOlhCe9KzfyjHrNI48JuB73gfWJQJtRLB+KYnwIvhqM9vRH
GU0G9WqKQqUCmNi06qkkwTWi3Sz5JUpUFYxoz2qOjq0x9Ce3AughvwS0gGIPWWQVefTeB616NRNc
sQCSveZMjnOT7tmFIciNR3Pr6c8aUWMQRASSKlGYh4SHRia2jL2EGVedldFJ8DaesEXMh6wjXqcB
WbfUAzgKMYP73Z4lvA8usmi5uJLTML4NS5cFoM7D73uBANQV8gV0ePEtKvLnrmVy9dSkL22xAPYx
/YxURyIeKvhmkuWkjhqw4unn9ZPenH04aE2GRGlctgEiD17gqog8a8YHeLm2Ql2wSBsuSyyX3qLU
bRGaZl4tQrztEuo5k/wAl2k+6bhzy5CeJ9yzwmzIMp+ks/cdxQ/5nSlmmZu7Er5AzlFI4NKwzW1h
wQTR3cjDHH6KIjyVvPHC9uo+iOp00fcXiz4V7AGJYdpuFzGq3AwFRGdXG51ozCisKI0YAHFYsCQe
ocisGuItKdFF8JefEu+y9i354EAY0C4o2azrILrNEC6iCdJD61jJvITwi/IGxexCXztlDJP6VBIi
PEU1efQcNMgVdqOkhoNACyyqWwVx1yvLb8+f9zye8elSwzJp4S2njoszmJcyryfUN+tXGn8TvYpY
tucpkdiIEOXxOqzuHkpMbVdML8bmWvAwGuNQbGodJPPIuA5IpsbMfO8x/J1+GR7a5WKxMfx16oKU
gcjvqfSrm/AC0QZZxzy3+4W/E1aSzZhrJWylIz+iuxw2/s4zzsR0SGS8dEeXpzL6qL0NQhuO8+y7
2YzHhpnTGAnfAv2SGu9qC8zlu1UuDHHt1k8hgP56UDeCdjCt1b9Erx/MIEyJVEQ+dTPEGVUgrf4U
0la+WYvFxweOvWUIQUu51JTjFYvyCsWOY2m7gTnvZoLhjS94lrLPBom6cbdIB/0H60ooHLBOUoJw
mJAp9b9qJkmkhvlTzfTnz/+9ZmLLRhKj9O/iZyqMfteVkIpI0aJo0FwIY6Rc+W0fKP8iiyp/pvwI
YfxRaf1WM8m/IKuTMdeq8q+Sk79RM/15A6YaGGo1S+dLAYDEf8EP9rNp1Ux8BYQpzi1IHmYJH2No
V3l1gmTQ24K4rvIVdPdCgU08b7/J4c58cjzXunZK+IS6XVhc5Q2rO2JEFF7NHalWP9Wjf7EwVOWp
avtpYzhVdSr2D8Ow0L3AxPnTkk4WeaaqbJQ2JbK5ZrwgWYtReXS9eu2PZrxUWeIj/NM/NVTPOcow
InGRUjMPiXalsWSCgnAP6v+x5LjXCIgCVsbXyPrgHEUKbXm7SjhzNO9SNduBNyLzt6y9eQpixnsV
LxqqMwqPmEUfN55rT+K/LapwH2BMv2R6lrHTwpiOAJ0O8KSwUWgBTeBrJRjc1vSDugr9zShMy1SY
ikrBLgTxS02gOQl83xK4BVYGtb8ZlEv8zrCljpamCLUPxabGBbTtwyWKvFlqnFrtXKRPVbmM2gUL
QZPnXl0rqk1inysRc3uklashNgbthyT5q17dDrV0rJKE+RYzVU4cazGu9TJdhNgDEJwmhrkMmZOa
Xm1DiuSihzMtTgRoFlkYU4go4thnoTHYDc3zQM3TCqyNVhYjz3Gr2PzzI6U3Iyw63WgsZxqisREK
DWDfxhKenR3jge555jtm5oHwrQmY74psaWnVt1pyBcKSSfjq9MHvFlDKgYylVf3VW9g80NYxfCLI
72RKZ4Q2ercMqk3bvbPXSrW9KW7ZpwXKMyVl/UMgTO2VnhpGymSgwxlaaO+6tGtY0w12SIYNzYD4
NkAv7c5WvTCpVpL+MIzN0yfhkCPeP4gg3ANRe06j7xTm9BTdS0mUp68KE0ma/1Fl9qWsNFgxcQPv
RUbdqqa3Kr21l0pbK/qh9MlcCDawhkk2koF8UbQPdxqnVcl1pjwFBS7AmUBRY1L7KOrWUJcCwUJ4
YPH+SOcl2lZbqk5G9d29lZBBme7SuUzhBx7INBIRCM4p1v179KkoSyncEPfUbgwYndgOIcwIwx6v
gYbiELbSEw8bO1OIP7Zf1OJcz96rmPAfigMHcbuAYWeuOWiM9R0LjOGLvK7U2lbCrjOV24DNr6f1
hnrICLgnd9Xa1ry14mZ0iEU3brF4b7olCBWVl4SSG7OhegPAwRi3wvfAOPVMRiWXjICngV/+iley
/jb611ZexyEp2PxUTItGJFwtF7PPctxN5V2Wgo7rRkSXyvTLPCHjyfRXeSxm+IVi+HE9QzKlHj6h
ZLz1LA7k/SRjG3oHC3COurwUZ6WWrApKwIjduxaAxEM+6bTjjYzXVYjAP+p3HmsgWYhZ0K5lRGVp
/0Geozlua+VG60VBO1KtEp2pIlXS7yJeoYSoB9kesXowqf+XEnhdrOScnA3bpNdgJXxk83IlLctX
47vmCW8/oysp8y/ls7wNH+7dvXfGDNGR/8463fzAsGSFM+RkG+9kLMPnfwliPrQNZreN15mzrDk2
iY2TdiG+vhsUX9aG92KMq8SYbxrh6ZLrL5K7++eOOaCT0StIZCPQ71s/ZgH/Zcwho6H545X9F5//
25UNYY0hx2+6zf9c1z9ycIBjk6pgwUuesBW/y0B1YpynK3uaYky+yV9va1SgE+IZp6RBgg7il7+V
LPn/busfDxqVqayRl6lqk9z059ta0vpK6PIs2OS8onGD4OZhuDJTESkiH6PNqLHRJYxo21D4wgZ+
HYNbutkwHsDX2hTNQuzip3ICBaikfLXKPoYu2BB7b0XD/7q3tT+FMkzkO343ls7kR8W9qf5J6VM2
GHz1Qvc3Ug6wAPPM+DaZfFMoUvlBdtHFH2PMMro2b5yEjoQ8HIyVdsXmV08PZeXU0H4CpNlwboST
l8OI0nFK70u+gLFlEWMCHGY3En9Z2lrW55b0EVi7ElhR/R6bG9FDcDfn8jHpYjInWaF98JJT29KR
sIjGlB7d23qNWYStiZ7YTFbY/cGsFFme8jYm+qXEF9FBG3MkKHPBbjw16CQqcGvHHvMHr5CpHHA7
9jJUBagG0+ZovXlYpLSTjloz5qSRs+ly5ogzrG8fY0BwrJnsK/TzRvqSd2AHsJSwggpKxdGqDhfi
RRquDbbt2r301d5jbcJ2pA7eMqBqSnQr0kvavZv0ejob+FodOWgNZOeveXmtyYzviKhnItJ6O41m
htjHqVmmIz+K/ZpEjLHYyNKtIA67eUwGPW1ljTuTmThxNkCgeII90jD2zO+D+KpAm2M1WEKQgEmV
eoPjeuWsEdfasLXMTdevSgZsKgAirdoP5s13Lx66xpw5SJc+yhgriM9N7EK4GKKr39yIIDWspQxw
jOgucJsIEYMlZYj24xcI8MGfcXVqx4h0CdWONDuK7FA7uqxu8nEXNtvMpNd6tGzXjYxNgn43XLrV
zV5UYJ2Isyp/uOUsOaiGXY3HQTjF4sn3nQGGoQljbS3nuzzd42YZLuihlA596jv0BM3cRDEreFSo
S4O5CgNuOil5Xj3F2krJEap+c89n5aWNeEUurOHLUi6iv/KKXVlw9+7FYdlothw5VDCmdogBmST6
NdTWPrwAnZG5HfVrX/5QkZJOU8INWgzYa0G07PEN6zCgFpXHurE9DdEhiQBhXHvk1MEiPrIrALHY
IVM9e7ji4/ZQLOEFqtFn6e3gUycBLz+Qut0jzCFDMHMUbNPcdY2dRSecqGMA1uHFDW3yN8rmpK1g
/AEszRtW6Ohda5XVQKXPmM1ZWXKI1LNrEGZy0OSLXy55XMkjWcp8WyrZIdxkzPwzGT0sYr0zQvrP
aag2fJk4KiJ4TNRig86ScwnToEQp7drxlD1xBhbGPFUHW+0iKgMLFZONZeD/A+H2HF3Y1mHed4iQ
xJDxxY4c/Lg/3cnP7tjsYj5qaLw3d6JjULtTvoyjChh18jQ/dZhdevAiqu5UQHtTuUZMFd78tNiw
HLYYw1kOd2ZXFTUnyeigeMqQRxvs1RW5+RiLMLQNqIwTLhr1cA/QV9p3wYcOXXVMVi7Z8aGF9PsE
ih6PE7YifQuBPhyf2NyH0ffgXQwONx13TRdGgN/ROozkvdQIcE+qu+YumXvRFDVFI1VKZTCPbj5o
2Hiwa6TewySVSdWlS864Dpt4wENFnF1i3CXk7m4ibkJURag2Z+0TfRIxWa/FYtDfDCO9CxKP1LxW
tXVOkVgMlPnlYozfXDTAA561HKV1xGGvTJBhA635mCLTkcbkKyBYXOJZ8CpjlZQeO59eeRVNgOT/
2ILi38JUVdZNNMGYPablwn8pKPCKcP//NAP4q8//XRNMxIKFhYPI6kkVjAz11xnApAkWFe5ILkvx
B+r1P0XFtDeBPauyw2GC8G9kwm8zAAklMf0/IuPfFjF/YwagTRfxTw329Mj55qbJ95+qF5m1zs9V
RZbWozGIDYfgqmXnWdWfenep/CeReWtBeB2ZeFigZwUt0B0gt0aOE8STaLaILJv/Pk5/YzaM7Abw
tf0QiE4WVggqFJVMnplKwm30QUHNLYebs7cOvjw5s0ZW7Nm2JOpznNeCY3BJ7TLxKfPfBRdUNBr4
nLc2ZHka4Z3/vwJSJifQ//+hVVAUisgvR5m4vj//0BaoWqPrc3PDEJDbjoUlb9TJE93wDobmPa8U
a18w3ZBRd1VsvGUUTiEb8I5/l8pjc8DaNqku48k/QmYuZtRTyQY9Zs4WsVGP2awXbNgNfWOK2oZW
wRHieOkyig/B7WCtkbENT0THdxeTBUPVXXkfFiLCxgORhfmm2zcPWWU0PEHz0jcUOKi1VhL0dQdN
D9q2BdsVFgyMx22XGfbZLxz5xDxPem63XGroFR3CaLNlwm6Jn3KB2Dh8kcN1dTBmzSE8aYsakeeN
jRPHgrlMTzLyhaE/YLttaXzJpXJXwVrbWJv8IDxVC3Xt7S1HfuudSrYrrtVmWZtzmKtRv3WGxRXu
+7EmXUFZGW8AdOLLFHzKKHrtqseViO4iqM45Vzm8/bXPM6fBXKq5BgH/p2g2AuGtfiiAX3YQHcGw
uqpjyS9G94QQpAJjg1cC8yW7DQEMnxVtyTjKrXJ2T/Wt0sCJRyVAqo/Gao/8aSo2Td/+H3dnthy3
lXXpd+nrHw7MQ0f0TSKBRM4Tk9NNBkmRmOcZT98f5LYtyRXV4VtHKeQKSpkiE8A5++y91rfutYPJ
stoIHZJlm4Oy8k2QnnKUB8kZXUL1kaJH0IsV7N0NE/eGrzVoFsbLv3gZ1HVVUfC74Y3AbTbPUP/L
MsgSxF/4aRn8++v/WgYlFdYZwTV/muX+WgYlbG06DrffbRMsQT+crTQcdpy75O9HKBbPvw5XqBQt
kH7k9swL5D8aH//aZxSt7985iy2WEJhsxi+HqzC00JTqWrPpe/BOHAv4Ty+/3OWRvOMKPRWyFtDN
L3HXO8Wjb/nvFZb7mKwn5r9ohLzmnCtki4yLHz7S/9ABled/+Kf1+ZePlE/gx6UqnRJLsRKl2UjD
VatMj2KO+JYaEVdsC3e70VZFdGxYvEUKF76jYUsbh57kKkYoTa0XbELL7SiMv/7NtzXqArzmho4+
ge30v+/uEBy5CD/f1n97/V+3tS4SdIsb9XvO7Xz6/+u2NuAyoogxMK7CNuLK/XFbW7+x7fP1v2Dt
f97WFhYizcRCBDLpdyvqP9jddeVv2zsP3I8/+i/bezfkJC3do2nTShzDNjMmKLbuNkTpvZwdtHIN
RkxjVYy/YiZiQoZMEqYMjoQ3cfKwv8nA/RTkoWFgJwAJaNsJo4whApbLtvmYX5No71p3ra1lhtBB
jZ67F8ZNPoLuGf/Kos2QEtbkfVUDw3jEBBcOnhxdVZoBJSkV+/s5OiVzeMyC5NzwKYYQORAai5gc
RsRRZEgd8yZWSSoeRn/zKwCtQSwG+4mprwaU0iZDP0r4kbFzYOUw+O52lxCOAF7ER6EYK7bKhh7L
LakjzMCNIfdEM1x3ZuINmeqW4Hrv3XSo/d6FGX1ngtwFryNj2nbbTI8hs9tsRGMudC4rG/j0KgLr
HK+CkeNyU7t3AEyh2C8nE29gLj5oYbPuaQP3SkjUQuQQOZFry3sHeBkESV5mbl5DJLiDgapOjZLZ
iD+alATZD4l3NJJiUYZ0adDB34wYNJ0MCTtbNUN2GoLkCP932dHw1HeGWkMjJr4HB2SNzO2+qti2
5/QdxMJzMKCEix1phyaw0YqI6YV+3g5bC8mwsBoeSX6qnABn0olG0W1svOENYBFInXBHWUqzYeM/
KOLeF5t1TLb6XLDFG6RhooTGkeTwIJ3sBNWrDmbEcf78Y0V+w+Uhfiu+GqgyFg3tbyiFkfEaqjtA
FUWj3760L9Y+RmbHALRdS8kcy1dgi4QnKK4IBem3hskpnt7ARobvKzqiuBwfcNFwJ1nXHM2FsMmf
Rd8hiIrevV4iuOZqi4ytuNaw05epsFQ4UpImzrzXTPd3dImv/Xv93ktgpNb1e/vUvwsv0SueLpz6
RCXCPa6f+GBbD2zU3JstF/NqStam7DSfsUgI+dJ8lxnzDqDsbPkpeG3fy3cuRwEEJMKACtrfaaJD
Vr2m2r4wdsSbwDkJX8wKkflJ2YBLFTdJtjW6ZYpqUV53ZDiH6/IDhf8dGBhoMJry455ee6/fZiyC
4cjwNQy3Ic9KvHEK1DilMuxB3ko2aU+3ZiEYD314QALZGC7eIgDWCx9XnT0Ay7xibogu5akH4Kqe
qDcDmxpNPHLH4OtWmFhJEPyc6At+QXACPSjrHKZRQC1KczdA9K+uavSRR5Yn6/WlxfdcGqDHtyMX
FAaIGk90g7ZoFrmnR/8RUvRwAGzB3VUh76OnLuL9nZEgpcxg5CHjmbScWLr2ErxvugoAftBnE4KC
BfpJHVWvJmYOPE73JiL/4bgPIsJ3gH3F2KPatYzEdZy9ZkWxTzqqcqCQ+VYhSGpCafSUT7AkEUFj
CvHXI+5h0bKnbm2K2F5tP//we8vradX7L1Vf2woWeTnJsXvtowCtDj+tekjVYmucxAmyP7Zn4WIC
7EGEWzIuG2RhpUevEg1BkzPQYqRZpta0z45ohfxvtN1Awt+bVQypmvAZTykhhi+6RylfwT4swwts
NHRc9Xe6hD5uA+WhR36TLrEL6zgZEE6IX1PzxryppiUanhBgDX5wigvwWVq7GUUcDNgnatUeVhoa
/uStuTX9murZjF4QjCT9O39lJJKGNVwjDEmwp0+rRN988PUVqaQAzAUQdbSc6EpWhBb5TBEZnHFZ
TX1z77+ZZFNFcCmLTWU6iulENK027TZpd5lyHpfFY/ssMtNTbCntV7K/UpKn2t8CKNK3hHJFHqi2
fjNWC6BupdNvcE63rnD3UvEdIptOvKx8Ne+2OS457Cn6LpacsjDWd1CTQPTorYbKmzTlrtk+lvRu
DJWgqAzm0CU1MGNtgrN5US8VHyAbAwpx6v94Iv0gtiOgtLPnXpdr0qh8BF8LgWGOKz7V15IDZM/R
DVcJYWWydeNCjRb7EbtgcQ5MdEdvBqO5b0q2LDAZVIe8w/OA8llABSWchY2ZzXBPO7nwSmieQ7+R
L+0TpHHhm1iseHLZIzsISRFpsxArV33g+nSP1WqbJrrNSuCrbyqNuYYgD6ZvgehVBwC1UPXBNVjt
v1yrqunMbkxDpXZiUvJDZfz3cB36J78Mceh//Pr6v4Y4Js0RDSe2TEfnu7ji/1VlpvEb8yKGRpLJ
cORnrSriChI75+GOwmFEm+3Tf/Rc5N9o3/CnaCVkejn80T+pytRZWPFDUT+rGn761n8RXsw9KF9S
mmlDyPD4qLjVw0BIx8Un3QHYFYv+tGWkYV4COd+0kXGpsQMpECoIkEqry9zAw+BT+B/wEAcOyM3L
FG+Dm7pHKJAa5Ln4SxVvHZKqVDZW5RoerZ289RRGK6RMp2pPz95O4bxOd47H2+LDfMVTu0TFtKKM
S7Ae3HcwfGcIUs7uzDKTnqPzwL46LgDz+YVXjCzwFEqbbLAp8DoSIwuCXRx0X/csPCRKvmvUyKkp
3+imayYQODv44AG4dzwy27SHqkZKYH/K2dYZT0EZb7qPjGYvviBYx0hKK/bGhMjR+RempJDek8dv
TFrCddza7KSJtJGvkniJ9NV0xVQJt+k+i/wTEntweJ0IV2zFh4n2J6J8HD/iNs4qW6LNIxAKWENM
3qdb0scK7TYQoYz2f7Ar7da+MqjXPTSqgtEC/dD4/vEKdJDEpFumwgvDOik330JLeRFaUG3vOfKx
/E3FvnRT/c9B2GLoaVNGwpbyVvDwS+xsUvY8Ss+B8KCoGAc24q2oEcB6JUJPxUEDwZSKXwQz4J1d
aFbhpNbWas4FfJXAhQUm8CP5H0AydOeuLPWHwjNQ301MkjA/t7ZoXTL9rCEdmBZSsYIY0r9Ih2bE
mvVqpruWhn3oDPSt66Xypodb3u84DmgQ7rsAOxNeSuynuuD5I9GSq4HKKXYyfHDxtyFyVWrn+grP
LVkNuOXKmxlBMKueUnOH2wIrqs/oDSgLGdw5Usj1cK1epOqlmfAlzm4cwcANsFReYaXo9+NEGWmT
igrZmORSk4TXM5yMbtxPN6SWERGwhCyiGAgNdGmWnadH9AsljjBGCDFDAsh5fCE0GUpx65kmDaQI
Fe1B7rBLJRd0CBY9eBm1xGm4wBzh79OJ6/SHBmeZBje7XVv+8TSia/B1JBDKynqbxU8uf2UWOyCb
KINTUh/Cbil/GtsEpwZOB9/uvqGqvDMumasX5bV5n54I9UaGE+7vj0m1ukMvXkTuoQAujWZGqF2j
tAmSCWv2R1sg5/SJUNdaXQXk1bx1w3tUH5QvGIox3iAIf5iklY35ER3uR9CEXxFNfG2b3Z3egPYc
oFJVr/n9ZXyX6d8Bs0dE8l5fwVeBbA4S0l3OaETxPQG5svrncrZfP3HzQhIvjVUKq69xUYIbdlCh
JrpWmC7BGbKurCmgeIiYaXom/iLkgDaFOvgg7CC122xKiKs0FmFNTt+KWTy1kY1ji++KZ00NzwAG
lddnsgTgQaJMXajaueDwoSfH8Lk3KDT9Y1KfRmpL9B6MUjiblcGrD1DabgH3ZF6qBcsCPw3Rejnb
9etMhlc+ePxCorQ1dRM/9/k+2mZOgLnjgeqQi44pGZQ9N+1TeRyRuz5E6RuPuO/GVOLvGTJWzix+
iJ+Wzqz8UZkgktwAANp37DkTEQSdmuVAPcKtxrnP7YOH+bBUkz58Yr5u1MtanCGTNTU7N6DhBtyN
kflpuRELgaKhGlsF99cErQsyM8icjX5DXsZ7cPxztKsUvnffotaDq+Fqx4yGNtZQhkABgMqB8nW+
PFTpBy4KhASWcvH+POPeRrTWU/geoYeJnGilwQdoneQTR53lEts6gvELlwXqFOCaQ76PwQPUFsHn
KJu9ttrNDmZ++Mq9N57pssyV/NUBfbEZ7CaqcvRAabhl5aCnYSOQjp9VLKjJEtg7PWfCDuqGISK2
A3ImC6QBHao6UyrcGAcw4Uw0kWudg/5C+pZuy/aRD3lQVpWrl1t2XBsUMM9Plj+1a+4WRu3k4DKF
I1ZT2s8jr/otip41JPqooXH1lrV8DGAmKTy4ofUyQeYMnoRZsXPL6s8suEHNsJTtsOdWn0NUEUS3
xyrhEBQvUcoFjo4SiyZBAcfg9xHBv9fzo9NpYixFsITx37tboqr+J8/Pz6//o44yfxM1WdNAqQFJ
0YwZlfNHHWX+hvwGTaYlw7VB//pX05bZlU4RBaTNQFb6vVj6s46a7UBMwcgw/6PV+w/qqF+bW3MZ
Zcjg4HTFBJ1D7fZzb1QQs574l2rcZB/JcIjY9ERBuYrMO6pqpfRf0jsz8MittQNh5IgAcsj4NUbD
fWCdE+NVJW5kzp/IOTByY3U3s3+CglORGKjXG4UQB/FRLcrtgNA/wpTh/z4g/Rj+t/+Z/4feLs3q
v9eBBi3xPy/dL925sI5UNSEmY/Na3VdK4xT12ehW7aVMvUndcVCq6RH5p+wp6lbMKsC0sEGYsHPd
ttjWm4yujbEIza1cHpKSJw9zfjsuKswf0Z2Nx0/VlRgkbDmbiFDFwZrKZYqn1Pw2idcOhw75B0bp
u6p7yAHcRjT5GsDlzO/HxqkmrMXrAIuThLc2OFTVF2tTrtIWX4xLH0AkIR5QZAEwDq6SEPoLUYbk
4C/UjfTH8Ja37/AiRpSBX91JiGxJQvzg4UuigQHyZ6ZRuEWH7cO1TC9FbZNRU9jsuIhOXtBDWiIY
WhfZChtCpDuEu+nxapaoGqwDdvsaFB5hdzXWAXFBoFn1TdrR9KMVeT6CbK9FB218aSMJIjBRbG5F
skZZP1kOjQKTYAFIEXTJFvl1iHCCO+yvPdMlw9GMHSoeWkWbOgWixnpJJ4Jj/4qWhO9pOyw5wtOR
0EP6H7hs9XFRMx37qh5mmWzjzglgqas/Ji9sINb4GFGKKJsJbs+wLb18K92PuUm1R6vAq6avQfNq
Et1H29yk5lP1Ere7HIvRzfyE/zNZK7MBLLNqahwpLH94NnPc2IYHDKEIHDPXPD4yIombcS12/SGI
XfWmV4ZHUAPkaEmZ8MegkVmZLPWjLYKrw2KePoUW0zB7xDICFgf182pCOJoktHwcOh27rJBXGcWU
PH8ExA7WGBGQGYGyBOz2ppFAKGL5PiOZirT3odv61aOqL0JymztpA3novupk2le5B9EvGN4UZVOl
QEI1p5nsoISqEkIuY5dBnnHoa9O29K0mn8uB0ECmK/BDycLYgDZpYKq6mX4srlk7x3LG5H/YIgI4
pGzHdODuiw30UQGc7LpMHDoPkUX9Cu8+iz2CRM1qaQaOT9Do7U7vFOeNTUEyOQeSkpWRwGjBiftH
YAghIp0+6tej+dioM9OVc0KpU4YSIB7jVpubBmMdnKp2RbYLchmd4WsM+z+mYPZq0kTDB5X+i3wr
V7KylF6rBoDNUuHJe2EHZAy85qMVo1WjvmUlZjPF4b40Irt4In1vujTJUuiWfuUBOqaNZ1xUFUUv
qZU25EEqsk+VUjwd9qbMiHKhcCNqjmTCp29WEY15sIgqDc+Sp3M5EOqsbYKQBF+SaOSLSMXDRBhk
EOrhYg1Pi50XqgkuJGkPjxXTIW2J7BGbSArwIN1SDSSspKO+nqs+/ZyjQ0+wW8kpl2ZRjcIihfpi
qpfRXBkaXN5nvUsfmUaNRkeHbilk8xPhaNxu6IXk4qGq3014LUmERNEvth1qP2XuBJE+Txrk/F6E
AwZqDpdjHRDyEgWrfLjOUhpmEUHQc4i17/22Hl0L/55D5wtMFdq0ZGE8wrs9kUnAj0C8HUkki+xD
78KjsC2vJdhUyiT87LzzY72OvyEAhozn2/J77O98Qk4shiB2+4jii1L9GS2//uRvjxaG9mP7OXyj
jR57qg2lmZjBHY5OdUTjwCydnmNoT/KyRxhHd3Dl9yxCw9bQ3lLBmdRPsX6PrFXPYdmHrsPOg/TJ
KSjLQV2la3qcOQ6Gc7bmdirgmBPKTpTQcgQ3rVIBG8GrxOW/qwvtqt+sjhILNEyxu+851wuu4Ckf
+OD02UllBKeMoNKPRvdEpv3GKnxGEz0ax3xZBE/FhqvdVg7XNdRvU3Or0q3psezNpqtdHJKpg5UD
Zo8neOkHNZlvLUBleub2Do1atvGFG0oBOP7DSLZpvr+Fzxqor89oixcKzyZvHXNr0dcNvfl1lOkY
/3h/7jbT0z2+jMCaJCI8mHfa5zWQIUcnKwnL7ZwKbCNED23plZMXYZ2kgHEF77v+ZNh4PrM0tw3L
4XWczaDncy9yU9cv+Rz3O05LXit8su3wfsIbusjEOvGqiYW/RQbJVojeapbvTwcxeUkxhhTVpVmw
PjgJGkeOvy47WOVkc42K1CS0Qyi9CNU1nLW3ACCMsY8u9/Y6sO7fva5bsuAD3Def6GAMFz5Sqlr9
zpDqilEsyh5BB4hkrvGNM5jpFacjcIlbcjgG235pLuK18ImFnW843EHC4O6m08iYSIKo1G3pjfOO
ZhN5KMp4GyHA2MvdbFB+h/dywQiSXX1OBp1shdC2ixnt+6thnkz9LcPflmHc6UNXWAKnS1aPAado
6mRb5VvZEh+AF4NvRWlsP/JiEd9AZ3eYM8WziYsvjxAkvqKgx8MnwXsjPJFYREx+OVuHzkdKuxZY
6N3ld+SSPQa/Nv3Gg98g09CRqAogc5oc4aFyP6jtRkJZ2txJ1TpLFt3pcHhlDwv7XUcpbwXo+TmM
Il7NuHV8Ghd6eAYMM/+/tFHZGWCCHRkCtoTP9dmjigcU1EowWNuMRkod7ad1c2KLkEcQ58A8sTVa
rQcvtuCwHqD9GF+McOPH7gCe1u26XY59aadzOXF7PubfeL8sWk7YFmhIQHmjSllMLzmkCe6ALRwa
8s9gppFBid+HCiNpbEShNQYVSKkcB2s3sFYVZQ+5u18E9Mb90kI9C4yTkxVHGtkZUO3zTfcPsbBt
IpbTfViv4cNm/AONJ2uguwo7WA3dOYn95f/oiTVZeK1HevwaGNtF/9ihjAnerO4zuNa3dp9v6nHv
I/U1GKDcwoNxjHYKFBT/JsUjnbPQKca9TI/lf2I9JrZb5L3y5qbeOnak5CPSb9nsi6ouwzEVHytx
I9AOn+/eAAQHcIjS+xcrA2adi0i6EOHupCiKjM//i+AFFujPPejvur9fXv+XMkCRiZaUCPnjjEK/
98+zE7o/TeYwMMvtOFxp1l/KAM5OKmNkC1ueIc2nKJRrf/Sgpd9AQ/M1WQadCb/zH7kJtF8E+r8r
FgGqyRw+kJiIHO1+1JWUdetHbZ+Zm6bdpEHvVlRGtTTb5cZxQ/M4XSu3ct1teiLvWHRotpW2+iw+
MM6qLv6z9JZtQOp5nKuOnW+Xp+4G4lK1m9fhlnTL+Bl1jAD2cY8YoPbCq2hs8tIhAA4rGrLx4FaK
/x+lDJ/bz6epv10MPvEffyQ97yqh6FD/JyrcBgMG2XJE+e8f8Tck5idYJlFZ1RUdRdbcD8vyiE9U
SF3kh8ydmj4qFiO80fd1aC2B/vkyLVYEx7taGR6DooIPQd6Cj1teStovnfwwnUZeEFF8jBGzUgZy
kJHZx+oc3jMHmIgRLRpg2mRVIdrSZK6F/NVUj770PqKF7i3VS/hcjIjja1+ukrpaJyK8n7UJFio2
+HwH5WQZXyWw4wSbnRr5Hm8YUxncjQxEj6acwVZFJWjpbYP+wQpmWVDuxaaxlugb6ST4AToY2IIy
czvVLwMf/qGth6WBI6rG/QeCMY8qz8LVaXbuXdEu9QhvpbyI5fb7ANUWFkP9gJhwRD3NybMSsq9B
opkkulVYHCmKF6qe7C02NBXvvMYnZOSvAkLmgKG7MufQyZghjH6tPKj4yeRk2BX6sEplT5mZ31K2
MtvmglmaC7diud9wdfjgSizgPfuqjV1RDz1U+V3FaeQw0mjsfGAD/KG0MJ7w4yOE9AUMfytB1WiZ
QyQwvzJrOSn7uQ8csgmRqQdnp+Fzg4xDZ1BfFONSDd+h8xEzQRxiPzxHxdMUHO/tg8gMPWfekmEt
j9CKKDX8gNTNqa8IgjS3EeJNl8/G/Jx98U2zR7effRx9epDDYXafBiKbB0B1zAP48zlDCZtO30Yk
wdDfndZyv5WkB8KNVn4LRzQbeNYwvRX8F7xf21p0zI+pZtNsT7KcZuE5Hje6egh7L8u9ASdqe0rk
m2a+AF+YWsykNCrJ+QiPhbLGYzHhlQxEY3fn7hZaVzVm8CgxQ0mDVkNaVGLlqrTrfCTr+kyvw9Q+
Ob50Rx/K19SG3jVC32I5zv4CiuyWWnskBIxdrsczkiruvRcdeThVozfNKUevMzrJGt79ho6oMyXL
gu4rl3Zc98Y6N9ZC3+/M4dCGu7xcJ8y4CbQnYXRjru87JA8y8xl5HShrv3sg/wHLZ5YdwmxXFmAr
KJXAvDVSzhHFky706qP25u8C4hfSCAgI5+9nOiEJFdelTS4ddZLGRQ1fh+iqUwFhUWzkNXyEdKI9
OS4sBPfheRIZCWQcwl+Fcb4Cl40c0vOBXSLlZPd8T+GaAKMm0gqVSd9fC2hYhAAV/hVrL7/aO43V
Fc7KMHi0XAXDBB5bhutu+5UcrWnJ/CSicL0ySsj9fJHeF3kRuMnFStRrRb8aUZJhda+VOL0lX8NN
JTSpvekcuWVQltlBCZ4SbiE2+eyTYXuEu4T7FUgD5SxaBGS4WI560uRPeBLv8Y4rRIYJZUduR9Iu
ZxKd1UThtMW7L+leJF4jqLx8ukzng2mn60+BCu8AKEVxasR3zZQcV7z1MuklL/wuKXvmH4ryPGMP
J+IzMy8nBoQ5jAI9t3mdOG0rax0higUcAdGz5Z/9lEThE+TJSHeRB3cAWSmkQ09/JyLTaITFJGiX
CteNshN5CqSFeJ6HlK+Z4MrW0ziS9zL7qo/mmfjX3gkw214tMsqiRetJkDbfLdGtPeFF0Gn7cgyN
HChb9KuXxrLMgeMti2emF5jSWRbKRe9Vt+xT1TH+MBsgmPOFDkHO7XJD6zF6jCkWArInIosHzO7D
vvJ5grZQbWj8WKcOisaDBJfuPbt72oMVrnxXvsDOgdh6z50pw8yxyRi7diQLtfkmMx57HKP9TD1O
nyIVARIgoIX1oCpHGZ3MHXnJaw+aJX4QWZtddEXpkpxw1ErdZ7FnNLsybXnVAOK6lg4cUtY2EuJb
lGGz7llwh+fJBSYEH5m6WVszPJp/ROmUW8v0XWYa5gV0MBbiQTtVt7NuzFzHGqjkE0oP4u+mZgm2
Fud1RVMDVStpMAhgBE9FlkH30IW1eh3eyEFGAaU7nN4+mcY97lrXJGtpOX0CuEXj9Sj2brtG0cT8
+cN8Gj6hK5oH5PDmRdxSaBIaemNe8YB8qj+GCu/C5zhuaRZWG9HTyJYqyHldkkAqvfl37HYAttf3
S0mSxQH/kCvv6l3BDAyGHm23XUS+4eQJXzyMu+gtw9W+Yyw5D6XuW+LA9uFRJ2nGVd8Dr0O25qIo
wo2PAIhBoUbiZy4NQDXNJ2UeCLew/XC5zYTJmYDcQq9DJ4I/L1vYWrm4Y4Hp58aAlcnLZpi3ai4b
9xf7c7yCPVLFTtR7iYykfIui3YiWaSLNNyd+wgB7nunFwGHLOnc0/1GUgf+M1wIVFFYIO9ogNLkB
9jfWxOxkr2jNUKjUjT2+R2dVsO8Hk33aWmP3Otff8hO7nIzEnnmlPZ8xHY3jdsZE8pitclxhwkYe
pFObm5QX6rlgobTba4WgEE+UbrfCsn4fLzQJdjF2+lvs5kuVntGqf5r4prFT0onVlhioAoxR1Q2h
HzDFZOCbQeqm9WdBoc29qd/9Y/gRIgRzm1tbbHT6OBwliJtzGvJaF8ILabzCwnohe5LxKM8MyCwb
9VwBk2VhQbvkNzBZyV53pmu/VbcYITFueqlrnKhBlN7OVt2NeyFfd9BsaXNZixvLVnPDI+0/h/IB
IhMkRWA4BtGZQfHyQ93+Hzrvyqxk/1GB8XutiDRERuluYqeZa8mPt0uY+fX/+V/S/yRpMuoVgb0b
3UBxxdx4GaA5oCSEO7OAe+MOPGsJCyA2l5Axs1GhiRyEqyy/6jxE3LaAX6DLRMziVWajMy20VRe0
ueV+2aS2zNlcOwkfCdEMNC9eJxdQHkE/6BrW4YEslJW1nTyCuC+ErBUAn4wro8qwBcW58A9itkS6
dk5oU16th3FjkUW0nKMPb+mm3GMwFDBZdg7cBF/ejixVGwiJEZfoqD9iCanWJHE+kNII0naRrMFR
vVbraF09hAf/Em/N12FZbjT3fpZcNEqvsaNuasc60hK5L/i/zCp35opY8ofy0OyqdfMQXmj+aiz2
5KAtUmgy4jpNIQo7BtmAMQ0uTxI9yT8L90M5ua0IC9Md1UeB7tdCuBRb8UTudFHocDkRsFFcGTyW
cdK4PW0E+WjA1QyWlG3T/TlQV8CKO2VdZOt+pzL7XQwVUXnBF/ysZrj4u3iHgmBXrgMOH4FSnFLz
Mw5XyttsFYwhfdUvM/aQpkDqUQuQ8JIKq145gRejUQp2bMg2INn5ItUEv/OL+pCd2nqtHAz/w9e4
VT3tJqyCM3VHpy7ErecDfPQZrtM8ThwVr9CWO5uVzhtyO3fxSkLIheDJuWFa9G7nyMtkE7qBQ57o
FkqhUCP0W0S38p1u8THZGC/Ticbklci1C/uVeRmhrLII1qfJQWAYeMUmv3Kb6ZSSXv6CSplsQubv
6iLb10+9Vx6TPbWt6QBh/cwcfWthUaJFtNIe8yX/LuC11eTQAnlhf1nBzDa4R8/VhceQXY9l9Ch7
HQmqZ1Gy9SdmISE90C1u1LWyQg5xBuTSPOKf3s66FNZzdkvv/jGuOZHcUF9ushX710S1oc8DBP6S
L/Ck1HDr/s2tBKwz80maCSsjyXlW+t9aCepsFfjJZEDyxy+v/6uVgHPGkLW/y9ks6Tdse4aqwe/h
5T+1EsTf6GhIimUYooZNZuYF/NFKEH/j+zPRx2H2+Z67/E/kbKryi5yNxVTlf7Nh0Zqdjt8X2x8W
00YbpaELLGMTgACtoOPcqXjv/l7QCDLgCMBI1qlHnNEzyftRabF5IVthPkKCWjzqS01imm8m7p0Q
yQY4PcqXIeLh5I+MxOQIRxDzsDWRyyZ9TYy9sVYGCvJIX/BEKlq/a5PCziwUwaOtT8AGqPmaAoO+
QbVRzmmWnF9h4VmUeEaqb0r8YJqE+rjalVJqVxBLB11da9CrmSwmMnuQvohT6SxDyzfJBpiVGUhb
jGwPFF1+K81lQyroA5NKsofu6GZrb7rvs5pmw75+jB8zChXX+iqHLeOflY9EzjbN1UCeLW08LNvm
RWOES5kSB4Sw9Cg1Ms4OPvZ2q3qN0nJPzKMTgP6azuIMSDMmSqMUqQTuyLUKihPNmrgf76QWh+QL
Zp8FhXGXAuWrKs6qTbHoABXYQ3I0W8iMwWsAbbDj3zPmuM41ERRGxSRyW3PcIUS13sbBRpmW9afS
4+YEXNyk6LhWnQj7ZzVGq85089yVAneylkG+RFCmk0KmIe0TI5/JJua7leXU3XXYZG/kKJxp2c5z
Subx0IYQY7P8VD4BT2uz9DeEZQQDZ4E8coTiueieEvr5baEcOPDEJJKUiIbPxt3N4OeKLOpVvxqm
lO11i+gmYyPWSjS+KP4ZSLYLDSuzvidv8SOXtI2UpVj0maTPFgIktqlB6HJ7CcDKh84rE3Tifkcm
ryL3zrP0DDL5MSaKvr+ZKk5X0hHghkLUO41ystOB4UdLLTr2Kmyn5SyQ44MFA0VbWWG4S4uM398Q
aSkJw7ulkVKakwtdvVbTmqwlneMaBTLxhk3gZuOFRI/EeBB6lul8JvAo6FsG4Il236JNO3QGJCUV
BbOf+Jcm3ocrdV1F+rc4t/1zdvXNU3tWA+1K+udCKzgZl/7Swn3OcMRS8FysrTed1ga2V+Z16Yqh
C/GnBcrADZbwSMIxQLz2B+lbd2vPdI6kn8o6QN+01vUxuwAERQbG9qBu2uf0GPBAXTCExN+St+I8
PNLDONz74ywnSnxUYeBDhrEhEKXxcv1WDNA7C87E1kEOOR4tYk542tpgqnqcyMXg/QWGtvm6GvbZ
a1pBtqa6n/O6VCYOTHRbI7dJzkHJJnOlEbFlxqHqls1Z4NgxvfrpjQc/zdj/EPz3RsDsunPlyF/B
YC5Q4DFDEzIo3aj1dLegtRcP5fLFLtJ6HSBCuEeEogj7DJtzqwvMnR4tafZxEJpHzhs/duupkD/E
cRu12ibpJNoY1aKvXgb17KMAz+hYdjuri3YchgyG8HRg9oHkZYzIK6F21J5QXYD7uE+CKLelmqjw
65hj/m1gjR27cCRnQI4o4xKcKckpKzUnQ5UVoDnvuaFV1gXDYknUR0ofzvSpwtNEPNxbqzxWjwUH
lQ6Je14/WBKyPCwaUQJ3+SyYNMlkyedxrP69XXx0QHP7HjnSzCDWMYv+161XRK3009b7n17/hwIK
HBBycCg20q+21VlJjsaJbr3yJy3oD4IfrXpMUibKdjbF31nJf2y9Ev4+A8U7NGS2Siz3/2Tr/bt+
CAch44sZLSCJmjWbR3/YeMNEagtfb2lga/5GCcgzbEB9dERip17RLn/4mP7DoYnBxc+Hpu+fk6qA
4ZtnFKACfjk0WX2RFeAou41136fg7XzlBf3zlzq9RJb60GEOY6jtb4O6CmH1MqLnkG+GDVJb9QPN
B51XcBcvA6Y1bGYZmVOAaCYH0D4B74bQb8vYsiPjPa/fp04D4uIjM9JsrcFYNaCqkHc4K4S0uY4k
yIpM4EhC70Lm45WDAJOGf9BXjh+RzMrZDZ2iJTf7x7GONlKj3iIpYMln18w5qlvAPDTwBhWizTC6
dKg45xSnDrs4CTLG0pKAvZFPqV+EDwbw4GKk9/zGuT7lvASVpudxXBiA29MNBQMKFr9ht2CFXUoh
AHTrULO9g0D1O1u1HBXwTeIO2qW1DrpwagVU70/6PT9E32LmkWBSt0JOsHIeafY8hwWX0E8vsoq5
hnmEjLGNxCeJDpJ63wkGORv3du4PkKTY0JyIMQ4xxi3zJrCJAknPBliyfsTuNxDcm6JVH/i4um/t
TauRai35bjMGFQR9kddbUU79X+7Oa8dxM+26N/RzwBxOJZHKKuUKJ0QFFXPOvPpvsT3+3W4PDPjU
wMBjt12lRL18wt5rM1KEE8CnUA5O+EXvOibsf0TkX4iWcE4Kh1A6ZF3n+GOwEQDtZK47D8nzDOSn
urhWpYNIVqqlg8TMryvZIflq9RpyuWJnpKes762Lb0G6yDDlIKik9B8ITLyox3bkwaVDST5NZMuu
2nBLY3SuuNoClpyJLGswOgKw650qIIPFjJRfrRZWsiye1EJ57lRysTEJkH/OfU4A4GgtFSm3/dom
W17A1cluXWQaV+z1ZqBnZ10hcnEoEutW4DXKs96vzfhrQJMqlRtdyJ9MwqKUiDcOeFQF/Nl6V5Jj
LlCaqdV3K7Ndmd7WcBwPHqX33BPckzwE7kIwsDNQoSjIz+H+4JwdD66x8lWudzBFWecUBKbhfchL
bpTwMtL0KiHEVeq1z9xw2HBnYOAmyMvKXIfdbRivIIAgFRYh2CI7xyJZ3CDgeSzUehcE/4T+aRxu
AsR2+vmhSxzXOskWmMPiWDEcpMNEddsTLT7sB4GgK75yTpHth24blh9lfYuhHbYdZgXlPPfh6Ziu
eauIO+J74feV7efDTRx9SIlnC/NBPD4BezCMF3HXXTveAlUvyEJVUrvVF+VIH+zrbbSUVfLOGnjY
ov9cCs3Frbp3Jo64aMlvIeJnGJjCT1NjcQ0e0gvWAl9FsbKmUBsgkT11qobcJ9Oe0JHUyBo8KzjK
VjbXWL2Y3WgQF8KENWckFmXIO7qq/oIVZwfB0reqnW64K8QYef8sgquQF04PYidj30Xrb/l2KD2j
psublxJ0BhqEUtnAihAu9ZrAE9b7Bu6PyXEw65M50UlD+ghx7amouVwcw8xnuoUYezO/2IOOH6ns
sRbSd7dIyJmnKfZYr02UHs1GU+Z5uSASmqm9nFJHRyizVXOaT+Jm4TiSSnVv1vg6hjD+nA4xbUo/
e+mbDS5MgelcXFZXGv6CPX89D9RXV1U/CowxBaOS54hQ98l7bUE09zu0AeGAEhTQ6Zwrl1glSv15
CtvYx8Dy/wylgLKtZe0G6imhS7uJL0R697+5VZe5V0L7JSmBROkJ//J3rTo65j/VCz+Gh7/8/B+t
ug4NQAFIYf6Gpfh5629qpBNIIgUFnfoU8/lTvWDquiliO0M1rUyMoJ/qBX4XiB529T8QGP+kXviB
y/3JePbjmRPToIH2AHUMteDPBUMaeV4RxIO5oYjtB5yR6AzmmSGjOG6+5QZnc89JMKiMRAMJJeKS
nONOFGPY+ZwkoLhNiVI3qnXY4frdNNLLT2/t/6gxNHEqWX59hj+/t1MN8lNJozDejoS4M5lzZ3OF
MOq0WxjKROHNnTqEdagWbL70K+0yk8beZgBfcADid8L41E7K4Nq3g2QRcl8eMCkD8mMfyqhRwrbc
toJt8nN1oB+oPSYSKNVAg5ao1lLi+940LMvT3S+09HkQuAwlo3Bb1N2li5OzILasIyTeNWhGOaF/
WKQKwojXWTW5RN8TBrG+gxFjJOaeXXHK+owIz2QtAtuCLJYNiEqlc03RL5hntFQQ/P0pHo31SQjU
GOOdn6u03OKu5onKLi4k943DjxPIRdoKW9C7Az1vuPsJRbOt3I6MG/mzMsxXbWcN8bOB1LTIv5DE
Yd2jvTLhfmksPaYQYlzYkvIixOsIK5UfHbitTZx8Zp4cIvzdYO4Z6yqwZsUDmXS+8Yx20iD6CkgR
rl7uVJMXkW37QkcJNh78Q6ttY9eOO4gCKBdSQD2kJsGj72hqUDPOrG/RGTuMtCMQhJPPpnVGxmA7
M5+CHUMfhNJ2boMyOjM+RuX9irlXe2eXGV2BK25w+6NiXJqfbM6VN5I5bwDQXvJzpywQoevcQ+Ay
roYds5WxdthPaPHaKOamU7/H+OHfg6upjp8dDWrkkfhmYKnr1VWhHVVkVswbOoRrG/AABUM6WK8z
5UMzlIen+A5EYal6lHrFUynlQ4gxyZcJu2xgfDBhFjAO90gbZGo/a86UecIw+BD/y/Ks9PkuZtSL
asRlvCtdImsreTe/gxM9aQX4m+5s+ltABwSIFhQE3HCDDxPo0YSeSpFSaPWXTOFqdL1ni+VTIbOe
qnkKXih8mzJWF10/BVweoU4u1Fz4UTIaGKnabpMz9a3BTDpBufRChwlvGoVrot8oBW0Xu0+be+sU
EU6qbruoy1YqAmYp0i8FQkFizCi/O3FVVE4RrawA4IVHfNn4JFUnWYQM0MotDEgLtcteMMcJVBAa
lChYABWsXW6XngzMe6eO6O927I9UcL7eHYac7pdPletIeZPM4e5OEfLMzPTZ+C7VzM7NM+Zs6ma+
6ZnwJhs3pUeEyg4bpei0X+7hZ+D2SgEXzmMGKjT8GuptiZsy0SIMm9yXQjmmEA4AnlLh1e6LJr9Z
3Vn0t4RF4boaFEqiSz7Im6w5iWGQLapBW3bmQ3Q/Y84yk6fU6wLHx3iLMpQ3uEnc4APpQIVzL8pO
PaN3KVgxtWJXzBIyB8/NTnVKO6V4XiC+1XGjVb7Tk6KF0IKYdaY+DG6IJOGakctjzwYdm36EuHqR
jQtWtD1puSjJMzv26/dSI5dhIdHN89yY9Zmoa2cu1tmiPLiazkq9Zz2JDKVA8hxBGR9ZWiloUThx
wi4kMHLkC2go0dZtYVHUlHpNhGSVMV/4ITXrtlklMLc56YJBOiLBNjv8+YDWFpUqUBh3LKuYk0Tv
dXksiZgf1K2XLK3SxhOScFWyrZ8SvkTSQsZ4pk4bRK38LIvwJRdif93JFPtEsLvMo6gw0IjGpOWA
BGiBnUrxK0ZLRqXLZJKBbioK/elUI8ccH3xUXXhD+4fWg+sU52W/cBlRaWckZ/nInOj4I/mRg0wn
sw/5ytp/ly+TEoG90SnLX7UCm4XphMNUTJ1arkSd3kSXz9OlgMhU4tCqJC4Z7nThiB4X6SziLpOJ
pwWTzsUEEsxFTcJvSqQFDVUoxZt/cW2kY/cy8VMZ7DJ0Xfv72kgWNZYBf1pj/PXn/6iNJJ3tiEXC
OdEDcIl+ro10BiUaOsyJk2ywGvkDlYRIUmdRq7PI0BSLtcp/SyPwyhRvGlQxnuVvCst/YCaTf5ml
QADDkk8QAtUXWE7pVybgMPZdhdtrQB6LGyf9LMV7SzdCWElGds+0eqtREEx2Y8N9NtH8Wc0yBPbv
1dZBIHe5CCjaPZayskGb9yVkOw07M87wYi1XyNX3Q3X8+2JJngSNf6qVeOHsdhQJBSeQtF/9b56n
VLmiqd3GVxEj9HmHJ4mVPEOUXj761B2XuPouWQ2T3cxatMyn9WfXLdm6IoCr4ndiU1ObGTIAmovA
0Nvc96jJgeH9/RMFe/WXsu6Xy+KXss6QOjWH54wwiI1Hu+MuUgnPSrNsUexnfr/gD2jTfOFJe4G+
ll9rUZp9VMHJ/wTSeDAYC/QXmnBkQpq/1W+ZuLR6bBPP4jDnuFTwkencUPzomKuXJNnrxPq590Ql
32/TQ1OviAq6DPo+iZ7c/h4Ly9EkByJJzpYI6rf35YOKpdrqQcbWOc6nd0tAmYQyiyfLEZNpS3U0
sD99NP5LD5doiv4CHg24KpscLa8IqlSWwzt3Q+JXTeMZ7Ljf5YXpYF10ahMS44yGHWQtdJEWvA1C
E5zUSF1CuK3jepbqmDIycG3zijsFA3sXNBa53wMfD0KzTa+/QMD1v7nplsyt8y1bCuGAYK+HLdDX
gsP2H/e55W5RkSfoWiXhoHo3jxsv9rBymNelQ7yV2j8rwzwhBQpWPoNqjeQHYD/DDslDDglmXGqd
oytYWUiUtpXCxn0VjJvOXyU+rr3+NDCESPbhpSvwd0B1bLzg4hsbxnMG3wwks7l8qPQrE/gkvZe4
k0NuQbx/M7Rq3D+Qco7cuaaug2klCkUwjyzDiPwz5bc8Pk8/UXENl+5nU0cLjdl4S67A9GEZZKDx
yvsASIMsr4UoeyvZRiQJHsUKZE59E9GqBQwU00kBl0xRTXL16BCFShYyDDPo1qHn7nJbfuoW+SHk
jjra/tm9WCQP43z8huZnMrEcae3NSyiqs4JpvGBPSZgNo3xEe4huQUkYHtOrzkIw42/zoTy5RL6l
9B4x/h0iwOBRwKTaxONmfBdjR/vuCA3gOyluOjLKavxQzFpa0baKc8ZQz/SXKmLoEpBgVPkr0ZIx
YJ+5Nwn9EcuGpnpbr35PvX6lZHCE0RZPL3vwsCC1WXbGHCSjFPBBmqsMM7HkUThM2xWZ2I0+A7gV
ggtxU2Oj6dXepK5ge8AF6prHIGecGplLYjwyOG6fhMGi7CQaCKGS6j3V/EzIUkjpj0h6yUxKjXcw
7lUoPVhOXrRDKxR2q7C5OOPebJHRBmN/81bqpn1p0CXJDB/0ffbex82LSr2IJXUuhvtiajCVfYBc
aIKYoAfn/3w52St8aqOFMKp6uCTb8uS4nFqU0/yTzP2ea0rx7lH2rAqlM3BO8a9r4jMVit65Pzdk
H9u+sU1YKQ1knVZhSn4vss4p9uJceZ8S9R3ajx7ylrzmr0lz8quDSkbEaWJjIBOVUCImr/iFJu/c
4IIOKDe9SLeZTrEgo7qV0yubNwTsW/4hEb9lWHgCrxdjj3ZqSP/VTvxuABPpsJhCvsnhRE8Txk4m
4WEfGeyiSs4zdQme37Z4hVWzwiJ2zC9a5fNGyDOlSUABCBuLuJaxee4yzEPaTkxo5XYVGvAUaRyp
vlN2hlHfp7tRXcHPW2pC+5Fggo1fFTdBZY0ETUStPUKlxj0y5QQU7YhzkcgRviUVdh0x06sFmDEx
WMYYktgPawufjF7z4TPSUkkn7of+FvAO1nV+FdSK78OKkLiqOKB4DxU2qCIs76XM+9TiIxROsnDi
5GEcyK0Hr5bOxZ0iJwRCLQwqKyvTmsStvIcBeh1X/TCC8gJbzpYYX09WS198LwvqwqOeak/+ODpl
sVLl+EXXs3X8KQLtDjgS68g4E6ODLKsVn0Sa+ohMujQkg6P2gF8Y2VoWFjcKCq6vMccqSJ0b++2z
XJb0iDTSGl1b8VlZdbcItfG5npp3yaOunwAiSS/SrEL6TzBVEfXXEQJOLHQZ76gkD+SRQYHRm01N
WtubaqVb4e4Vynvtj6uBSj0MUHWBWZie1pj0uA6Qh80F/T2njTAVICAg9xUBeOISWzgxap28zund
WBMTC1YUy4JV/AfKMip/iTM9dhjLWxeTWw/evsQG24gb0VK+yUSopy58cEZhkzZLJTwbL9F7N2yS
TThJCSZCqIRoFAO8B3yGDTfq3pkSOqF8ZOyg5k4qzPuPWttnb4PwGMJPdurcEQpoe4TSC+8d2Zfw
YcqeFuqIOyu0GIDu2sBWVj3nXRFzC+V2MxN1RxkdN7kwOZHfW/YJxcLt19ATrV6HRDYvCgKa0JqC
gm5C22zWfHSSBS9iTh4kmm0YiYpoK3wlS4x1zSdDdbywrAoonELxlTwb1MhC7WTW12DJF2B1MkLB
9/xbG18BBOFbQG9nS/5cQzXC1xbnOkLZce4BD3lzzWjD/U8XyidqINTAqBVxXeUKe+bHcBUTR22J
mAYziB0V4bM3HFhBNPgU8LZ9II9UyC+SiNLE8BI2CJ4yG30F1uWifm7PibIIa6eqcmyhy9JEKeZK
OwnC/oB3j1D4qs6XjOx9F2wK5uI0JqwTw5W1c2OIOJMUNi7mFXZ47LshulIJ/+wSOwPDZOIEkkdK
erDmWxuDwYps7DqwAw/tOZU+S0j+MDGeWtb+HVzEJVcs70pazT3UZFN66JtmvQZ7nSN1QEfwlRZL
UcF37C5aBL+ZE3+AFhzarfylNTRV1ZzBGvh/Pz6N0ZWmvsCNSdQuUTQEh78wA2doZj7VG9NdD9LX
xLr7jD0n8xdkfcsVFgq+OV++uukCFMPmopIOtL2BcK0wDphfeCPZoKsw44ZZbJLgrp2l7/a9pTMT
/LXnLQgiyLgTou4bFxKEJ/457db1BA9Fngq4Efwu2/F+RgtthYR+xtza5xZ+6vDTZPWBe8KbIyw1
iVold6NErMsLeGF2kOIelXQOaXwsBsEjDt1+nRj0zras43jiXRPW4RIFuWs3z/EpVaDkMBNUbK47
pIZyK6/IkIp17wqKBnw3etlafMlaBxBwX7LTBPnboYZRczrf4NqFpyRdedWuV5JFm++HiKOdp9Gn
tigtByJ/hucuWofxTgveh2CvFWBziHlMfCSIUyYG49XC4CHQI5rJcoCQ1KELskKEOTmDJZWbuNdt
eBbfbSYuXHlc6eR+uTUWyuLIvAQyE3glC52SMgyORb6jQDYYhSRgo84m2vVsnDTpajBQW1tLQgxF
Np7H5JFHxK7jJUbWTu4itns4h9kBPKFSngfjFrCx5QChBqKSFd19bYuzIV/xJWKjNu1sHFz3Al4P
rsCNReNeJNeoJLIWFXaPlVKnWgamjEbS0ObsD1Hj6/AdUqasT17x3JAbhl0ZIbaASXXSZpvkTnq3
cirS4iVrmdIe3/CkT+5ebqM4+Tje8FCxzHO3aQ04LdtzmVkocfAo09eE4SbC9IwwBpM7zmgVZba5
NykoUYiHTDTwDGHxn4ZYKmbjZc+0Q53eL5gFcIf8YG4t9WaZHiyetA5qFcEZFtPCVsUzhjcu7xal
JIorGc3sNsAhezR2mvRQkY5RRCLCvnIb5dNdgYsu9sp3HzMEbhcpymc+IviC2lMrOZHviKB0smDl
KiauzHH9w6thi+S64/2F/mWYWx4pepfUu6ZylQhPiNEM6R7jnV2iyW2riQbhX1HwlrZQHgUCdAW3
dYIISb3ZXcV22ffqAk2KPVAGexUiN4XrYOUZX914SWJGJ09KxrcIqVlDPN1whekTkVyLawMLBrF7
LCs/RS6YxPY4wkB3rMX8IrKY9R3WVti42NylUAR20rrakkWPfnZYK9QHfEBPBTPzfIU+jRy9dg8w
9Mk8WzvW8wFEWGPp4jA+WleuCut1eI7f2r25nVhNCJfSE4WtiIS+XxndKoqvVb5ILiAvA+SvxWq8
DMacSZN8SJ6r51B8SpRwJY86QWdXDM9TBbcZojdjYsvRV/UsMFz3Rsj1BFBAl4M8q0yRaDVO1bcO
HJEgg3lf2tomJNlXPZXxCvilrEAA4RjB2ad8uIF112XbwEDLVdnj+e3YMKgd9i29WBivnD86ub/p
JrHWbsfZJ5AsuMJtjAHXr5e0sSrUBst8J0ee0a/jKfBQcEWvrH5dEOzX6I6rn7rJ1ZMCwJh56aGD
nyLfxGftkb/hrUg+9FtgTg0xTrt4l74kz9arvjWVHeM/mtsDKeiG19iE98jmnCa2Lxc5UEoVnmqJ
Bx5rEitDNJYU2r2UvmNe4Gl9+OUVlDLtrJpsGjWxu4r0AT6ZdQ54ZpqfDreeSlx4SZnnDdbLuMvX
+U3KDFsPsAWNAObgDuPUo77ARrgGfsuprGbk8N7FM+2Nmq17jKTe3Lj3utOTN0mBC49uyrl/ME3F
p4Ith4F/uJSGF7E+BGo5F9uHUaNAplfGZ4Z4gfWDslbz5/61Q2rw7XFYNbaSYANHuzVz94wHyGfV
SZAR25FMldrfEzbjUhZKC9bNBUSrbIVq+gA7iixkIbgwGK9PxSV9Kx98cvJHehpv3WXkIsyeoqdw
jwFzh7DLcif51lP5yVAeTuFLzWXXLvLkiYcLwkuFytC4GPKnT99vKR/858C5FDw3LnoA2WI7gbqf
sUMfUFcUaABSgqW3SfQdpjcl2U3NUNxtIvHavkbP2TP22A+jm/9GFfU7W2oZsc+0r+BDPIPeir75
j0maMLPpf3lyNrqNrjFacThR0pDB9muGHRAZPWnS/TkX1sxpuxTJA0aG7C1S3iwKA/4uUZkZ1PG7
ZGUXE/yeBTBxI5F9SbAHo2kCedjt+LPyQXWsy58FEd8XRLzyVNWxkLj4fBjBHOJbXOLJSm9B8sX3
oW/sqD9nGGXBwyHLKfDCYOTsZrWAcJEkDGzreHAsXEsSCRdEmOnqLonfs4AQYadWNtpdHu8lLYNB
0kX20d5qaunyFu+j58gDG9Jtwm5OZE/NS63mERpQXo5H5x+vvRVyDoI7onckgT5djSkug3HdBevY
U2eAIhcJQoiVvvHefT4VcOghKtPpI2EBZ0jVc51dE+rJkv78W4Q61gGCxrNQfmbFlZE0KZ36QbpF
r0a6pL5NXtu3/lE/yj03rlg/lo/xZlTDlmM5ZpDNJDFC18pnb9F5deh1A+7lIIXd8Nov+/oLdHJV
rFICOMsHgmTBuxNxrOVU4huxuzM+UsV51u0AqeCqgfbHXZ0z2UvcFcw6DaWn5/Gd0YGoSJC//8VT
a3z8pESggdeRnxvTXvtvN/rT7PlPU+u//vwfU2uNcGCgZfJvQj928/9loOHjn/z4BPEqMsm15k9j
a3z8+IrQIqKx/xEMwOP9vNHXYPyLzJvJrcAH8E/G1n/V3k/oXFmekmyMSV7w5315O0Rl4WWquelq
wreySXJWC+MHk9aQ9LgJTQFJpJ+xdqE88n3uLzOaOy2YwmHWSWHj6aLGlAy7nhbb7rTi/um9/R8r
ffwIv46ppzdXMkVUWappqQbvxc8r/Ujn9qFLtbnJpZ1lPiH208oVTizM0Tut2iTcyOJ0mWR37VJa
+xAneYgKZpEDs1K3pcPBbUYPwfG6cWPqV2JaxlcwPzRy/tOQbFXzEIRrK78OxqKvVmIFgsuhD+WF
Wu6SKRkSM6Q/kDuAWZFDHqGTieflVuR4ST8DocBYz6r2Cr2K6ZasiY6ozdK18Nl5BnRMOvmcZByF
tsZH6LOO5eMIE782V7l6j6kn1HtYrwfseNZRegvNi9SWDtZohBNFN7UE28AzmFgahPMyfzcpcUXA
1flHyKgzfy3laKtgXY1nFmIKz7jHk7bCmlQWMDG7H6qLMDoPWXOp8PHrIbDMlIl+NH1QKRosQIpw
LKfzL8YwVzD3AuTgsif2mDma5CQogIv+/hOddi5/3jv8+LaQkkJytSmK1rRK+Xz//+a5tu7EIEoA
LegQKbEaCrvpM6Kh9x1dtAvwClxzFIiLcfLjKt86EZTErOYxK4gXa/hWlI82eiV1r4RjbgHKSrcB
I8nqpH1EN1NyFERkeKh4gwqFaQKDzrgCQob1jMyKwLiLrMplTOcdRYy6OwqoyyJr1kZ7EdJDLtQQ
blKsIjOxjuYcwQN3Im7M3JQV/63EymwNOXhAb94cTYEJMsgL+nVQmiAt6ek8DALtxhzXo7lUWGS+
qGdskdhGaFFZQ1KbUJRgbiUtksJGWNd7fZUTrH7hThneyJoNPv61B/GEZLRMJMKaqmNJ0tW/d0Eh
1/7z+vB//fxPUmww4Zx2yo/t4eSf+h1GafwHUash6ia6auwvCo/6h7TKwBUl8W8M7cdR/PNBjHYb
AAvPlCf8D6XYivjLAvHHU7fAYaLfMgxJln455ny3ikKxkinjkq+YET2zdEH+dPsZXFbxbWIwQZiS
ZjCW4EqSfVJbG6SO1Ecikjy8OUVCeb8yH905qW+Al+jj9PjLMZx+zfJkmpMj1JliThj8BeUuCDdT
zMKwyofV9HAazgJ97Q2zfNGwRYLpfKcDAffoyp/iOpPXGqnaX5CThzcexSK3zGY60wwYdR0EXpDu
VvTp7h0uQM9y7cgTKRzyv9kK5NKXeqsl2DAdCiJz1l/4zUOxIH0aErcZkWqg2oO+1ZVPsNEBg6JZ
ORQvsUQYCeRs6as9iuLDjxkyfFfGe/Mkja/dsZaxO1L9MTym2R5PamPDcw3URb6Nn73MmUGz8/Yh
lmvTEambC4MtCAi3K5Ol9XhKCnIB7FJe1+qWWQvzDd/b8wB5eZavPvSwieWc0A2ghkIjbJrHXl/z
junmkZmi8KAtlK6wt4O8uSD2Kl549Zb+zrKHkG59zQgCIlpWrIZ6ruBofzG11TAdrczd8KMKC6Ia
nwCdMWqosj00vRIxsH5jNB598m85nFkmTZglqswUXzN7LaRWsY3KGHWUycAuw9CC3MHuLuZKM4lk
H6bHolZUXSdEQTvRmEVIy4rNf5QlXwpWtUz8hqQM17cWN0d4aTVAdYAj3A6WHGHKTAS9I145jZPk
Kwo3JvHqyZcXP7gQwRRnTsuKwNqUJ49sCVQ9hUNvE1nHVPyuNpDDPBUWxyebLUVhIjvn0BTfpqMd
7BjG6NLB081uCOQAsiMzt9NmEVkXPVkW32j1aXAFx7WjhfEol8NKOMK8k3a0qyGvFcufNkPjm8Fb
E8dXel8ih2IZMY/7Jqrb0Vhq5sJSP1DFjeKDlA8Nklz0PV4Qj0jiI36pxfuEU5MY9Tkee/l/7xGL
GBRqE8YS2LZsCaZz5m9qXVn9pdadrCe//vzvRyyB1SBVpt/7W5g1v/r3I9YE6sufojawftSsvx+w
CllWyFZBXRmqwvBERKTwu0CDLCtJI02NKAVTRarwjyLasMf8uez4yxOnEv+57GCWb1V0evmm0l+R
BqQXdt5SvvFDR6RcgBUUExcPbeaeWAtsctc2dhSwFArZUgQlTJd+76QNkcokTCrZlikdIcXp4LBB
HydB2TvUDv0QLplF0f32kEcU5qG2lO8VY4nVmz/jG4YbzIfSwfgBhC0bGnmDY2DyDpoPhi7gYNVT
S9wI4HVGBdZTVJC7mN1ThcHofPqJK4CfL/atzKG6MwKu8AV6AKTT4VGdg2mfP4+fwqN7gujRtrPh
LtQ2pFkOLrJsKaIgD6nMayFaJTtBsxEowKhlcai+hy/GM04VfnVBJh1GCHSwuAmAHa0T/mzjo0Wd
dXvVhEvK48JR3ONM4Fy9jyoh17bREeoL3MizQ14H8/Nnqjcw8dAPEl7EGlDiXN0z1uFbPp11M+/c
vEs7rD7oAXJAes2s/Pau3lH8NPCWI3BbaeOiWEoQN97VjZgsRQAkK4PNMHa6dW6uI3nD9DJigsBq
fE6FPMDahfP+ymtQb3AT4JQspin9ub5E3ny4BVtcnNW+FqeUa/4jlu7lV16xhZgRnCXf46t/xfcb
r4s7PGUnsZv9WGNHWVXdujQBnE4sYMg8Kru3U0qxJyx6YV4zVuRUewjV3u0XTfSA+MeuGjlC7i7d
JYiHkDXKIRfI6ZkppPi8Fwd4tz2pWGtKS2/jGna7DW6CNec2hUBj1a5gSlfdauhsMPj+ZswXBEzj
1eEYRIXJqGBK9mRLp7Ls6W1NmHfRonmT73ycIa8huqP7xaBTn7Nv9a1jSo8r8UV6yu7FYTikHIIk
tbLgW5EmxuaHPwWDCzZQ3cRMtoDSsm349sQnDUZKZg+HVuVB9zQsE7L3ynyP0NNBOPLX4gAwaBNf
UOPqu8rBsqu9VY7MOmeePVInfwUeXEc3QdmBp27dpfDC4I/NvLGIuebIigPgzC1zq5kzyM385W75
C/nOVcrasUkX6MxzdQ669yBqDhNJaMr8kbRDsA1ngi0F+7WZ/9F8ajYPii3GI/o0AGQhIVqe9ei+
Z2/WTETXayy4QMgk+pxEWYUtQb3h06svxlZg0hfMhz3TKbQnM3OJ/SeexOFkiqDLnN4YnmwMxcLK
Zu1VvMvvuj778F9HUoO+mYxq07dYLp3iO7sTHc4osTcJhQOSEY1IVR0DXih5AS8SL/neHhXZJru8
mTXSSnCXzKP8wyg+t08sdrlAkuyiRotqrz+qQ3SQWUqWiwZxLS9eR7xYrxokVyxWQS8tYHUQR9ew
s2umH9W2TPTJWZuPM8LKkVTP6mdMZ9W+OPPTkLWhiKxJk6ZzIQwVPa0TBPN8cOqd9RLpyEpnfrWo
jy4m5MYWXtAxrOQNqQYXjq05GE3tOVsq5x507LUJF+wJswePYYlsvW26REwvAsyTDSVIM6niV7RX
jNjHL+kLKr8OhIaRbmw3xiXAe5KZ0xYEbgwVj7g0lZe7O54mexpJCDCEDfb7UOCM1Dp3CF5yt3v4
1cSh5HHQ1EN/ZUKfNUi7Kyxqg3/UWLC42wCyk3wY+IzVZpr0hy8ieV8ZdhWRiLMShJuXswPSpfSQ
WltEhXtIeFdBftNIvGwWwMJc5qYSO7AF3J4jn352V/s3HZPavVyncDjSpfHpQZ3z58XBeDa7eXkJ
sCwucPQN++gtiBbIQLjOeM9sb7pihlvFzPuBxKw5K6uEDelcvgUnl3h0baEZs/5cZgvQF6xbCQCW
WEIv2D0bSJh5nmzgGaQyslv6d07FbiFsukW/0ReiMK1d1XWxkMqZdgq/DTTEaLjW7FRX4j1axU/t
Vl1XBCgvLTBB635YtNv8yXqR72zec+rq0WZ3y1cjfeUXteuRU9Fkf0hBvtBEllB2c5C/h/dyF1cI
wFFLzxWngKEQzgr24JxZqL5bFzxJUBferOn0hHAxf2xX1gYvY849MIYN+02XkNXlgzRCkoZkDcFd
039hlbv0LOBSoCBD/FFXfmVL5FoE6c2IrXpJaSuV5pvgC9NJBTRA20taxrkaY2oXOfprZk+iBPIb
vUCUeShABPZ0BXIQFyWBJfYnymDfCO+CAjwCs5xVVdoiK9qbgFbQZwvf1OlalUZ6HGk4heW51Fhl
VmgyyJGgEDAzZWQ8jmwtQA0FCXuYHJMMBYCbe1nOicLxRX3eZsT3RaORLVxBXDRMD9S3xscxsKXc
x/OuHeM6J+b4penc5xEFVuETc6JffPa1GUaAKdujROcRpd53OUWgBMJ7zPzhp6rtf03RlF+maP+t
fmisp9BQOtmpOvpp6NIHpV6JppBtkoP1hISji9fhMbiL3Io537/bq/FsQRbgfQFmHYjoPBdV9yar
YBts/Z6MxixqpsApqOzdS/jso6zjYBzVZc02tgOyMQkUownpi6XlQCwcGpeC1xMJ65alvgXtel4K
bBhn/TeyBS5uCZ7e0n3JFu2bPPk9hsDGsLkDav/N+lR1Gi4PdGU2QqTmOt7FncKfBjPvaJVOwkAH
dQsW3Pfsik1zjkgOguMp7W6QI7wjOgkgkShcHmX3VO/LR/9giQRRckLbiMC4p98EdW/WH3q8Ldqa
8IBb+Nbeoic4oygHRmQNy3q5ETbKyXijutiUrCCtK2C0wNjA8hqFVQz/6AypitlNasf0gf/epsL4
IX3GwCJiDqNB4Or7m6aCmR8C3p8G6ExkJun0n37+j6YCbi2DadAwv427f+opmAvLDG5+6zamB/19
bCP/B7sbnQo/pWM0/6mrUOX/yDKeembJZLLRVEj/ZH4+Jbz90lZMT10xLIOZ/NTHKDQ9P3+x6nQY
cpUNwMYy1SU4CSwtvhPIsrMeoo8IHkt0FQ5xf/fKm2adKgJidZlErnXffQXmjmQR119pgZ1aq0p3
zJYppXDQkjmD2tYHVW6n6WuUrKMIkai+IhWNoAu+aMbUWuSfvYwEcq6f/GO7I4eAoTbpsveciUnx
Vj0S6s1skT2aG7d3oNRdNh+rOeNfk5BIgG7ZzTgL5+iUP6G29V+sCFq7tq0NPPieALbOUeub7Es2
Xwcg+NyOh/7DqF4LwJWML4azQmD6uTDJ94HA4sJijVk/KY8YTP0swUb0BLnvwdE6ScRjdpxI6ZR8
H3r+dkAlNx4JmHgKI3FmkMXqM8M50O1gk82AtsDUkcz7WLwR88VIaYLjYYhDYxd8+iI8bmlE14RM
g8WhIS4o4cKCCEaUz3OAly9KOvs/7s5ryXXs2rL/0s8X1fCmo/s+kCBA75nuBZFMA+89v74HTlWp
nFrqelWEIqSjJDNpgL3XXmvOMbFQS1cCmaTrCFsMnBmeY3AjuPpu6pyCv5dyx9i3awO1Rov8IbFp
rj1MMkqEzIT7P6mtUdVuInVnRTtVsTvU+8iXxKfxyarW+FrIPbOWCBhUoDiwT5JFjNmdkI13ukKC
eoxwFZ6V8YVur/UKlZRdTJuhy+W5+bpUDqa8rGRKN3Heqm9Ffuvqg9FePXERABgnKWXJkDJH9odP
Zasl708jJkuY5mtNqok39eeFflOCrf4uMyfN7AFmr8l5hjKQ/wwiKyRIQVNY6V1vKxutipH0jVh0
oABa3tZD+CIJEibOXQKjHB1pKc6Nl/K95BAQn9unt+BobBizwy9raBPirlol2oKDHF0xNuF5d8CY
aBlf2rQr4wDdl7DOKn5TPx2WEm8XP2GYl2j6IZEI9iDVIOH1R6vT74F+kziamsOHn6OSH9EDt8e2
WICaNIdlC6mHrDRRPXTdpBE6Fqv83BzLk4TVy1qEZFMxmPBYwsn7Et8H86A/bir0GJJLwWKu0/qo
bcMJGdtQZC+zafBNRZBY6mok6nfEYcfhQeJ7ph8EJBPuPxqx/FQQF8EA4CuBKz9qzkAvScEU3vaX
RjhZbNrACCioezeslEODhiaHEk38XSivdKrFYsA/MPT7R5IdfH1ZB0T+xp4bewVdO2/ZTm7q7Kah
aU2jdY/gSEGiWHFMnPxQqeovEIPDA8SOVTlG/6IwTEuZvljN1WsE1ypWk2UA37f80WonhN6z4ROH
oD+1w2D9Su+iwfVPi8FgWN4+SdxvzwLFkb5GpskGrdqxRFzjdG2o+bzhROvWb96T+pSe+5JyHdTC
PAjs0SXXsEdhjVz/XKAXHj4lpkZoquaNcvT7LYGRYPRYJijF+0l5irGFZmMQXUhaiJh1JXaFHZWi
zHjcFAGtfUuopG/t4OFIHr1ZxECNekBGJYyIH/feMikfwBVm1q0860ge09QeYlLmEBIwmk60fMvB
wUK5RnqZ7HYf7Tcd6O9UpycAvrBSFsFcvI0cg3ePDWiodk/jNp9nLAke0ibbW5O4wQx8prVzWXNQ
kWnGJyfzYKLqUc359CrawFgQAdgOTie6JUEHoquSf2NwZFnjEhy0l4IymhkudbbZuD79c8DBVbpQ
qFGKU1rsWii50TJBbTM4RungXKwSbK4LSVwjAZfp2FfbkbAIKqJhL7KUJgtp3KnJq2bsO0rxh4gs
zJHbZWUUtiK+m70bFM9KNY+bVwGFWXTqg2PZnjjCeDX0h3OVkjpxMOgnV4LqJBq4lklYs8/56iCR
W1Q4sASPP1ZHb2WRKxl/jd6LxPFqeohEDatQ1aYcvkqdtJKq+VTp9lCDcWEPe+N94jIgNb10O50G
CLKb1xJA88ysZ0l74i6LpMvjymEOPwFHss+ocemMGek2b5Fj2U0GWWspOIlvzIr03S8WHd/AC/gs
54GoGyHVJ1dAHu9j8Kv34COsNxo0RG73zoEMqK2YzmorOCdcScm7iPu4UwP+AjeJsSjrcltNI7mo
hmNOd4dQAqFlqPYkxtb28dgoUD6S6CIEiE8QD0tRTVRu07+myFckbauP/QtdDwEpm8hbgzQeLR99
cvJD+FAK+k2d4JYGwkdmdfu6ajcDp8cMoVgDL4P1UmqJsOGChAwZasAeyl0qEBLGfoR8lx0S61RB
cjDH3Ud7Sg0kJHA0SnASeYf28CKrjeu1934I50F5sIQDdJRYPXnVp8JhGtaLz7IftnupxYQLkKbC
tCJwsqj5goXRd1oJExBTHBUtZRAITo+uKhTQGSsP0xlMZpkFp1zjJnkL8bno0XzDL+Hw9AygvTfW
yA8JYhXTndUedGacpnKTTFzwywary7v5AERCQ2MEOT4fzEXsXRskNPIilRd5s0GkgvEgoDv3JY/b
oCCMY52PjsyZBwYk7RVxIXkvE0WsVi2bdaHjODT5R7CrMHHwVH9ZI1VHScCERAlWpBeqtWJ71nII
nolXTAcHlWyEibJmiSECUF4V0jWehDbEFFVOFz43eNetBWOruJ+sGBraoekkeZUHcYvAlB6aMRYr
7QaYDPlg9R7hSf8W1o+ShsMpPtA7WRdPnrGCM26w5s9CgkyUrZbaD9BnfHbDnG2IRXVTrf1XJOH1
CjgMHDi7eE+Hy2MtO01wzV+FbxxGLUOHubYmmePxmBX7fMs0OJEwg86V/WMdHok85HBBN3hNYLTm
Zgv4XuyGayZKAFh2QAWxjzOPJ1CzmRVL1hplj2RYXeDkCtNJN4gOPTVXXXppOxc7vc8FiQi9Phqp
LTEP8YlUtAWiXJCKtpf0hSZn38/Ak+zHLSnckyyaphjYQADRW/i+bBtEmUZP4/NA++DmvSTDZBXI
tiq/D339xert5m3aGgksQdpEoYE5o7XV7UCszJJDFcCzKsN4h/5cB5RHNumat1sLZ/WYWue8Wo6V
nT4ciDscpBVQiuoni505GbQYmHcwC+J1jEoZHLVPBqYTIZs2l15HDupLsFEkl/JY1pe45SUsOy3F
xohhC9CuY0bwW+YGAlFpM6r7ppm16rNvwjvFI4eEy3SSEaHTUgo14H7v9HhzekWhyno2M1o8zWJY
bx9cGwW2o7LDJ83gd6GwIcPBNrLxCj+psPNuY/mOiFBYYJelcerb1Xqa5VFg1OlGAT6ktTAXJf0L
2lLJnVYuPJiN+pPcvaU8EBVgGjkIN8EL1Gl21gv2pgqYAcpiKdlwPZCwBCM+zpwYkThlmLnRN/kl
PsRYmEw346EvbPoI5sLLIyUu1A2E3YBCy99/9llqWx4QArccngwFkAY78C0l6YVMTVOQbUWGzX6J
iwVMZsg1OMgH74wyWveuU5FShm4KQMbzJgtTCXYA0ggk9Hujw+vlxkxJjFe46NA0gDR+Jd501gd7
dmMBfd+mANcHLVrKPjrlpUVAuyAHzacQaHFJ5NYdo1sJCCFAEKfxjjWpB8CB8hQ2ZWK8J1RCWl6+
JtKwxAlL0JjN5Y/mITTX/F56Lxa3pG7jgnonjhrPA+hmcm98Zh7RNe6pzecDwaN3RHULM1sKucPH
iAiHbqvwzBWQJesWVjUgoXHNKsW9BkxeDW4WIbHpMOMPwO0beb/QwxOkjdgKXSvF8bckNt6vXNqC
WK6ygyUR2TqLHmvy2GYsIywZpl3KgBK5kbyLRPyO7B1SHLO67kY7jVkAFXmIttJbZQyFlVfr27Pc
pFTnXliwvy5qfZeVMA0WGCEsqkSI3Ik9vD7evWCBPDySV367gteXvfjm7PaN1QuQ4GIkwpUlf9kv
HlsBiNg6X1jH4i36gjH8Yu5On0rkaghYLNu/N3aBJncb0JJ9EhzjFeBf9DUaFNfzYJVvDBt9bUEy
EXMTGmqDoxxILNkIr95ZdMkiEdfWwTth3dkpxSJc9N84GAZjKSVzktmCBR2jZD4cwXizbPHr5B1R
LB/9e0dUrfRibK2reC5ejI/8jCwsf8JPjA7ayfCOPi7tgi4P1ENlx/JVMFzgwpoJL1imFPJx8Ycu
IZgwljUXwVfJDbwzXfUW2O0ucyQ7uCIBlnf6zmSxs6cY7uXaO2AwkF+ydfKl31So1Ai4gTXnDrOl
b9Gtn8EL70zMWytewirecEp2wr1yTKN5tGtcDNV3jywXFwIyn6XXOBrJC3Ptk9FVudReSdF4Rr5q
2DLtWwSxhNcRO+nIuweZkRyE67tIuMLslq/U2QNG3AlAo93eq5fJhEYnCboyOPerAuLZWubxsnOY
ea9ke3jqV/6B8K1uRhTbPFn3m8dFX6DMZMS/zuELfPDyYqDo5aJfVKtupbywd9ARfoE/Q9U+QvNw
5BNQf5WPpRgWkhw+5fIhBxyhPm4JUSkja3aD6okSPQb+9qkP+haagqlAaAh7YO/cq0WOySl6KK5Z
Yk8i3FmK0EigD+UCMjCHxlBUOv06lTQGglfQW3D7IycF3F7Qb9v6Hv6fF7VcS9bW9DET3rTu8MAu
06u7Utvp1quEhsx0NHEjICiURI5rG09F46GGLYYGnZgBpXjpWk6UebfPSqLDcPUE4LQbZUpLWaks
4KSNxo9zUL61srb+r8YTLVbvlhYLN1ruRNwgX4lwqj5F5qiIasH1BfOQ4WYFR30xjisoNxWaWAMn
57zrllDhcf4UNOcdxATMaoELioZrkBIcUcAc/ytsmq7RQgAfVr6oJNOZJGcYD6jAU/T10TnlfLyO
qvjQNw0uSzxCjJqkLXltKisYWW3E2HWsCIVL9l4ez0MWdp0sMN7RgtA2ldPjIjD3Gi8NLqB0leXP
Llr6qbns2OZl2qR4+T5/11T7Zz3fP2k7f26qSYqBptWUUVD+idZkCYHnGUIlr8uqcdvOWurZB7E0
Qw3dA/QJa6oH1SZk3tNra2NY/se2L39wrSyLtiWNOrBe/0Z2BhCO7vnv2pf/7Pm/tC8R+ULJnsgT
9DB/Von92r+c9L9cuAaUT0WXaB3+QXbGv0VdRDAhIYMz0Sr8Xv+LQhlUNr/4Bwfsb+h/9Una/M/E
mBawDlM3jT9zK/oigV/VxwDh3ssSDmJyleHzynZeOzBZlKcYHUFlP+qFHD2HT1U7F0rm3zjrZsXP
/5tuZBivU0wnNKfkE+xL1qjhKO99cRbigBRcyDT5kn1nXKff6Pu75BzeO2gr1ZyWmzmwwpPyAAqv
AbIya8tnFsXHcarKDJduoAmUG3WF+1hljrfSzmjHJJoIdBByO7qkb80R7lDwyfSxmeaxb5z02ei8
6Vlz4xJ/a5eE+FAJCyCm2CNSTIwECLZo+lBjPUdLb1Z8xyuEFLNmx0+17qpRZ+YO1oDiy/NsHqwJ
S7wzeT3XVmgazOikW5sgWkCup8mGxjOMlwIx4pjnEIrOVIPNzRbdcW2QYTOBo/v3JJ0TXDNJIcbZ
U1zNSIBZ9e8V5qh3cQ0iaXpd/qX6Gk1eBSgJYo8c8UT7YB0dM48QIk6r7OYLiULtCSegBmtTWOv5
XgaQ9ThgYGH0X+8Z6rTv+ZN4QjA11XMbYald0if5OzwrpCpQrmULirqfXwftxKaxQ0QSnL3bY70k
avhUUYcxxMH7zxK51i49FcyiD73JwoLFQVVd5noN5SGhApUzfGAj4y1H4kbGFxEv+er50xgkY3rh
I1gDG721OMLinGHzGDPeqyBPWDVkYXFx6WgFKgw/51Z8x+YU6mtFWFGPDq5w5VVZqyRYsmsIV+2T
IFdesCjCeoZpOTfrvcF1FC35QFmZr/G5uSbdnEvBXxZbDuxMmyyGySYYeM4DXzn0i9blkqijVak5
yE/E5pzoZ63CazxPxCMiluoBapbqiEuYF6mA25rMP5AALjQx6XvwmiVeFe+LHp5KP+oNRVqbf1BE
8Hg+hhR5cf8WSU+VtEUTh8OFnyr6gnF6mIa20l5w0CEUj7sbicr1goNS+0z8ZdG7gsfhSn6DJCIZ
3wMdiNpVNt1WgllrzeRFcqRskqZ4LvOQI3vQ8NIX2VkWxSNMpUhuQXUPEDr4fzyOEbsH6spwi3Qm
R/YsKtOhBP4dm1LeZkstplYQXZlB83tfORHm0gfbKho8poEtXqKQQMyHv630w1CVcz+/jxTHQYYP
1SfdrcWgjl4k096ZEQvFGs5oJPBpv+b9NSnWfs8IHpQCIHxgEjMk1QEmPw1BAWeZsRo536kz02cm
DZHBS54x6t/rzH4Aw5A/kmzXmosBKSBea1wqtGEG8AlFuBVKrivsXkZ+hUpmd/W4eOgLKb1pFWk7
Vu4msXGVUF5XON4MHmyO41HZyYepzc0cPQB4wqm2mEGyoRGnpUcWEjhqunFgI5zCW/zDyCN7+heO
le5RutLd5bRtWOQOrhm+y/rUwSNHjJ5nzWdFy0OZJzWj+8FnrAkSh2Yzl6innGHV3GWZgbE3aG7q
GaQUTdZ//BMEmUCUsGAEDh0Jc9UsvCqnHJk6n8yXNmnZkTYgbeUiCQG3HGRtO2GDAkyYzP7j9jQm
Z9/CtDPafei2sMKsr1pwD49nb4UZa3ylRX6Dg+9aIE9nDXfWHqFG5KBZO9ETY/ozzMI1GiXG9i1W
w1mDb5a2xaF/i09+Z4uDW9KzwtE1ax4SPGRVPI8YhRpxZCLyrZCyV3QgQgrmnwEbREzEFEgB03iq
r4BUnAL6oAQOUApLemMh1mrYBtaTQDdeKu7iKNo9PWvOLWQ4T5Jb1kosDnQaOumTw4CG/6LLr8VH
R52CoSnG1v9UkAlZPQ3iMkvhsVdHDkwTnAvVBM4KFYdFLskwX94N1ySzl+tpTF7pIwRn1TzrQspM
Rv5golISEJYRx9f6ROFEbDvq0rKtCOUfoSs6ng6EfoqGj5NElx8/NSQnuqn36lTS2CP7mG+nxHEQ
JW4bv8rK3Ry/y+IlTwhpICRs+Nkm8T8/hv+F0f6X+q3+sXd/5HBeQj9o/vTP/96/d81X+b+n5/zj
Mf/9x3/ylF9+pf3evP/hH4usCZvx1H5V4/mrbpPm10JheuT/7w9/qXOuY/H1f/5HkdfgDyEafP2l
/qGUQVmgK6aiKv+GoC6pJirPP9VPf37+b/UTY1Ud2uivE+B/aEp/+Kc0ixmvCeJUnia5/5j/gkkn
dw7RAx0MaqTJWvVb/SQRr2IxAKb04iHq35n/Gn/lfjGdRksrM+E14LxPpePvx79xVAWQ7Rr4OBVO
qAVXdu4nT9bQnXM52oYWM8a9gaNeeSIukaxjbW4UHtSGLLQtZWGWocPixnLdYAbF7Ctzo5jkQFzK
cB0ZrqQ/DRVdSAgxJpZInaXNdzOQKJVyFIIRsxaWlJ72a7TlrIeqiVao0HKIsoUAc+NXa1ILYWC5
0zreSRJ4iqllNcHJI7rfWXfROUnqPqINoaV7oHm0ETjt5c8pFCUxCtYiKJDCqRChI/YPTwO93UyE
+8PIZcDKr9yru0ml8Sj9VZxkm3QIDrJqm2gXH5AZyaTjCb2CU/pLZguReO1kqBTzV2mtkm5PfNq8
OMdHmm0rfj5yB5NyWO9Z0qdxa7Vm0EH+hf7p3xgGpsHSWzEA92/t4EZ3FfKCvhYzkvHuPEHGYwWV
upgmUcSgV+Nc2T0Yl2onTo3SaLP0G52NaztRXUYQrP5sZoTQt5MAbZN8a0RZvOmYGeCfIN7iw1Dd
yiNZ3slra1ba9HAlXqb0XdLf4tDJRoZRoQFncuQ1RTCkOHHi58eW9Z3KM8bKdIerch8evQ/aRqeH
m21K+J3STDz4V++lt5awsCEvgtXKGcHYIxEw8jrBaNa64bWQXMgYPQCocWbIgATyVbzimS7iJzwh
O0RcNQnPuFJltrl45b0IYNBeDTdesWkdf7wMEQw3BrbXDs3ud4btgRpSAbs/T76z7+Y7Ig7VNQgw
g2iCc4JBu7WxolNLUMmqqOfsG7qwbAHQEFf5hbDYzB2dL6O78kfbHWM5Ki9KSWDyK+MZcezUsWVs
AGOc18RXUKBMm8qWU/2hnEr6Jy0ZprOmnO/DT3rJTQhmlWtg2Cdv4cUDXClSWEz1o4qqJnXMpeyU
yGWp5MCTwq62bPGo4Nkun1HEsZ//IL7oW7Na0MfgeqX3Hd375Myfbj/CFVt2sSwjW2U9Z9LDUWQ/
HvnOi+mbg+TUAlQf6WcxzzMmpv+8+PZpgiRwOef6pZWfFHy8qV1z3i+fCqSLxM5gjHCCM/oA6vmX
LPsWNF5gZSsnL5vx5RsiNE7HsuZcgzXmBWmLzSW61+QU3VCSNbj78Mm0O3/N/AvNbE/+YWNLzZ5I
24LJGL5ipoxn4YlvJSM9tFppLp8aL4gIJK3eMiqYXIAMoKZybapm2o+Oj5S+kDzTD8lTqi6m9zD9
k084/9RAWDgMqvVwZn7wQmeSdKLf4sdbAb9NC9gL9ax25vMEzM81T1tD2RHRi8Lqx29AEQK5I7TD
o3VKnvoP3s4Ek6oWYHYkoAZAn0kAnkF/eubQttQ26rvfOPICV+jcs790cGmhulDeKJIIRWyJGWNP
5Vbpp2dxNbbTYmAgF0TMTYPVbh1/lb7U1pl5Kn8inCDo0DpOXboY/SkRR3Ix73xP5JF+lWJ0YTIz
TrGShsv7ZZZDNaXRYzeogvgoWTQQ+U9i75N17x+uVNjouLMDaouluWpf6w+NYZpN9QarGZjEBbq8
cSuWnb72ru0rf4/PnTdQfXfRijues+KsvvJ5iqI97OOjcZJX5iq4gEtGe0zz++c3pnC3WsiX5/iz
GdUx8JAb4El0iGxyD6nSc1bhjg76EZjos/+RA6SLXwZ+S0j7zUORbKBIRxgwlgLLncD8tD6m7TXG
jllSVMowVe98WhJ6UKySzBczul6OqVH2Ib9WMcjLj/excdhkyHevqL+LFVndIO0GVJEhJVznpOZz
p0PyTpeWfEgljupV4ea6eI7usQsfX+i22DeJ5rCtfFxFpEdFMLStUjiHyXkYgH7cKhh7lh4XTg+h
NhpBbmj3/mSKAD7apxzOzjyhI/khDQ4Hi7HUX0IKYGQwXB3Ss1AIZ7kynEYjpgut9TtLIBG8pKmu
cj53Q6HeNYhEZGyEBrZhcamz/OxZ4H3IswcELHSQtQqq/Qm+1QLgTkcBIwFfU2UMTv+AdiV7ebbQ
4vh8KGThOa38rS8vtaR07xXvAXyHTRwPUpk94Vk2kp6eKKqQ7S3zmcWhpvH5OhLNXAOG8FATAgWP
wNyWIJA15u68P2QEnAjJJmm++Jar9DgmByY+j2lHBJVdXgAsGPxLoRcaG//RFeJkbKTDBL7ewNn5
rwWCuOX/aOykw/aX5/9WIfL7YPHrkiZTfE613i+uo6lCJKeOeDviZmT9BzL2V4Wg+JMGD1+3dBVt
ITZ8ZH2/Voj8iGIS1eAvDP6/5TuSp3SgP3XYeOmoIqGs4uv8i0BQVoom6npLWbdrdnga4f5jqaBW
bkAuIIQiW/xlyuSKuw8vlVYasm7O7dmnwXRNkdHOzUUWBshvLdabBzo0D6HXFMomNk8FfL+on6m0
EEz6T/0D4A7z1ol9Txe9unjfeuStSp8p4+OdtoHHIGzSSmnGtwz30GNedvDXIgD/nqT37gh9lGRP
+YMtMULBNJEcCxSG7fIjorudogUwaB6DxOEsTX3IQdGSemckJbv2OOOTVEoOHyqO/qY/pjHsGwKv
Z2oqzTui2IBa56G4IV6ccFwmE4Pd+fJBeMALI26riIE/Sdl8SC+LXGjdEfnVwzBu019TiP1gDHjS
mGLIhMMwygVmYIeWnYHN6xgtZ2S+mpz5s93A5i4ERz4DFMTFwu+LJfukyiflmdGx9qUba8Xx1jN9
pQeJcqSGeqj7+LWhm0O3fZj+sy8Hrz2TUrMNljU59XEjvYo9DkjNsDU+5CAn1ztRlr6hLvQ+skW+
RrTdSZssI2YtCKNK1iKZR3hTm4ASTpCWKg8KHjL0GuFSIe9MUDUTycYH6w2NgsPGXwGVEipYNyJ4
jmQja5xyDTVcsrSGSnKZNoiWnwSW6vqyj9LAq3YZI21rGFa5icoMSXvORxZYuBhCigUacYzrfCh7
FLuUswydeYlGAeGkP4Xy8DqQfsfaTNeqKZOFl33ILq71bh5hkQf1hPTSshOpP5BSBn+STffxWkwJ
hIxoiMFhXE2bAAPclsSoclHYqh+sMq4MvzSBodN2ChlPKmQfDNoJJbVE3CtXeo2WNeWCYT5+SIye
iJKZMJHIZ8uKCp8qiiZN4Ej+JpdWefXJWWqfDisrJg6OIopceU/AXmpHoW0i9ac1yiK8VT4jhEnF
vP8sBU4Sm/zeWNl7otTPQo4yAaCopdM3zugmyaL2WebPUUCardbeMz1dcorc/kePP3Q8luiYAWgD
IvnXllBJnh7w5+P7n57/2+KsSCikkYVDBWf9Y/zw2+IMy5spBqElhk7MGT/6dXGWflIlTPciSO+f
V/XfFmfIKKI1PUkhJ4UR198KQJtwAX9am+kTYOO3kIlDQZkk5L8/vYePOIrjSjGAuc/6UnJ9AoqQ
43Dk2NbvyZaOMxPrATQmjfzkE5MT2rfukByau3md+mRlsVEYpSk0oab/Rq5O83OTabu2BgcRwqBH
O6Ttx8C0//J/0okTFl64CPQr+qgcCW65bECIEOHNoTltQfAikBDcfz0VJHrur++ZTY9PD3m8rpJf
88f33KujEucddN5DWW0V6y0paQ5i/GDFZzwMbpy44bz44SQnZfAUdZfIyzZAL/Fy0n9EjyaCvPdo
8pUo6uSpqEJu+96zPfFbLx0TaOVQba05pwrOOGBLI80NQGkAjCYwnLMj51dmMbSRAd3RCVWZPUcf
xoYu8AQxSJIzrPRFFhwjXZ3SIgYGEYvB8n/gZnvXyNB8yuNenrKQ/HEXmAQqo93STTsR403sN4s7
jce2vzcyQyQVa0doS3ibwo1MIY97hf5Jl3eoDEiSRomNnlXbsvQ2zJzasftSZG+jQmuUlyXnMiUZ
thrtUPWaslaR2jVTmbWHHvAk+rBm/qaDUtPK8tljzdQgAz5YtadNQxSdxve3QpJ8y2j/IIvqGAv9
K9dXhXtoTrxEVZ6rMUccpJ1JncdztCqiClQdY+3aJP2aup+m0R48jFi/qiASZCAuAlu1fAXGt0gQ
fVddgf0fah1Fspls4tKxkOtpCl46cNNmTnC9vOo1z9VIydBb/DH1N3kWkZ0YDLuR9q5TsbXTulql
fcmfzD5S0VgPlrp8jB4dm7ulHvziLYAp3oEAFjmQ8AuZB0yVeA28L+e8pREWGtxCZEKJx10RYsNq
SI0jye9bwPRfFOOqkWmzxk33VHHRZeCNlwYNd8TEaPz8WYWklJkKZxX+h2UTMxPIy9T/YNIe469h
V0Z5XH+ZqF/lPQ3aobOF/iDwloageJ2MzDfJNgnU4jRwCF4qad7ekI3eselVtrejxbLGDNHfclft
uaRIaM2g09Xkr9jaZtgMZ2NBZC06r5WE92DFNlO6Gs3zuf7qHTUZa2U99145eAPsfyuYM5Ljt0jJ
TMS7MOtood8sp8SB+BGwNIT+dIzX+xOCzscdbzBbloZCr7rB+IcL7uu20B1xGYiRPTy3bq/P0KA4
8S0BwLrz3ce5uXf4e/lySOmI7e5Souc+AuntcpoywSjyktaRuRg3BWLuwlGkFy99Qak7ovV0mEEk
4Rox6Huz73aAdG0k+hifhCMlA1KS7FSsu1t6QR4YhovHV/hqrB+gIOpru8WAtSKs3CH9+5vJ4kq6
IaZZamuPg7pbr+JXD++gt426LefNGjXfkpwdcl5J/A4wiePeVoJ56wTvCUZ2RmW+O4zr3K4k2u9o
dZOgd7QEkck8A/i289j4t6qL1Eub98vQiW30YShj4gvsxAUQpNYWNv2yP8gbmcidO5eSf2mfY2e8
jLwt9Xz5Nl/AV1Rr7joqCBvtDwAJtB6JG6x5q8i7jukxRX8zGvA83fGOUpLTohKvk6y9lR/KW6Re
+uggJ6dGdhC9Rt2Bz9GExl+B9m0QX2GtZfwxumCXamJq0tkJQV2erQDIBZLjq+Qyv0bmN+klurKq
5QNglIi8KL2n4J1KoUad5wVd02zOUHvjnZkkVys9eS7AHnv7UHcexSGoT4O5BOwq1UStrAfczIxS
gEAyikVdjx0ZlfU8PBZndDLrcducxy2sgjVVVr5CUgaIfs+ivYoWyRtgxoV3kBYM5ub1CzLWY7nF
iOISSP9GQ85F++JfIdif05WAUodrJsZjTljlXFgNCoUqETCzborqmSB+P+Lab5x9yZ0pnXDlXR+n
wpybh2gpkl6wncKu+L7RW50sAqdno10eG/AdyAVhHpRb/qo2i0i/mXeL5q2YwByocg3tKIEtD1HY
2IQRTlciEhjuEhTYoPpw5jOqo2vC4KnN36LauohsTgHNxoq5cT9l61qzOUgGOVkwKSysNRQaxurY
lGCQFMMeGImsvFCmZukh4fQzQCM8dlMBT0rDERgJhSyTae8xm1QHBcpleSafHoeYe0sXSRgv+dhJ
mBwq6yqgGQXUfhiDa5BDW0bpntUEHj3GS8NI/AETHFCa/xEjjUJuPsAJsFMOBgzwzAdwWfQRbBgZ
hKoUrJb1abV4yh+vIjrU6RhgDTVNLqIHxJvGezUw5LKEJtmtjl7AQ1btsp1jMbIoPlTvpSrRPKWd
XWPShg4KwJlrg/9q+Xq8bZBuM94VhMBdt0FpJgEWeGzi9bjTy3AjnoE+UtIo0jOJoFp1yDFyEaE4
9Zg0bvCOUf21CVb6nTqcTVXiBqKpgaWqJzwUUWrnHR+IZsv8lODa74HUWKAmmicFpC7wR8ncFTD+
u8BNp7GDz9GwRfwN/AoIMlbXDop56+WuSByVSrNRFeLXJBw/qvZNpGkyUB2Y6U0MrgZemIv8Vplf
nHbCPnBj8X1qye/ydKVndkizxgxPj2ZHpAAbREn5UGI8wUWroIb3lXb+H1vLq8S4mBrl7IQWxBw5
VXf/wokp/YBd/a6W/2fP/6WWN62fyMqhVlem0BxRnaZ8v9Xyk9dyGrnJIrO1KYHw11pe/MmQFIZj
1m9QmN8aLaAHDTRQvwJj/s4ojt/4l8KWspakZVGSGUMa6p+K+d7sCdpQSnld5MpbX/XgOGabNmDC
0DBL2aIlUt8EbkykFgr2DzgJiHrQ4oyzzLpZTEWoNlmSALF7T3qPDfxb1zejMMFwA/AgTN9CNqxm
Bf0hJFMCCYm06t+0ZmM8K7ZMW0UJ7Qd6B2nTLY19gIRx3my7bfLalOYnm7iPzPjsYfLzh7vSBEiJ
V0pzJZWj8bCYeYh/Fa+4SGr9BRiEJlFFrVPS9yzEcc8iYaRYSVapsqvpGp/9/FlMOXUwTEwQGXgK
dpTuw1eqY1b1a3qwALLGc8gRxFKHCiu+8NlY0WfeC8eyzL4E3HJIP/GKJLM2BQdN4AsHOVehG1sk
TPZqOsECbA0koIitOQQhVQiefPZWi46EAGQ8rYa7MbVmffktfsEzxK34Il5L70NTC3SrPa4MaT7v
V/CSExDFMLZWAxyTRLmUBwjW5Tgy3GM3MpRdOkhbiF/mhdI34FCffQWao1RP3WJ09AuuG/iuI6tQ
r4/bgdReTkYUm+SAmLwPQ9sOhK3rLDzRdLz3TAKLR/m7xj7QAbUUtzqvzSJZXUHAbhLWDOTWHFLC
WLHbgL7MV128KeVmnTf9RqypZtBbh1hQdDet3RjHWf9SkgpWTMMIqBZ5XKNpZwnswP8iHqhtqbub
j0vpreJ0m7I/VaWj+M/IZJXxquMLbYC4PhnyJsFMGb2N6NzEdg+fd8CVayiXQsMTUXVXaodh6rKs
fWwudKuE6fBkobsBWHh6XIajdEwit3wm/q1hrkB3R1pbDDhOuS1jvFu0m3Yj8RpWwrW40ZBiGNYy
67WiXWVtxk/DtOX8LW92EIt3+r4X57SmDWXveS8mrbTWriNn1PBN+t9sWbMGPbwPON2CnfL/fFBe
IAnjEVbun/+TV90JUcVqqxKM+m87KCJn7z90UFh1//L8X1dd4ydTtQyR4B6DDvrv29tThLwswvIy
WMaho/5RAGGxGsvWD3rs1Nb4dc2VfiKdzBSJruWF/l/uzmO5bXTt1rdy6ox/dCGHwZmQAMFMkZKo
MEEpIueMqz8P7PZv2d21d/W0q3bvDrYkmuH73rDWsxCY/qP5CaiuX8/cvzzw2R3/BSvBJLGNjbwa
6dpcozxInUC9RR6SA9Z6ngXTozckVdJalVRvGOKmmVs1UDBUQOVJ80z0Nb4terVcXoXFatr18VuL
iTk+esOZLhTqINXdG/e7pm9kiyTrgwGon7mkiqscuqAlv+ENxUHf5Oj+MW0g8Vbvh3fxQFOMT3l4
r6hRxQ8dvSqsaipAoFR6a/cCnZt6srTDpLljTMDlKuye82Ejj+RE2m2j4Lx5ulOaz7q0BRKRExZc
lQPU0CF9kJOIQ+OT+YhPLhWW5r57hlD4zVMNRql5H6fYLdkUhsqlIgAuRAoBgC8KN2jOZP6pl96t
cD0b2bA7IXS9iR59eIjlIqYqL+1peuLJGZ+jBNLgmzWsBbF1mm9e0eVCmxYKIa/ZXaTla4sHQ/BW
R78tsVnDyS/x7JIgiiipv8yhTJcbCRUKbTqFdS8yH3jumGdgzq1lWkxCy7zygFyB/KpZsYJINLDx
+yU682VkGE7X3I9UpLrcnfIhWPd5vqG0Y7aMCkx59NpNFQJRGR/x7i60irqv2+hsQ9XgTUH7sYmg
4GJ+0Ff6SnLau+rS8xcZqjsMpqG1hYHYM1mnNG7ngj+Ds3FXYQgqR2WJD0uWxmVlPrBIZUPpDkBT
0/bC/qAT0b9c5K2ZHzPtQmCv0ZNzsISTCDhxN3sLWfpWF7oByzipODhLmENzIN/cl7XzkUr3ASqw
xM1JNpWfv+Xz+/NGn9DLuGV2lZlEeeWlT2+Av6NGw5RN1jmafQrlD8z822x6agbH8pdkOYlQOPFj
6vUHb8LmBpx8s69gHOIiYBZNE0/Fj1B2vEVxQrVtEMr5MWIwAXNvrDjGibCi0QUCu60kTnmeFmVA
kIw9PbEpqRluCSXGsXVS7fnnXDir8oXfhN/M7I8sceaMUeCPusZnycVIya4VFvpZvxdRxIifQBxV
D0UqngXCKt5IBku6Bz54IdlLE51Pw1uoAaFYu7RRgdlweZcOpLGiPVugVdQdOyYaqXhc8mDg+Zjt
bY7oeTUdVBHH7Xni/azD1hT19wlfq8EKGlbu2g8PI+hJdd9GFwVLEobVlBALp/LPhgGG/SWFczSn
KP2r96Iyk2dDNIjTRkkmUtP+p3JdnbeLX8r12Xnw+9d/Gb2b8BM1uEWWbDHe/1quK6ahyibbyB8x
4z/K9Vk5h1WB3mEmon9bmf68OliiEsFJsKdlzOvUf1KuK38zeueRizLbRR2KrjGnU365OVCLeSOR
tMYWuG38UoOOgo7c7pMXpJulsvAYL01LiTZ7Qau7SHb8NybXy8lNNyriF2ElJdgDXixtr3mrK808
a6jxMvyXkEz1twvu9ydYmn/9y8PkxKtLxHrGtmaNlQ/NmgBkp53AogWvwoB3bWZLU6QzYy4VF7SA
Or3Q73Lp5fod+WjVemLLRDixGwpomUA9M2uz0r3u76bJ2+NGrM23SnuCHT0Ge6XAeqrdy363MDAu
oFPrunGrwLbrqcv+tfXVnK5qEeM6f0RM1kL/RWBKD0oD+svH5K9f//NjwueDSknkwzDXUDTMP7ta
EEGqqKFz+c2gQ3gseH5ZsdAJmGyh+Cz8qLDmXxJlJKbfaKaUXj9Ut79Ifn9KgP9P1qY37B+b+v/9
X8xav9ZX3//gqmpp2IPmBd1vbz8lLOrRTLN22xaIJe2Jt1P1yI3iXWMG3zic2ao0r8XOy59bVWBD
Im3ajN4ENVL/iKkeHJ/HFj6yrWBfGe4co6TNNxIoGfJ/vC3YmtZYKog7p00LW+XQTTcl7kdcm29Z
cRokp0RMk+g6FqBuo1oXQ3HxkCs19/B59K8GSUZo1AlYs9Tt2DoGmR48FOmdwNljQGyzF74WBvmS
txQJHYyKh9SCdco0NBldATlc2bH2Z3Mv7PTxPe6xjt/XQv3YkbVidEum2j0Zg8zEbg7SM2q1Uzrv
q+d6x1N3w1Z9FLaytQrkaodIv4upPIkygZ6xYhFDjHaT7wfafoX1OKpF4Ho9niM5WpaHNnYMeGBr
1AU+w2ggrbrj8dGlNCCaKAgZHDAVdthEPYPAZKXD09SC1oBDxG8prHdveB2DUyRsvpzof74FfnnJ
v40pfovltTRNMuV5u0nIw29jjFav1chSBYI6BdaP4jbYl+gfOQmajYWlfjIR4qt7plwUF4yyS0g8
a9o7Rb8qFQ+ZzcmxC9gZHSxtre0DXj2s6MjqAzR/rlCsh2IzmNu6egmJ7CV6E1ohmeYLedhMs/wD
pkoMOqjaw7qR0TqMzDel4GgMNy2IoGCHDcTgrAv2E6NKEegzWl2QASNlsOwHF8arG6l08/t8216y
pwpUEDoqIhZVdg9PPZNSTTgk/pF+51ZDjADEYHxKpVXerJtuDwGLEzM+aDsf/ieyOAgY6GrxWVbM
UZmHQIXImfPnDzi5wWkyBpCfWyRYdXBDFhf4GeXQbRvzQUB7XC1R4O3y7JrzG1gjFQgacH/AZiFc
b7w1y8zBEe/Dj+yhPmFYELDVZCksYGxCY+ymyCn8Rj4qVbfpSGUFAiho5z4L3jT9Lmo+vOmz8d+Q
6GHx37JW6wwLfRzzGMhNqSDn38/rX/wAv7wz/nIVzYeYIRMwTZ0wr61/vYqm3IwFeeSNQW9FGdVA
y+hcXRmO06A+MM5Qhuop67vVv/aaoBvlhDRV3JEoraioOE3/UzVlyDzFX66Jv/v6H224+Yeqcv/M
GoZvSS1/3hEmzGtDVf40IMyN9o9CChWZhZtUnCMu5gKMx/KjkJoFZqIq81LyQs4d/T+4ImZy3lcJ
w/fHjH1zHsyqqiL/ZkCQfGMIJUNtt2MB5MucWEOmBiAPT2/uohrQZQSque5YAGq4VYIosvUUv1ae
KuKqw9OxyJBDaSNhU34mewRy0MdYCLU9FadS5AwxtAQBPsak801nabU/CSxyjX1QsjgvzWY36qmF
J9C7yIWyS7D3xAkmBz6dCAu6ga7J/GzGjSgguscqYBUgmXBRq3ad4r0C66Cwxg2s9i4qy0sAVG3I
74UWGrTlPcMH9SI25A3u5QJNKomGuATWE6CQdImpfAKmT1GoVauJRDYTzmZ5KKtNEG2Y0fY7wD/V
Ja4epcGf06o7O0oGFjhiay4qzNydIYXOAE/I9zMfwlUcOmpFuiAmMCGv+XE8sHCffaZEVMYAXLGp
rxI65S5sy62ZQhatjIqFrF5gCayQCv9rP3nfy2Sc5pxQki6xA/jPn7xvAtAvn7y/+/qfBRrvatWA
A28qrBaUX/oYlJ1oljQZTRCfpS9rB/oYRmoSysv//aofHz/pDxxAfD++oa7KFHf/5PPHT/v1A/jt
oVM2mpomU0J+L+G+dAhpaIm1Glj6lv1XQNzfurobPw0NwqMhv8foJnTmLiPbOsPb+G3qVnoJC9t0
ccyiK6bjc8XRXAV4zGaFpzEItw0oxeEWHU05HKzkznpFLh4OFx1FcoRuJ1gWI7m6y4JsWIQJ1kEY
N5JuQ7ejMpuOfHpHwEbyGh2fmK7H8PyKagmfN9OZepkPr4H1Pg+StL0x7Qrvbc7kS7s3ifUfjiG9
WcEO4z+n8gmNaMXNCKj8ji8Y03VWmsRmo5DwSrgBKjRyFwwFkPg7tpPRm0r4KB/JHSNLJzI/pAmK
HTm1roFWZY7TmEWYnFRo/6dFqxwkuHxgQZ10jBjlu5n31uTPE5+96piILzNQLiLgea2EZ1m5UYYL
lqCeBxDVxyl/CBkZyvxUxl8LssNLJtkxn8f2HutEhBMhdRV4GYA0kIOPiIEIVn5ElF8UbpMwnnEj
zEqBSt7fTQR7QWc/4Yw4NjrqU6S4D120VSqweOpj/UagR3Hgn7rUjaNoWX1OObjDxR5gk0/4JJET
2CV8B2sN33pyNYB2eMLJAW1cHhLBwfDdinTXooMdDzwAUSFLhM3nhr5Q1Z1We/VBusWfSrUXsqse
EDt8SD4xMFFV84t8afrYl7asbzAkaPNcSrSpvissxMrF81YSMSIwbpnOYAVhO7vI8ptudILipiiX
UrQp2osZYEcjmGhVG2ucOFZKiQzqnN87TC7pmFArOBlPtZrvBIZnIiVu+Sq/SkybJp+3B0MixEKL
VLlhIwxUrWJS6y/FSWANRi5B8NBHKx05sd/hIivno9DAWDa/fph6qtlvNrO3GeYdJ8Pbl1LwKqc4
PtiGR8Yqd5K02bAu0kcM7Yfe58wt3Bq5wgSBPSPmhb3LgPFNpXExSD2Itg3ffWiu0LuKcNvfipBU
2OoZLfIIkHq4edSdmQYrbXBMAftKR2a3MSUaOZG2Vl47sqb3Y6Af62m4qeGmeQO5twNIL7qOsesO
kurvCsRnSg/jLy8u9UHWbkJsv9Cxo3wN+C6zjE1Bgrv+YobdEkWSimFJtqdkLY49QaXVB/oJzKQk
SB6qebRpkXpMMGkf5SdyP1E9leAVfbS0LZ87AV12c8znUK5Ep9foSPf2OAzG+dq2WHbpasPeK7tR
uZFaRugJn4MGAnoV3PftPeAZ70Nh8T9eIvWBcpRtuo6eyXCHDxBtmgJqvU5vU1FlV7hJ0U74OTXr
vBeEOfnvvrQUpllM31hZK9p/2ZXLs7nz90vrt6//eWlBGUa3xxJeJBpqLgx/ThVQr9LRs6umdGRF
/7NmlP7QKBWZy0kiPf+3X/p5aYEQ4cYiEuXPXc8/KBq5H//u0vryR+fm/DrWYgMadHKscZkQLrnC
YXtnsTSP6F7KgQ85SjwU0ZmC1u9Y8obUl4F0y38B9A4oNk03eF9a9hpWkLkKGWkAZ8GRerw7qwaI
VLnxvRZVjWw6VieHa1hDsq3NhVxOQYpoMCQdgBHxIl37ormssUadcK71yyg4EWbJWKDiTOM9nvag
EMpUfpjQjwobjSCJarTlFqYWSnzRke9nvWFvLYXxdYwcVexW+KB5vPIDx1kovFU9jxnv56GP3cAL
7TEGmxZ8FDB6LlX/niSPrXyb16c0PIbpi3ztNiuR7fX4fR/F+rmN1iMreiI/kv1OpDHkvmGAjjhH
4xYbhwuLWHQtA+bPyEmbDzM61AbtNYezcZug75Ej42IuUfPuJFB5FLRT4iRnApx3yg3FY0tfq3GB
mYmyMoSaeANCpAtmjArrnZh7BfoDF3nQbiThvlPsSsYScqf41wkOVi3fheQPY24N7kpw7Fq/9ku7
lrnCsAMk6W6KtSMSANE6dq9pa9/VAIfZEbGUm3trHo8y+unsvWe2T2KTyVo/B/4VUsT7mQKDjFfM
MRNH8xkuEMD43vJmWFnFIxbhnNVF9IhQlhP8kl4xnZFNlo7LftRPEx7gsHCkxkaCqx6DQyrfS+Wd
EZsLtXhXh25XAy1m0cDUaOAHknaMEXZbcIvjQUkxFwIdRuYqcqHOC2n+cVh645mX1hAXGGCz0mH4
wUIWDud6eIuPJl44fd2n0mcRsF3DwvvlX+P8cy6lXiJYWay9Olsi4XLpBc/IsyW+vWfex7tUeQww
fsrh7CCMYwD3jWcTg8i06iQPypYs3tUUPmQtuEsGCrJ1SPlF0IFceFyXImRJqCsD79cOL1pQw0DV
eY6vVH8TkmXwAkuduS9ForA36IGQXpAKDBTUyvahiDp4vmRnuQfDu4YiCwiFwnIMqd14Uiskadmp
l65a+FCywDTyt3DQaUJOU/Pi8/NNaV+rAFH2OtASWNCma1nHHomgdxrLblnkkqP4gzPBbhFJFxrf
POO+fcR92eMXqV577TVnP6RD5tETMIgjrvBwqTD16cOrDOkGRXbOfL6xa2Bz7cpM92wtE2GfG5uo
Bz0m4b6OHYX3ZDm4HRg6nogcCWjPKjGtHhuMwFCOvXprlvN+KlglZkKw9gbc5bC0eoR4Wr0yu+hS
SCjFqrcOebw+HZOmsoPhvkYdma4mfdUkm7x3EzBu3OoEZpI3zQhzwJk7KdvB2KGG44QJg10LwqtI
1wFX48K03Kh6j6db/yl+L3ibnuNedqI54NKdrrm3kAFqChIhzRZE1n2OF9LTWVz6JKAOdt5j5W72
s8uwsiI0uVBHLEKIEFW2kr5wch54lu46/jZG8qJAtVryd8UQNl67sqJ244vGfuw8+H9urkAAO3ny
Gu732CKrNPaq+RTL92V70yeHlFiafq2px2jcwqSNMxhHjUvhkjONjHFPmUuJtjctQbLzd7WjRm3S
jCro3tN2kbkhSY9NoxGRKrcbBJap2CUpoRHHYvdn9BsOR2G62w7ZW38akNbTUhgfiNElB7yhN+70
+ZsyCEtXhlUBbkvXaX5WqfEmXLT06Iw8w+KhGx6N6pSZ8AvwP7zy9rCwLNgRxBbKPAopYGwBwhRz
nh+i7gEGa34CSdh7KgE1ggufDYrhfIrbXmpexWdap1B8qbdSumcp+qW3/LuJ6t9tmmjbaCHZln3v
Tb/edfEU1snAa7Dlx3IvyTsVmxcJI0bbXKD+urlQQq3Z5qa1K9L2o8YG8K+tiRgnIaEjFk5VQWPI
KE++PNkzN+TPAuj4ksID0Vk+Ur58qYn+7ut/jNCsP3QmXoSPyFQ9vwzRrD+owHQV2BkpEGwe/7ci
Ih7OIJzY/Ir/+LMi4pd05gIaqhiFyLl5wPYPKiL5r2M0HpHMg+M9wp99rsq+vknkHiDb2Er91uLQ
RsCF+XK8ZVePiUK5R/VWr9VtYK6lYaerdrNXN9PRePbvMbPndDei90xIJBRW/qfdw6piUP7lif2b
dzHjjl9LtvmZnbNIDThyOLDUeVX89REiv8zGzBj7bZW107KiPUnC48iSsaPVx08aGrCK8uWIiW+W
3063Qp+eEQI6AqJ1jw86l3iJHQ9u7YQJe9WDvvIPKLCLa8s9YZJNjB58rdcb4meszFFMO+zdtiJq
/q4htMxAD8ywXXYFvzpWQDA7XIZeoQI1BdKyCNOHnlDNxfBW1tZGBUS9YzinpEeBEMr5wowxblbj
WoAqEqBPMIbFzPhNLqX0nlRkl2X1Mfe9vSI3h5hABpYNFATlWhGvQnLqxLvEBEANfp98Y6hM4s7/
jME250+lufSe/Qeso7W3jI3FhFslJylOfya2KzPX6fTcGna08Q5htcBtaWQrdhjxNSYxfimc8HtN
bxLepshBfidOiwp5RY3haMM4f3wZ01vqCREoxfNEI4zjYjHqiwhhPuILdtPgLmC9qWdpxYjE28bX
9AEpPRAtzFwrlN6RbIvUyG9xsCQFq6U8Iv5zi8YUVFk6Of5aWSfmAkMMR2y1HgAfSwso58UbdE9q
LluD9LZpYGE/SmQfrxSYINUcD4iwyggIqLIzEwDSTneQv8vik3wEeTndDNVaRZ5zI94XJCPcY/1/
jKsV0DEVkLaynx4ppZ7ih/YBfOpn8j7cTazB1jBZU8ltkCoRfSptBhrbY4dnlKbg0oPs3RcroXQn
vBIW5T7kJmcEu08gakS0A/SD7jU5TRupcVLlXMjwjld5ajc+W0f8yrYB5f/aUU/3mJg8ruf6FN5q
N7pVLioTKYtfyct8XJcNpZfOfZM4inHKBuOxJT9U25vhrdTg8V+Kz7z+A8xNb4a1o5zXqeXkg0Zb
21ZE/KXmskHxRb4r0peEEJMOv1XBRKOLlW/SgsbkBXxSi51ck304zaUFnUdu+6rt7XOQHIIrVbu0
g5SBrHddAhVP4nzdQ1BmRMWMuUDDBmYKGYyG/lXqtRsTTk5cPMm+W2SO37me79bTKu2WfH8nr+2g
WupIK5deAxXG7uCU4qt94D0+BMdSOzcKxmoEmOsRVuhMM+kAEKDGJRkNAVGAy6NG3oDVh8hA+q/m
dsRflK88/yCo7zD9CGcLyo0h2BhYaMymhcoiYM59JE3PA/cR7bC+QlxjQsX0p6sJUIV5v/CepcA1
P5lCtoU7CAujdrr3rMHaPIfeNbUDdbaooMItoCkGpCjEyhPJ5ThUsKXxSYkCR8Ti/MmdD2sP/N/4
ghWhvidajGjI4THYeMf81ToVHBEr9TMGDjElS+XR/KzP8XNxJ620R8Ny4Rp6W5RBsR0+W68Tq1YC
7MBOwo1nws/Y8Jo/xzsekXzOatx8/NH8g1nAILMLYiVcgXkQKQWzXmsRoTxuXcY9/MlGa9nUbnPS
y0Xz0l3r8qRNxM6se5BBvo24uVLWVs3HjoS1pceRjjds9oSTMYDemcVl66jGzcBDJ+tA3b6KB2N3
Ct4kplHG2dLobxntjcCASGQzxmUyLXMgigFeryU7Cdx7Qrvi2AK8d2bAW0Rz2cOxiedm0O4mXh/F
NptNoLn4xDMgdrCptSXKuVCzQdDWOeZ6Rpn2SKUyHuj24HaDsPN4Bl5Z977iT5M48qtlSKVFerlC
TR3zhoL8chBDhnN0p8v83CCEV+CrvJsVbnlaPJJ2Fx9DbtPd0BIOO/YyQroswFZCHY+HzSDaCm42
0xEN3sqw9mcMi8yBCMJCdybB6Wi9dXvu1j2b0zhCfqbZAc7sXQKZvLF5cgmd0QhfRltOywttj+8x
3EpwqNOl195lGDXYpvh2xFwMwwY7HKNei9NT9ciRjTR+JcrYyUHJKeBKtG/xIyHnLna9dGkFTqHC
kQkucPtE80DImGuIa4WmMPdQBK21KFiyI/eiCyd7BC+5Q+4wEQwo3cg1SV/KVtDglRuuLBzq5kb1
4hOc8g0R8G3MxbIda5/qfsUabMQntJdJ2amKTx55HL0MPT63FXJKFQyfx5T5Rgfs2AEQCElXrTkG
Vf/et3a1djajTzTkK2IGU0guRbdrmJH4dyOqcd5X9wzxgf4d4Tok1lZflkTCeCqMK54MLvKGF4Vp
OpcGicZkT0c0UZiINA8fJRDHEBvA2SuvCsMInuEkfe+1s96p3Eravonr2wnqVZtf80cTLbnO+4LO
YokFlvdMjbSBOatWfhOl5gj6OEqn4KG0tsOlFq+cPrW8iTD8azVDxZE1BvTn+R9UcnwCfKLQ28s5
PE9hx5eKZc9ZHa5KGAOKbmeGvY9FEtnAEWkHr3ZVKIjhsiZy5RrftRuE+Nz3MPNmpn9iAK+OmU9o
ItZItPqs88OjjwX4LEqOVZ+EJ/1BtP1NV7DndtpHkdBKwiUCFhCI9N3wNjlLjn8TKx9QX/rbuUx7
qCJbUB76ZoGPrzlnF7HnIuG+hFdw9GmYryWhByCu7Gnrg2mP19EVclOO48EkG8BBmZiqeIgAz+DO
WNWeW3Wvvv5R6cyrfF6FT5acTX2P+mwE4cb2srgZc2HNJFdGWxw3nHx1jZc1AKrGbILFJgk0ev8i
pJ65yBWIM+/0rlohmMuigoNg45qDaJOY4dP/dKaSqdOU91smZ2Hu4usNkUVjEyVHkw85/38nyRsI
lSOwiGmrYGptxnfKKPLG6NnSehVnTpvfiKkLUsNIWMkS+s2+1O6KA542RJoqSTWYKrKbNF7r8Roa
63BvmBuyfnOLO2wX+qvIv4mexrZ05IcSaTKDZf5gKDahMQGGZbzA5CXHOr3w/Es3vMTcGJipAcVX
rHdWQ+pO0pZoAvGtu+bEXnrg4vhsLhp95z+lTxbuDPgRnzopqPpCunIo9Zzz7Mh8XLUL9i88c7yV
OF0j62iYt14PZRWniyMZK7W0fXl+l2npHD9A5mTNwGU+rs6e6uIlTHqAP450xbGKTay9jWXiA0eG
BgND89f/qZomTyaFmFLzBX/6oKy7etkfhA/siOW5jB8F5Uh6g3RmVg7/89/bB5rz3NoSETBAmgaN
8V/6QNDWv/aBf/P1P/pAssBpxhm6qzpuNUQL/zsbR02BbQvIIrzsX2PC52hx3AxYxVTIPOo8qv/R
B5p/yIZqYU6C3z1/2T/C9XwDDf2ip+CBA5eQ5w4YySHCjV/bLMNIosCEkg9x8UCWqKvrNcp5o7wv
OOGoEXtbn55isntaXVxlIkqKEcxecK+Kwp3ZkdWl5+sqfO5xf5UEm0ziKoaLyoC2ae7n/BCFQJOg
QblELFODXLvJOldALGetMhZo2HUwupPQgx5DZX2q3+X3jAOh6TA9hpGIVZNLHYeauAozcVs9NRBW
GggEkczOmM89TgsDWWqSpascS5okdcAESNWKZxwM18mFDLwyFN5nfcOUjc9xRiyY1kXnMN0ZWmMn
lUuGGFjeB1i8ZMvJHPJze8do7aT2BADH9bISkVVBqP0coQGJz/1WeavuDAxSZtBj5sbwJLCrmiD0
kHiC9xRb//CqUcX3eBqm6DCyi65RqcmniHxRFppS8EBQFoMaLsAiu/Y6litNX8Xs6nQZPZa2s/qB
3g4IDGbX6iAENfM4+UR+MmO5PcJbSGfEs1k0O9i+PVaV430af1aMVBXyyLJyozqF1WDc9bY1yw38
I3Or184ztmbcycYx8wiYUZJHNTYf+sR605fk0G64zSv6usgkgDfVV1DppDl6b95lDgRRqzQpUtS8
eTqT/Io1QCW9h5DSJF65FmfBHDyc6PdkB/hm9hIrrBymjjTb9FSont3WEHDrJXM20dzn6dswj+hr
4Gnvw+ucAV3y+OA6OIJ/yvDTk2llkUzHrngS4umGF3iM11qhOua4iT874Zy+FHfkra2V3Tizk/Un
9T58hsARvJoVKSYCm1vljXOxeokJueNUR7WDyo5d55yjpYSTm9MUyEN5Nknclo9AezzdrbCO67ee
eTHJM0iEbcsOoiKsEZsyj+dJvBPrDZEx2fNgOCaAlNvqpeNYN3cGS02tv8TWFsuAMG0Zt7HDvsoe
GVYkcTEgwBNg8grK2dFkVZqeNzCMNyHsPhMrOGoD8awqlyRYqiNZz2VwVIxm0fXZIRanW+g9ts8O
G4l00l4t3R7Zb/v45Gu73cCfPuC912NAR1GKRV9ql2b1ZAXBVu6YNue0e/2SnkGUP83euEHiTX5E
VbvD/UTVaovVdtvoTxMft6l3RZoxsZN33VhDQsWortY7vMkIQqXqBJ2R/RdShdpmz4g4YQaB+teK
qS6pLp7nlk9omjTjZPGpbd6TJ8LfORkmp5LtWnBIlg4NGyY4VVD1eKWS9z+ZimL/HiAsa6ijKgSP
ua2D2mNXm5nKU/rm8+SM7GPQj1v9ad6oy7gS/Sco7Gul3DXKoQD5xc+W+8d5dpvoT3r7EMBAktrg
wGgIDYZOU1K7Hf+ujVAfzGHbpeoxIbArj3NYICC1dJs0rlnzpPSX/F3vV/hEFsN1OATpuzKdFfhO
Vd6vi2zbkO8Fgrv1a0eb9I+4F/n7mXnVHXsSEAScEDIDX5IqU4s1OfmoWbUPc2JDZooMnu3Yf4tY
hJlhZrf89Z9HZ79r+OfsY7amGick1CCul9+O9LxIM12SCAiSz92q2U8ALGGgMG04Qtgvw0PSap+j
Nr3FtGB9URymvXfWD1Nj7CgTzuK1z1CpSjlHq6z3G/Y5sgIsY0KDQ+hvzys+EQ0XDurzQEBbBBwn
Z3WJjG0p4U4FHjK9hLQqXl/+y3ftxE6rqkachUlB8eU1/OtcGVs4VcGXufI3ldVvX/9nPQHlD4oU
y/Tv1/+vq3Zmw/gy1dnp+H0L/0OeCWKKRbuJs5KRKg6UnwJ+FcQUq36KHnT9s1JM/keD5Vmf9rWg
+P7I57k201t+zjxR/zq3zSNJDwxCJrfgjqdVWd3UiltSoza879FdqWb0zpBH5npMk3LtDyB7WaTO
3n7ypvDDJfqtb42On3yM08D2xSTx4SlCp7k4QVJDu/REq5bMGnY+VALZi1Yo+cx6MO8hZ4ZKFVL1
m+Z0ULxsVXjPU7eLTYTv+ibVOP0VR33JKfAtZhGz4CsxLwOmOxrWHLvgfCFwgTaky/ePBt65GtlK
GZvOYMq3qTIR97XVWfv79LhIx9CKmVBUamWirjEMFmuxPUT4tlmx6P69Ttpfy10U5Oauaos7SMUD
omxpTpJnMKVxZVaatEXTejS4HwjPIWKx1wC+okrr0re0j84i+6bHdJMt4qXhvDGvmT3uUv0BlzbO
7hvFAgUDQrQ9S8QFgyG2A4V4qG1QbFN0Tu3RNPfZaYpWcnmRjdEJp3bTcP358okP9dC5KZyAQjpG
+AXDQ3hmUs1tjwucDz+kz2hXxzsYPqV542FUSntHRq9Av1dx7ecmxJERa19P3CUvhMTN0GKKUHYz
EqR+0glA1mD1maOw5mYxAPAPl0oyF1KFppW7XYA+1M/1SqK9zcGP3g4HhQ6iqmBPCw0QWzuzp/DR
Mz4AeGBCmlA++NkS9wiFz2sYLe5hAjpFEGGXwiBLRRTA/Mn7g8S8eAKapbOJ5kqDotED1Ko40rcS
IbYsE1TjlLLk5dIvqMjq0NZ34ZvPNLqkWpvihQjkNF40w6JTFyLLxHwJQSHUXNwUuDJxtNMKb41D
z++OQu3WB5U4PffpXoampSNh8mnHNEk6mLlpz9G2HYDJQub8V7M3iZp4RNYUUMQaGAr+tW0Xfh9d
/dOTJ+kofriq/oOCXZbF34/Jv379z2NSpOuin7MUfSal/my75hMUHa0yL5f+bKF+yNhxMwGLk1nA
weiTFb7D18YLOB8bQs3EUs43+Ec6Wr7f7+fkrw99vgC+npOGl6aRodTNNrlpVdlOyickfwpJbahe
ZcK9t1bjgohwR9GtVh3DM3LzglUJs7x/vA7Ji1/3ByKIAOYMp7kUE/i9AjKXDutdigBgncj7Pj8i
KOiabR8fksFtIqcwr+RvE4SjbbT3LtwZd0bo5gY5Y2yEXmXQ6sOFPDtANLNSh28eJUvvhUKzB9E9
rMzpfmgOMhHgVFwT1z6x2CgZ493Q70OBOgr1qW1Zy5wvVjmnwXWQer5QCZDNgtN0UXKnbdfdEnWv
BevI6aMDsSZFcxAVlzEckcgRiUV8IdXtiyEvpHTVD3Z5HCZ0ibueKhyq25aY16NegIi+1MVNXNx4
+bHYZxPcwX4ZDIyT2WmN4irqo6NMNl4vHmRPvGkVBVEREzj4neWl0SC5GtUi8lEJWJ919BoHV8N7
rHv+m/qYMJxDfloxYy+JmkmY2YqffbtI0/BBHsW7PH3KTbdJncycp9+l/O5N8Z7AM6/L7ZRzUceg
PIhnk/9nvRQlnz47CU/8LKUPziTV2tLbWRy6oAelu1C6yrdG8lHaZsykmF5aqPbezsKV1FUrbV+F
D7TW50UZPqf4lQVPusw/xyh8R+1uieYjLFBLd2TGApeLYTGRqEpL9maW0EYd4zlj1BqM1HEXlHCL
mLAlg6tx3YQ3Z8lw+myzVoHhdd4awdJ05qAbi23s72HJ9jJ7PNofp6nBwEIHRLjy2TM4Hq4eYosp
vBYTD83JhhfReGM9N7yoBrAkfkfbbhOSd4KV0TwlJbGp6rOabkxHvqAk0zaEqpIuJQTXQdi06can
LcyduP5sTG4fZT2qbuo/BfDfUxVfGHY6HBr1Ta9ynoNYYj1ijq/qkTdzSwTWv/gEVTivVKyZ4J0l
QBf/pdDkSPy90PzL1/88QbFeWfiAmDdh8fz1BEXqKdJpYJ5W8FXzU39UmiI6Bcw5hvmdQT3Xp3+O
rlSMQKCmRVwTkJMYakn/pNLE2/37CTr/0RV8CFSugEi+OQu/OBH8zjSFJOpUotN79yCNtz5xqJIF
8ZAtf6QS6WgpJ88c7fyY8G8CcxDWbJj+GY2eifNiDJ66ifesMW4auv6+mQkeMljnGlrv0LsmRK8J
vaU399YYJ3XGP/+fu/Nabhzbsu0XoS+8ibjRDwRIgp4UKcq8IGThvcfX90Ceqq7KrBPn3nqtiAyl
lDJJkcDea68155gJUOiQqTqSualAcqUqF9Q0AIcU0mCj9UgYyXvB6TKk1R9Gz3Nvq9LLVQWRklNi
vh26raZ6WAjSpXc3M5H6oj6P0lW8Wod2Rg0TmBQs8n5OO0YZoDacy0JSX4mwr1XMALLYLwhzSHwC
Oruu3vStfyzIUIqmYpNL15g89ohcRwXvwFhdGPQyfPUTa18WyWYIyd/whY2Y1m4O6rNsNzpFecmQ
o+RU19GjSdJNTcrQCDbJG+VVBM2PfXJZqqAL6FnodCQ8rXzEyb5VCbwdP83eu+MHd1OEDatMJihW
B2f0RDyQ9NKyulHeFkSvZ8zP1ZTqaKwvrKr0oSZZQQSOF6sCUW0B/1FwS2BrFwB8NoCsJYDWPWDr
Xj4ZYK4ZJoCRmB+D0RVHQJodM7kML5MEKXQO+4wu8kzNnl+n0TAeB3Daf6o1/p0iZT42/2RU5XJT
2PklE2uyRmP25w3bVEq/tTwBZeS31dq+Tg6py2mGYv8cqfcSJ3JAYEOLxdJsl3kIjarfC/JDyS9A
0FugMkv00MQntF4+8pxNUSO+ZqXk9wkP6ih9MRILfZo06lomH0e6kNCiYMGfSTFyhCfUbaKTZl4q
YReQosM09FVEjIgck74+MxWJ+f9ieAq5Mtl7GwJBuMZiAFEzwbuJAzZhixEMthqWZ0gYlkJrN5j3
CesibOrTPN4KxLVVfWdMOVNOQjRtp/pNZbocMIfotdCpc8kWEukhR1LjaYcw0BzK3USnJTkxx4AD
AMLSxyGRbIpD/M4ysVZuGpX5wmyOzKj+ycu0rLOWwqdgzACx7v+lvdd+LXRBAfzy/b/PF+DUGYqo
m7LCX/infjKMKaAwNJGkpp8HDBz6aRHgG8WOSS/hxwL++ypNPwBchi7yqd+QGH9DaEbRPBeyP983
LNDsFZTTUJj/0hCIUoyrXlDrW0qdrjnkNBrN3JGYBURgbirEmRx9EaHHjORH7YJqqYBmDz34EwEB
oWu0Az1jVZfrsFtFMXcK0mn8j/jMFgNLI+PGe83BXLO1XjnP7q6Rwz9+cGBz8Yj6Yc7QwanP2L64
iiwPSMindgkAJo+2SGxa2vLi9+R9BEi0Ii1ahgk1G+uihIULqWcBvCdikr+Q8JEJ60q8B+UzP0DD
iUwUYkknQNDvIw1LCFR2wg/htIkrLrt1mF9EeG0T1qNUWRq21pmQjRhfjoTmpXOuikoFaNErhHg7
8TQQWwDJbVVzImVFJmm8g9gL22pdE+QmpumDmcKV87Rl3vuMkaE/AZonJnp09ScKeL4lFsNtiU/M
TlfVF2OP2NsUrO2yPO1LcEdzJwQZjkfSQUfXQ4atrOCriYT1xKCdC2IFjnoInSA1g6W/9j5r7azl
jtJ/ikW7LInAVqiWH3SR0YXVenCIRjQTAka7aVMpMJ+e8kkiUrgncTvpOTQYj8lzUcKdyvB8MfSY
FbHel8iOSt9yEcsupwRK0nZ4lw/DbMfgqDyCoG44wM/Y0X7yGShxBegLwXxo6cggIRo/ZbiqTfeh
hZeU7aqTpHXAwId/mT9RAicVECaD75n1Il6/ZbBQhKfQByv6XBXLL8YQKQGUoltEb8JHeKzkvXCC
Gb3KLwhNdsFzO/dASDVdqmuc/9cRiujZ6FyJOLMz41kYiLfIOlWckG7pcnIbrGOnLneTq+aad2+N
GA0F2Bx6yblhLW2MTUiogh1cFJTrA+ohO9vDw+V/yBx/Was0lt1wq7jqI/mTS9jIbsDIaB2cQAOg
F083ubakkJjFKeomPkQOoRkOk3fOikNrj+PS9M7Wqdm3R/wtRJHFrk8tbdnWs4/I0WqXPr9BeNQv
GvIb1mfpOThXm+KsUwuZgKHANo7f0nNNuKjuNAFKqPptfpD8fnvUJwS6dfAiCGNFxOfB2asknmyx
+k4YD4g0fRs8bK3ldLxooCq/KoopWoDuiOwYj2RZHJpslYNEnRXTXPBEhTfSHMJjm189+fJcDSXs
XxG1VCFgTkFh9CmFeNdoVPVx6XKvb4u9fGnC+DCcrG56tbhLAhRAUqG8DSjhTCYfoZFvygfrQ94O
H1W3s7i+dbY+ZhGGSA4JtEpSEERa1zJgb0TbSLq96BBr29byn2XsZ5HyAEYLT8oook5a6wLK821d
PPhBvUgkumFAmvWnWj9O5XJuQPq+PexG39VlO3nKRmcqnAaBZOxzeGVGxSR+KpWd7lVIK08lqsjg
jSlIG290FBFG0Dspd5MxYKa27Kg8icI1zdeF8dDUByQJIwx5neMcSlYdL7gIcprctQzRVbrAe2CH
/YnGHMq4pnBGcz9Z0wLFS6pdIXvZckHFt1LHtSW9Y8Ut19aKGC5GeXwtlzbub/JKyOjOPpXo2rG4
aclXF26a8EmVafPV5L0+5fV2lNDHHAbv3Be3SXoRsxcdtWKDerJCV0Z2PR+JOVSOFEAJc6y1hGTD
sAVlhR2qYZTC5Jdg1HQRMDCYJSNU2nOeXst4KaqIeSdXaf5bbj7BbgXIPilOGtqIdc45nQHy9M1b
pEVeeuetoD0CgmNK25crvlhSRwSpNXEr0oolx5ambx2Yf0CKee22CDRbTuY6K0dnXEklj6zuGBXX
ln4w4yYG1BCJuy2BAJaCK6BDpKFAToEB4kBB4vWxpXRJl7ZUWCIB9HEvwP3IvBjZhhuPmF7gU2yD
bJhY2UuOtD7TrMJCXwZ7zIWTMGPrOzDIprbXdfzDbiS7SG9AgvL8R9Xa793sCvQFkVfd1xjzb5Z+
DyIaHtR2Eb3qx9KE7oY6tvWbN8aEX1hUZNPGtGoIW4Hc53E3tNtJvXOL8k5f3bV6I+gPYfegim4t
XOf4Wc0kWNjDPxFw3OFySupLMF2N6lAnneMzFI4kzcH+QgAgK7HcnKPIO2Xo8MjIixTaDd+TkZxl
Di9G2Tmx3x392VXKvWFQGE7HilNDiCpQcGioyCUN8lVlrVCnhSOT9WVrzItwp/AJuVi9Z+2lh3ZX
gxFVrihkE0U9hA/6WydExMw3K3xQaJ52HukoMlTSUdNmVmLKchwj9UZPK+AxhQGO5qCxC9b64oVY
PMwNPqHbgFOwO6trNnwC42J/Ow17C+WOVV7H7qLWp7jboPMiHNEETLVTaGmUZPQCjp5b5uspaxBr
8WzF6zCglQvBTbiaPHWwRtLkNaU3IqrwW2G56kTyZjn1MH6mwHqahwQNc/MQH4hYPUf5OZmEBfCa
wAIZkYi2iSS9lR6C8o3jjW0Igzv5IIf4LVWA28J32h0rYLsKqsKMvUwjrrtLIC2k9yrZbVWB5F9f
QoGUrjUlXKlMWJW+XyUg9ISAPbj4NspPnRIK1V7BB5F1pvRb+oq87mMKGQ0IfwpuF5/8BFbX99tF
778Jc09bf9f6zK1lgbjkh8gzL1KjOkYZLsnnWSNGyqSXZHInb9kWih1LOrhZ+kgmzyLLkx9yLYvn
wDuqAYW/FrsfgXXGQMXrCoodBRhEvgW3ckrcLkrm96pzYNKGWNA+iuFQq19SkfwYeGBh7zXafX98
CDS73luvSOCZOHEattNySVK4Ls56OGu8YJtCpzfjWyVcc7xLwz4xbFV0Wqgbo7hN0VcnUuoUpNth
AsPy5HvNrtc/BDpPBdl38mN40I6K5TDSsHDviaoz4OWTqf4QxpP4cM3PCi7NLUBGOJK4vs3i2S44
SeXSZ5Mx4Lnjd4ebjFYzj+VlyyhAZQA0T4QYIFG7Remn/MNwiPNQ96QNPi4jXrLeATuA7x9PR05f
WaEcU3p3OBhFJksBtM7erehvTSxR3IOYz4qbwK+b649meitpn43I5B+tZIMwgf3kEzRhZVxLTJQW
uPICo+pi1tMkfnnqaB7UoMfPww4x3wXvGOF2BALZpG276Esxa6aYNuPuCsSkwcgJOzdrvkhwHBvs
avasCKBXy+rWRM9Gep4Zw3Frr4etwqrRVCsme26AapacJ9YYLkE7cttbkL5h1sjqUyPzg5/L/vPC
OBm769cQk/yOMRV21TgdwJyW0KeEjz44afJTM3tZFUytQ7T06O6ptkX7RUJrtKwwwEpUoCP5lso+
EzYjzkGMssnsmFVoRCv6Bn0hy38YnARs9Mv2NEsjURQMa5l8i1UwurxoKip9a9YohmUnO4HQhm4y
zbcK5IeJAqKLDlrgLdB/pMMKI6BtYvntsP7SmMnAsSOn+Ir6vZVfGzukq21Vx4k1tN97CkJdvMQ1
p2wTbzHcnhsxIQlW1pWc7kVAqG+Ig+oXYXaAKQ5zMgafaF7oKz3R3WyMHtbM62BiD0iPbbUVQUeF
LgAo+q81KavVnrfoSZUZ4QxC1M8RUhWlTO4ODgQmaAOTtB+HiERfDarp1kzaLPNBZO7GuYCoKp1Z
nMFMLtVfMt+Rdw2PQeRXVJndDczwBu+rl1p2aKIcAyvmcOQgL7TY+QoTedOiindM2lghIxRia4uo
Fd0JLsFhJm1a5VFWYrvJ15V/y6tTTekWMGuUmDlK5cNIyu7JMPdgoBNMu8VWzrf+LAN3pLMIuKq9
CHKwCQbhEJEEUO078StgzsmdHC/0ZWQzWt3iSAnfy55gb0ajzCJm8yuiFNNaKtyBhWkes0rZNokP
6JwJw0AzhgEfPhFFrG5o7XYIkBCgcMM2j31fbydMuClm3CJCfYzoZT3bgRlrAF9VORONnE8Qc3gh
174iXkP2YZGBrc4RRFaekVOkEFQ72iR50QMuxUDA/5YMRGFSzRODCsKnxRkeRc/ph9g/zxHeE0Pe
gmLXfzaZgIbVbs5NHvgGU5ABOgaMPVvI5wha2naZ1t8z3jv3cTNWxfza40ZCnOpjVwryJ0Jims5a
l3PgPBNbQGMy7iLNJgtnpU+jI8xNpC641sN7RuUV40bVl+Au9skBb8g/thFDy1oBzy9KjB5BKyKy
/FMX8K/CDDSYPzdi/t33/96IMf8LqCI9LekvzCyMhcQrqrSrUUTMHfHfmuUKtGvIb+QLgPL6DVr6
WxuGT2n0cyD9KJqo0TH6W8HdaEZ/7sL8+rh/JSs2Grb+POkFpMGv7bjMow2WAkP+0tRlKW3lhOJP
d4NbSu5z0119ce4ZoujDsx4t/WvNonoWj+b4ACDBwMW/aJ8mtk29wmKlsDH7OwqXDSRrPwxXFurq
NoN0k1B87eLCujLRCxUocy9JgiGZHJJRY2drlgYmMaTKdU82ZCotctoSqlsM5lHpzGXAOLFLbnVt
LFVcuvG0HazKKcfwPUhwYNREuOSbscGKePdGgq39bRAEK9Z0W9bxNJRk5iWnCB+BIJLeHNuBsC6U
M28b+I9sVRHyTCm2K0xWcRI6oto6Mjtwn+u02EW7fuhlBn6c0Luch2WDtHSE8KHo262MPV+KiSnO
1mj1CLx0CByBLfMUjh4ibRYAMoWMbBOOOu/Lq66znBT1G1gIvUaqn6H8pwM7kE49lJi2M5Qn+VIp
b52wzdlxd418rq3nTsmWCEuRgk/IWqLkqaoGV/JZk6djXBJ55Bs7QdU5XfULK8u3an6OR4D5MHgS
jN26sK+k7l7mkjumzCq1Tdy/mfKLATpCWQm6cMg74+77NVZIxISHng6H5WNuEl7nv1IRY1gguMMw
MPH9HiWCpSEAdHHOXi8sRfQrs/b0qIUFfXDp5PelawROpZYbq5JXKr9o/y0Aa0mN4GAosHzIApLp
V9QEkeWDlyxe44aBLzYTgUggpojq3ZPhL5SYNpqtTxxZtDY4g8uyPVjRUa8grUftIqzFPUF6tl5a
a1/K1xLmM3+Aq/ylGs9JidCzwcElv6j5jGPicMChZ9iRIzqGbpe/aqlNDUwpHJXkd4KPtBtkoTqT
o92Ub4J2pxCKi/zF8LA1nrv2DDBHxQPbnksYNzHi50I9TllBBFj/HgvZPqms92Sqt/MJ2HgnUJs2
CQyK4iI8AsluP1KDQLJ3Ln+cU3U9wsU+BYh+xo1lIaS2saJA0ihesUSNtDT98rUXLsg1ldwRw7nb
Zm5yaLmd9gou3JYpXTxct6OPPkBnTv5oUO1xVHgfODhgmaopA5PSCBbiizYuVPFcc80Rt/OZq3bq
HyP5oOufvA29dSAfTJNT6UEXj91AZA+2QbwJdkL8Fq+udKKgskLG246JlYY7ivxTdhrRYRAFj5Ld
Xwo2guZQx80E94XuEaVwIjGYw2spLcY5tAIG/c7olwqnN6inO9MdN7q8CM8K+AwCpiUnx7KnLgkY
F0aCpLZ+amcCvwBnblxnIsBub9nVDz6Quwnp5Y7JtvKKvEZ7LaqniayjKr6p/S2oBVoa6/QR8F2K
mHahwnJBKgupJLgBz+/kDexLPdhZ06PWfPIHW0ZioXw9zY1DYZ59BESJkWh17PxFNDwMdEkBsmYz
lYpPNYy2frw/vwXiIdrAxwBa1coc7W2ElwCNFiIMf8XbPLMVVjwSyWkSgNyTN/xXSB/m+pOWH4wu
akPrMyVZiS/GPMT/Uc8u5DfhTQ/nk/f8n0ItqeOLp5B+hHIVY2A6gZDS3FlK7eSEJY0vw1jOMXIO
je8Ox5KAiBiUSQ5cnsZcpIycpX271te6uqHSsatcdBJQbFUE/+qRg6xN9WzrcDXkx6Z3u8CNlFUy
LI3BTXkBFeIFouZRSz516iFpqjgRkAEZeY+ifx8jTDyjozTTVqYEZ77P4zDlenYJesGxgBVLs6rx
CEelMsKeZoBxAML0NA5bT9hkHl1FaYUNaiow4j30Z/0FSu0aRV2MKHdqS7tYae/TLqSfj9WRHDUC
VE/BU/Kude1KDTtX9Om7GMs4WpYATUVeOcTjubEnBgq7AMdZLhN9PCfas4kRNuT8atUPkY+Dua7I
i6UAVl1GXHScqKVKxM4zRGagMelzWut4fZem5VIPkmVL1ogOkdF7ntP5mkOXut5O3kfu1tpq2+JN
+37xOIV/+s0uTS4qrauPUcq3CaUeLsJckp9LijwLx5Iy2+YTdkJ0dgO3iFXv9Zj2U5u8GJm67mmD
VMlauevPxgW6WkfX9hCi73gXlplrIpucCdwL4xtBBq2IkAMS7e6UbQyjbL2M7uxo7V5D3b70aDkk
yhofUlpvpt4Jk5X6EShb6VHO3ZJ0ceNAdpdxzz/xf4UpMSl0VdaBcRxbkt+SW0HMLOrlQVl1sGzV
apNEmxKRG7tXsJu6FjtXxwwixZlefwrq9NEceSw6y/MU2Flg2d0233f3ZOpcYbY2ANZgtHKybpM5
QVeiGG4OFukMm2bd8CQ3j3R26JboynNnfTI6gChkdDuBxSbbxqzA3OnY301bg5/EMTbAzTBdW+mH
JyoQCa4HiLsKZbt7VCX01SXndZfLXXr0P+apdfFaxE72Frhxu8lFeC6rvlu3Br3BwemNi2LS1EGe
yUkmMuZBCAeyMF0OBq9RWoD5+SJmg8m54Dy2RCCq75zL6CYY/aVc6jEUwPDc0yU32KXoavU8Dfx6
VE5jtK0ppZTWZaBurIT+IhUPVDCL2lrlypucATC6CmdZXDJakNV1qa6l+L0gFxmlS0glhhCWpZzz
Fa7Y6KNTr4mAh4EFVlk2j+JxovefJKjHxGfFb9beNDL9KjZGJEOZOgUozod4V58leZWu6AJF+hNF
EUYEUqk5nF6lcm+J9Kxo0rxM1aM0pTh2d/51bkaVBIAE3UkTvnk4Q7SOkpRHlWskPCQSgifXOouy
W7JE/3i/JFqq7vf1O8e5kmRAcTF5btaCB7bF5Bmlz4Rn3H/i/UJamcsZUA0wxeRF52tQHBl7S1ig
ZYvWXbSWD3Uary3GbiFKqk59UetgI5Gq6E/0h6Fz7QKKxrOPi982Abnyfq++KQMBSPGxRrRp3HXl
MSCStB6+x3DlVdcsumNl6GmwsRIVwSeHX8cviRvdK43xz2UI/5BrE+GjKCqD4vmo8R/PQ0jLmVz/
KlT/5fv/0A8pBO7IjH7RWv5KMp2jfSy+UZZQW4qII3/XD0EyRa6pzxJMkRH1n6xvDK0Zn0uSJcO1
+WGl+zv6Ich1Px+JfvzqHAYNk76+JUNW+VnQEepJPg7ZpG+bif6DmGyT53rGb6UqDIil9/Uj+wqw
eqrku44YEE7+Ldo9HWvOIH3S0z4nzHBTdlwJH1RsnTyyQfx7GtwE6Iw0lKxM3gd0BSv4pRNb6Oxw
U2q6r6nWfURlfmuj+j2jfdBxDPItQOS2P9OwSndiI6BKNoNmGbRujyamYurr0bzxueeWzTMQgwkw
OFTGcJ9HV1gnrCGQ0WLjJrD51adAdeQupmxdxruqOinI2fU7u31opEsBsxQj39Sbk05mVXssp3Tl
tGVAI7vqupUkrAT6633w5vXFRg9zV0HRAybpPRzxwNPKRUGfl+8VCLBWd2rdWlLvsDDS/bok4Vpl
t8mzrUwnQ3F6mPaLobll2cqj5YUtgPl14jIKG/w1B4lqXGX8ae3wbrjJqUDN47F1x0q9Nv36szHo
2ODP0RCTeMa4T3Yh2307rMp+DX4KI3iw1/nS4jnGRVxhYk5g6lXzlKHinNu6IpNMChZaxDXP09xz
wyoNADlBq/+FmrK9RtYODzGqmRVBu+qqlMGnrzJ/hfna55HU045wC433KrozJCeHTC7LMjklZHhK
vHxJfRTawh2PY3Pvx+HsA3rPG3bHWkTbiBmQsjBQXtFbiZ1369FA0K+6Rw94yxpxa2Ecyxg09agi
DDBVtJYi1ATQ3zHdn4WDdsj9cZ/RDNQYXHZ8Ctd7UB+r+X9m2t6Hl87T3FlGoXK9gNCLNMZChIzU
UNv8jRazZGMMM7/CpiRwian6yFgiOJOcUJALX6wjSKEPEGQyh9hLoPJEQefJWytcAOIguY9x+iXg
diceWTK90cfACaguVaJAyBN/GCsdb/JON7S7r5nPNaUnjw4qQKlOTzneiQ4mLhmAVlpyMu6Di8jc
psXTpc6jLf72cBnNrUiKWPIcqJwVdctivgg/YnqN4q2YIzap3nGUyVax7JE3VAieoZC2ELcfqB44
ECFdaqtT0n0QmUoHD9QqGzd8gQ8DhyT/jFFM6PZ8g8SsMeTAxiEHjZ7ubR5LZvuhSzM9GV2cS41h
D6cWqMXooq+tjI2YHZtwz1mDRC2v28kLQdS2GnPZpHrgQGS+m5RLw4Gnub8OTbrOCHD1cIM2VC80
+lYq3VrUvm1iR9I6M/GP52myJu0pRPCgG98ZbeMOcqEOJLjwqsfGbCGn8jozdYOBAJHGBN3H2DQS
sHRk2S2hLzhQeFkCnCLmETDH/rkNvRk4L/4wQiP2l35wov6DhQDx3s8bmPpvvv+Php5KCAt2OktC
uzS34H6nmuLcRlZFkArqWIS3mKr+dwMD1IW8VccloGgacix4978LYPmUid+Bf5KwMhhzgt3fkFbJ
0i8C2H89dAmMmCTDBmOX/XkDE5SmacxewHFoEOpWciPUwDC6FOqKqeTcGzcG65PgROxv47CgBYPT
QCDqPr23uEU5d4itROH4mEP5MNAztUGCW8U1i3eB1sXI5Tf0AT14vFE4WNSUKWW3KCcFt1OP6oeC
VZXyrzbWDzldEvSo+GM4TjWPDRwjfOVfED/KeZa+t9j+OvPQY6mMqvckhiqikmQdS0tGyWurUY5F
ltymIn0UlPTpPTDeLF/caaXmZKwnZMkdaLe9i49Vu0BQKUzVrcUMluCzArzAyCXOrNUUIFWCpu2N
I5gTFCcjtagUuqpPGR/hbZdmVUGElXv+NWpI5J7HCEfBpSXch2iq7aSdEme8VuivaGaELR2kgAGX
MpTPUCxbBiqtmGEupyBny8QrQb52gkqY7PnvxoZQfIupCMoQiQjdh4jBTBZJyOxLmxDhkFnWvBch
N5md4mIQAdQA/s8AEFvYIvd39XRM2QY3MVRCKgUi6vqb5JWnGJ9QwUBUJMm00SaImMN7h+mopnzo
QyOZ50MotZ0yeZsG2l1o0DK5e63zS2+yeTiYQfL8XhUHYUAUpEjxWhskp2xVPLz5vY8pVuqE6GOW
3lLyLyna1tGXHwZfIJ9znkxwZIO9sZWpSmY9hdBxfpvPd9oWTEjqf9PVMOqvH8xzJhQdiaxC0ZM2
O6vxIK/Ihcbpn7yeKhUDh1UWdV1jE8/JnBn8SRt5gTOoHlhca24CA40vEwa9isKo3ZidfwJN5Kp3
UOtpKIanjSADlDrFFdHbzOx0vbkFY3CHExomD3UPs+AfvBwyfyDDSZWBDyp4nyhq/9NyqPwiNMUS
9Zfv/305tP4LVgRQZipw/bei/fdYED4FpY+FCN7kXOv/sRxStBN3DIsSExZerB+Rb38oTWVZUqi/
ZfT76FH/VsIaMI2f6/m/PPTZmfonP0CsjIORlhkZsZBpPKa4ViGvI4aZchS6EwQzleFfz709mYeJ
kWHLu22IjoKQEI3SfOT+7lhLdHB4yvyx0H8nwJA9K8ZAtDewoAdGlS41BO4EBiEqrWP0awa8p/ZQ
F8kpBZuWdV+S+FZVGMVlYKeEWH3p4k6gR8A/Rx5uoCWjBxqQONkZCQpxeutNmoIoBtEKyuSlk48u
jQBlROfeog/QadaB9003vBko3Q4QfOfmZGbTpC5eaBmDIkYFm5xi1QHpVeOMxev9EOANWAmV2zx7
maMkK+k0UB7B6jgCbxbczkF6pH5Drt1Zn0q+Is751Ajbujxa7xlihov6nX534rcXbvJiLbyPX6Gv
2pDCzB+KSA44KEPPHVQ1me5LYG5T+Tm7SXQNQQOqsA4XggtVEtpGiTaAGpYas0USuerSlSCyEt7b
Q/Mk40CbnES1K9a9bBt8IotpRXrMi7JZ1MYCeG4UPcYP4kHrsecq6zZ2rAcxWwUIhaw96nhlxymi
l93sOdvDchsfNeXkM5qGnBwQ7bwSPgSJIZRPErWtojH7Ak+/ASNbn4fOVQ9WebHceofgRgvOnUDf
2O1eCmTFZA6PIz1KO95pkg0Txed8Va8oYeGxja/JZ/TJ+xbnnC3MiRxTAAelrUEC2EEsEdfOzMQy
doWddqZV8srlEKE/dAN5hcBmAlX/oXxMFVMU71Iem5tguBkMg1dDOsuP2gMMWzAOswWgWYrNuMKh
W8snCdPeeM/42QgtA+uBzM02sgW4YzhScDcX8r3U26vUSz0t7Ox5Svu3SJ5wTNHIRR4DddlLYIgL
6DZCc+uX+yCK8aLkW/LHnJzGV5q0tGssV7Cmbd5bDDSIZSAaNVQYmfVbRNYG1XcQHovyNQlpsIck
iBMoXhxGMqzicyHts1Db5CkGiM1E6McB+42AR3sv9TtVuvTeciodMlhhWcqvyqf0wg5a7qR2xu8h
pyUjG74jYk4a4/wxUjSf0Ii3yGGqs6g53XzYdNEnko5GCxHl3EN85NCTrdBkhkR6Wa8cGw3NrRe6
eW79lW4/8+ht+bFYtSWJsS4TOfNNm3bj0Rq/vcSVw0PFg3bK6fbeWkt2UeOSzWk8r8DYdHUL9RFF
IBTCkZqhJ5sWpAdokRQFVwTtkIOM00uOh55nDa/KQB04rzBzuTNwe4v5IYD5MsByssVPHNVmv1De
xcG+ZY6JZntAQ8WZHI6FJh68zCOqw1uVnF0T7OLZPH9shOZYsClWDzVze6Tn/jd2ec/bT0BjXvth
DYi+q07RixUnDw1ynypBwsLqNddOMO0Rfduh7pbESVrqxpoQ4ghOO/knH7N9TsnHvADLY/8Q5vij
uP0nUmN9TXwdEDHU7LBEqUqUWQPRv3NvXK2MBflsOV6hAdGDPGGUTOc1Frk6Z285DAZbQAFlzLWR
2mAYFIEvk1QhZOVKb+kq63bh57zqwGKsOUWW5YunsuYJIqM2SlvgJzwBTXOQApSa25ShSbWVZ4kH
3DWNCF5KO0aNGb7NDsoHJ1pshEq1qZAj9WfS3F2zH64hMVDxjzN7dp+77gGFWAycLbfCs2We8/yS
0MPop0BftGwTBdKOSGtOKoy7DlbbUDJ0FKjj5gqxV5aJ2i8j5quREe6lTDsN42L/HQq22AsHmgZQ
LzjgifekJRQDmUncY3eaJ5E3g+GPAqf6VUAXMsEE6m4BKlOOzMMqr5fKtAkRc2LytI5WtAGwFurL
gJsO9a5ke2A5YrTva7J/ViXkNJ2mgl47cG9TOrwCllxG1Zh0zWCL/kosABUZ6yCv9hJalkp/5DUM
LXJrkzUN7j67idT6+aWeleQuDQZPcNRxvNJd8dgW5pkikl6uXmvZTWtYaKkYrtMXKbvJI9nTM6kv
qtfpdvY3eOtx64ebDDVbUGEDmrGm2OoRXvfiVsvjJVJYeh4NqFckrEw6ciZyCjqmOd2X7kEEXkrz
H+fDfDgPR8Kt0HSHEsJQy8Xbdc7EAVvrTxV3kT7t0o8ueKrGgzZVLMwN16gVbMwnU38jX0BrlA0f
dsAJyUN4IaRYjvLnmK074poY0flMVP4tOnGfOCuY4AFXbtlTFQNusEzlvUCP2oFWFRk7QbqTlOe+
sf+xNeTcGDUkmCC6AWdMI9rzP9eQwEP+0hP+9fv/6AlTIioG7k8qSeXPR+rZlQ/fWiRb7l8nZ37o
n3rCosaBeUaUUdvOmIA/akhSDyy4atqcFvg3j9RzhPyvXqWfHvnMVv9TCWkE6iTqo6RtaxBYidc4
6QBzVc9C7I9c3NzSYnomaBK6A17Py0z2Umg5BSfTgSwicuDixBMSGId0hjYoi4LQPHr5oec28fOb
BCZY84R1iSUIdtg+7f6Fzf4/P6Um1j+aBh95MTKHCZpfPvzv41vXfJX/d/6e//2a//75Q77ltx85
S55++mCZNWEzXtqvanz4qkkP+b1DMX/l/+8nf5sQ3MYCanqR181bYuefXz9dJZTrGm18HccYxjbZ
VP+zEgtEzs/O5X/3/X+cVICucx1x0cxZhPP18kccDYcULMO4HWn5/+gG/XGVkW+roA3D2fyzGItD
DCiJ2f+JNpaMUvVvNW6sH2yHXyxxkgpNwlLnx/Ij3/fPl5lZTVptFJIBbirfi5Gra8JtLIWtF4/Z
UurclMluySoc1bNlWQg20ylplwVkCAjZFB95xbot39NhKWD54Itr2TwHBsZmSsrC8l3TmPbp8Fqx
4amN7JRD5kg3YVcO4TX7KKVmxUFpo0wkSl0tGjQxGBnD612VymvSN8osCvXQFwuXwHvtm08DIWPC
JTx9Ev+ClUgkRKUeD2kmAR6mSq8JVQcmrGwSaWXAOMvzbtmgLRHJTEiQJ0fYndoNxIE+1G1NcWSD
lsmqS7hLyquEIjjud1G3nJJ1qtO/IHtumxjLhGNQFwqnkcjWVJ6uqc/4kxm9YDEfwZJtqzVPUzXd
IpbxiMZpRJYMOSspzSpT6RnHCjB9jHmzwCc3rs2DjGB6OBdHJA6BbVlXZqkA79luvWY2GSYZgLpo
UUiHaKDHDMQ9b9jteu8amRJlCeaOEx6IyZZH2NlW86D+D3fnsRy5mXbpW5mYPSbgzWI2mQDSO2Ym
3QZBC+89rn4elFSjktTxd2irCIXUXVVkJcnEZ857znMon5iGq2xd4XX4zZ6/1zuX1LHBQo3WaQwH
b1k7NeG7Od6CauTJr/Au8t5790Vo25hq8/yjmSbMAHvG3VpDusMJmH370hswizlJiKgj7HKykSk/
xNpN1JHemNoB073rRPVcJj1jJI5S80Ea77lkR3PRa/wFXrTJ8Se8W0/zUQuf2cA5T46/W1pgIp+A
BAe+ga0f1zaWVu68BWK+kAVcc944Uc5UpIkmu5rTH6fc7Ax0yChd3Ewq2g2mvTaCfqghCcmSMHvi
e7fm5FOiZhXWNpk9xOb32OFpS5LVZGZPquIW9Up4Uu9N1zEHMm2Tc584aYtmo8+sRibWKY3jHlSg
VL+lRExiM3cK/gDH70g+9lQRiG9qwrGxWMbtu6F9RuNuYgrebvPyOA7h0svhxhWnBqYp/EIDhzfY
au9de4pO/kHtoUli1V+03HlUm7rnp+pJ3Qw+uMe5rxBfra7c/Gk6p7igMk6WnBu5ZtQCcVPXF7a8
P6IJJGVrp9GRf8ex3X9VBSMLGps9l7MRTtyEcAmHGkMqXGL83Pgt7kIxJv6Fh8VcO5jwFcVF37yE
yhFbIAxjLwEU+Gwm11Fce0TTtP2MUDa6LWGnGhfKfGi049KViQ2xyYyX/FX/ykgkXMtXkd7e6Msr
IOSSETsA4pR2fHr5ZoUbXrpCBQxDsZy+KaCzlrerJoIrG5GTHph8wxnVK+HzWqWrcCm98/vS2o83
WeKGD2ZsF9DFgQO/9boN2T6cTpp4hk3jy5da72gtOCTxXbI25XRn+YmgHbNNlg4LTc2ATiAQsVCs
hdgzV7zBxM8jDp/4WJTHRj7pe/DKURw+l6ZxYR7UU5lI4oA+qGwrycXdx1uU41tOBSi3mLn6Rnqx
OBEGHja0EbqU6tbJW4fqXEQ4XWZoF9UPY06QU3FrntwRjXHw4mOGAYVvJ0oL1s6o/q7ZkxNCpREq
I1QILJx4pttNigtL0wiWcs+YD/ASXMy0fB705iR14Yljv7vwEn6mRfPRkjHj1lbMr5b3jXTQcGZL
/NTSE76hFJnmNbdDV3qYA1/ZY1BcjewDOINhAZAKoNN4oP6PQCa2fVnujC/QmvsGFcWfZWXNX8Oo
/tS+Z3OVeVYJv/jWlunvwn8euajU+aENXg2o7S22dYoDPR7FkdFYGLUOeIhFeh4cT37swScMq0E5
WdEF8ozRfEu5sDRZcrMn7joikam+tVVxF6kHKdvC7Q4ayMXyq1ob7hQhnDCN0pmgEvfFOpcMD/P3
fT7eCIRCMFsFUCfETcPHqSve6PRiqu1aSTdGfYy7dUDL4E1ghLCwpDcCrkSHK+0wKWtdWAfpQYiW
TPJiNgMu+aCQ6cE6emvqMgKAOzx1DRLQY+nGL5UBJmvi5YoLn/IKPE+8SEyT1UdSkKDi9uQzvnQz
qm2i+/DNb0EF70hMFLz3SI3YOd8lbjKlcKHUA1RrkDhp5GoyedRFg06EQ5kZeIhDaWWdxx3mreKC
KZ/INu+faCG+Unub75JD9DpHWc1Fsc0u/lV+woWnvven8LOeXaa0PcBtJxPakFqTS4k8xTzdcIrn
4STsVayk5q3teB55Oh0WUXd8Gp+qQ8QS29qoXT2AHrF6Vy9p+zbghjOP2nCkDF3R71F3pYAOjw0N
7ZO489pHU7+E8SUsnwxftTuByo/yafK+KjZxJW+2c9IgEmOsMMF9KKa1juoHi968ih9Ywdjykofo
qBIAYSOSbCKCsbyY0azSqsPYKcp7czo3dHCh8Y88mQujcM0oPoleADEEBb6HwAr9fjjkyanW1pr8
zC16UQ5zE4BI491bLu5zflItEyhLS1gdWf2w6Aj88xl7D7G0N2dtQcdVaSkMWC+//WK4TFlzfv7y
5Cnc7LsBa1IROTW3xTaOjt6EmUp3GlLuPpCWuj7LwH4V6YmYg3wkAXJPtlwUhXAb8jD55SYFRyt9
itROXK2X+N2svyq3xYApk+pITwRfY0J/+VpjltHjMLeVyOkiR1PPUsR9H2jVV9FvIn8jSrNLymRO
I2lP3vCYJGezXmbxKunpKoCeuuS90XzxpuoCvjnjEleodmxzN3iHo/SBrdV/sWYwBh+/iL6DAVYd
IDpySCNWxdkEaR2CY/YWia8cpgjjVPE61x64j7vBxcLppC/7gd5bUvhaR7TeURkHh/jyaP2E/z9h
HFb2oniWjGwdiOvOsCOGTLBFpgPYP7bovdz47xLEg3RltMzolKcEV2Z98sillitazrAcZ61bUEZw
nqOf6exZ7SnpwnSYw+tVhH138ZluzTS/iuF0OFfGI1tbmPJSlsd8zJcQX0gEtBZaylce3yxjr0Mm
6ZcE+MlkCdJT234WypPp7QqrtNO8do1uo0rCQ9Ueeky7s9rT3v0Sw17OJpH1G7+wvRorMJs2yrxE
4iUJiJ0Spo+fZf8eEr/p9XOta3aNDpJxwhEQ/8uOmSHvXQNzZ8gZj6NrVZE0RUCqPFqxSMdNWrKq
gieorwneC/jRp/lsWpJZpgH8kKH6VOJjTpVKisDOCaDKspcplpe9dBh7GnIMFy6SW/CYe/LkdHEF
m+KcxB8CYR7W2OGWdudKpVLp0Se42J4GtcTqG5BsXvif9DVw/vqoAVb72xjDcXodDgkH3+mKP1HA
0a58oSKmt+hNxYpzQUXLdCIHMn1A2iYlkzoS/LsNvfL471Yp5rprRvBMnP4rYhXe1J/unz9Ujr98
/B8qBQMuSCbmPFb/UdD1x/XRYIQP1ZWbqzHfH38VKZA0TMI/iqn/ngD6KVKIIFrmKydmuN/1i5+3
6t/BQ7/d4f2v/Pf//7+yNj3nIZGS//u/lVle+ZtK8esr/4tKMfitbxZpaWwrjkHyoJ7phorQzLHu
4BbYSTfpKSGnIH9R9tR5J/8IhgLURhlCrgbrA9rAaG2wfeh3mhfBtIpOjd4f56OQAnV86pNLoJvb
ONxJ6oESyTlBCnBBlQFBh7ZKPqbB/c2Sy3ydEqqpxDjL5ENhusbxLfZeWsDVOQ/Io5Y+pNkafU8S
fdrChmM6K206uGRkEuTWEWE4GEc83p1dDLCbhbE3F1GhYfmGGTti8/G7D6n1bl7dXzWLTIRvkZmN
90wEOs6H1DrVRzm4WTjX1ODG+m6AhRAwRo9t5nD9S3zCNiPmetxXSt1tRFBWVStT+jKwoMtlSBAB
OrrP15/lycbLsS8jPHPuLAi2zk59j9uK/FmWKf9WAJLOhQ5sseM5xIYzww36l5Y1MHoKSLiT80ya
Y4X32hwgL1H1RGGYvtcwzsMekHLHevMMw7M9t2KgT0QgZaWBgxEwxqJ+5UUhHTqJlEFSy+f4ZClC
hmktlq1k5qMOAbAlQrpY4eTY2kfScMlDfILBaHsVtUlCcVXwJpkEOpPgRoiD/WcbmtBLF969Fz1+
mJFbc1OrOLembrZSjyxv2Z62ZW8l1auQ20a3F7EclEK386ZwO6ws4qSiftc5deTt8FkO4G1JAXsV
VJVVjA8kAXirQoAhK/QW4uAFgVbhgkqwSgbgahRcYyDAWL9ze3gdWZ1DSPMSped8nP/RILt62NIS
3pIBB29juiRif6mYy6rYJjNaM/FBzldI3binVbsr5JR7mod/6sXg4tx64qVkUphYh4qYcjd3cNID
CTjR0c5TsZi5WyLAH2gvqw6kCfuZNHv60KsLI3srvZQhBvlYTrNxEbTLSn7quJhxc0PCZ7uBepVk
2swTCotVXnWbmZfTSJ9W27lpz1lJ/tb0t4ERbjiWtwwAFg6IuRbSb6rvCJDZdfRDBD9e1uyIiEn8
yOROPLueHifZzaIPWV1T5DGCqyGZ9lKvkWHelciu7iUR45N69PrTSNS8il9V6amBBBfhocsafaPm
rzJWk2rGdedif5qNhNDcCRP38TIt1lE64GYr6VgPLzI7tiAfDPq80pZTNtcJNXIw6LJbyw8GxLp/
7UYyRyNF8peaCjcdzov4P8vdKIM4un6xQP+nj/8pRP7o8dAkZgi6+kNu/P9CJA6yWf602ClERPZf
dxKin2wuUOZQw3FBGwpuij9SoSimbDJI9L8bp//BTqL9hdX92yvXEWAlSZ1JYbMc/ovcDS0l7joS
m1vB/GTR6zYEMfABvVQvkrRn8gq9fnCoTswd6LOs92g7WXAOwKcMqZNad8Ldaeaa1rZ9aBjW7VWg
huodVWe6jccptFMU9Bx3RWXMDQqsVsl3VC0VdfZCcSXsdmnuuw33PN/G6QAwo0ltCaVE03eZ41lr
Yvas+K8yq+4vI4r/sIdK/Mh+3UL/9pX/ZQstzHhSJikIt4w3Gb/yV9W2yv2c/QZnKRQfkWvpPLc9
TAdD/pAs59/8fEBf12h2Bx9hqv81Mv3D/fPn5+NvH//z+TD+D0w8g/mNijGIRMCvjwdYEk5ZCn/r
PNbh8PYzNG0CqPtRbYCCP8v7+IB+Ph4mbHzUYZLdkO1+4Jv/weMxf4F/e5vg1OTxxHupKTptCn9+
QNJWzAXdn4KtguCc+ssSzEl7LNCJoGCUK9FnHWekPZEiarWjkK9bAneJEtsTk1t/j/Wkb15jJ6QY
S7tH8gMxU2H8DsOrOmwU/Y0IKv/oInBLrIXJpjRc7HVZSBPW/CvZLH32D2W61uqb0bDwL9Lqu2k2
FVQlmvYWrbETPTYIm8wxzj5BwJZcUfcFLXKfYZcQaJM2a8yg2ywXVzrjdXpN/BPPeDd9oarL8Fyg
N5H4GqIX8jm0zpjxkV9lPAor4r02zsDwKpCahVv5eww8SJ4ZXhlQZ/qsPtlUi+gHgYwE/Xk+j/Bs
9Cv2kRtW94BDyo/PT9zWarddwTOO4fqsMA0maJxzIrMLYdnScYNm8l3T4RfyvVvwimo8BAUZNQ21
qV6q9xFtgMkEFZgXRToHnwQhA+vdx93Ja+lcdrFKpCZgUXwK9brooMYt+lcE8J7+d/97Dh75C/F7
+BheMB7AXpGA4sc2p1TGwg0mmhEeGyw1pGXpNovDy7bH9QT6bB1v4239yueTyAzPWlSzDmg1yPCV
rUhJSLFLS1rUdAvvCxEeK4xIAgs038fwwcDiPfoCI2SqGwCbzTw1AXVSGA558QmiZ0Pd55JzyPAW
lOfqKN3RjwJCXeKlqPF+Lpm1QMODtMcMezu5vVMf+4B+mw/Cy0Cj5HaPYqePiwBQ0lY74QmipNEL
oTet+sDtL2gc82AAPQtDl7jFKUb1wq3/+hGqTOGKKzEMnnNmutaDNAc17+lr95mitHwPLXVic181
x2NFeUgfo1v6MG3oK2saQqjQXXfCe/FpYtzhe9O+VqCvuACQ1MTHnmu2sU6Pxgme0wumEBKULo4k
bgroLUmyTHI0xMUPJNsColj0RQGm9y3zzSczo24pZB232XPYfvPHvS+EAv50PZ2im8pZFRsIBFUC
HORSHzHW9Qs+NckwFXLkN9d/S3BzfCCE0VKyrpTGIrEQqenA303GWiCbgLuWLoA+ekrMjWG8CxPd
kHtKYa8SDD4x/FTW8j35BNqdeG/SSVzxTU3uerGNSr6XC7hfEGZIteNlKEfa178jMpeo4w+xcimB
AVjcJ8jqkREsxgsOkfktRkIYl0x31xkK0Uv1VL/rWLJaaaltwvf4G78ZJMvxTaEZhw+ErNM7nezk
BVEUYubbCl4KAbwJkMESObO/a3txuOdQVSdvifG5a6iJ2rXqE6wvn1aEDsPaMPeiMs6jyHRyCe3x
swwU/GxorXYbFXQULNWSeQJ6FZGIuVyUix5TiYkcH2jxefTN047wNdww/bWv6hsFUHy+pN4QfB5T
R/UPmLiwQkV72qCiaKWLS+ZrreHmENARcPWtzCfOTTcCMc4ZfkbXzK24bQ+qC1W74fplLnkdI4FQ
xabUlVPzxFNPcofbIedVOmoplwd+i9uPW5z1Xp3Dh/IbH6Yg8+AgWdn9uGAsam6Ll/J1uHYejs5X
gjD5wWCAR0shzazEnmmoXxk5pcPEXqDZXJknHun6ZT3o4Z5DyGoOIUYlzh97osL9Qzq+hP6yo9wV
M0z5rjnmZ7cmDe0JjyWLyUA3xlF7EJb6vobKGN5Qftbdl94/6lhNvsSb9T3maLoPAc9RSV2wP53B
waFrt8Yjtbh8YeXS8l5G0upN9AJOT5rvIHVGNnyZScyPknWIRC5SLKvYNWUkkrnKx5fZ10n/BHiH
Rr/UfbQM7536JBkkfnNc8A/kigts0+AeCInokztlq+DBaW81E1DtDTaPiScW5AFeVH+bh26ZHLBZ
aj0lHhg1H1mqkq0wl+Eu024rBis6RixANQ2VqlJwi4imddJTjJFqTM9Cf9Tre/QhDNmBcJnFBVCl
HADRLSrtObpVvKfFKmsOHCNJnhkyUIYejVTi5kldAdFzTFpNtUeFNlNAhrM7HtAWeemEp0iLm2OC
wz3gScVeBQikYUpXsmn4lvZY8UqY9ryN13BwvW5rTjs/u8+4Yt6gvNF1ur0mRtaFb7d8mCgoy0Bf
W5MgLgp7myEsxCObif4YD8TapNei0ZwfRS98NsxHqnnQ6jcRCqa86LQLA27VNU+4+/zxPB23QWcn
iquRT4Vvqa98eNX+Jh1mmxKPnzo58387BEAZlGwPu7teNhk9s5CanxtmRtocDai/88naximZ966c
S/Xag9ncpu51vDbB02xUkw4NHq5eggI3t5zDUGBuALm/oqXWHoJ98Kzr5Jht3rAA/Tx6TCWPctzE
VgTKUa5WuSue+ClfPHZVzI9fAlMy3ILyVQUR7UctOYB7oWxYvABueIw/h2WRh7uR2lBKc3ty9N5O
PQtgDQj2B92nrrG5sZ+YlUP4Lsttfh8UiF8uOjRP+jF3SAeqAzs6Dtbmjej6rJKgkTJ7K4IXD8Hz
QpSD5zo4MmxGuSUI6YUv6rrfl+q3lwsbv7ZhTJQK4FLeo91F3dfGSkg2Botmxyg6Zi+UXuku75p3
Wm8LwX/O6SWXzVWnie74nPuOgHVQH87m2DhT7K0YbbIpftNmKj4L9/pHBwsUYhpz4LyDPu/MN6J8
MaV9nLs6Cgapdom5pbdOhgpMd585daToTOVZn70ErXIOZjA8BNIY/JaMaa/lPd2hx+g9EBiEIsQO
BJ3gTDotl48VNgVvYzDR1hp3aD5TAoTwvCqUmeDsozAEO6HcUZhBqlBEQ3em+oV/4DjJVO3hnVPO
lJJ1qEca3xEx2KnGtwkmir+ANz1ptrk1xPX4FTrJoJDFvBoiJ0yuDjIJNKaUtXKWeU/zuST+oscM
gPoci/ShFw6RuhXEfZEgE3gDQ5vCe4gYUM7Y5e6JokO0OtGHD+vdpY/yjWJdcSteBMHGEnAEhvyl
zqE5TkV2vfWTQsOM8hmSq4sRF2qIO4ZiBwQgTayUQaWc6iDjBJmupCz4nJG+woSWk29b2g9DBuaD
dlG1wUFKO3sgZcUIKsVwalApIPaElvISS8NFwCzaoF92i64nMttsYmVe0fBR+UDw6PFN1/m4NvxH
C0J9ZLVuL4Ok/eRkzbq0Cc7edqBktuecVonSIjnjNxZBdxgn8dUDGfCMiGYNFDjLC3MpHn1vKVHB
5H35AisxnT0ckqISBC5bJ2N3N/CePU5+zRoTCRMXiZlP510hl3icygSG2lRNUnMVuflV+B4cvlBt
Rd0VkxkAGUdeOpSh/No+5TsmfPUuADbGXpHd5SeBLEzs4BIhMxiGT8R7reZST3dRUdxYPnn+aZTX
+iue9hz3+sA5mRzzUdPOnFCA54Fpl1VqaJ/Jvkc6Xgt7CEGp9IilIDO//r1XWTxngLgIl5sg0U3u
iL/IBn+nf5GZ+rvn7K8f//Mqa1Gjxl2RG/JvUwMurH+kY8jVq7IKBYzwjDHr+X94zigiMunS+MP0
+HNoQNqdVD6XWPP3K/A/CgvO044/KR6/fekKicbZFofn7s9X2abT9KCuVGkr7AokSXvUmVx7FWXy
xHsBZJHsRuEcv7yNma4V/26ETr1FeUY8T0idFy6JRrpzYFVBCbfoL87Zcgyf+mwFxm1vywbN3FK5
6TjCNcOTmc/jY3xHQ+CoPCWyR4PLSD1z6rlxne8GUV0KbXfKDPIiV7nGCl06yKMLOkWFKHBvUqxy
CB43Y1/f27bYkn0pKCRtKvMexdkG5Bi+bAM+M+xVLh3j6K+6bLInrqfWRFs5W4auHuUakl78Ufoc
1ThIVkN9TaP83lMG2ufCCs8zARto8I1BCl6QV+NnbA3bdFTOYYg87j8Wswl/aLmiW2DlvdqGqn+Z
DwuVxCqdJZaxkOhUhCHhw+3yc+1QehnsZKDmAV6wfClTjBZwK+R4EugJfOer1jN5mF71Id6MAee1
ZOUNBZl5lFu7B4FdPXjh+2CRjkNp3pZ7g5AdWTl/J3nHaHJ67vbKSwXxCsa6M3+bd0Ixu/LgwUc9
sY2aHynhE5xHCuNtGGKixk48a3H17+WnulmdhHCyId5syOdFTErvkFaFt7i9SEdNppsOOz9SOUFx
jknqLSe6zg77GbM9zMCkilkp+YwKjX/+I6QajbIkoeA5IgtvXlk3GjibwaETlHRlyM8AhS1zCnrY
Ttm4CZTnTIS7SystgBdSphz54o8MbOEy4sqLwx3EjkxXOMgUQOHhexPNEQFgypUS76ZPjBktBXRW
53EJAOOcpc0GKhbHu7Z9rXnP5jkYYD3lIk/UfCttuDAWc4tI28C8W2J1/Kr09GwARWAOT0cLk7Ao
CQAnsq8siAlZDCty2JAp+1XuGwLvpRFJhpsHqAOw8Qm2FdAKafZcW3MtRm73NM2m6SXSrsK41XMQ
LJ9RRBqDi4AoWKt/7ZL7Y8yqGpJhzqFnzLX/ZclVdVggv6iH/+nj/xjTQhGxTJHeSkS/H7bwP+a0
GqNbi9JtiwT3LCz+seLOWiYN2rr187f+WHGp09ZJT1J6hIFY/kdNmAiEf15x//bK/5JHzMOgN30R
vFYcbfMsEpYCTFiFJz7h9oE19zn10ueeNzWn6kxepHQe9945GdDRe0FdQGCkOajGJylxuWIgxlKF
cbeamVUsWZyKrJB8EoyRSGrwyvBIhiAh6NnWGJd1Vs5l3f8oWvEUgfSYS63D/KlEP3o2MFUAckuc
+ZjWnZpxCZmWo2+jDjCruSVnRCXSYZOxRnt1etURNQtjO34VxspIob0tiDPG6pMwPpBlHD+Zp6kB
aPZbASKlYJtoMLb2srVI9ORsqM1+5nlMMwRc4KvpMWukOitSITKQK86Gzn2a062KrwwjNFLGJgfB
QHkGcuhAPS5TB1Inh/Cgw0WCMfLVgwcaFlmzrk2kBHdM11YIR11/a+LvicGYj/1WpYJjoLgGv825
OmTFQ6X0JLHmq2AqbEOlOaTMQkePCyw+mgYjYTMNZw5SI2riyCR6Aoel6BkspHLZ0/RrmTU5S19w
dSKbbFTbLBpE9ozwGwo2JejsEG3DfJSopnxMKeMrPdKnHhvMoFJ22gDuN9yMq0aKUSahnqjwNUxr
04pl+1+7OmDip31GMYiaUMcINuG/zN40nYfsl9XhP338HwcyVSZqYiHb//Rj/HIgM2lNo8txJqv+
mDv8HC6AaBBlRgcc/ZT5f/wye7PohmRQSAHkzzqdfzBcsP42fPvrlz4vH78M34woqFsfp/yW1N7G
ygQ7REyb2GEQF/B0thh35fyq8dbnYU25ERCRG41jj2LcIiMg98qDsOOwu4Kpg/xYgzyzgxfhWR1s
7qqDYKcVOiHvNWf4rB/U7/Kx/RYrN0iXB9RNiyMCId7UDT6DWxltKIq0zJWfOUlKLlgMDmW8iR+k
eC9/R2DlN2nmNNA9EQCKJUjvtc5Ksm1PEORcb/kZ3U2UNDrLHtRp8Vn1IFloeJnFCXPrGTb/T2q2
YXEm4+m1b4q5inASwnXJsTmZ4P8hTdZ2K7YblSJfC0evMQ+0W/kjqMYvXOUt+HeLKfWMc43haOrx
uSrRVRVWKgWm93jHeAORmy8XF8BcCzzHZidswSFOTQVcdEcAXOQqmgTtVpi+sYDMbnFHG8769CZi
KMvoh/CAEQWSk0puqdp4TgNsEheWl2dE3vChw1Bgd+foMyH0Jy/yh4bi4sZpztp7eVfPKQUEWPyH
bUHgN29XLW6C3tYOGMuj97lgITkM2sl6Jzgu7QgNFztEjPbF+9TK1SgszE/KDmVImiD9+NvqQ/am
vU5HSInU8JacZ5N4iXk9dcYDuDhOiov0oT/kX/GufGs2/jZcVTuN5pIX2j5ajNzFWmnfmi0qa7Ew
YJ7FjPr3szjUuB2Oz++kWvcwSZdN6A5PMmRrjrPvE2Ij8hd+c2VpXvUTCL4lbR/ihstCLxN9DFDw
r2Oz1U+YF9tnH1vrIv30/JX6wQk/JG+X6Xf5pijPQkGuLt3qc1RjDJZzIBOLHhFijKXZ1eyXUX1N
Qje9p1uM5hTnaMeGwyyix3Z61yU3/cpOIMUNNJ/36gkHzofwGk3LXDp3nFd9aDgvsy6CcsAAbmVh
5MOgOQ8gEP2WwhNNT2g6aBHJJ7d6/wEhHE3W6d/inbTDJRJ3Tt7YdEXwpQfgprbViaeG3+aE/Ri9
SGuZLuYI5vctey8P4LrpzFtUm/7BeBp2ZfWqn6UHIZ7tnAFk36t1D55oO+WLlQyuFAukqGxDIcuw
U18sp9eW5ll4KFeqU5xzkglu5tLycjIxn2+rc+cfmT3pyxxzNDVFS/8un+pbMy3LPcDTZh0fCCwf
9DcDHJjiYEBlSsDZ/i7t6gcMxxVP7HSqUjd9g+Qa2UrnqEcEl28eP+km3vNL+irKu6nYtl88gsSI
bhExj8f0QVtPu8DkYLD00KZWxFpmE+ShuZrIpE5rzGEXC1FvR/IjDo9it2n0bQDHix5XUKHRA5tw
g1tMirlvPCpkvSmFs7VspUmHrjhruCKp8ss2nu8W5naonsgc6MYKm3gD2U/D1SoXb1F2aLovxlAy
hjEJf0AmLEPVUShi4s6YviCgh70jVSt1WinKnjtVZ50YH0UQ0YpdY8FOXVnKJoLtZK0G66RoH70B
9MyJ8jUNkJX0rqbJIvzqGHVE0r2SliSQOKgY605wNXNTtUwJ3q38JEVwtWzh+TYU6xKItLag+9Dy
VnT7YdQqlupbhClTPNW864lj8PRYnP33rHEMvcq70pxHmibcJt+N3qINHHzhBdiYzJ1fmviu5EwB
Xb5dor8h1GFW+bJ/TIprPgnr0b97xabCBKXdQyRIXVuL/XONddij2aYg9itrhMVzh2EW7/NeuXYU
UMdrLkDWq5Y/FhTjQpMHNDEvHhK85d7JZlVQ2oltSXj2RtC7I0FkzGx4gxGrPPHn8GdNJfp6Rbw/
PXHUPg866wyZe3NXIAMAfYP7P62kiHTCXu/OY3yyhkNbO42yLWEKlOjVw933aXaBNalcADrj9BhZ
Onlv5N+RRHILX6t5iDDsDZWMoOhMxQfFo4D7F310z6tbIa3FYm0K4DRnGnEmrhOap6T80UNCl8QL
yGPReNc/+vIWxntjlVFISykbY2lNciOvXvne4uIzHKcgzpCgBy+nkDHyQCtOdOxMupSNtSbpa4HD
ahF/p/pHKLx52qdP0pr4Btti4Oj+yC3yO1OYL3a21O5z1EkfTMKDrj5QliIFiBvbtHHKT4u0tLYx
sUVi9AafUIHsRFFnADD1G2YBy9SuBbsL+V0OtU8FhZioeuZirK5Y8cQWQOWSILjqwsLRxlefthQN
NpnN8koJFqxfpDpw7KSZMNFX0qopER6Z0jwkvjvVrgC3LhI3OmhpohBMpNElTdfw15y5feYk05J1
WBgPjecUhg1xHDizmR6G+Jx+4isnGwcmOG1W9JzAjZ4aquCpaVr0nNYnh++kyd9euXmJbmuPqDLW
VereDACyhHAwD8ITFIGTrYlSUMdiOtqn+dq5zbDDzF2Vh17ajtmZWoY83kYgr/Fpk0aiB+gmxNfc
4iyDy3sB3YKqrC3XIDp4xHpVKC6Ad2tcwnfQQ6dCgQZlrUTbiAIkClj53sbWpYqPirHv4RtY/inF
0y2y+XcSa2wgnHRh25hE2JwGlbU4mAbrsBPx+kwHGZbAJI1UunLsGcgRVtSZ36wFk+wb7/YVfMJi
sNX2WRE3bcJJAQS9jYHOYDmmmBQSubdQ6GmW17XqNIITVsT7lszY+QorCAZ8zaAfwBHOQ/ZlGyAi
gHYFvLucgnNbOh77JEZ1Oy7suqVYdcY7h4q385hUxhSzFlhGc/bcUKlvFRbDAT2raiP2700Ynprm
FIBzYVaIP4DxslwtnsGqULREYw2LNlc6n7xICadux9x7oC5i4Hq50PVVPLmJYevJkhwFBx9UEMDQ
blQ+W2G9KodZP7aGs+G5EqMm/cn6lLiTzEWscSeviaVEFls1rIFJ4LAWX3Kd6xcgiRkyppx77kwB
mZOx884ZbXhFS7mcHnqn0koZY3Iu9RPPtA3uqlSdq3aAdvRvvujQVWxRUszchXuF/D9fdERV+bMM
wkXnbx//86JD74SOH9BU6NdEZ56V3Z8XHfxQVEuY+Dh/UzuQIP7QQXgpIvQ6AHh4Cg0ccH/oIKCj
FHQVvFmYFxE2/sFFh9LQP+sgv710IAEYFnW+8tlf+etFp5JyVRCJqW1zyNDNxWBEQYv3yR3za4qt
kOVWu1PPoMXcs2fSDpcfkhGsla1n9xiFXPHAhMrHBwM8RbF340NV2t5bKK7gwNCyhuBghsiFX1Lr
9DPJtJlu8BsbNs6BOGvKnX/ECNG9B8qCLnXyzvVFmPbamkjFWEDCGzYj/mL1nZa5gVlZwWNJfuoG
Mi+NPWwT7JQFfThyK7GOW0wNCVmbo+Nlr94w2TDWAF9oRrcSeeW9RspaPrTEpIB1s++Gm/KmWU4y
Hhj4KOK6/JyYdO3w+Q7OgO+Afqe51qp2IC1RjqDXQGA5mA4daT7b6ndCuDfY82I3C3cAf6y9QXFM
6QfnKa7sRHRgYzJaFqrkqlBhZ1jvYvmV4n8aaEJisFzvU/9iJa+1ePKza2GwA2eOEL4V2DkE+nZq
nCTjJdgrHDo6MCIz6BZ+MlDRZAxw1sC9rlgfTeuVFiV1+i7ELf+jxV8QL9TWZ7lm4MWazpFh+hbE
wTbpC/LR8QHnUdt+FZUIDYnXAySFIwi/gpJLah0pSVDfc7DXlRHcA+wPlY9DmYM8t5MPULNXSCx+
fs/lKwV6ovhoAW6XGFYSaH1CMaqDJyXYq2VhU2IMFZCXE/E3Jt0OXUvD3t8+pXN9KqeWJZF2g/9O
N9lySA2vATik4rY7DVc92DTZrTEP8a6VOarAl9qkyrbwd4R6THn1oyzCrRQ2h/meSku3tQ7HtfDo
048I4spaiwToZGDclWNRgRfsCU8XwkUyD4L+FgyneC5JWBjCbInwUNHgsWSP5hcvmBJobrl8a2HZ
gNr2RJvWARIcXem2iiMHu2q7L/DJgB1KN5V4iHFmcBKS9YXIMGCBCGD+P+7Oa8lta+u6L/TjFHK4
ZQRjk2x2vEF1EnLOePpv7LZ91Arl8/vWVSrJUpsSGwT2XnutOcdcNNOKw8FaPr2dyoWxxEC+G9mb
sllTPfXKO3toCYwFSCgMYWU2sCeSAAc0YJgl2M/5h02QZsmHgg8KzrZLjV+i+SHgfOettOnJduCM
Bw+ddcsb1M0NpRYoIStZR+HG9Fa82VDZS+mRrzIkdtXkydfe8rdMvgI9yqJtql0kqLXs0LyA/7sE
eTOsyEbjX2Pm4KTH/uRkb1QitbPlB85Afs7fsPDGlGvaSqE7IHXPXGz1KkM9Chhwb6p054Quf0Ye
GVceCBDSDNU+WM7SuuNGCbIjKHTyVKzuedAOY36IrFnNoAAVFtscvxF/ybNyl8spaTJuR1kYLTmy
nBIoB1FN0+IWi7vC265FRO0MSdiS723k6TbA7UofYbvgYBpaDFx3JqyEQBg8s2uqBbx+GwhNFPKU
mj+hXyLAMzdIJd6AFe5G40CB3G3crtkDYFhaH8wFZ1gxwPF4lBxb3XKdA3e02t4OxK1xHga7GOwH
xtExukVzF3kMoekpV7qOoFA7Z+W9HD+TojGgMBxGdHXNRUKxlY8rLb5tI9LtDwRoqM6BYZKxGyIx
rLbo/5CPSMe2i24RXRZYAbHKCWRRz0PU52fyPabw7EsoFPaVHnOOQsXCmQnDD5McNxWkIZXbqZwH
V+VRwXAjCbVqTAofNYcgsj1FcN8q2JRwAYjUCx4UMFoR4kGLekBfJXg5UFzUpx4WRHVjjvQpLHeq
CQYm684Z8acC2u2AUEOAO4YJzWZG2Rc6QxmrkuItIsmN5UXj0FS4yYJt8wHGbPT2euPv4/6j5H5G
TdjGd21+03u0jldhcJFJJbc2KpE7GO6afUtzS13oySol3j5bp860ICplgnOaqQQ935jVIQjO9RUR
iSfdNEckUYW+xWyD7AGSUuJxtjuP/ak0XgwbPBzfu/mQDQdCG6P0PmZG2oP8UpEg5tZNb9wBFcpS
EBTFY6TeaDaipXlVnb6MqH+jbFd/lix/FgoW1YApNltDCKe/7rbdGCO4sPNhKxMsWHnPmXYZyEQr
KIvphtnaaoTh95FxbXCMvfMrnwNnW1Nrb1o+exWBYQ24z4iKFc91VCauJFGxGvkfM6wfSDVfbWy/
SPD/eKPiTYJ+lHHO/fhGk9hI0iFPhy2YtgF9JBnCGKboocA+VV7aE8IZThj+DU8QE+pQ/1//vvj7
v0BY/ihLrO///k8WgDbNmczLybBl1VaTdYOvtLAfKIY7lrFNHs2R4DIQ/DeXrPhWHGyLmqyZlqVz
p/0dStQ2KPx+7M3/8vq/SlZyzzQmbZSrqiqk/3TZ/ypZ+RJ5aMKRAtiY2pOP7a+SFUIUsCcLh6Wp
oosQhe5fJav4En18mYrVYoZHNftPStZfbw3eOe+B6veTFfTTrVmFlm2FpVVs63THeCbNMIEBNOnM
u1S+onBVunko39X4+6Fyl2JydgKgUcPQUGi5LJBC099RHqkFm31Gv29hf3SsLcRuaTd0K33sc+Ee
T3ajQZdYqPamH/cVK+AAkALyAIIDjsLqJlyHw1rHT1awF6ELikgTUWZogr58UL9bMn4t0H/8oMTX
v0witEC3knI0iq13FyprsB2N7Spv/jda5Lq/lZoToj5vi+Qs3rY0LoBnDnjlATLAWQ+ieVd/dHcw
X2hzALYMLMwJzPP/xc8NRHIVvpMwaim6/L/AVo5Yon94bn59/V/PjbC+MEnSRVCHmFxxnvvrucFP
BggNCpqjgdrFFf3f50ZgxxmEW/jJdAPpk/jSn88NX7IMItmZaRnIk5Av/ZPnRhcP549r6o9v3UA+
9fVOisPaa9rUARcJrCHxRTPRNqVFXIF9UG1MmtB18d17b1olPVXsR33pbwt6HXNrJNtvum0EaIji
a0xQ5TYXSgCE7E3kSuADhywkwBs2dcARI6pj5lJ0RFAwQk6l4gke0zRBGj2Nt4VEkc8x7zhsfIR/
xaZ9jh4heZI0viwZzro9FuZre2mfW2o6BvPaawn+/6R+QwK6Ui/+A3P0W+dmgoMTX7jVNQ6snjrT
/Xk4uBmMq1m4Y1GoKcaF+WYNB4qzW1ctig0bZluemlN/YBlIl2gg8Q7PKXyYm1kx02OhzInDG0U/
1c6CRA75nH+TbvUtDF9MJgZygFOHZko+KOMqUWfWrXyM1oga6flfCuYW38pvpP4gGPCULadX9Ywm
cxXHZ/UZPwIPXuDdeClZItvJJzaB78rfIe9CJTPodzU8rhXoU4ZztGjoAAYuMwoGS3YvUuQ4oDGA
Sh8rh8JqoV2MC3pyc1gzrOlQp/ZL/w7wD21fQDXPDtKlhbEqNjWuh03xPpHJS+j7DK5vsUAszwRE
qU+aBt19hX7oZCeAIkhfqmCd2JiKfQUYSkm8aqzXxIigpU3PuPLIHJxJl7RgJuOpsFwFrDZe6VZN
WixTQefba9SeMyV4jdH4DEp2xF+J9yDknHWs0PM2ESJ8WQFFIcUOfdPR3Pm+hamJZVrJn+vEeStB
LrjBmL4oWhOyfMUc2/Wefr1j8d3L13HdlYTcYUhghtgjLUb49Wrqboq49tnDyOOtJn3rcM3qU6Bs
bA1t2WL61n2LQlbvyu3GZ0wmaoKkAN8S3VqSJRaYh6YPmCHh7Tjo6zZ3IwBd0IxRTn8MYuhJrgcH
t2cMx4H8zSx75MfMXSZ7g3OaRnWPjf5U+87ntUu7twBP+4iYvsRp432OTSEw9QaUaL/q7jj7iA4p
7psQV1dEJl/PbMLJkbhFZI+BVuNJhM7h0IU5qFehiyg071gZ2duE9RvB/bBOAaEuJLtj5OwtG/Oq
EBZQirEB18yK7j1rkOZVQdIumV+wEKVFkL5XlzhKGGO3KC+isLotS3aupDfWDVeYZOuLgRA5l+5K
ubqOTbax+Yi3UUyf0IaClzHa4zTC1DTZ9br96KvIyzkgdurOiCzIOZXVYQu51c8i1pdgYDMhdFnt
iX1Lk0VbPznaahq6F9uDOyLp2lUf4w+9J7gUSpyJi/SvX6EhaN5mwNmv64rbT08aWSVJ/Y2c7+JQ
dm9o1Ap4P1Bu+dcK5tpKeBbR5rK9Ifmr3ia0Y0ig8fAE1dteABAQs5yA5/cLuidT5xcYpWjM5ksV
DzkBEjOBHCUpHJ1bTvKWoDwV+VofTgHEEvtUyVsEzLZryMBqNe5a3C6uClanKF69scU98unRuFM5
1RddycpTppzl9K0NkurvqwHrt2s4CgiLCs00UUL8uIZ3Tadmmgzy1+BIOEBMwkVxqM+vwSl2i9O0
sLOlwcAE402AgGjVR5upuEYU7Wp+MtR9Lx9KdYuOANrKrGDQXBKMsCjvzWqlb3U6VW84Ff18LX6G
/FSdpGIBG6WlpTGgKTykyW5CUt/uqvwxTNYxgwHuM63cMtVo3n2LaEg9e5PqapWSj8N9eh+9KBVj
AVJDMfmTGwipT91r47J48fV9MpFR9/L3l0inF/vLNgdwFEuohXiXwvPHSzRNqWymKu9J4ARY04Lh
mMn3zADmkbweiSGyP3DVgxhyJ6Jzbgoes0Q9GKyT5iwHHmNvAsuCC7gA7FLUODxm4SPrQwe49pWZ
V8/t8mHQA2RekW/LB1ymOnrEYuvoCx+GTQ7frDroF7hHf/+NKcr/+s5+1qx1eIUKU+U7i1fTmITs
dzcV7/e+yw9juZJJFCTQJgNdeOfI+/6iW9lyCF8duiRkhzb7lMMjSyYnNmZ6zLORtnLupVEEkEh0
JNioOBXbmluR7d1T1noHj3CcgQYE0g3DG4he2itIMAR6yrgor0r/OLlZdRnO7VozbsxTDCvs4MBL
MhfxJiQyCB8nQuTtwOw0Nu8ajotNmu4jSUPC6r3RSnkNxnUUMeKq7GWLZCtG7rZOntGCCOJavqjW
xXFy5tWFDyhfqCsFV1qNsHZhADgMyZhKufxEKCkrs2G477VzZd7d80fNi6NBbrytt1Y1g7EY1DMe
fGhAzpx8io69ePAeExKQgcthkatPY3D815bFn3JISlfU5xzsGFXw0PzdcRKj+Q9l8e9e/2dZ7Mj/
EQMLtmeRDWeD7PlvWcyXLFM3UXOZqP5hAPGlv46TCOwNTZY5NcJ11UXt+1dZrAPsURWOkrzAVBit
/CPeKwEYP64Xf751UEWKbqE8tX9aUsu87yfTz82tAt+axwVhypDupyK7hws6GfshblYOBiKh7coc
4OnNeUSRRKGj6a8tN14i6SsnfkGgYtOMC6QawXZl3wbMS8O9vUdMNEpImqIFFi/Ff0I9I5HHk84c
IDPKvkXr1UfWpYrzDSat5MlLNPrONFfzZbbPj9A2A3RVBZyTnHKr0E5FiowBMxuLkgGdsOjtk0qm
Jas3U34UqxnKVWg6j0JEXonHT1GveUVrEkE5dVaArLFklJgic8yQO+bIHn3GheYcHAkZZgZEQpO8
05TNUWWWS/kXy++sBhZlEV5VPfmWC3VlgcySwIGrlPnrocXr6UPB0RBnRoJ0Q6yYsBvBcCKTj60G
9UbXXNBK3COk8nXkF0t02jo1gg32yEEtX97KZbKR+xkS1gl6XXqiVmk/KGgRBNGuK0nD5UoDHVzE
sHeY+aoq2Zt8zxWwRgmHuNJRg4r+roqzgaBoBtC+ssjqowUCbQTFQnbqBShmviZ5LlUBahbOw9aM
44vm5SyVE0qU2qJ0kDU8SAI+I2soIzRlZGoiUEW2W6btYxX7LmC67rbq3j5TdFQfG+jAp0lBuPLZ
gn2EwTMFS1UcmFwf+2qbyIDU60D4TmXyVvlUWHGAvTChWGq0MHGgtafPTvODFS5KGqtDrGPaC9b2
Uto4LME2ICTTt5Zez3BIVYd82YEUKOpvIqGtRFdHDTmvdfJ3GijxOZ1SC6c8S54HK9ZXKXB8uupU
fE6BwsfGFRcLWhHUIgk/XgPFiOzsmcTdX0E3GgXmSIV31JE9SuZqsAOpwOBIJ4WIb3RcQ/32Ftmb
jOiluNXReqmHUuCUdAR+dN1Ldk0G53jPMKeEDyH9u+5JokEciHi0kyK6nWxUVH3Ke4pbQHkfxUDo
GmFkhF8grXHWtVmHP9qMNrnAOqC4xMvBPGfAoFEKSNQELUqFGlW0m4F6O4h5f/27ofNRVkRCtP64
GK3stnEUqLQiXVpCu3IXaPkWyiuGe0V58PpXtCOZReI3NFQBmZuKDhQpU64WWBZqY4cnZpCUZ4eH
ya5ImVAe8kRzo3RibUCXh9RikEqgcjzG5KPX3Ml5yJmoKRcB3t1jG555gtW6v3VWGiJjDqIR6kyP
z7wlUG8AjBgdaryAkPVpQGtuL/XPCVufwjFZW7SxbuCcfR3wmNbZtEvK9K5Q4MIuVFmQ8Z4R7pnS
UkfWQo47UnUERo53h2sbyx80PaM843/XAC8gQ61OeXCWOJsGHGxfOoR3L+O6R33Iro0LzTihVTEJ
7ybGN4iXQ/cEIxBc5jiNG8laOoJUuU814hq6JyXwVnKh7/tCu7Q7h5mmPxCWg4iLi4L+AsqgJGHr
2HYltAJ1ucjmRrT226OO/U3vH7dVWq4bWh/LLxvR/0e77HM1twCPKMiBsTRYP3fYHWVo1AAhXOpv
JPNc6RQ9HqEZ+rFxczQWiXGQAQxCqu3OSnMK27UpYIUzgJcFR958z7JgF5Q3J5PIZ/9JU8tZjxFl
Cv+9NPjPi2qqSCQ+OesUCV8+lN8489jvf60Ofnr99+pAw5NHawBfB8MGg5r3z6YZ1QEZBLYuUz1Q
IKA6+1odII6gBw0TCgUBBJrv1YHyH1mVRZgVO/0nRf6fNM2EovzrYUJ857aIxtLhMDEG+TnFr9c9
TTErx9gSUbeSJ8TRrauhFgC0lrlyc0C7MJlPwREDFqAvfN1S+qzngmkCSk74plpMxZUykgI4zBrr
WOKg0oKj4IdAgAhWNYcjIKl01VTyQ2FzFP/e3uwfzy5KlM8GKh8ed9HfFqE6VeqX3uzvXv/9NsNm
YJoOGWkkBfx0mwmbAzgjktDwQYk78K8iVP4PZakAkMkgv0SS5PfbjC/xe8hkUHOgL3FW+wczDUU4
JX6+z+jxKtzVoM4Ee+zHQyviLcWns2xujShfhUS7KlBVdaldhAPdRae66hzJvSEE6IxUs2gezfrC
7EE+Di1aZgC+aL/MJdKb6R3rtveR44T39C1eZCvEadMsYDhO7z0za3ZmImWtDIE81spKvk9b0Vms
90PrwJ5vAM9Z38CwkjgsAZIsZTz2HRQO7WCQXCvrxC8x8WsrGYkw/cE2Z+OLyb9yQumbwwbH21Al
dM8JZ0tbNSKc7C6sLrkAG9kDy04WGEXNytWixu3tuxATZbQHaWzZRwvkJW6L6JaMSIdAovzQ6LbL
kwOBA2JCYy/aoJhXTn8miXVjyNB0uxQlQX3Um2DvJfYBGZ2HvoLqOJaXk/GYtwmM7ByNneRfC9yO
hiiOFEz4OsTx3KN3W+4SAJGFONGyvRfNQUOGr1jffNWlM+unG1NQkhdtRr0xf7Y8nng5odNHM0xF
EuXH4BkS1fXb+iLlw5KA2sTKW6ofnFE+hsiiLveJ1KBTfm9o5Jn1OpiekgRwOwUdVZwqCktPlhNU
u/WuDbvYRS0TEL8bW6WrFoREcM35yAAaDpzztQOz+r4mVAubaL3oi3FjDSfuBWyS1Cw0oSOqh16j
bfv5eP0b40s+VwJbPO62ibqOGeb/WEnM3xxnf3r995VEh2CmEzdCjfzHCPT7hsUqoQkYmf3TlIeM
EpmpqNjOMDaJHevrSoJNkm2GIzLBtLii/slKInbanxcSC2sVKezgCcU7/HEhMaw46vOIhUSNoh3F
fU0ocgqew8SUp1KbofQpRH2q08KE4E+MA7N8jk5z7ln6WJI/D4R+lsi5yZxXzbOSvIXxNSErJ7xV
+/fUPqjhU2tfauL8pmPo73IDolKqr0NipQ1wMhJElC+fxm9qOnHW/+V7AsKIQtFGcWN+ahi/jEAD
PRurDqgmuYv9tXEAcvbK+DrpyNak9I4uX/ns5TUyswZiDmTsoSojZlvU0mn0oAKpUCv7uZn7ybAf
MIf//bszRevjl7dn85HqTBUNPt6f1u60GvI6bHVDCI05+ozb+IJijkAS886czu2d9x6077TrZw5j
qXWGNyR6TPBZcrj2kg3R3428ghOrJPJ7beDqaN6bhpg7Vwb2la89VDwU8lMxLm053RiQ5pN+vB28
cGsC8VGwH9nqlkOV9I1cS3hBFbLu6LGB2hHhFlJY1HIhiMNNkLU0Kln7hLwvip8wtYs+QI4tm2z0
jMNON4LE6DmhYaPM0ZujU+GwTDyIGONYiO4n7UYfu3qtsN6WTuija7PDpf2ixN5dWft71fZR/h1l
WiWQ4hRi7ZYVZhpOY3jjxFHGI3ZbkaTzwEFUJehMm2dwX8reOBXsKilA8gIq3Col9H141f2JjsMm
SS4WuibQwphJ6bLwcycjVnsl0qLi1RyxiDG5H8wzL0YdIudoJIXHBT9cyiqMv2VifazNKy8bvceg
PdfIUifA9NRcCe2H1nvsEEhZwgMhmtgyEeCG6Ch0cIbll7w9U7mK5PWIfsKA44+UyIINMNC1s4dB
sBt8pAYWxLPRWMFMeURxp6IvP+KbU9Q3QkPi1EanVGEjQ49AgEjQOrdZUt+GmHxDPh5yJ8zZm8W+
4mlTPjuZYj/CvwbwiOtiLH11PHqrrB4eZM1b5EH5EfG+wzG6Ta3gOcq4+yfOupM49NpAlp36wwiu
Hne7Bmu4PrZPPUDm6Ztl7moiLWYmtKY0b28LmhO+/6YU1kwS6CWxS/tTT5cgVSEP1QtfAKAHQYKG
CN0EsNrlZSKaSukxGB2BVGNM6prpRbdFrAW0s8R7GiBN6zq7KFpdxi8NqJYK7sSrweAs50LTg82Z
n2lwq8GTcSqTQVmHO5+GxAjfWhWca3jXNdznGP61YoYr33MH9LpwEgxtXfO9l6bLtosDK99P0w1M
hSb9KNKl/MCzkUw7qyauAMV9/paO6kkCCmXjUOzo/Hvc6L0O9xHOrqe4EgkWUXDUGPdZ4bmFyBsL
NG9WuIxX8AZhaDSQtObDeNMJm7cC1VfLn9kJNiGsXy3nmM6dZKXiIRqrG+MY3fAI1nc6wbWvg9u4
7VMprZk1AA3TdDeP3mRyRqd7ZHKas9AjltwB+nAFmGqCRnyN4RIH8Ikb7rO+gILY0p0vryMUY918
cWAaZ1QCRbvSyA/H063bDU6EteLtA5EKEgJrc9ZkHPb08DWSSR8SgU5OYCgzzjJ9xvNNkbxUPKIF
5WCEsoXgCLVZQ47gFOOIUg0QZNtBGNz7fA4EinBWCabDiLw1dcZzp4yIHZ9COM+KkSxQTGtcHEOW
jmU/3eQ8kblczjTumaQ+MVFbKHKETIZ3pZMr0jIVJjaIKkqVHmh0AaigxSaWBWW85ATD1BFI5rJ4
lBryQ1VXiiiwFCotzkiTKLxMUYIdpWnehgBFFqbDR7ipuVCta1TfLB6PJqJwBCUNmQr1zHyEzEQC
ivC8y6Ly++yPUQsSxnktwwZJN1Vklz31qbIcmCAXUoJDTHIOfhTt6V8cnS5DQJy7St1sOm88q0S/
OugD0AH7KZynobJcczwMw8p0TgGdnnIjwVrJbgrnxqz3WFD64r7qWnecXK10mV/3KYY/HjWD8MrK
jTWZBm+u3WmicNbNpUcd7VFP2/AB0tBEe9CCVhIld0aXqGbHIy19K2sHlPTMNpFnQ4HzLX0JehNj
YQ1ZLzSbWRrt06BqcVCO96JfmKQXEhvJNMmu1fOAu+ZcQhxytqk+gRQQN0isb0nPAwSIQl32HhmX
ikaV3DZM3QGDp2oHdsQPLhmixYjM8FHH1Wpvcp1UBJ6t2zp6bNEm6NuR7Rbzb3kZNxNz8Lp761np
SmcRED+BarS+AaidPI7qDTwo78WmdcvBJK3gqc7CFvJZIbQjdBsdFd0u/hw2BGdhYSd7MLyVz40z
Hy820L7izZHJsMdrvOWlJFzyyli+8t9gcpSNDr/lRQRGcEBybNDi/CKDhYXDeuMZxYKgXkE74ICk
2R85E0vjKqubjOdOprnL2HqbtRtyhqPbBGbaR3D4f91/O0xyuBtY4XQ6RIP/ZOlrE8ITo2+BXqNv
trOClUa4T/xYKmu5OSndGUbVpJBmc8hY82pE1GhAYarRo/LMc+Jv/s0FO+IoE0khZ2nhvacE/Juj
P80YOj4/Hv1/ef33gt0AJwCcgOr7MzLia4eJrxCti/VHFpX39/kT2isDrSLwYzqJYApspkbfZVlC
ysU0yzB5u1DC/0nBrorq8IvSlaMKs2qMQBDFqXD1n0/+U2z3eWPX8laBXuTWIPL68+QEeNfe2AKV
65stcWJdO2vtniOruSIdWANZIWusGCz+9TrH2bDh9pd2rAbg9L9c2d8U34g3f/MGv3w0zk+ysU4b
yhFICZnTZrrS8KpBqodZyYncG1wJ0LGs9IsUu2tcZK4QYjkWPI1WmjkICgoCzCBjRsFeiouZgt4A
u4Xk0XMGCiIjSszpuccs1C02vkZ/LfVhzrCeIXXHkVceQsLX1VVrNWtnWuUKRRUHGJVudcFUA9Tu
cB3KGugbic2pv+xoSHjpbW/XSyML3MS704KFLXN81gpsxDT2s2geeSwT7JdSAiOuWaY2f9+4snRz
zhRsoXrdgXyFbYfKQ4dvPOzj7rWV2QApwM3UW1ZRciM5SCmNYjmZ4Gm1ZFnp+wHTgV+TaS1vplg7
RZguy3G8i5t6a85TXKOBwNRp6FTVaJW1BlDcAoFKGXbLajjlyJUKrIAK+k01G1cGtMVqGuDNAWBO
yaNOPOcplerXOs3ouZBEHE3vE52Fm9F8CH3jhjw6gp8dcPD1JkSB4A9Ha6QdkXlE7LScKgj6ID0c
8lFM4xLZ1xpR1NC4RVkc8lF/rkmAjyCFCbkZdY/MfqxxeCRr/VBZorWZJdW4KDBwFZZ1l2XbMOvY
zptNJr+E0CstLDihne19ZhoWVXVQH0sxUhKBz9GqY86Dc5HErgqjWN67MZnFjE2WBtZEkIvxY+9F
10mVjjwsO3nzNvbdyi7Hj7S9UuRlTvqc1d/UB0GMSC4AKVbAbRdFB7PqhVKQB8R/M+SGoDPrm0V9
KVPMZV4uQg4DZS+Lg4dviCT0tcxpUAdbI6GAIqjnMdwozwNRxRwVsFGb+Cc3ITahZbFs6KUsqyXe
4vGRKseoL6gNkhczQSjhBhdzVSKcmyXqhuQokij6hXQ2tliA7TfkZfG132fp1gHArwZL1GvZC8oX
zx2TJ5pRwxkNn7F07uq3Zutwqf09Jy0Xmj7ZeYuKHJZNauEonlk15IyF8MAQ6oVEMwcG3txhOytm
2Vp1veyskRhKkV8mTyXNIq4um+G6XY0S+BxCUSL7oefqYA3LOmA6rgVUI/EenWSjDO6wZm/HSoKv
wJU2cbGVgPHUt/oOmqLfSPNIJEfDkH4whLXJeWISlnDfkjbnRMqH7ylkgmV0AXqqynqJdUlUrDVy
CptFwCCyqmeMDuAUKZDX7rgjy3ZJ5T/kZ8V7ExhJyVsBHqZppZ7Ntb3Vkn16lLcwcPe9elNwF0f+
0nHNpbUp1gSi+MKdrO+kDS34TeQgYdvHig7ra26YG8mgVOOcieDSIpgd6R4VioLY0GY62MBv4VbS
z0m1ITRBJYQPxmUmjFzZgIMI143ED9kdsF1YD1CaUzElA6a3Mynl1Vnr70ymwSvPZW6P9XqFOmjg
2g0viIusY4Z3v+GuJyFzLlHuJKKWbg4O9pvi1kFnWWHRxWzixxQ3h/4J6U03ujlul3obeA9y9dgZ
j3b1aPa7mGqKANlSXY6rnMA74fT4QHkOP42G1GLUNmA5C+c+8oLF5Ls0RGd5PWdsUHOC6+YRwwTZ
AsJtuDpZKHrZ7r7+lrP6KwGzeNiCfp9vpiUj6Ey9QRoJq4PlR1sXHDmJfzWuwT7Zm2tvTXTiymoW
qjZBtQHhEfJc5QqOLWMfFTEcbJRfq8lM8XpJeLqHecUpa4tTMbTNdWZEyzjdiLI7xUaHtY3Lr0Ep
oQ+itmfTOo72QxvnhINxXuEQZOM8wwkq2cGqg0XdJepCghPQHSTv4tj3qrMo9UPMIk46LXYqdTMS
R1ZQWtInje1tDta/W4b6hvsUBHNB9mkFzh4sOKdQfdbg+S+WTj/P5cs0bglj0e5iA6PiU/7kfLT9
SoIgkrwTRsgku3+zhiWGT93aNP4B6zRus9GZIW0KyZBuFkV8hvORvVbYpGhQD0enUuda/RJqc8AP
RvXaTJukuWD4x/PHYchgHK3sVGVV7QpXdrZRuvatezx1wTdZWWgpVoZ9aW0y5MEFc8tVk937ldvo
q6mXlzo6ExFcM2bmTU3zywHaUqPW1iVUClMasqEqCoNcRgEOZUOJPjLjfEYBjSf231xWqhCjBKrz
s5r7nxMlUfz8WFb+8vrvZSXzGqRSNP7MP1RIXwaXWLNllZLhs58rLATfJ0qOSUWJceePwpJq8M+y
ElkTXTSCZezP+RTWsX8wUNKs36ia+Otwl9umDExL1Mtfxf610beG7qtiS1r0xEZxUPbROXq7jMYg
feEUcGjJwCHKBlKRmFP4TE4MDNYOdDS58TghkYxs5dESfVaFer54FDqNArHJqCpnpiNGYB4t+mWX
bqG9NaqBZ4YGQUkBkNBxRQyFyJsd3x2eFRTzn6UD0DUlNm9fW4DGmhBU4vqd8A4gPg+qZG/Ie1Xb
IVQHD1Rlz0G/5sw7U8ylfluHz5zeehqX/sq6U5GKr1JSUvd+LT3pV/Vq3ZX2h0JLKp+jypHfR9Fo
U9/19xhU1CvqrQxKXz33Tt5TbvLkzJUHirvitjxzmNYWuH8n/x7Bhk2LnMUJMlFXP6WVdNHL4KhQ
UqgdMM/MIz4gpV038b7GyCONzbvvebdN6UpqvPNISkaL2WjgpgDyU4UgareQiKBDEsDAte+Xtyo9
y1koxzcNuyjTvboVOvQOs3i/JxsqsPcJ3VPXrhfjPt5oz3S+0Hoh3iqXIdIbnTZWPDAkfEnym8Bf
182ltujloeNy9ezD4MoTs0DPIXWOhabOTAlM0UnP3tvq1Qqf43rfyk+hsVPTnSXf295eKfFqXoVl
/yXAxS6LH0m2t7VnE/i39KhGj74BCfoql2ukXkX3EHvLuL2rpX05Yd/F15DtUrJo8/e29mFzOytL
vi3oVUBvzrXln790nkKCxh+/j/k+G+eUWbCYUhB+EpzEzLdXKch1YVpSr4JP7UTDFeWuiVolJw47
HF4hs2NNlqojC64Di4PfCMpp8ACe3YBHVvvTyqzUmz7oXwfDpHFqNteRvSKg9W/OZQN6fplTzJOJ
c856Thk5ABL49vQ8UtVVRJO3Pfvyi0bjV6cBjCJsLYnkOwtLR8T/qfaPA38uc/qw2weZpi3ic0V7
tJpVhGGXWajACdB07kNgbDShFZrRgbbBPdCb55Y2daqdBOAeDWofvvIyWOT9Oz+JjVdS3ME4A1XX
5YE49tdB38nmktemzDPo/Ji9drIQIvFIztXFKHro9NIlKkjUYgYe8mM0ztHAk67LcwOvgT6cTm+T
rnwluvN06adn2MFklvh01QZd2vltXq8dRbnRyh3V+Vo272UlW0uAdg0xBOiYBtD1njD6ogTy7zOm
BQKOSG/EY4aQW2vRs0vFZEEkPsj1Q0HrTfOtQ0Cbm9CAsuFtz+reRQTJw8msQo12FpOLkQkGboJb
Z5SOcZbQLxuWIpeOVaZF9qZy8d0gPNvOW8X5RWY6UhCiAh+t/iB9Co4jZrYF/8CEiPxN4vzQpunF
znnuo+zu373l4TAzoWirCHn/55YnOhs/b3k/vf77lqeysUFeJImNCaOwqn0ffeqycNUxnTPRMMhf
RBSMPk3b0tnWUA2jmfhucBNKXtonhlBrwUdBAfSP9jzhef2plYJY5/u3rv3UqbAVvwpsezK2fnAo
gn4x2cpRycmgtlEA1mgUyJyoMSaNurGLEvsmLYv30pteozK/ioGcRuWUjspp1ENyCR3ktYLIp281
qmilUo/iz3Ueg+oxfWmuNcjAqEcSf+9V3yB/CYtYsMBIgxSWI4i5Rn5wQUBxV5nPSFqpzOia1M8F
J6oPwuqhtJrZS04ZbzaCjhcg8cQ7ZT2dxn47McEJpb1VDKQ0kw+1qNoVJxgigw79CMd4G+JYmZx3
1uoFPao5z7oGQjlUnhppBReo3oJfhCInU1GuE3/cG7lBdPeCSZwXkAJe7n0YeWm6hc4wsLgQkN6c
OANQZarNu0hSzALrUHS7JgDpjC2OsZKjHDXEh9EjNIzYX1Ick5U+pGu7Qde3Ttt1Zazk4TbQN+2R
1JRK4k1zeYjOFAEKFQ673Gmvbd+vdbuAxxUuNWaSXpJ4n1maDe4+GLHzxLvKdyW0i7H7MAh9V2oM
rZP3+GYCnaymnrYPNQj75Cqh9w/2TWdtmlaKyowmeNT2SUvC+rP1yiTKviq29sRQysQa+BbQOKrX
demyOub9etC3ab8u7XdoCVnqyt186vZW9hDRDnbCR5WAvVjfIOtcex4GIGndEtzKiIzYO3aogHzj
UQwlMKAlnr5r4vgprGVmdh5jhqQnn6UNXLFPNx18ODBzIGtB4HEOAlFuNO+dPgBBr53N+O4HBL1T
y/sf07DXExw9UNe9edrw13Ev1dlc0rdG69BF3/XkyMtrjF0wGAo4oFFKYNWh2gr2bTYV98Ok/x93
57XcuJlu0RcaTCGHWyIwB0mk0g1KETlnPP1ZaI9n2qF8yreusl3uVqJIEP8X9l6bOfeeV71wYqoG
bpkVG56ci6NG503pSQWG9Bys9pK+Yvm51wIxqc0vagBF31rdMlqPMqYaEpwd+dbRW0HjrlmuqO8Q
zHvlmMv5Wq/x87VOZ5yClJDybt6B73bSjwV+OnRvA0stQ30xqz2jdmaSFnOqlwr7BU3xpqFPMoDO
MX5K0rcckxSpgjpgRMTnNZcjeU3iwRg3feoOPNaab7nEwkw4ngAVrWKGUIZgeCKf3yztT52ooNWY
+3cltkn+vIsoh0aKxTyqj0xOBnRMdHZyWPMOedCK6smipmCRWVp2mDsaP/Ay8x8ZXY2LeyWe3KR+
VsEvROWG/WVROi0gspHpk5Cv4rvCv5q9t8iglV/kq/9EjQ2IBg27P75kTQaahdzkp8Hyn4hCFYMb
/08HzZ99/X8OGpO4BoKjwQzolkqc4HJk/OegWT5kEDC46PQWusavfZX0bwxfBhhZ2dSWCGharl/7
Kj7EkJ/hv2L+YA2bf+eQMX8n9vjlUaMsNYyl9UMw+Nu+yo8sua1EUdmVpgVI5MyfHZohgVVuSSth
IdsL0ZTV5tuMK7QCWRiwJDaWz9WoWdcaGngMzt2EUuxNCpxqDpaABgVPgHEWfFtH+NWl9+Me6qPm
JSefo+oAfUm/CzagrYynH76s27gwKpGXTKj6pPzav0TvKQt3+IGf9F3xF/1bEC4X7oTnlWU9XJPh
4CfVJt+gjVEW8jVjKLZ4Gf8udi6Tijauq3vofUj1jJVCX8boS1cPLcicCmuMifwvXMqrlHdoJ6a7
pBse/tl1FrpkjJiqoak/nJh/sbGiNqLV/+nyXyRqsDt+8/X/q7PQoi5+qF+v9P9e/osmGqPSf6us
374FJPZIi+ZLW1Rv6k+a6KXOAlG3FFvKLyuwvzFb0E3eTH+os35+6BR7P88WYq3KwlwPNfI97I7m
jVbDSSe83i8JlEPsyKxf1HvMNAQCcuyjWDCztWbh6vEgww5QrKH+woJelS+sTFbLSgdb03JLvmBL
WCyYLIwcKJGp5Pjle9jsimwNai1MPZDICssaNrKmkwcMLY7VSaivbWaTH3RHhjZHODIGN+P7apRs
DYcfG+5JxBa74qzWOlcvmXuvh+QZO8DjQrNmvNaiQyAhTS8e+k8aMTyj4VnBmpPiBR5r9jya88OB
gedY65jupfJJfmzewDybMIwjEJasNZ4+MlYe6pIukkw474lJKwmjsjQ4IZX11LXUUSkqHCt4NNl4
6Uzf4XpwTFvOwsHGD1/m3sRxmLPJ71ifg4JdsefD1hXCqH808b1cy+8OJYxyTJ9wX8ePpErB3bsf
+4V4O9Z7lLrhIkln+rJmsAAkqKMcjLPPmDDCwgFC5jviSz3ZzVF9Kyh7OqdVn01hrSA/0XysHZ+S
+CYZxXYg4GTWwq/pmErpLuTfCXdTiWlMXeDnZAXkzcuIoANBm0BuUza++93HnF+19tqyABDbGZOX
hceL4VLtd9eQobi6QCHCMOaeRz1s8NvrdNpiqD2YBHLTQDan/lBonj8wB1kldwaPdyvDI4hGeafR
iKtT+ZikOdw0keYQbUWpnptuU2bbIsdeCvdtXtJsHBplpBKsUzDE08GWWKU6CrIQSgV2/47PUAo2
+grpMAoZYkFwYYfXK6r7HjLsUbp1KxCNGTOlQpSDxCy4UyuYcE4FmyI8ad5YrGquxudBWcN99lkl
lN9TdETsJj6y5PRVTxbvJPE750WTgB2jFKq77oOuY53iCGgMko3pjxV+jYE2Pignu2YNaddYx1Oc
gPXohRMJZVvtISWjOfUhbqwLNk3KodM97Lid/sTsily73l3qf8up3yvNaczDQuUGhvFdX8A81A/i
d1gdx87G/2P4zNIEe8bqO53yAs3USY+fOpR9gTuSZQVinAl3ZVP3YCAnhC4xnPJqvtG2zIV2zgrB
GXCex3JzsTABdxNzqgq6oklhVmkD62eEEMSUtRqcSFzBXXFXkd5VQiBnSC+wvTbU4pJmn/yiDAoR
fynzLUbjlYmYr1TtECGn6+Pomdut1zbkQ4qz1nEqKWdSvijlJCYL8yJc5DeFj8CPBSPg+S3NG2GJ
PJKeihfY3FjfWz1DksEZ9Zfl7wrrc+IlJ9GQxBqfTMJ+J2WnabxUJrKZdVBtovGimjuzXUyQ932i
vRjXjjzcd61/LQs33kMg0HDE9Y1X9Hbx0hp24gBrZaUxbqulKdHoTrAipi/i0q9Yg/Rpas1XWXnz
LfGvTWILHzqJbgyMrKXjkWl9WDkNi/hbXlapcnNV8McD1zVlA3o0KWoV+pp8JR8CdWuiFgzoQNaF
tE4k5Jdr3NqC4pqp2+loOp9jHXPhSWWOWPIoumhf9CTXGcdFHAb5YVkfwHk7MWJsF386ADdrq12E
F51WkIw2xkZpipFaw0M6Hmpj3YqHyGWnK27D71H1ovxFpYVA08nJY1eisxatz4WaEGm7niTV4hjS
nVadlxWOqe10+laT/nUKvXHYPWbGi8FYrWVrssI5n9Pzajn5yvTOaGrY49SvXWKTcFkuF9RreRuP
xQUxnQdLPuDAqB0cabjxK+TH+EEfETuKYXIs72VyAzUa8pnGXOZuHzPQ5uW10IBF03SWYeEOoG4N
bhJ4CNrcK8Q3kSTUyQHEqx+jeVt/YJfgYRUTvI1VtZGIdwbBxiW0SSYu8Y3/xirJV9eqQa6ovdz/
i8OCnKBn/qSxA7i504Njz+0gPoiwOqwVe6VvXbvTywhP3/wwYnEVriEXO2AM7cxLFGaznfS2sNyo
yWkCxuHnO1ZsSvIRqOeWhQ1z8/FNS3YwmbWbKOznwfZ7qG+HOOVje810ao3wlHzdn/hUa8OP14/o
ERlE2+pz/63YNN/ovsUVScrxEdUimyJw5Kxf3WZrHaPJUw8ghDUQQLfiSdiTvCw/RR9JxFQdQIPd
M5yIVv0xPe4T/U4QPZ4XrBxq72CijVTPxxMC7kDZzoVXvC9EaBdiSiTsMy70eZ095Dfu0bvc1Z8Q
HUq6l1wAOjNB5yO7dBFrbJPu2+A7bHLDlba18osq+5/ZSOFTUGVLkdCOi6B4Kbf+opIURZ251k+V
JD37H77+10aKCHeyW2gvGAYyC6RZ+bWPAj68ELAWUf2P7RU/9NdeSv43xR3cDBEeANaJhWP1ay8l
/xtPJYYnC88+MGNmh3+jkPy9cP6XB75YNPB88TB/ryxqICcXEKhFxl0OYmng4kxWJO0OyQBDZ6xO
Tjk0tlg4Pz1hfyJp+iGp+kly9cvPlTQNR9fCF1iWfj/Xr0TAx3LfTiLBT4+UsI9LRgnA4rTrCf+J
nxGf45F3lnoBPoSM2Gpk1KAh8pxRNTHE2vz141H+0FMuL+BPj4d29+fHY+W0msTiiri5N5F/Mqhz
IKQioQHOtCT6Mj0y2k/COYjZEwrxPbEx/XcAme9n9WRJ+26J9k66gzI/D9NHXSChNO8CD5WUOQA0
xhx064Odmtz99eOWGPv+thP4w6X3u244FcbZlGdeQTVZiXfqKzj1x+mVhVj6YWyGe7JViEDYo+ze
D6fIIM6Kv/GqNR7xlbHSVo/ccleo+WESZYf3htkNWJ5uOkbNt8H8KcBoX5pfE+JQLeCe7z/HSNt9
UNL5JndnGCHJc5k17hCwjUlqt8CmNq7rYMd/fTzRQN736aUe1rQapNLN1wScC7sI/YqX4QxGyX+M
czu0ibLiIZjDvXYwUbjTD2TNZWT0BDkVJ8eZ/n5ZEXrpBwYDtN0xP8raz4pLarZxFhFe24myVyLw
Q+x//KsabpbM9fMMDtVrxpUMmfReIMWP2yfTqODBwhIn7XRjaxXbZN5Z4E++pOQMwXekGCaidl5z
3X+VPC+t3X6SGZSUGSW6hyUklU6i6+8Kth7SeQAzBW7CG6/seBvLniJ7PhzJ9kFHXF4luqz+Yu7q
bbBplN1UPx5F8TWpP2WViAG7nvZqBQYoXOunJPBkkgxVng34iQP5XEh0qCYo+fPiaUoIp4nuxL58
j2mFpvbTVKONKb/GABmGZTKJZja9b+A9tHb0NW+ZJ3MRQ5NR04spbf3x5jXL2IMTz+f99blsg5fI
ahlDBv1JUqmrIjoVzTmzdqPyHObmPkJLE3b8JkF1Rt/E6cJ4dT75mN+wvZXhq+RLXgjoKRy9DiOQ
/4wwgzwCCxFvXfgb3YDmwdQah9JosLvbI4nXUn+TAH9hNxcsA/RtxWyxHdh/MX5hPdB/oAWDElyA
wglcxeekBxEkXrVkOzcfKBZ7eV34UI2yzBtzt+l2HPIZAmnEdKZtpDtWZ8wVyyvB2/SAeO/liGE8
T1LJSnDskB6i/HVxCRA7BEJ7ZCZMyGfS7KoGtVlE0WHiR/eagY3mOsDC1yc7qYEz3cFMPuklTRTs
tmKlvOabcl8/JV8+qTATImWnHrBAJHtdO3eQxYMDykE2+2WyllHXdPTRrrzEXzohMq7A+O6j52Fp
fOGEIE9BO1nw5dPSaAbmyGAdnEcD5cAxJl7T9ZytU+05EBz1qd7hwVqXR+uF7KN8qz6Z3o5+c+ox
DdkV1ztBKtoaghISHitaF+oR63zHTibfyhg2h40soWax0Zixap/5R1kUXIhX+pxwGVsiB1SlN7at
x0qF2GTDJ+7HlcIy5raIckLE8W5uUii7Bhuemv0xzseV+Cy9KXwafUVmTwVRXavyG8UAzV3Tsppk
oO4001ofqFOcKVkya2qfKtBl08K5YwC/5w2lbvLX5jw+QgxqvwnoKBEymk6iIRLdUjOByKYjWQn5
R/wQDC8kmTIlUApbhV9U+I89dVYryLbVpiTrOEQ35ZSLYFeUVVV4qn+vF8THXLSC2CVuDzg1SoJN
1R5J5HyfIjxU4Y/Zre+Y6buf3yvyLRo2kbwP1IeaRS2SWWj066nnzrfO8Z9j5ELvx7QCT2nFmisF
q4yXIneH4tU0O096q3dMqMXi1UcG22yI+bEVeBEVQa1AatpiUbsuESCI0YlNnjIiCulwiK1usCWQ
BUoDSbhgnbJMzuodYtDOyU88ud3H8JIWjnpVH8ITz3ePX5CL6iCz+CVLKkM9iBqMF4Btbq6tqsGe
BupWXhe7S9b9e/4u84Mwcn1KMMgqz6I3a+icpKcOuShCPuUoZ4c+fDK4OMyC6JSG4gDG232mBq7K
aTcbGHPQ8RdH2NQuf5CJyIBPjH7fgcFI91qtiifejJxLCoNUKDCTp6ewLlfgVQYsgrEjQO4Z3FJn
gGV3xhLZBhQLtSyDEMJ/fDBfCT+DW/hKHZfp0cJk4USNbcr/cSAhB/UxmoKW3c8+vGOAk5zj0d6E
d/2wzbJjrJ36UWEy8U7GfA7cqjsZ6qnASwk8RdiUvLQouG3Jf9R45/Ll5TEmsy3yQnnP8j0ht6U4
hJHB1WXHR+NCnE4QnwuyD3SJKBUydOoHTnixflAI/hgssLbpsTQPqrqVhsVjgluzgrxp4phL5PFl
fMA8savW2p5dZb9V3WqnHMiv20kHY9N/tg/KE9whPjn+KLFQpDb3CfUSHVG0nhFLbNInGDxGtpL2
07K+hJ3NVXoo1tGdHJ5yNkfPdJr5bYyuAx6tziOjrS92PSBrwT7n6ZWIM6TfubUfor3UPSY8nfM5
I1HMEnYhQuSrZR3FjtsHUQ6fkkrWDd1+mLwq8oWzDSjmgLnTN09jLrtthfeNwEjxq5W4PYREURC6
MraAHINptfx/1y4qVgEjW4DQBpFo9Dmbhzn5QLO86FKV8GRci3fskgykxphkm2Jjtly8bPMuzRLN
Ja67kvhfl0NBNM6y5UX4Fe3G9HxmieqOOPkFJDTGRwji/R0Bk1bIvKUlEUjDT2YiAEETuLdIHvdP
ZAWNzGCKBVkoONZXsqy1IgHEivRBRo1JwUbcmHklaMIoolWTmMTVilRCngQp/Oh/VM1WxNxPq9jo
zjzpbnLGnhsia+5XuuyyHQPLonayTYR0V3samz3mCobNGK084i1ltpgRIb1MnDB95ttUuxTv7bgO
j7XwCXQGO6Sm2eRpoCzmabZiN/4iBojrUBofkpMJvmLFGS9JbwTxzvdFvxFfhLcJ1TQNrH8l2urU
fEHF+VjOy0EFy0Yig9Fsalm0k5G98YnfOypQ5u8z7hSYE837miPTRDqanj1YS6si/2ia6UpNQ9xv
2W615b7D3VMjtYDFSoTCxMRmNk79hrc9oeuTxIu7EG4kAKH4yxB4JyyuUanhUbQRjxgMh5gqxdBl
T1rKRt+V4mc5fCwyXtjbbpKezJvPkPpCCRU/jA41zoN/I0NYuAzvw5P2ErxrZ6VbdUiOutWzfpQu
/n3fnIt9bX1Hpatwwp5yN96Je+OF8dc+8bKzuoHU3Lrmhv9Zx27moP22kf/ao4uQzE68wktditcj
R5IdHi2kzXgCHZQtDqLmo/ESnJHHewn6dt+dVsTO2pUrPRCwvKEnWrPAsbsnIs+4YpkmPytX7k9A
mP5ldYliyZUi7pJhRywhBrsIFdCtP4fPBat3QAO497A6Zp5FmDSztRjflzdNxyl+zrPzACKPa7q2
h41vi+pebd6wJqF+XwTwH/NamN/mzuOgEx+yZ270ZMAhyC6th2rdHLVN3a3MR3yJ0Y6D/6HkNuFq
6zpbJcdq3bFsp50BGoEo9yHxAo882mr/r2jsp1qa2a5DcBhUjsVo02FE9UZkiHUH2956FRGsy5hq
yZDpfBRO54EHHL304ImmXVG5dXnok0emDrJcHDjCkwvlR7D+lzF00JpoOXe+HFxi8FBDQV4E4naN
tqFmqf3/9EK/s/H8oRP63U5EF2SpSkREDDh5RtPrTW9CNZ8vuVs21ENODqKiUKQNT6S779tbf0QX
/eMx/BNnHj+2XxB9UBLJlkV03f+zPFYXMM9PM48/+/pfZx4AtXVEv8tmDQSQ+hOGm+2ZBG2Ivp9t
mEI89W8WyDL4ITa6ULh/jD3+N/RYBExLXgOSXiS/C4fobww9dD79j9sz5FMLCp8VN9/xt90+2BKt
iWKGwXoBJutFQs7XXax3CXKlcJRvbGT6T3GCb8dY0Gngm/i71viQyUpxMrYphi10NrfjQTxXPTpD
+pFCxqf/MJrb3unkNYBN4k+I5SvwibyorRcM5za7g8KXRih1F3oI9/DOoW+JQJSgoRWZeBduolOn
dvsJeaB27cLTRCCaskmZwjTgxPxMspv6gYKIaSDeTXLYG0I7iW6cVxjW+2dGky32GXVNWxcWtzK3
5xddO4b1qznhlPXGblOr913qBOE5GV65ew3Fk4XXNfACK3ACWF1gaZDZFI5CVqvwGdUPJURW/b47
mJ66qY/+qc3fjPygdL49GnDnUOcntjreK8CXcs/Xu3nF/UxaAmFYc1iQzkaGtPN80kA4alb6hTT+
qFj5blpzfpiTYa1qUjX87FTrmw43OG0kxi6mxVOQc6fjIgMgMDJif+kMmo9R9IJmqm0/ocgAVwdw
VfCbZw5mPZsHp4TEbEJHTEDnhMCf2peIDticw4b6139fVn8y6X78smMXfDXczjrzSZI+k0Q5aP0w
EXSf4Jm9cnSDumalqHMzTJ7qjpJgBB8hg4/Bjt1vkqFj4ze/CgzBwSLc2ml6kNgspHvFql/DbnaV
GNFrS/nSu8sf24Xm56NZRkRK+3zH/rATpG0nPrYhGhhWJtO1g5uwapRD1eM18cbWAwsCRRaxLCK3
UHrABhbnbH/4d7Hf63FyHyWdqzDskT9HdqWWSgIxY04s//Upwvghs8fq8505xOlCy+lj4z5JR8h+
IB5UQv7YgeKLy+LmIE4VVAzWxnFOkLF+Fo0LMOgvmQBFtAdOyDnY3hVsDLuDQT/R2Waz6/MJW6R2
zBYrGeAAJjmC8S2A5C6YI5Ee1Dy2BZHkjqHu8n4/ltF31lfnsrJOcsjMJcBeiHxp4C3U+1cJFXKK
Y5gjS1AokTXyNdvPMiPU82NiELjw0YU42PiGcZejA/a1YhMsRv1sq2BuG9hiylY6cxkjM9NZdVme
MY17+NU+yNnZG0QkIlAQIBI6BmqoeZslO2IBUwv7TuGi4O11BE92NW8tAw7oTUw2yKx66j6F4svL
abMQbXgC0b8Gxcw55mVN2WoWHG1tEC5PdFKlmAbZSjUnc1qs7FuTGj4PPnT5dQIUwLJhJ7JyBToC
jt0sMwychZ1Mjm9pWBvnfdMPtxJUZgSrLBifgcE5CzYAIobXCjXDhMG6WNAKwUuuoS3CJYk/NXwE
E2YyCdqjdVPW8YnESjh6PqaCtZpnXtt+ducQ47exmnhVEojV7XTM6FejQL8OknCSVcUVQJWANlLY
FS+rMdxdxqhGKzupYdlHz1YNNBWBmZzHbNnx8jcdioONUX8vLArV3/b8flPxOpwxRUATnbYa6swe
pXYiPXQXgIMT7w8ZjsNy/IMkkOVlT7GQIQdGEAbWQJeGFHhjtLYmp5H2gss7rvhiw4rDdicem3vi
05aEWZeJzCZ+aOmZy5vZb6JjOUO6WCFyTgkYeU9kT35hWgGMsnhOM6Jx7+cTE9xAZFFP171kN+7T
zoN+qvMggGgvqERxbRL3m10qalNdgwdKZptPHhHO8tZJJMR9/T4aykPNqIWXWkEdsKy5O5TRBftt
3l4VakR1jnaJQ9c+32auwYkBiImSMOBDCf0t4B974i4gSIxGuaBC3PwUyDM02xA128BzrW9U1qoL
iWpQCEQJ3OXzNM3c9XctCz7uXRXMGSxoDeq/NqfBr0rl1jbUwj4q87ZrtmCVYTIEo5fyPpy5wijA
c26JMcjYzYCB6o790V7Gfr/s+ItnMNT7aTNs6ty2ttYXdB9lYLa5UmJH3FfX7CC95ndoVKc1N3nm
w4JxHtPWk7hNS/gOa7ADBa2EShyXkSAkOSYzmDFNdzTeVfr8HSb4NPgjhgBnXOfhjDEw+Q7V9lDr
5HijgqxQ1fO5M1EpYrfN+Vt1Mz2JFmHAHa1AfctC7mZ0lQHJxKqPwMR49Xtv6C902mwu/afScP+x
tRzUPJDRwLbANCPLw2n1U+n8J0JAdke/qeX+7Ot/reVIz6SC037JU1nKtf+tr2DkyaygSALCOv9T
JYdz32KpA0rPQo6+qMr/W8ktgSoLagvCAEc3fPi/FUTEZ/+mkFseN0Qv6kI8VvKi5PptIcfkTxML
iww4mrHFKEUQm+wK5qp5Eyf3qCMJQuCDenY3f8A5HdGUNE7LIKlXDix6LHOr+dQeDiMXs+Bw8SrL
NfGzDx49uo6o+dMcALmeyRGskB3MK1Nwu8bDVC8Ebsr+WAGRvm2v02tm7LN8jeqamLaRAU1cbEmx
nqtdSkQF57GsPhLKJ5FpUAZo2j0jZ4oWHrAEm+UzZsexecPMkvX7ZFzsKD+9vH+ybVt0bj+rxX48
TTrqT54oMN4/Lo+ft1uTUupqoTTVTl269gosF8TnC6qXh5YipZGZu9EgGQUHO/c6+EyB6uiXsGRA
Dtf9vDA+aqYPmMwV9jvTvSp5UnItjsgs+ocixWl705AWQKjXX7PSqxHZy54en7iJTy/EaFMUc4Ps
H8kvY+4/TuyaOPFWFCXMeMzANYsXnKtiCD0RvzT7AwgG87Fmb60rAVxYFXvJmLJ9uZXtzeBOmt5X
lbL762cJ1sMfnyZJBIFuioqmS9bvhaVGoFZDaInEwOv+10BHLkSNYynjqRyiu2TgjKKq3anNLYyH
LSMv0kgZ4KYgjtC+uhFs75mStKCacIa4/ZA6nQp0WPcZc2yN5hgJz6Y2hA9jqQSUI6ery1J6tWR8
cAKl3M4t1DiMaDNhLaZvfcsQjbUigQK6dN/LhKHCk2I7VkGoqELBmw2mzwNh3XilMGpzNhunlvT4
i/w+yYz3z/j7sCyxxezqXW7Y81EX7yagCqS8nlCyG/OVa42MVAoPf/ZGUbY19HSdcOvmPZdjGd2N
vYP0r3iaw5mULqXeJjVrQHrKawjALudeLxxKckpGRXtqqNgslUmCfDYzxoO18YBgsAebY6CLpaTg
rNfsAQnIvRmcGzYQQlOdfNIq9LdkHd1HcKzQdKgj2aDxJkilizyUBfgZXPmMlS0yI31fubcYQeko
l8jmJBAzq54XxtQS0MIQ9qIecrSyxdR4Ei9J0NVfiztN1YlQNZNLpelehs7Lmt9YKUntgShrZhIU
oGOxYzQiARXKlkBxApphRchgNbl6ibm/a+DfPJNxS6rB+NZR3H6Md2bOU4ZZwq1YdnzX9+qGISNz
mTr08m+glSHJC88TQ3jaDLYifM+a0lqL6NpcOXSi4BSoNtu/fHDYJ3UvCuKWwZ2SNeL8goEpkx7K
E2tEPL9Chti8TGc88R2tZYvrvTvX1kHHnR7YIuB5iU352mc0ayuazVAbbQgUHZyI077mLc6WRPLU
cj1GF4uF0XSFbsGbEAzuJhI4k8dvTVznwoXSbSBylizSDsCoQ08hMPDBD9GtCP4Lz74KHs145Jvj
Vduy1cv3JvmsiDAZ7Whu+haxFL9UgcP0mjVCxvue1sHfFAAxReqYmppM4IUMLALgqA0L61MW7pA4
sQHGTSk+RwMBre01Yoxu8GZKcVFbywaPO+Vyz4x5//MO0PXHWux94mj9tTgFZ7CDH70ovxi1WTEX
KxLM3JdMv/V6FnlClp0Niz6tfA+K0BUHxIRcTyKlsP48kFmM4yB1446JGfGy3W1YAnyJYqcN9kWe
DGun1iSJ17CGBmONOdfOAXjBmGDX8iNHifvmhLA1ZLHTRt1JRKIgXKd9VLM5eMs28hcLaG12wKFx
OkkohC7VqXtTd4hxBfnQ8DAM5sq20a1hj2i47vo1lY4kX+RHhgjR/cxcot7KtReUJ/+uxfBLdMeb
dKh2mHyGm7EnXs8mYqSStpTHmHeb9bwR7mu0cVeKaZbZuP7POmuWd0r/gAywy3wIMSVXF6l1QYgT
N0N3lCh3WgFn3m1O/db8kr+A26QP0rtfeHX2nGlOeiboPNY2UnYNoako3MZt2guwuOqbxgKMbFI2
f8REbbGM7oL7Lnlacm7EjWryLG61fX/WZk8ll8z2pReLPau+z1lxcoMgO/QkiNJe4YQc6Q+Y6VbP
KXJHowcIz70efTPqNc4aznSlm6gBDz4KSHEJQsZITL+D/FHmBour/zFpjb1yV2yldIPjZXkh6VSk
IWfNJh0Kpg8datOof/hxgPwTh394KHTGfhJsZcQ3hDhSOP2F4Emi/vtdwfjHr/9fwWhIkmosYhoS
IjHT/69ktP4tiuJSqpo6haphMnf7VfEk/ZupICZFmU6GoL6lmvxV8SSheFqk+nxHjchJfPZ/Y/gn
/UEvw6MCKbUMIbGq/CBc/1wLBaoWYqDN0csgqb6G8GPQ1pJZR8VHTliy61GVHAPuDVp2+OlJ+5My
jKf1T344DHeRbM4ffoXFGfrzD4+aztIrVZh3WYZtzMw4AXhjW/lnARdnGm+K0a5Ubh9R/FDht+Y8
X3gACo8mb2OPHK6wekbgmmqQdD7khR9oFvS3ChsZFKPV/JKhplBIcM/pEttbg3Aq15C8RGsc9Sm7
okg+s4gKo3VAMsisivcZHACg6mn6BsrJ8oTxoifxdrk/KimL2Ym9m0hm9qyz4az8+hhX8nq5g9bY
si1R8DJ3CjiikhqdZlq8Y/PrevOiNtRsctcfW7nmDchhkvQYhqme4tq6olaJCq/pwV5u9OZsiTa/
ckMF5NuFZsMyQSWcYnyXzyMnIVLe6CwTgzC/Ks+KrOzEmDmCfBe20XpmdSf53+yb5gVZct2jb0iR
gqcsh83CFX2Ew6AvdW3nT++CsKUS3mfMjjKQqTPbyaY5sLkG0sB+Gmfnqo2jXcYeDrGnebLMMx9k
kx22BJ0SQ8qowAsRzIopmgyv7damz93TLQMXgSmHQDg9TxnTxiWejNkhnbqcf5WovBHVc8BBN2W7
S8jBoh1P8Bipl8wQA3cqrGVTpDlAHVvMPYCzHVTpn4VQOHpIYqCvQ3awvkqhOcJSMNjUCBuVvSJl
Nvd0n8WprUJJYoJpWz3KZBe6qMlelkIvcVRKgPUwb5aUZcadIjf4FYDKbUBxrVVrnQB7Q33PU5Ap
OlohGC4L4BVtFRZTQiXF4oHUDWk6JdxBN9ltFMHrDYajq/mmCYHihm+CATkGj/s8d6y+i0sv3PVd
BbrlEqpccnJFFaxLD8LeD1Lox9RltXLvh+k15VqajXNYKntdSPAHZ0glEGzkxV0p3EmI9I0wepKY
DPrnQAvZjL7rqBWiSnkyArCAQBz8EGIM9FkdncoXeZfffmeViwWMZw6aWYt6e1KKi7mUDoNwnI7o
MsD0gG5JgmNVcYqh8IEqYMd96Ihsb3M27318GElIM9co9KfgSKxrxsIRvGL4liawrOBpMR90q2Gb
0+YVuGsYf6oHVEKOsU/PyW1m/0mTl5BkqbMbTUCmTmgWR6ZsGWjajL8n1OTBgLBJL5mHryFEHxEZ
0iJhzxrNnVx1bUBa8xA2JfuYzfZ9ZzBStsf9/KQmDmZmhkjaqaHqUu8xvrXquTMPUe/oygOEoK66
zeomwSG3yr4GajJZI/zDbkiglRCfgD/mVlAes0X2Zr4F0S2ZPLHZBf7R8C9AtjRkemX5mCFSDpwS
wUUqHqmVZSafKH7STUAtW38Q4/UYM7QN7ob5JEhrc0RKmGEQ2TfbVr3OwgmZOcHhomqjpff7YSVJ
lTuN2JBm8PeuSaKpchdAqwd0DyiUynKDtChQH/MCavZKe+OpGAsy5FFaOPRi8/c82ap5Q6p2aFAx
b2vfdElZqYUzl7PQe0wA9XFX6jtheo8j8PXeoBJBOGyowAoMA1+EeErMlUl4ZN0eb/2JIChH2Zls
TtwI9NOtvSYuSAwG5Drw2MhD7ykj3YudCdeNflDhCa34B4wQLQGoyZkUHD7HJ53wLIQ2WNi3BLLb
A+qebrBTgUW1ZyHv6pHMdOi1k3edpJoluHBFdzhugcH1sYf84xCLp5bEuBC/O1+brgRSAxkQQt2S
VwOoqvo+mu6Z7QtO0doWfafpZNY6vqeWP1s8Fip/LjV8W1uuWY3JBJLFHBXiTh+3ab3TTXds6eq4
tdgdoZosrQNM5WjYiYpha2ORZbjpzI3JjeCsVySUEk2/ahCdZ58hXhrpgNAh+ZSfjZs/0JvYBjcI
hPzWATkBBvDlznOY6WyAkUyulHg162ljK1nHWV842tV8psDFUol/ANw0fDP0quXNaE8JkF0CVFFU
MZNkvgiIteRscX1hm6POmud7VfjWsP7KySnQSVQiSgY3/Hobyy5oD44OkGHJwUTbyFgBy1ToxO22
MRjfZDzAZGt9JMxy2M0Zt1Z+ZFmhN+gd13mPO39VnHGZjOLe52Kjvly+hxkeFUpUFKCk17vzNrrn
FobKJRBXNNqYEqr8xGYrME/hdq7dkjnAUfXdSNpx4+/qvca9bKge2NJVODo7W/kgqTJU3mTZU7/m
Q2Q6Rb4uma+zlKgM+Ntjfx8L0Aei+v+4O6/lyM10y77KvAAU8OY2gUR6T5e8QZBMFrz3ePqzUC2N
St2KM9Exd4pQq1VRxSIzE8D/mb3XvkpFcRXpSLxBfceE++Xn2Av6+QgvfFvz9uzEJn0XK90p1NeB
5YM2CSTcTFhvGjn/1r0JHqL5iuZLFQlPqMeYQ28Cl6IoYB0tZENBpiy7KBHtLqsC9FSzmQUwcIZ9
vs8PQlcqThhJX0MPWroM8CBEXvZgWJ9PkK6TTnOCmhFAQMJp3VTfnZKiwYDEbMG/nG61PF5bpKO6
3NrsGALK88yERTvqu2o7S1Hgm7OHhEypMdowp5wnCkuVBbYLJuVDUzz15kGlsCmNtTE9a+kxFfRH
SiYoT5DwYcgubq4uJslwZYauPDmxvPSSgwDqVXJJrZ3lxnQRCoxEaDjbqd2QcaXxYG4SLHV8HTFP
s84CSL8zMvdiBcWUqYENVkXhuiM0uY/AQ0Ax5RCtXzLxp/icFamFNMcemAXoFdRji6PlHm17kXXd
ehxHHqZbAmijE8odGfy5AuCJiQH6IZFTduXz5T1PiPTklwGFR+F2U+yG0kvAc1aHxNPXJQGmFgB6
Z4qNY6p01zRjopF/hUwozxpV3SyYiODQqBi1umjiVkVo203YxhIcI3sve/bkV61T7UJKbNkAux2S
K4KwcYR/xgiDrDBJmaVTNVntFDSZf44FKqmrYBbk3T5bBZ9huhlLiKf82Rb9EfcFFUvrE5iFXK9F
yYOoG8I4NqtI/4Cj5DXfeRGBtSCqjmfhOHwZDAHp00Tp2cQhOkXtZibhpcuqEfEsUXJ6HrQaLtp9
UTkxyreCj4RULydC/jesQkoVksEESr6nIHA85l3FjZ1cnu64S6OZg7AgBUiwYrvot0m3UYKvLv60
BMUxmcpwT6WsvRImuXUFlNTzoZmXzNSeJbD0LzyRpOrNR7kKCFIpnMLfBt2GgeBC6g9j5yq9Hcog
ipgGLVqetrAO0LLuKMBZ9+zld2EOMblEUBeLg45+LL2h1QJCnSlHXVn1T6O0MM6ccsRYc37kW4Jh
fB09qVnfa+u7GvfUAaHgKh5DQhmeATwHV4i2jABR7JrVboqXKQvTgvnTDOvcVhAoznHllBZZ8ouk
2nX5l5TviyN3/gUh3wqqnsLj79M/Bdth5ePmvaZn/5zDshwuBknaXGQUp+yxYFLysEfTA/Fi3mrz
gCN5EIvrEoiIwOH41fMOIRFlEUouq2cblpMb+zo6ZtrKFNZlvCxNalxH2lW37nRC/FidpSfrM0EB
xojmqj6097JyMkBNpJsyJasgXjAo5FKYdd1RuuGxsQilZMuMcxSJF3gMq7xHsszNKmxmWxLPGFZv
yVE/NVvTf7HKjrBRApnbk/Rd3koXnudHC09b5hgaeBg+txuqBlSupsQtMq611slhHvZwTZCk2VGC
xvanCBb2s+RwpCnGPFkdm3tas/XCa2nBxmBJ0MjdqaoQKRrjXkYalg+I9GbgSvJZjewZY/0A31fM
zT3DKbFHVl/MV/JVU45kkfBufecNxNCjFXzJ8YFU2lG0OOlcnfsoxn2nkiTu8d9F+S6ODnKCDMLS
uh43yVuXk3UoPQx4WuKenb5QSFspWvVIu8NT5w2LVmLqASNcNkhp13hidd1CSGTIKoSB6OaqDQYB
w4MJz6Mef0zZVyupLwI083+pq/6Jw41/KZNkCBAKDio2Hv+PbRj46b8MN/7u6/8YbrDZIr6KiBmG
JyIADOYmv+/DUDaJKs39T3O//BdZE64y8mh+sXn9OdkQRbZhogqbSQOo8V/JmjCV/fv+gj2YLDNc
YF5ClJU1r4F+CWnJy6FLuY7VbYxrwKxQSLezR7xlaN+sAm8dcgdy1UF7Ra7YFkRwcnsdhX3YHH2o
ONmmxhc0bEHuxfFTF32xWa0ILx+o/2onxh/THaZ8T0SNKDEbx6pLaxmcwtad8oNcusxD0W4PMEEH
d8I3cwujdaSvDVY+WvDOH0D6rTR29jYrvCUCjZldU11Pd34364h9XyIVB2VAEeURtGkt5wFrReLM
+4RCAus0/+jSOoHKP6n+OhLLRxGhA0p2PjmfZcoS3iPU6aUhPYLbY510N0G1cHB7os2K80nQyMqu
Rv3TYr8+vzOaluG3Po71dwOO0QtvbcITjESVjE26M7HOgEjXlcwoviGHNOb3dEvZyXjUNinuNLwM
iC0SZtTP/JusTTTmLBK74tjhjpb8CWvmu4wHv6e8GgLrEkUbBNU8zdtROvqBI9EHVMBihx3OD39j
KHgIQN6WnPR5GqnuAKwRJHaMpqFgi9EQixJzfrSpYJPKkOppY6cS1mNxQZ6Xh/5lDEfZsVBa1cw5
Z9N3+zq7JRiCPTKmEQovCAUUxMTPuBUqOxR/tHcfmVQM7UAUwh858qnQanreAdDU82Zl1TGEt3iT
/QANczpgO8Wo0wJmJA0z1jGRhxJ1ggTxbxJXMqoOXCTjGjmT1scLa9Z36aQLuA3AgLJSKe2Sbwl4
tK8OR2zoQmrKDJrg4A2MQQAFISVBqKFCiRiuDZO5qFiOxlJFbgbZus0+EDkjdY3X6TFPb2RERNXN
FB5qg9DdAaFQU87pl5wpN1MGndVTnCP+/tGyWYHfy3uWb1WDo8b6lgYbNAujNw575Dz0cKQIzP9E
u+d+3OGT5RkswpIQr5Hs8hEU4UoQXxJqITZV7IA12vqzOCzTyqWVartvbrcUB9z4qj1TqIweUCSk
2ecCoOF3XttMHaT8kENfVJsPwA5DcRDr/Zjc4vYqqFdJQrxGCg42nJ1c31h/tNitVRQxXkDzBRi4
vXuGW3VL4jEIUCO3bfhg/SOqJ7M5i0z0c3f47q7gFWPKnI56aDFuogtWn6lYBBwUEukM4G8PdQK2
edETvemM/Q+BOnjuDuzppTtoTPo5PtWlYa7oJCmadDJ89SUoKeThLR6Heu+/Zt8qpmfNnjp0LMZg
wyHY+xhRSJe0FURm46eeuYKUvEaJk+hPE/FXiuIm4U2ZVjKXXYkorWRDB99LMXnjP9QQmRn3ez5U
ncOY5mytc4gcDEQMG63kSPdVhSsg1Gd5p9kKaCu+99KkHqYLoyXZVe4/dpL/87DSDcITLISz2IGZ
qf9vk3wYgf952P3b1/9+2HGiyUz+FazB/HvGPf162GmcdDpjeQg5nDicoH9O8kWd70Keo6VJLAD+
FH+o8HVlduvgE2bpx7wa+P+Y5M+vfN4GiAiK0ZOoc2DFr8edJ6SZZCatvlXIFksxYKhD8tpr04/E
y1fwlci3wZNw1DVrxrk4iQY/u5jRo9MMIf3lbfy72T5o4b+evj8/COzSCmsPg8jKGTn8648zNXnt
y2OG5d579+EwYLY1WVQJqEOxA1ugKJLMbjIQ1pDcRp7x4ZweMWNoJAQAxoxx8bS5T8zXeAN6vuQO
TtAtBtvL3oR+0b/6BbNvbFG2GLi0GcAQNMzZbXDPptn+F9nGHmr3Qj6a12CZbFMOsHYU93Poijiq
63rLOBsGUBUs9Qvzc8KYjf1suypfOwFpAwp+VMnh2SNpYR6LS205s4MqNr7xd6OXzxYjOE7jpDTZ
IPBjKc2exCD8rQa+QwgzObnNc5hELm7LgdCld2bXUT+top5XwfqAzbKSvWU6BOGlvjXcotJRVDLj
+kJAA/NvHkLnSy9cW/pGSk85ZwaLJidBG9J3yUX4JOBpWFREHuR6SRDYl4DxkNhjiLLxeqwWlMkW
dQX9B6bJhDfGrghSN27WzfK22HK6lv4QyDfDeOqPNN30lOCMwdSD2I+LCtv2olBehuHWd6h+M0R4
tAMEVzj9Ul8hzqNTmnBlQAgaYBDS9r4mz1Al/BJUqvXgO4NTDreCyGieRuY0mhoc8RVZPoPsakgZ
871nVXehsO6Gt5u8g86H7FvdB5+ciZtZ1QsXUfXUOD76i7ktZWMshyGKOxoOlugqUZw9SuBT5GCo
xsmBdaezw2uyabfpjicmq4edsIs44xF5F/U2u1XppecxjiIHOVJ8YZgsQpeZ9ln0DvVvgcVWL0D1
pHj9us7tRqdixFD22zDcKfpTIZDO6X8ZGuSQuwoaM1uH4ZlJgK+89qDglWM+bFt5o105nUvhETQc
ocaybk5D9w1Y6a0Z+rVAb8KrsIESjdqFwLh6jqLQ9kZK2fRR3AcTH6PtX7kmFcaORmybD7HE/gYJ
ZJE8Av3QAaReRo8K6QidY4Wjrhr2lIcFZYlL+h6jOTW1XFii9rRpDdpAlCy6v81X7kZaF66gMptA
YX73e9r7wRl9xu8cheB1qTNeheg5x5nMzCnn1bJUiQ7pwFl+xt0Eujup19PwmtZ7OWI6thva1dDZ
rJ7pk2P4RSKxXT9ybpXaJeXEuo4SWG4KuV1vKRuNPPeCKaxUHqgjJ263lNjHVb1pm00Zn0LoH9hp
ScUBLHn2juhEuV+bargmBsOByc0CpN2MJXmhGCrRUFgkN7CO0wF+zxEjvSO3yGFNz269ZUb9oFiP
jpQmj+LLYH8ySTJB7MLG5H4hPcr2XvRaZbrAgGX6gUN8ZmQDTPIGBxu7AUcIBXuGFMMuyIVAZIRm
aJ41X2OO9kqB1fOa5q+JtW3O9TV78j+wEIRERcVKvtPUT9GAIlzZsdUdR1m8BBLaqK22weNsvHaU
kbUTDUeixcCMuQCSEBtgWxADG1eo/F7Mnk7aa+9NhLSdOKLhCIyF7maOXN0uMdZ/CLDMTLslHBDl
jr9i0gzLjEes1MK0sWUFsKXhyQtT8eyOK4i/qssYNKB7XvYFcElKbo3h1IBWIZgip6V+LsKjJboy
vdCO7R3KptbNIqfBp67wZhqLysMUVhPxVTs5txPQVCNw4usQrBjSG6/qstnn2/w5u/nIZyhXhV3s
2wI01UXxKeYu2OleddgF4FvOGwQXDlsFgtB8jK/6ZZUe+gNbgJ49LpsnkA2hG30pr6i6kl3xmj5L
HuTORX/UVVc7mdseXxyBLet0xdM0PqByyVgClTt/OTkVBLQPtmB4UIlPqfDUrX3uk7PWrpSW5iVc
+nhkI7vRd1TpPKIk9nEvarxumm3y4I8qbGUD9aTGXyYIQ9Jl1IWIs9APOUaZ7hP2BoA20U4VpgOe
ec8jO08yym46uzQeEOVXiOCbsTpt1o5vHyp7ADMbRk7yA6MqIhSdyRV5exxaxGSQ1EVqxYcM+Bz1
TbRmfM/BFa6qtUG+zbhnxeKLO+VdL3k1I2ZB8u7moLUPugPWzSbK4x6QlwJeKAIzRJutUreGxFlK
gNbpAjjwhSh9KsvhM4MxHMManmAON7CHDctu0KjFM5JYRgTfBWxeos7JlT2ge0iQVseO9im+RDSj
w8BIP14VhVPBHS3WPj+3qb5lrH1ROo10J47CburKAyXhWRFiIljOfWUj1q8l40utPhjmNTenAzuA
HILWBP81RBYV7wyc4rO00sL0Ec/81JmkKsE5MUGrKlwOAqjViV51dhvE7Lh9/tdDgRzoffdiuo8C
t51hazNgfAyOOW4FGC6YD6vhEyKbbpw6ygyTOXoh0yOmG5guoCSqcYPCqjaxl7Z44FPm5pxdyPll
ZppUN6s6Zk8642pHggkrjgvQTw76giLdz8vzyKpeBFhYBCs3B6FaWlV0GBMsQ3ZnrDgkZ+siFxPZ
1wy6VE7WpGHN4tmN5CqgdcdhLzxiYLsB0F3vu0I2afGGlUwlCBsVadTHBtaBL0hOEG5m/EMVGC8y
inK/RrSDNTsYbCal7+Bp1+YjY6KGZN4pBNjK1cU050BKrrhRPQOz6HMDFcXeb1aRdDERELJokpeq
ssiJUcFuiYaflWr7qVeOiUDhlhdbE6844/b8hzfbMbdps8wDuGULmRZHerFANL8I75hUxDkkzBnG
g+4vfci3Nbu4dK9ztTvCCxakh6W7Iv4nfGTcQpFTfueRg86TgWXvuWGwn4eX2rKZ7Oo6msxCbiSr
MN6+8EQIX5q7iJIjuxbjysvXLVpJ69vqLnl8YTxTmMuoeo7fSPXxtrG5BmfsnWOoFiHn945cwnrv
KXj97yJrRjgMec7TPb4IV4jNKMa+DUSg/bBpajylL8In8bDfFt95E3y2PKx/fvwJLpInSwwduSFI
adqqjspxTIgn85mXmnJBTjc+EPqWoinYmXgX0M95Jr5nV/Tv0rBqeB8G4QfyA2OvH5qW+yR/yt4S
rkiDx07/GOT3mTLXYnWS1c86v+ikQ3ThRUXx1bEB0vjmeF5codt3RA4J8QsooFRZpMaHCAuVp7O2
rNNydeq9Ny2XIJXA0lvl9iKQl33JnGUkSNH2WDWRKiUsho4d3JA+eThwZy+SwqpN3csBH0V3z/Bu
c5l43do3l9M0biqJie1+BOrK4Bv0maG9w2EZtbOuOkhbET56bv9Gnx/fZ3tGRRUqn0P/PFP6k3XL
BSOcUTgnEwNoFJDPBrpQ+nlR2WPRGrWlki0D7S6D3RAGp5RuRcjqOZt2I2MVMfzs5iwBWJHw8arg
yec9lvxT06uvguBvkuleNWzmPbKgcM6QzIobPeX+hTC+7ufgZZzeWjObyOdI5uI9RpOqPykd3fXY
iidRZ4zDhg/ctP+q8fhmzpahaKaiTYYjvwjEH2X4mc2BD7y2VHwpoIYHUHb15xwUQjvLgDLLrZAO
eQWsZsMCXJlfxCzBPXixShUTmVYu5v/4/df8HzYrJb/NdVpbC8hHIHUuS28rpOyLGYVI+zp4NpWl
FbwCMZfKVac/gTdVordKeDP6vaW8s+WqxR3/UJxG4ofwwVMs4OiQ9kpGLBE8gF2b3sVwr4h32fzo
1a/YOoXyvkHQQHYvMfcBfzPb6lx9qEAgWcxIjhhcEzaS1nF8i0CFK0R76PMBSTvmc6+T6F590c4g
f3GUdYq41NwPmLKx7OjLdnDMkRN1rXTyd9mnp1SYzZlCcdPCejXDvTvW+2NAigenPgecPpzb/JDi
BYriaAcHXeUpryTmi45nLqM9bTk1DBkRbzthe5KZ3fmDcMi45fvkHmlsNbGNCoT4zf4iy7dzh8+2
uOQ3D1jRK+1UptvW3TrPgXzcTJGTfkaqozykB6Nf73t6lN1XNGtNjmn8I3vTn5UnX/Tf1QOls7jS
u3duUNzh0RoCn9i/+y/ASwJ+LjALmXYn+2uIF5KyU0Uav2jPCWzLFFzS9BRxJXr6uMc0p98soqqV
mS8EuUUMdvAkV3PtyiediRywfCP28b24UrKKYlc98EwAXBejPWGsxtKclFnOS64gHbhK9QrGwyDu
qT2igjsSeiE0TxNHkrbJnot373Mqo1UFbU/bGMiV/7GDoNn+Lqt4bjAD4IWBEffLBOM/PUDoMFkP
/OLn/ruv/2PrYZCLNM9acOyA6/8LDNz4jYx7UwaUPAdnWr8OguTf8A3pcw6TxFaCkKY/JZ3w7ZgE
gX6DisfPrSn/zSBohu/91d4CvE1ULFVWZQk7ksgr/3XyMlijziYbiEGf3xirjE4pLuXMIcqcK89y
8+CpInOQAkPS0cawu3frHwVKFUA7SINTCgwSyg/WoryK4WUOI4ezIdeHFEfAwE3M6MNGNDRXSGMd
2SAWZlU6rmX0isYRsf9pVn5BezBJDqz2Sn+aQ7Tb3TAcsmlV6WD6T8N3LX6p6aEgz2WoOJxCeVUn
T5Xm/PIp/s0cyvhPfevPy2DeNzG7m6W0f30zkkQgA0qsiHLoCItviFrsXWQe5kJ6IwQ3vvYHtAbm
lpmqFy+Kt6HBJyAu2Nyj+0HqtihAaVDpNiziiduV5t5zDlfI8Xb+qEDBjm58fQeuBHmHIZW0QdHt
A7oDjUr23Jkeo93p40Vh84Dp1x9sY8KpaHXwdcms45lBqeGRCrAy6oO8nHq38p9JPgheJs0R1aVC
CyHjCpgX3oTnsR1pwJE45helakL+3q7/VkaUlsqygKZpLHNTcJKCR7abge0hCIItb4bvHeN88tmJ
+zzcthlmBMdqtinOxaFZKg0vGjUggCJHuxrPI17+zqYt9rDRVk7arURQZPFryAvTsYoVx8EgZWE5
XIve7YMNUwGiTEuMDabNxjteiVRYbXDtkm3D01HciN6pLg8qsQ6Q2MzdaL5Z2rdZv3TmoSVsKF0k
LCMMMqv9Z813gNmlJB7MehHyCS0CtRnScaSoMtvgI+yws3HMv9PL9EQPnGbQ6hfDI3lAEBI5hd14
oEZnYHdOtCXeHeI4cGE3t/KDNQ2FpOLWjNhVO7kHrdvJ67A9YAuAu5d+7RnM1Rg5hAvmjioDTEB2
A0aOU+2vso94k0Nzi1fpe98v62hJamvGVd8GOyV7BeHrh59wbQV94UkVG+s14B6c81qzBFHfE5Bt
M01M7lZ2pH2DAD37omBGqTtzYtl1seLvOXSTEI6ENL0cFBR6Xy28gDhBKKIwKpXXJRlg1kNTVjL5
S8ZJAXnNL7CpdTTf+tJnhzKLRji55sxxfNmKOz7ObYegDkVFoT/PU0mhfcUpYBg/+mSDd7VifELJ
Bde6xCVMwaovEEll/Uqj4+leI7JI62/6tYyKywDrxSpx0cosuLLsJUt3cxUFMo6hSSe6dEYiHm9+
ZIIgbRiFpOjO1EqyNzdQI5vui9ZEYfXHDxsz2Spm9E96rvODt9OBJ2K8B5RLhxF40Pa26n476x33
sqPZXAeI2XTodtBYFrMXPO5/dmi5yrQI2WtxVbYDQyiT7awrEZBFKWCsaqY0JrKqisIl5sMSxdvc
AGrM24qddUUQCZVGwi3uWw/0F/ztIplx05FAGTXEQH2Eh1fwdQI9oFV7KJH5zqzv+DCAeUeoQHcG
SS0kgX611Ie8DSZ2bip3BY0Vmm688yi966pwSjdt1xOtbI9jJGw3dQOFgjYVcxmNea8xj2sOOqWD
VR0LJn6MTT61c9MtdSJVWa+q9DAtAj7EOt5+ojukLVHpDlv+7on4Ei4vVFWdq7autjHJfiDfpLMV
r1l1zQMp2drqrzRx0ez9kl4b3vnAOs/FGFYgXu3s1/b47jJa33Vph4wyfIxyKprTFjO/vg/bS1H/
SNDISzg0EWek61678KFPwc7AttSm+7FdYq0TPypBeyIfLo2RR4rk08BDtKNzp7qv+WZ0g5cGTNBT
8KqqtiAekPmQmJq+0ywI/puUOVn14F1C5vozvTaY2gX/na0ZwIE9fcrGNZqc5COd9oMFTgNpLPZC
aNWMCNZ5/tx/d0iE8kX5JhkEysw8/7D6McD8IWAPuY6/JqwGJNfow99jYoRi3Lha6mF85PwVwSJx
GWjVwboZl1nznqAV0vpNE1kbKQ5vel1h6fwhJ9kpCaa3qeDG1JcRtx21ZK8/cTtBgeCZhFJISg+J
+apMF0rExm4f0J/6YHFDq1dyO/abCjC87ROeBEK5x+86IzOZNfqwEbxF/cL2++pPdvnDO8gEvo8b
HXMgi1UdcgrqVIAJzIOUT/O7YKbZvjDqh06gsIKADqoLgDSjwwApgR9vZDBKh21x7FwMnKLzUbbw
yQhJ4TzsTNiua4pOc+1J9ZnkN6t50ph7gz1AN1o51hME62LgdqOxzw+J9WgxUWwNqnSZhYYMSJyE
OZES1ukOoJ4LCB9z5KrtXalQCSmFyEb0W/5usdHpYpdtBA8S1PLpi3mQTjKlezUcDG7ixHhR5RQu
E2y2YSXxDQbFoe/ibzbjb5yQ5Cb3EE+ZvvEbfkgcIbK3tXXz4bFIdr4zB4LHF/yEKk+5OaiXV66X
O7XnA4jvGlmI86wQ75r+bHEWc5GpzaNGR4iOmFWrTwIqDk03IDFoVqkTlcX+hOSG1Tg7plcIpAJU
ejoZPijtbCg3/9jC+l8bVmtOTyPFRkRX80tJ9p+FtaQqfzXX/93X/7lhRf+jmmTYoMZVfma2/Skn
UmYnMmgm46clinXjHxtWskQAAcuihoNJMaSZ3PSHokj8zSATR7MME3mQpqnGf1NYo2jCrPVraf37
zy6xzuSbyYTZ/bWaNOUB5qvQq1uRKI1INDcy54vun0Ie/hFJUtV97PYJc6C8qdwQZVB8SIwltpux
WLWi7WML6rg4Cz92pTsdqmG3WxkCZHkInrRTYCLjaVYlM4exJVuzJALMW0K3RbnB4Ej8TPXYwbvM
XVET0zCxyaiZ9o7Bk6hHX+qPqbwj1URoGujfdQ3Hdqm/NAq1nBvOWRtuvfUKkDQr/yOf9w6QF98j
oC436yP7DE7psp9s8UPbzfyn3dhf/a2+icP5rPW3Vrlsv0seUK3vqA//2b+wauufpYTd0KLCLMS6
Egm5ukGK2r8Hgu3t1cGtmb0cO3Nh3hFuZGsVsc27cIE0S/Gi7PSXUV6ZL8kJ80j83h7jl+Kr5VmG
shkxqfjGLpOCJCCMPLyJhRu+z/Nypji7Yh9W1BvMCGHf2gYj752H4nM/vJGzaDI1HknkWKnDHIAX
MaYhgZJeuwbW+8UDRvqUhUUvICZZJyfxkMLLHReayYh3yZ8sZET+kEeZMT43w9mAWOVQULaTjdC4
RtwiuPU6rVa9cZHO9AfEkQM7mNikMjhi2Ae75oMeoeh4QtkBKXD6Z8LOodqo/bOgMj14qbQlKeDp
d7FDF6qPrla5nD3RJ4Sqh1Kvi3Y5H12eDR0wfi5OTcOP2ZSzFtj4rBqodQjlHcpZyXrGeIueu9+J
T7m5BjDKo0m415ErvpLdTgY3ABK0ZexBbWp9TAn6iJk13plncVN9Gq/THicqD9aDfs9Q1TDH+4ze
zJU5/738lMq8F/G6pcaxNRexyYkPIGcpu0melJOVuQFgSHGDSUBpyR6ANsgRiCKbQcderLCNzT4B
3C0o27zhOl4oxwZSpBz+tNefOiBU2EHq1M7Ne9BfVMBJn2hz1HcuWZNac0D3ZPef9W18iiY7x8Vf
wj5l3kh1KSyrRzkwxARDBa94MbKGYPMnyQ71a4CGSnL5yLvhNTTQ3q+KO8yjogLQ8By1W8/jA3AE
ixSA74A9g3epvKe5fwJNhcAPm5kCWzNemd0aAzLOtYZ+mOXRpuO+wyAyfo1ExkwVygVWWR0z11ml
R9NgSctOGTeZ+tGaS1w2U7EtUtJqd4xcDU6V5kROVb9tt4BrjK5YAL3elxDFOJY0egEWNMu6ZN5J
05YQAxtTPchZfAuJGdfiI1E8KOfOlv6iBg0hsdGKqA5bkOsnQ9vHOmUYnLCFghrBQsPm1/2hmuft
zaHEDoOUEL8cUenVTie8Bm4YFkfD5+DO38GbB1QzPggF7l4dd1mXRgf/By0CRQSjuH72JoQGkM3J
HkfWbTmPtW4dYYtWtLM5TVs/vnidBB+ov2WtxsZkIZr7DGoam/YpAqzlBmoJx+bRPTU3dtDp3HXH
fCR3dvSqvDEe6NBmX1W8xFCI2qxsbjKiZLRMq75Z1GvpUdZnmTsCw94ZRiqqEOPMTI9fw4lIIqez
ruQVusjiA3XRqdDdgq8QShvRH8rJ719QSBngD+Vppryhdn4k0sFaWbipzLU2PkfhpQyNLSYKtdsK
yY5Gt9xLyc6Urspwb2k+tBA0br9WxDdZO43zzdS5XrYRlNfYcj2Gz/kqAcoNghL7v66wUS6I7Jk3
SKuSTVyIIKdjmg2wwpbJpgd+6rGkM5SZQAvtyEZwtAenFdDhNOeqYoINy8KekmeZuhp1S1rZCWQw
+VA9Am7Lb57FlfhhLtAMIEBYVTsAmvKhNnfgaS3+EhyuMkCtXmLQ3xL+5Es/Wn0dNgAuVnQwhrxp
NO7qXZAHW21gnamOCDYVZKtundClYhuNxivjSJEhs7Bp203ZbmZRaTm1h5YZBRebihEyUWmfm744
znVpKx91Xg0tnifp0gqEZuzUYsgUOCq+pFn7CcNKy29zakq/xzGP9m1GJnkNlFuMBTC3cKaguSjG
7oNg7SmOtz2w8vPIYjInAoumOEG6KXhwxmiTe2y3tE7K8CkoK0hJLY9UT7qZ/F+FHDdrv0M8H0L4
hCBj4gqTZ18JigqKYvWYtOeaActIHGc9c+fJP2LuELZ7XZYc9S1+auu12drVbKSyJaBpjQutBlOQ
Pu0C0saJPe64IyDWjCl2Kwhl1kOsVyol/rCYWYWFA0R5JEeLpQsRMsieqtY/K3wXpY0PEkwLQx4/
TFH4iKfijjD4mGThPS67z3nzqe66LXs2kYl9rztteSBlLH94bAuS5goYHU6GljhYZNDxM/dPNRPH
DYLESXb5fKuyiFYDss85YKc6yib6WR8UjbcZkBaB9HcERBECHXtZaOsCkvdUzWU1BqKaCsXjWEc/
/VFA+uVJA0jcZkQ0b0BTT39V6TVUAcWhhDYYvKjibSKisuZu39+Ny4C8AZSwo3aarGnlww+vi3Mi
fEj4BmPyk3VQN3jjHKhdbyzOXtTa3DZ79r7wioriYV0CVJvnRr2wUMqO/hkLBRo1ltOw087NHD2w
CHgR5aPf5xgpT5nwCuIb7OS4R2/BVbDn23u4T2BjDcTVYGDiF9B8wgUWAfPW4T4mFUdifweVXxOL
ZcLgPO+iy0CAbAGVSyVMMIDsjDrcWOExBsHgwRwZ3v0vC4VWzmpBWZabilZGX8nZW4GWK0eFwHAx
ROHFD9e86yhl8NX3rN+FokL/up077lnPlg1vc94R8C/wIjTVNDdx8l3hCoREOUyTO0s26gH4YCBm
C+DMFJpdL2/rZnhIMAu1UrhqoP/Y4a2U5mUQuafQplRozfS+hRdYFAeZ1TuTgwg8eSpPlwDZDxzc
136DQ5VA0eajpWIDzu9h7Ftwyw4oRLJDex4xkOHsYv8z22DO2YAYC0yR+QR103r0Ms8le7jzijmk
n5kNNxf1E6nKSGqBsUItCy0/g0nM0C69Ux80qMfY6zJZBupYuPnHcCa03SRUFYGGZZesEvchhw4s
ZhY0FRYQHt9ixngBX5QDBk46Q8/kgszn9vKKAhkjCT4f+jqKXY5hlOU4jt+Tq4LRiO62RiOHs2Rh
PA3fWmjrnyNlrnbkKAWXyYInXIXWU8wURkL8aHNCZfoe2f34ifE70THuO4O4zNVl+ACZK/F0tBkH
k1YQ43PFLFNxuS8pbvx0qSMjeUNe8cnuVkW4aLftTvY2PYfyP7k5pDGCg2bArKBhk/93+a2sz8uL
X7YuNFj/8fV/NoesSEQTToVokSj5V6+JTNY3385Q1RmHy5D/9+YQwBpWEgltraXTsrIE/7/N4c/f
kmkmWQzAS4Oo8d80hzS1/9YZ/vUH/7c9Aw2o2Q25RClUfk43OVklxHnAhfzHXgoq7yu7LvTNjAj4
AAzekf9FiQ3ShGb7l0vh777+jwWc+ZuKOVPnXxoUt1k4/X9+nxOY5m9MAACtiCBF4O3Nv/XHpWD8
xnhAtEQFpxKBpQa8s9/nBIrxm6SzHBJhBf78uv9qTqCo/6Z95keHaqKZcAVVGC3SvAX8dQPX9ymF
cV4FpHyueFAGRDbS6mn0Dkj42P2kDsCBNOIyccR0GTILNtBDEFkKfJatx8QQzVKgaDD7w3n37oP+
hPfDMoK6GtvJq8npDB/Z4G+zVgKJcoVNEIhpi1D5cCAEb9or8gxdcs2HVa7EYcvJ3rxKBK7c5Lv3
Eutwm116XIIymeDGHEEhW+2aZp/godBfj4NbaWRaxxd1WnXZOi/+h7vzaI7dzJLof5n1oAPeLGZT
KJT3jmRtELTw3uPXz8GbUY+kVvREbzuiQ3otiWSxDPDdvJkn41leLWN9b8nviXFS/F3N7bBkzQdQ
gmMM0yp9ii9ZTAUK1qDwmhbrigtnwG/Tep8KOFbRKFaa9RXIMJ3hkdAZObavEivud6JHQrJIiIEX
Nr1xWQ2QYlNSqcpIdQ43AXj2ZuUv/cDJFPoKj7q8aViE9Vufcqp0GZHTd4bEAQ1Kr0q6TTbRXTgY
F/2rUmbsR5Rl1NGNvcYeJlW00HBogKJ5dF3OVj7GwXEpZh9VT7MqCeLEVlbjNtin3B5J4XfUa2Df
eBePYHWNafjqHCTtXR26BJd2fVHYGnHtgrOLUJjPruD2v/FVyi0FgKu80qgoE9kUZgWncGVfsSQp
J/NEXb1lnBKkaZcKM6WAg9okq1p6kbrXoiOeiiYMPo60aAZojkGh0c4k8EdtFbBMoEdInEuzmDOI
siBNiSyk6EusgPC08pWrs2N4xgK1DMjKrDp9C0t4+DX4kKecUMbraIPPKYU59U8dmAgRv44svyom
N7orBR/HSr/6UPvSOSY4E7NtwVGYm/Da9ZzOBHq6jR/0uaqOJZyK4B3GfrsMUTISbyviuuJQUn7r
8jyEmFaL66ilFnZ0Cv6Ne0/Cd2t02OtU1VwOL6l01PhfRslF73juwmP50cmfuPci9KlG/kzY3SRV
/jR7/0GbzNgpD1cBiaCw/ZAxpcSKeI1bj/YcaTKcc6pl7vc1cmf+XprAHXeByl+CVygmwDCmbaS2
SJVsXlTeItAXsXCkURdT2E1ERujZjKZ66aTR0vMOJUU7lE+QaUbWxw5XW3beEhXjc+dhOFnSGBBS
Vql4x7bY1hgRqzmQWLWADmTXiWzz+ir3PtnIApwvpzmJiNn6EW5s9FW/e9GOdFXKJGgVw8ovLz0J
YCvd/u4i+hf7b/wOf7ox/cNldLpWfb5fgtSr/us/pP90fT9Vga8LCFD7PFvj3MReLanvcveW4nWX
tMwevlNW8JxbsJIjvWdcLDDSGkx1X/hzObTeNOsWeGtYRTp74o/xknNdG2zMwldCBi0bAq2Yo/Rw
CfN+WIeUOG2yuUCaGYvV2SWtURADFgucrtKL136FweeQbogbVK7TYMzyNCZ51Ef4JatGztf9qfa0
RaWJ50Ad6KvAijQzYoAlgm2gRZ5EjwS/e/G7dfyNABQUSySOgcD4tuwclTDwh/vCe175To7hmb1A
nTdX9nNUzGi7zmJGAg2d/LiDXbCtuMkmHAYAMGzjOO/Tecf024EwRRplAOH/EWcMz8L089tDH5Ex
nlkRK1Ibmg5SrVsujVzGq3jLlJXy5ha77lv0V2nL6nnf5ytd3g6HAjWqmfwDyYATFMjxIxy+NHGY
6YAovXib9BBpWlRRgncNg5nkgrvRWMKEGP6QBzR8Uy8WmdSEJV2Ex1QiiNbNzAFRk3BzkARXlSOq
hamuJcMxNq0zCLHzK5LGk26spEFdCgVJsXTtds28x9Ndb0P6ct2Qxql665INKrxVzUe8Lq9Bw29K
AMKz5rpnrRVhG6PZ5Fjqhz7nqohuKS5SOmRlMhJaRrDV9+z02CfhlPLeUIhjxGcvlfFflvOqHfZa
WK68Rlm1OvM8KnLnLdWmWPbih+f393IiGEckEclp0DroCJRtw7ElerDxcLm3FmpiSuojn9RFQDiz
WGXpdHYnCEZBOezCLdb4/CrAze25Gs6e5YTSix4Ec7XRbEsi+o/RuqCATBcTO4roQe1jqCgCyM0t
4y0SHepOyT62D5lE0o9wAgLuQ9x8ZljO4tNAAZm87MydVt18r3GoMZonZCNk8eitFC4gAJhgGvpO
PeFacNU2JjEACqZC/av3m5kuIOlaa28k46eS8iFMyKUmFgjmNBtlvEZFRf/biwVJHLDQtVUfPToY
auTKwA1fwCqRBW0RTpcxarN7GL0dDvdYPmVU0apjPhc+2ymb6A5zc6PAoaGMXC8OYg23xDhrqbH1
u2XuhgfcEIDe9bdjqakO+1FfOZl8UKwppIE2rnBbSyB3qEBOr+wABS7RX72WzQN5nwbJorIoUifG
U396dLBlF5FdeoGw4kvucqqcRpaQHR9XDA/c/HQh+Yct4SIkL6FfG6/g1kkqoOTEm1LZ6YpySIks
FGRGhmiEM7QOb+naq8f9QJYlYg512/eq4mSRhTd3CLa5SPxCrRYa9nvoFeoSIMusGvU1kNNEqTYh
9IkE/mLWa07bpjZTWkLtIvY6GGVlvhfcCM++QNIqJaDxGSvVYhywpTarGCdTBQglRAity2PO1qHG
xcR+fXIzYDyPT9WA+x36wzumeQLJtCGJexWtse8eXv4hCgdMqyvotDVKSItnsjXBgCNnTGpfMQHN
WaWbbAk0lCK3MnYyl4EW4w77GBStipZjr8ZShX5L1Sby8Efdianj9SloN3dGuJ9by9PgLcTe423A
zaUC44SvEvIBW2O9rq05lxTtCxtm0/BOjzdoK0S3o5dxjCm8402U1ghcGrbIE6hKPf8ZO6Zg3p7u
Uwxob7cHrNb0Ybbs01842tBT4UvZ3H9Eza1a1D9jBo/5JWZuH6MNR5MANkhh/rTJUpNoiktr3A/D
KU7Z4JfnunvXB1wPxSQLv1mGeqKfCG5GkrhEtzJj0werNP/A8yBNd1beI1wDWCIrpMBr8jOmrTdw
5haihrfFCZTZ3fhWuXlFS5WmucjRvFXKZ/Y+fqORQEGjwL2mcIHPeYMzO0qOY0qtot1TgShsUhMp
jhP4CoOHaGAREs4dMelb4J8S9BlJkfEpoz+iLeGbqD8UgFMKiH3AJ5/IkBKnYwkMNHUGnv8IOGoA
LrQ7YNFd/L4c5TWWe/7qwxqVjDdR32GHakn3sz1A6wOd0VHCw6F/plq9k6fUKLv+d6YWRGEQKbHb
pdLGJcplnCu2IoEcrbX23TK26PitSZ3jp1issTTotybf0yCZ6TtGGbs9tA8CFbPQZL8FB/SnJuYC
Vrgc4ZYgvaPCo0Pn8LfAlSm+rbBFDJCYlvg/sGR7/XbC4nBaI184tMtYemK+Vyuncff+6ITNgZsI
by3Fmgc0p/FjiSoRuxdvUftS9Ydx6VMoX99rY0F5AKQUM1j20d6rj1F9HMObyHU12/FZwZLVVrB8
34JNTXycM1LJ345JvVxaxSJDI+839Dk7eko91K1bu0cZVDMKUrGleOswrOWXrlzK1Jsht4FO9MKf
oHJ0WlbxqYlEPzvOxdq5BO8kY9axs9TfhbBq2p5z1ybM7YoPmv9atTbvgbK+t2edzpY6c6QHFdAp
VxAiI0lMHBQkE/PHsIgT9NYbz46rcDaEfdlcZHIPulNX3yPEJp1pJKVCxpF6fc5ZRLNoraiIqBZA
LOn9o2tWBx1BG036KZBY6oDj0Q5DsIyrTORUn0QjQzKRLWsZBoOqXOU+oMjtiOaX9AcVGJyFi+m9
Use1nO1JS/n+wrBxGxn0p3g8Y9QrQEE8QScyv0a6tYiy9FvSTtWTX7T+ohUge+rh5OgReZamul7a
q3jreAUAsXS2MxVY7tdgHSc/mnmI9I9RfZWoFXV3LWab8BUWIaLpS9oTC+hshdVdzQbbBQAtr0N2
jk16M8AaG0wT3Yvhsidz8YrwKmT9QZ7KExfjxr/n6gtlwMQgyv5cAQcI1JXWb+oQkuDi3OLeq8gc
WcklJXjCrSvJxmUurESOKBwr806cAdfAtY2jqQjtqMRuZcsyvDcnSGxeo3aTfWbqyaM6HcBX1LA+
WlXaRY+pIx0afO0MAF0+N/G4VRXVPHY8TM5ViRdnIL6DUhqUuBe5usrKvCG8M96y4EN7N9g6F1u9
diT+wGZinHVg/BbEfYupwmJ18ItTN1z5XCmrjugSomLBr82tw6IpHSNfX8IrcjiOzNqlq5VHNQec
STQVdtEnbGXFdTgWKTEJHm5HBPPQ4teoV0tXv/TjUX0FpujO1I4VZZGy2XQfPpk9NKXmWdQhyBtG
iOSSC69B4S0B01lPDJae6WMM2LmQCRIXZHNWFzTr6OsSC3nHnckNCOFR42shHKskm8smn7o4y0Bu
52qc/mDGV9igTY3TaRefwYpz0PPz2Vkqqm7RhmwzIrYhtZvuxbx2mIVTntOAM0QZy/P4PmjIvbL8
S1XXDfabTiogWwMeU0Bo2Fb8odQ+VcbbUoFtn8PxUbtHFoZ0+PBTJLO6KCxHAN4ulfbNaiq6O9U3
tQ2x9khrIxDXVbCoku6bU5qMuM/PSdXwxY2r6NtozKXqNTTMCz45NO/UJSKagpXeFaVjOk9jaW25
6bnzMLZxJFRkFsZTlxz0Fk7ncch5MGB30RTjCvDcv69p/pe/hSYySEmY0NFa/7l8K6lopr/X7P7q
6/9PvoUHpEmUu2Ocl9Fv/67ZTWAFUcf3Q/UYWu3k1P+dtce0YCbgBaKUHd/N3yU74AmWCIgBqzt+
oYlC9C+pt38ek389cmrWMM2rooIs/SfJLsIUKbuiqWxyMj6eJC1LlzMnrI4xMo9FDnN+6oKQpXwR
bTs+4t14L8SN+T7sRWsDwawIyeocuRFKyloWf6D2KgYpd1KL0p0BzeJPJS1ewk8SYaXpVl47F5Wt
BZ3NWijtdxRskZuCDTcGpg32C8SArLlyTWhpQlwR3lSwVmz19HPAuhunw2T94ENOUJXSNExw2kIM
V2Wz9KmE5vzGwiJyOgl6JI73aU+oWscKa6Q1IEr/SqIQxNNZjO04SJjtjSZiCsIHnMqgKVOqJU7k
DZNoreBVfvBTgnxHZq/FrM1NsSGKOfcEHP/jdBmGicp9nDCRboJWOtcR/otwHRmrfEKe0SdQjeuo
IB6J3XFADR1mCHMBB1gv2E4VGNKuC7BVXwkO6uGurmjMoOQUKs0yYkEWYTRsl1Uwr3CYEn8l6C+r
90bfG/3biCaRv8vKuwEWzbAH/Bn+krMehx2ZocCyNWsuVdsGBsOEjHQm0OeF8keDXyuUlhZUyHiB
07UiPEMKoSzx9Wtcaqu1ew0vvnQOvX0UQb3hXGpwzCzHJ/GaWQBJ79HCNgXBxh43PBclAyeDqkiQ
klNDIkKgtH5SdY/FXOyWON7OjA6nEQsiq3FqpwXCmDO2+kh1jABWBpd2eO8wQVcLl3YmLJzRphRP
bBDLioXsIy/Psm+LkC5Fio13sUSIkjjokiABF7OKriHzgFwcZF8UsPikKNkWJ05KwStjrgCKel9z
dc411t/9I7fVcpl0JwQMqN8dAbSY+XXqa039eR/tmmCvWRTwMpMqICB2+plBK3Ey6YZFYBiehXCK
KALjeiuStMcwVaJv08GAWc27idJaVJGgcYcJ3LJYY0+LXa08M5nAj+DdU+2wBRFnHwkLjKB9y9Pw
3cZMOpwY2IcWAAHBDrkKR9+RYVXyZ1qgXUWcAjHnEiLbmLazebas7hy3DYz0dQQL37pK3h3h4pks
3VvRC86YrEGjRtYDRETOwYdjkBp8gNU28ANTzXXnk1wR2CfNbsI8AmSd7+Lbs+237c09AeFWRAqt
7wlgH36LaDKv1elccQav+hoz4a5y41+6vMpTmxVuUri487ZcJAZ6AMckqgYuPcPNq/iIVlNK9MWL
DwjPe7jiFab44oSAyLaXTgTIFdg1PgzRFgBOkI/E1FFjDrOxpSgMp+w+Zcdkwuif8hVNjdD9eBe+
K4/G0Zn5NTncmVPTBJuyxAC07HlCOIYJVI/xykzR75x0qhg2TtKEqw4vqxGSeYHGyDxjSuzYxVtc
/ShP7P6b5rs6e7xPxXgZHn3JNtf+sUVYOri7omYYBiv1jS2sJdTKnzNK8jgbVplyj3pH5+w+gnZi
2UEIlb4LJTg3wZLJxuuX1jQmfDf4aqk5a93XHl2xh7yQsrUueYuUmxyXc4UNV2dAA6py9eXEtjL3
0oTlVoVao4fhky+sXNBR+WfJxWcIRRImb8Y5OAmbmsyKifu3f3B1cl+FHG+Wfx6u+XDmfd8aBwFL
u7uuL5aEIGOu9CQ8Y9+gY28+DLEDzBnjDgF979MzydUjsxXlzscbGFSbhpCryrG7FEnHIDWa7jHh
mOdviB7rIE8hIMMlFGwZLTCzqytqx1QR7DVrEHRkWegiwwBTTk6YdvLEWJM7Bt+xxua9BlCDdabC
QhNNXhoFU02IuQbAWo7VJsZykzfrulmXwnqkf0zdB8OlR20psek0DYsThbDHQO0kJh7MPG2wrXA9
MZTKqx7zEbXRwdqLCTzGiCrqq9VK8xBhNtVXbYEtaNNXm95Yd9LGzB4R7P+UrPVS507US6iaToRE
rcDHs3m8lbVN3RWRAzGgZsXOjU9EdpxInuiMcHJXRfmIv4hAYXdgJBDfOR02Z9P3Z6N7VrBgfyS9
0+tr81EZ4bpPrUtqAXsEG0AMLfSDHT14JiqcS0C084Kdln9I6qYTEVw5tWJSCZex+/z3XalOKCU2
qoppYZM29P/veCaJ/5Bp/Iev/7+VqqWwqhVZZsqEEadv/dtKlZoKC9oVxyLlVziRf/Xb+YzgoqhR
DUXXmsqXWywXfrNey3+Tdb4hTbpguFi7/wtoK7amf9yu87v+8YH/CeXYllrtt3GvbTxanPho4gaO
5xDMmxi2G/SlmU5Y6jUTma5npmYX7ZrdUAYuwgeDPmuzM/6UyN2yW7Ab5ZzjuWSgDuTOJpNUIe5o
O78Oj2Oyq4YV3Dmr5mOzD3SOLDs8s5lnLkwjW0fdLie3h7Mlqy6S2C4qKOMdRs60wqD2LKYiFyAt
bs4GgtBxsmTLO4R7l7iwqS110sk74eyvXBxcDknBtb4qo4X40/MpgYOHkqst3RURGVKCOZlv9h47
hTuU0B9MECLSuAP3qAY26+BhwB68KCfahfXSYRVErh3dNcsw1IkgdXIWGQiJ5qpg8ucZMpDEOApw
RvI9B+5kkh7IhyrFayeemfPiaqNheOSbcre1ilVXo92tJe0j6TgitnMDuouXPcRqQiXYlr+b8AQD
h8OX//0PsMdSqFBK3xHXQY3kd+LaKgE6foiabAvURoa16d8H4B6iXKewcXK4rRXFTh7NT5HMx4Yc
2glCeqXf+i+Krzquzfxzwee0hHAGDXs5cCEIjXts7euFGl4l5eKZ14z7TyduDGJg8fTyetx0xR8R
zxg/DkpV/V4EL22wy1+bOr90yBwsQWseDVc+weNWmzR0w85j8YLtuuntQCOWZteqHVGOhWyI8ZvT
HFF9iUcoHaJRWqoGYtcIC6L51E3Yvu6ahErG/Y8F/8wPF0zQstPQDlk4UexwwOA7lEp1C4jYWZw6
TrH53TfcKtRNX+5oQTBix12J/SLhYXWU3hXrgRYoehA6EUsjNDepObX8crr6IbEGAtuvUsAwm2hj
ssChZI63nl6TntABmTQJ/wmGLqBcP5OD+CMy1i4brJGTz9wK114iOLV3EmNExk1WnTpaj75aaxH7
tyS6gHBSHO3beqi7yFrp3qH1FuYKWBhXaLbbdnsPt2rAic44WOMw707sSHTzKMMkcjlIrGiUKscV
FQrAlmUIqBy0UTCRd7CbDU4PQYex4cejlMK98qIOOM2x9PI9ZCzVTnSDfY301A7rFsCQuZC9qXbM
+LFw14OzGmzMjuzhLFCS8wRKZzFNFMHrQN5fctjmo9hq6YGGLjT0RFgEHNrYHZEsYsFuGT8uzxoJ
J4BKyMs7In48nZ/6TnF30k+25lEh+oxkOaIcUa++4wiAnT3S27ALk68h+LBGDAms9uN4M/6g7Ug0
9p787n0wdkbJAgl+VuUI9QM6jCfexnV3GmkXzNNH07Ol5+3rGXdReuTuSfIekoUYZ1Kt5sCaflOM
bSocdB/7HmwmrYGmQm2ZwlN2xH+fbnIOxOzcqOXxnWx0tH7XrpTgGMQea8lrJ0UEqO1M/exgBlE6
pSwSd8KySOwS0vmJ6BzQa/nTgkel7xrIFc3arZ9y57T60h0OFDrHAKTgw3U+z7BuzmgtcfTsaMVX
3rUNuY8lUnNg3ZnwYghDCp+M0DnkxcFUH6CSAKn01cGQuHasEtYOcrMEmsuVylpS0UZwk/FjRRgP
0v9oB/mxfZjluVpHyUIuzl1wyb1zIexjAAzal0KtXCWeAgEWFEpfJUoQRWirynnXhHwnYS3lNpSL
09TL8OAfGdqW2VZSF6HrJCbbiFtGpgXbPgfktoP1svIvychgcVBjerJgq3IenBtLvnkvruJDGq1z
5Rayh7LYPozjMW0ovNQuWAmBoJOtDCFLVVtvvKixOZN9DeHQZ48b2CsrOKh0qylvvfCVfFoi7Hi8
MUtuOWm0mIqU+RuFtOjSaPmIjthjJiKZJX9yPQYkGL/Gr8TuxviNAuns3BdsNQjH8p81BOwJ6xZc
iEnL6eu63VowSTSKAwg32PjMFN5QALqn4iNakOYPiRV2SSOdlj8xpXyNwieyaQ6+qlwriMFifYtR
UBPMQGVDbm9bB1vSSQC+iJmq4bnhJaDETp4HxoJQqbUFv4OObG1Zi3fnJGHNTbPALgs3I/ZLEyhi
dyTPs5C6DYGAVsaAkaz+bQ9n/6MgUR2mQ5o2mEf+ud+NuwyHnN/53f7q63+nnYmqZOkS5yzrD343
tDOJanJFQoJHU/u9diZNTbUa5WKiIv+v4Pbb2QztTNZwwiGcweYEkv2vnM4mT+efrI+ySX+YaIC9
mOxz0+Htdw6Twgc6qsuRtiH3JC/pqgK+joPpZYApLNrwhfw3enXwCk9kd85kX6m57M7hHXYPzMV/
bnj580nx17MI6EHh2KkZEq/FHx8MipuUV7GgEuKoVgMpPRdukqaNXOUJpBWf0zojyllB03tC+SKg
mIjNoa8fQoI7HFWu+V0iXsGpjcHD7O2aeTTB5SVf1ZJzBjlpasz346dv0YiDf3mCD8dsniie2Q7K
KoAKLHEoHOaB+C5aPW4m4//5FYkh/tUzTv/b399qf/L0VNKQd96QqBvvh56mdkKGkjjyUDHCRaIs
pG2GmlVraw2rOttyCyll2WLODmDNXIgej2DQ23mtYxicOJk0bSThBkToVHaYLam6CmgDcJeK8l7l
75Ayzf6t1feKCqESpYL8OlSsdA6O2xTpoZdn+boerhWiXV+Aq9khPanmVe2eOinAcUYboY/ax5qT
xSmO79jv5pEVbztDXKNq1QZjaQitZp1rMnGHc0EpgrDoyX9B7eRQDAW148ImT27InjsR7Wbh3M/R
3mbiraxoL1uN1DBlJ7YhJJ5ATReAxInLtbdRw1+O94bHKEE4oYgKTabi9kIvl1XMuQTnoUNsL4xI
B81D8u2sobEU8gYdFpxDQjQgJgrCU8g/fuWQDy6Qw+QVPROB8GZkSzIi47m05hyU6T0lBePZjOCd
HQZbGVnXWpjufFS2QgNFcRWj/QIBK4BUowfrGL9UL38z41kMBK0x5511GBdE+1lHG9wvat5eCFzp
iV18tievV26Gd1feEGt0f9RHe2qvBgVS2LUEW8s3UXGn+B1vG2Bw6pUm9nTyxdanFNH38uWE6PBp
mqMTZBat25/EuitE2qkVoZ60YsOOzWHRtFe9Zq1nzppHdmm5y4fB62heaN18NarN4JJwsyXgIbwg
nzIfB1Y64AKtmejtR6QABgwAHhGtVkv9NrIQ23NAFgY7/hm+dJyfWBP7lU42jEQZesfSeq/sDyxY
uCpn+hfmI9qrXsgyVL+uHS7BzF30xBBaBLZAqJ4TeuT48CzHuSBCvZ4T7k/2frqvls9nY/8E14F2
imTDhDG+UOnxYTiJ56BvRURGodEQQoWLkb94GPaZADDxPBMHkGNzDnFC8BL2H+JF87c6D0F/orGn
a5yejCtH5QbFNF1rc2H76vMeiq8Cjh+mIzRI4K3SS0cr8Mm1g0VWOtFRP6g0NhVLibTmjbQqgFli
jUM3L37kZ92sBJUNmw3nTuOIqhubnHcfrhL6aUIiHXPqaglS4M4KBIgNtBvjorUzfiA+EjIGPRdT
D29ayeaxI9LiGe4u8kYaabGDmYyTStZcP3w61nwJIqW3qDg/snCjtouRF+AJaC+wjxz6sl1w0n6C
xhkf3sk/WE/l2WjGXIZCx4eTRa6FvKhg6+XXfCJjNnt3HdcOda0TzAJCpo3tmBGZ3A4RCIeN5dAo
M1lc69MWoN4Qv2WRkPds8HHdrARBYVR/GfiUVOIbz69YX6LCJpbcx3ZHzS5C5jSPMyLy2Qs2vfQy
6YuCfOn13hmWLaIaYW8JIAhfBWSL4868I+xXz0c6Dg0qgWxMNOMvuoI0LUgMXNdD9V5O4r8zdQEU
ZOF8iBk4myfTHIG3od9qyR0/lgukXSPDOnzIJRUJGPMe2SM5aNQ3DLaIl466La0FP+O/eCFGJk7q
vAxkaxckclm1VwoR4GVLyJabBr1Ae+EVaT4gFEWPUfcjQzw9pT8V+eRyTymlTFZFXIo4RCQnOqPa
4Vxlc+4iXdvjbfgGmCrVJ6s+SepxkkS/uvwBgEUgD9k6MDHl5k2BhC8wdfBYWtwmhblTqqssbeFg
1ODROjxulyq4DNolCncS1Ra84sKzi2Vn6s4yZjm+jO9CQ0o5oZyw/mnJUz3Gl3Qi96Pytt8Z0UNE
ClqIhxOj9RAvDPms5ZAkHhBpYonqhYUmXiRSQdZbTpm2sf1Qdh0gX33GdsIkvU7MxiK9k89lELr4
Xa5YS1OmO3mVs8wOeUP/xNncIOTu6vTbvSBwm8y+/pGseVtdMBEp/sLijlo+DW0vvnEhC7I78T5N
XfJmg+IaPtoY4gNAUfqHpgm6EH4xZUWmv6uQUBgxjHZCgqnG3c3jKA9CfC8yp2y2MVclMlmOL158
b6eTG8NGjz+SPLQyD99xsCEeV8lZaI9ZugjNV9xEkMr56E9e/SX6MZtpQk41px8mZMZYNT8ii4+F
7VFlZmDmAqCSV5+CtKHckmkdvZ8abeN9bObSvZf2eWGbHzr2YILawht23MJwdO+JZd7bNZN1v1y7
0sKF6VRzPtE/uFbj+jtUMtv1QJrLwqeosdXTV4JhLeuKWJi2j3jv5MyxBTSPZkIfqoQs9ew58W9c
Zby05NzYok8cPvT/xN9KhfWie/otylp06Zq3uTf3x/4Uk1ieFPqQnQIk70WehljiSQP6k0Iy8XAo
wLKIrRoEYF2uW+Z8AGBdMJWPjCXsyaaKjbZGxtL4Ea4GCdPtnmaOC56NjlJxI5h4dzg0sxePG+gP
142O3eZrc9PKQ83Kai4yL/0CQeraNNYLk4EBzTggDmpxhjTedfPipfdpddD2jokBIg1qPGvfprEQ
uiVAY6pR6+zMdVrtXku2ExZbCtAuYU/Nh3iP8HIZvGT4MBrvjeuIIXwH1BPRP78zDySKvaOBTm4H
xxGqAMIiO87vfEdG4TOqfgyAXRkWxZwW1IYFJqsGNixsN1YVXp14WlvxuCtkSMM4qsah45l0Cauy
qwG53jLs1dwjvjihILST2IfUxJOFingXhCc5eK9QHKiGLZyre4nNqN4iWglc/Ya5js/zA/lRITJM
ntA/CitTgKZADHE27tOzEB3UF5lRbVHd+ger3+BkDsJtBFaA1XJYED/JBhubNmqdZf1w58FAh9He
Lesvg6pHfCFcIVYsASmqT6Q793us0tapvJTZ9uBfQrPMdyY4opCzdKkwKy4I2OM647AnAKT5EJBa
smHeYhq3HphAhmSds5qzbtBun8VV9O5dalw9grwYO3t+6zvtmBmXQDsKCU2+TvFgdVr+cUWg4Q3h
wGXDyhmvLRYe8c1h07A47L8BbBPQc9pkHmHEBvce7sh6a5u6+Kq9MzZqv90hOGaQF+iMETq7qlnS
X2NsOulUtSlxAuVUMTYUVHnLQDwV0TObsEu3gcTDQj9KlJOjP/Cpxa0oq7vY2JYmZa98wInS8IsD
XwrWxAfnYnvwtatvUOzo7SZ0q3og+2sAV3CLF03eRt3BZyND6TB5lxuFoLw+1jpID/XbINpSQ1S2
5xdjJ5j8+zJm6OM22HAoBogVxjhZQu//J9kxlmVMSL+bpf/q639bdFh/U399W+ZD8JDsNX6/6GDC
lkhtAY0BIzMF0n5bdFDVQemHCWOGOZwR/A+MGZ3vxYqDZYfCxCn9K8O0xHbkj+P0/zx2RVEl2rgJ
t/25OCPwc1/HI0Updn8sOCT5p8yJKm9TN3s9g798aoiQjDCuIqzmtbKpUX51Cn01IEuyoB+sOr3j
aJ6uOAFFFtjulAj+NZxXZUVzop3UEAzVVen+VMTIIKw5srRq3bXUcgpdWdbKDDZ8vV9MR99qtOuF
zLdpxGWi3+R3sHURWDVw8/4Bape1DacdS+EshHcgtDLX/UQ+xMWHpM1xMdR7lyA4yazBSYjWsOeA
Yua9lYST13l98N8GfVbLv6qK9LeMya6Gqc2QBk4bopOsQcDbSowsrB4DzruRdyV5bjDhpe5bwf0z
0DcBl9NFJl2x6XpAXe4ZOOBmQ6cupLju0xiRhzO2C2sks66+N72zzo/JXl+nBZ3idw7M9Yf00ven
CtkTHAY/TITr59mF9Dpio2yLjacfUAWB3UquLasnVd9h+CckI6grBf06jo6tsBWiswEnBsahxBNS
88PVbVwdAEjjCqGtBPU6Do+dt2loD6TnG+oOYwi5rId/K36Kbl6XRBjWisoi1Q7eVWI09GpwMWNz
YnMd9rbaAknVyb5JFST3ap8eh32xyU/VIb2pP7Rxu+GaAF1Yzj3O7xiVC7vckZRjDctAi8mVJthP
Vr8ju55qw3G8+Qlv0cXcQAQ9k+HrEJBzCGCz4Rv3ePX0ttLOPxXvww/DKRW6nQ4YfLIaSVhkLwE9
EqQx8AzR5hDvR+nd7SRbbdYqFpqifLZqjAn8ntOK0HFzpG8DcQLECjH51lG/9HIzlSpyqc931UTr
k2/AMJXKqaUeoq7Hm4KTJcOd0l8bkBqMFhZZJQT/xJlKyY4l9j8kdTwflsWxult2jQPCPWJZbhF7
T5qzEa80Gg305sZkJ1PDyNteX1CbbZGgcAH979qd/ugpG8ansEWrYnujFttmmWyUbZMvkicJA/0s
LeAiAdPfth/4arhLo7Fi6t1BuRHCOao7wI178NmwuIe7F54EfFonHP5tCQ/Z4a+xuOhvADrDDBuC
Nk8Ua1/V9xEufqFc1bvqeOaLS/1qSYTJlS/lpjDea5QplkOR+FO128x4Z/8AiJsGOwiad6nc71PB
pWV2lQpH5D/INAN/lSsCbS4I/B7axJsf48jPMU8iB5X7LHfCDizUCvCCLq5EXiSWt45AuITv4X8F
gC2s4BmOJ717hhhpUeuRXcR9LpNGnVUX88E7Q4eyaeIPUyYFoqzWJTubBiyxCpBpoP4V2YeJQzrJ
P/AseGkPYrhXOfWpLqONLpAbqJN6m2KSfgtUPt3kuFY+dpwx+W/uzmNHcvTMou8ya1GgN4vZRDAY
3pvMyA2Rlt57Pv0cFrpH3VJDgLYSWi2hqjIrIpL8+Zl7z20/S+b8ldNpDko24tk1Oo6s+pB7Uus3
tYGKyq4eqDzzg4sJQcSh6BythCHRAtrGTP3qJHplaAdOHqyL9lrG4G4PAN2lyexFwSfb8nxn5Phr
JplGM5KbXIaXolowmtdRyzZ3BEHP3nuwZ7hpL4Ia8aX8+OxW2XHNIHEwH/4nl3upvkegMWCmZLab
7gQ0SBPtC1bo+EGScJWTpyS9G9UPgnkucRESK0hqp1ZBiEwp4vQzFrH1lzQHA2bAy59AoAHkIXZA
IOcwmnSO9tlCbjVZYLLfS+0YaB4HMtxaxiHxonsCGViiOsdH1W7p5nvx3qgE0Jz4NR3PqsAEAYV4
f6Rf68aTnBOh3ccXbUDk3E/9Jg6rHHdn+wWvESlepe906nd/WsrRTza0gSpO3J0+heZiFt1W7EoI
L7HwddodngqpxExLWQ6DRNgk6SKtCQTm/clYn2a5tR7YImBN9pbs0Sv0JZ1TfqmI3slG1yf+sITz
iB4fw6FVHA2L/LoPdTwnFrIhiabGmDiYa/IM51pVgksR8gWJzHdVZwKFDgWXGIoYJOHCjKcQEbJ7
dye8+zwe/Phbv3V7kyiK5qC94l0MmNyhr39TONnLjQ7BBy8C+FJST5IZZmiAOf18VFYWLor80RRE
txwyuqmKaNKJ6OHQySPZpt1d1B/RRtVn443vKVzSjxRaJJEXOvg3hnVnc2rWD1OsuYe+OSbKY5+5
R3VwWD5V5kqscF7++OVXw7MjzJbJCWfGgcpUWGDTTvJ7ku2kwyChypkZFKTZgd3dyDoLm005MNSZ
Z9bSZIlaJagtjW7ko190Mo1BTrxuCWlXcEn1gxLXKKFDXT6TO8EuLHxr6minyCe7pF8lbNOVEt0d
g1Y/xZMq1mt96NZtbJ0ykJg66rPxIUfuxugmeVyOM0d6SxPXRkpUZAfqsHWkJ7eaSWlQJy9CotsI
RObyQA6N8GEFKY4dkjAkpgTBTyCQ3OTP9ag41wWtv64eClo8n2e57M6S6GmpYJKJkzcbsjJIGRlD
8nfjz/aepQVD09e0dkyGJWbJJK3f9ma3K120W73pHypmLYmyK4fk2I7gPH3iEYVgJScWO2WYzapH
o3JWA/fHEIelmdic3Npw8HvfLpizMQJf4WbHtB43XO2qQNUyG17HDbPohsuYhBrcGWfjET1pXx44
arxqLZwFIJAm49O4ew+0rxApqDvQ/RTx3tQ3PUdFr28T8bRghCyK+ULLk7UZvVnePhcWDVu1ju/q
Fw/2FwgkzU3vmlc3eG+ldUti+LQdpLUhWFFshNkwPtn8jczxY+3qFZuf2id1GET/vCiX1AO+vOXB
R/4ZGYkuCE5IyESPkbtpMgCb6+PazOGEAbqmq6o3xqzhSlqSs+4nc7YfirEaSXo357DnfjEFGgYV
tFb0lOk0FRcP1cbwHuZ4HuP3ANEmDwSX2Q/8w5lItveLpjIVwSWQOeJbl0cLDxKZaOf42ModNLRW
YDZxIIKopVzjgTq+0x3CxMWJo+AtZEII9lR/houBW6AwbvpCLXiw8EDJ090A7hNGVXnRwN7LVGiF
fi/lowCDtaDp430oD+PHI+RLnSsMlMYe1ehi1F6Y4gscDyZuGcTAgmrHFFqUGQQgc8QH5nhXKVLc
sdnhC6BMUncmhD+OI9w0YSssZSppun1pR0S0jmKmBCuFeKYfnzUS6K5ZGfrNA4NDbp53jrnnLISG
zJGN5mOAYV1lJxUrXE17y2AkVyF7NecMgHA+eZwxsGD2ai3z0B2mRO6IT01p9uoICGquMcrsW3YL
n+WjTHGxvsWIk1otRzj46Mtn6G87z5ETf8NVp0J5Jkjg0E/BrORnKAxE6qHdmK62Qt8J7bVC8514
Kjjwc+FuZUY1urL36CF66UqOyiSgjJfovv2lRQLaFtMYcByiyBP/hFd30vgkhv4jT6L1SaToleu6
IGo550dIwp4KU5gd8n/xplfnP7SJyNuAnEy4/n/Xncqy8WcZnmj969f/YdMrT7hSvBdECFjiP7rT
ySUhy5P8j1/9w55XMf8uYdiwWOWq2BYUpHa/a/D4LYjVv/35/0B/B0BF/nNT+ttLZmMsqZomK792
wH/Y8cZ5oHtuXRcbFk+4GsdFDDy4li/qWngob9JBOEjbnp6oelPvorltT2xUxofCXZ/WL5U3R5IN
8gPPGh4qNpU+gOiFcPCWwt4wcA/8qoWIugcwGbBa8nIaTvgchFYSOWKedL7tsLwMrgELI1wkKh6z
i5CumvSiYVgohwEX2Sy+irwAa2cQGyZs6zY94jw6e1V+jFUe2iZewbik4Iq1iSAJSUo8ZLpjmJjv
yCNeUtwqWMmLaVJX30hmmlwe562/rmNwGe5ciJ0bbmXLAK3ptLvqHL0ZBR0ZUl9eQrSTRrxG4XMw
oLd2GKvivYoAZeXteXfVUzyatk8TnvgUXAzCReT2ZpzsUwmlPCYkmZm+Ice7BLfTMF60prOlJl72
aJJHCj0/1N7yqN2MgbDE9m/MFBNYpyjvNCt/C33hIZIf1CX022BGlUfjHvz8GFxc+Tz9ZaVJbxDM
yxasafbTGCajXxv2J6hYujmqOkzFxmu7btB8m6yJowX/SCSnFMvkvUvYKc70n/Dpv4rfNcCXe3OR
duWNEzt7zwkHwAFQrZHsPJRX70ISHZSbHPw+o9gVHwF7BAMT1r2597eY43YB7IVhdiOzVllA1eCZ
B7mg9g9ad/C2wcU8K8eA0rKHUvkoP2FFL9Pmta/WBsO7GmN3OYXEBavwNWygBtglgFhYsGyX3ZlU
L2qYqwnrV9aOVJZMgP0lskny6ICh0EqTZ6bQs6AsdJftzufHzkS8nA3yRmIWh8pStqsWWLpjbVl+
PljeqAvhA2clPwQytrBxk4SHw5qGWidOQIpJivFeMWFEoGS2/UsozWlfzV1Ug8zeSN5TKJYoAE1p
3TOaVUhHNOsrYQiZDxxhi38bd6yMH6HdCgftQnHOOiMaoLnzkV/zByy/bGkxGFaAZkr2oELxDR+l
KYLVpV1KF2q8Yg8XNJe43Kt8aqwm6wsd+3SluscRocN7qC10bpBAXNWZCMcSzF7/VZ2NzpGMbw2o
qkneIXOGyfNBWghtQYa9ko9HpVGayd5NKcWjIgt2llwMsJUw00AFEM6nUaJ6NJL2QIeSgRmuSzqJ
2ZSTIG01JkvELWDTWGM8KLn8gJ3juDR2VDf1CzLA7s7HyRAh2vRb9Sk356FbNs2tFqc9tamvcWta
PkJy72EtFFZGWw2JpQ3R8KqsyExMb9m7uey/soNkzaID9nnGzrecnW29qRNiSLeCz6rCLv1L1uMG
ZDZ+8smb9JwylV7ymuzUgZeS3RhpaNuKce8nwrkAn++NJUh8QMLno+J0ZGyO7HzUn/AAvQWg/6d8
G9DnG+wpYwM88jz+oAZuIuLzmqep7+Ic67f6ZgAXv9NgM04y9PdkM67QiS4rAAxEpgbGYzgN7FdF
7OdkTDJ8EJBxsAygBeUUasWvnKSxPf6uV9YBSoMOcE29RhIkomKexAJ8oh+Pa3dY0YnAPyhIcuVm
1l74yRvQWGAtM5x5it/uQ0buLMOPsmlQWcgF9JDsX3vA9cguMWDzNy6nScARKYEvz9sUvwsSZDiT
c05Uml4DHAxbx29OUZQBJCfSFGLdQAunfISSCHkPaCxMAzYKLKM92VGlF6EItj3EX14w8gPpTKQh
liwiscNVUS8FIuTnobRQiPCDU6keg7vpfkkXnHSawb77ZPYHVowYyHDu1j+15pAtYpyVMyUlm0A2
LPG2JgGS7msRgFsKN5kwS7ATPeJTgSIWC5HEZkvi+uOOTOjyS2YAannsAD0M7P1MNlF+rzwsgyaS
84mcGGw15wYmAIlPr3p6btnqTORFmIi78sEGAF0hkuqRvSo1Zf5CCkj3LOWVBcxaPdLU35RHCw+j
JtHtB4lJ04WL/ifbGW+TcvXghfRtTjrM0cFygFPYvXT1OXA4wOZj4bAs45rgweMRC7cyVozMODb6
W8au2VibwEBeUEQugz0cr2orh8sOrLC75ZWXL95du2gYdPyPScoenLt8Fr74hKHzWP3wvoPv6Dv7
5ozpvmW2U3ChojlRxAQ4trlNn9cRNdMhcqfpoZJWZ6nJvI8RnHbEpzgGzgSCCdAmo2GcGaYzTaKk
ucHHyBOLtE/l2qbrhn9zd8co2LGQgaYKj2A/MeFjZuIfrpqC+SnXEEF29Qw1LeeGz9AENRDkK84k
PDxr4iSFn6EjfQ1LIsuio3IgudDiqQrsU7M7NjXBuZWgdKHTtXOdexE7FzII9IolqbrIArq36pUs
+IDdtIB/2UlnvMuFtUwP5mzHmW2jW2GdNvd5/QrwLDeCgwZGoHtBJ2zsg3WA9a9Gh8x6BluwVs78
g39gkJLnj2Rqm7saBbe5DIeUmDNvg+DG45Hc41cXXRKHmY7rvPiFP/EtnFZb8rGp4TbPeM4xnKEX
m/xn5Yv6HDgF2dPxP9ZDn6YSRz86ZK7AB7Xok5Xpsrei/8NAo3Itj28iyi2GeTriqQ5dTK489aqC
/f4ektWaePdYqQ7NUK9HfGi9Tzx0bPNH8QSpKcIqsmZV/gswiUQ0VnT5sMn0fRx+wXvNtKU2pQAq
V5e8tKz7TpASCP5eK98K6SNT75H35jIKjwpk3PV1/DZVFlpk/yxFASHrXhccuV5KpJta61HfeoQx
QymOumUAxDNwCgIafOGb50yhrmkfcAggQdO6VUK4dqu/uO1BN9/0TLH1GrhSsbFgXUP5aA4esqYW
dBA+M+6dHj55esm0PYq6vD56hQF+JUc0zWw+rKGGajHIfaTHVnrK3XiDfzfPI/5vCkGjW5ohX6dI
oPQsyw78p+oBsBIlp+vDWaJa15h6KOuxEuqb1vQJH6fAjZChAbXApdkJw0P0edoZu4rex+BclGFp
t/mbtRtPSrNKlLVErYO8wbBs2qS1VAs/WjwJCOc9ygO91vFrBF+h/iJ4V1ESPwN1kk1nnNxpS5O+
d30B3e86cZ8yuwb2vCLcsXWab9xnqa57qKXds+UJEVfXgptZC4a5b8HdsHXlKqs2u+dFwH2pzJDt
L4Wji9EQoepS4rFIqqEtMA0QJeqYKEFpg2lfc4bgWHsr5BGD6Sgsk4h3BMsnkRGaqMwPFvyk+DhR
JxnDkljFILcNxmHMgRFAG3zskrTtANOzrh/dbwlob6DQ2YPWqsNthFxykBmTLH2mHRo/hD7cGtqp
IlwAF9ewjDugUd9GoMMIf4z5e41LrBFdjh3bO2rr/9rukv2fhdHK0OnpYD7g9vq33SUs1D8jVP/q
63/ffRp/Z1WpiqbMllL/8+6TTDt+UdRkAvN+6yL/sPu0RFURCRtUFQuL/v83mJjwwWZi6DcMFqC/
2tX/oM2UJ21uFg9elq6//vd/SOfgnZPwgZhZ1Hn/U5P7RyFxObpF4Y4dsihNR4UVfDFbZKVmQdBD
vMq0wxfKuZsxwFSyfdWwiog1HbeqtcuT9EYp/h6GAqneTImIJbAIrMX4ilIFewtDvR45USDBx1HS
z1iIIUKgTyIceRWwi/nDz+CvsXv/jACd3guqa5WP27I0wgD//F4AZdVmOvrVptJtghy7GrwEkG2E
AdcgIFeJX0XVQEboi8mWQWBAGAGu5ERAkhUz4Nduxb0mryp0UBp3vHfLIZcr4jxN/BezuBjMevw5
2IwV0uyVpq9plogcDvBWBysiffZifR8K4CegCTykunPtTbgjjhLUV8A7inYH9T82V43Ev4rJHwpz
KiiAnVTEupTRy+9BVHdBum197VWu3hlG8qcoiXxpByyzY0wUJ7s42VbJ10j4Xwd5Owa8g7kssoSA
RQWYPHGHLiv+SUi7NHRApK7yI6XYSay0e0mIyqhK/1BEfH9e7bAVuvEYMZUFiLRJStiEA/aJ1iNT
VM/di0c4mxRoTxrzGCP9DCqX2D/1fFiVBlto8eHy4sLYSpYofyu1XFRompxYmtyA1cZjyofxdPp4
xpQKyCRh7B7p4cOtJl9U8Sx0Er+O6Iq2IWYpCRGRGVxlcbyyrLMCjM1kf3SEUQVMDg2zcfIYj7Dd
uizQ02vyLRtQ9OzigD2CRe+n3APxb2/0lqaBAX/P5pQB9OhuBrziVbKgap8qeXRO4AD5hx0je9r8
kPRgx9YsQgbTtqxPXtSUTtpDCDyo0UNFRHzSHK4S/hxdfluthGoxpAQM8PiDGCGcCMK1ICddEZk+
C3iv4Zw5dIFT0Twn2jHdC/0GJhf6gZO/Nq7yhv0ef1u7dro3i3U2jJfWrs4ZRiqSmF7TW5qwoWYv
y+dGgYxVGgdK+9Sl9wIyT3Do8hdYjwhWUU3lmQOIEcMJo8zTeOTNyRtobqv62gBRmGXf7pqZJsJg
j91fdyu6VYVxEyJYxVyoPysUh4Q4FVQ2U4Jfgw7dnYUIl7yDniKMAugGwGDRoibDIqY5HtHCxkdr
wvGh47alYo2n2cVC3pMqb8xdEkTKdVQ5irfkiwlOIZDRHFmBLPj16TPy7JIgONStX7/ESice26AQ
SenxCaaIFmN0kGSHRMqSedVVz7kSVx5wrg83tYOQ/3uRCjvRtiLKbzU9EXuL+cetfnRrmynrEKGF
XG558GPBGSdt7KkL1hZBhsOhqz7C4uwzuJXsuljlHD+l+1lBfS2gyVvypctpK+N5BCxRVxmJaB+d
8pm2cEdo7dxiE/byyWyHKT6BWjLFcufKnyM9BQ/2nv0Ht6NYkcMHNj2N0oicuoFk+obOByWvRSFX
LUwwjwtaeFoE/0Nr0lXrjXvkmI2VbqwNrNs9L6CtS9poQmtSIPdHwLsOWyl9aWyEfR5wekk94XCm
uh5C/lbhwRKZ2LV3YC77/tK3KE9xc7MsblpAmRXjgU78HlkIhDWdQoad0SR+zhqpT8Km+IRfj7lt
yM4JE5Aax+2Ig1JgrI230SihVa1TTV9mI0HKUc92l+0iLBKdGQXtvyCt82wRGMmpDMl1UaGTrnJp
iqwoFmGEvN/Bnp5L/aWAb5EXdLjQs4YiiwHm19ukpSHqkZQiqo11qBbjPXe9V1VfW2xVp8U8qgiM
WYTVNR12fpfda8Dlx8rRSk64CHtO9yLrybTXqN8RKKhs7/06h71C1jnPp35gLMAsQWXl62bKll3s
EsaVjzEhIeKOHzWu4DUdpcQ1oxCrYlsp7FygW/PAuKvDKeKmSbVtMJXac/BSmkH6Nr+3y9joPs2d
fLPumOIyhTUMVESaHm4XTZUXVljZdBA3D7l55im2xCVZpQgSEZSbUDZhVQ5xDImj4wTh/YwgYhmM
pBLSWdwrDP864hJ08UtGTS1Hd62CcUf3NljHlEa2JLw7wcZHq+E1/E0CStVawuIBUY4uqDmq4kfF
pEk7xe5Poo9TZ9nNMpezvKcbVhjYaiytDBZUdXGSWwXZ4KRD5krXGarkQkeYoe1l8NHUEV1sffdQ
VB/qiJztL/XhqskVKYTPE8NqX1hlpZ+ufJTFBU7nkNOm5m1pQXOoGmUtHhi/RhL0fqwE4d70dFgP
7TUTaXw9xYJ/kf/k4j5iv2e42Vk2Vi7ZWcyKSS2XP6EekPsKVgPSi0MmVHgVPlgKpdchd9SI+JBJ
ZCIFTi5+0eaGVM5RstqbrKgShAQRHeSIWlzC3AvaMoQu7LfNKpteJsr5wbxCGNr7DDjRE+lMRLOO
K3MelxuGOO5aXRu16/jwG0AkrwHM3tyMvAKu75237mRzIUbhGzQfTJoYYNH2qua7zzOSgZk4ICvO
3pg4xiIuLAWDcrUVhVnb/FQhlEXWqYgoJJBAPzhgmEI0Wv+a9x9ksHSQ/4pSdVSGLeOSRgWrby0O
H9GoEj/Yp7gkIWwsLPMYQj/WDI4SjIp9zVoSw7OhMDnuYZwyT9LP//9HEUb6pxxaEAvHLfgkbWJs
k+ctfEvKquPrJucI87GeOBVjUWb2wG2g4GDhamBEHj6YnKDgXHlR99Wg6UVNLeTMvQJLXZPyG1+K
HY+4yclxYNgEgdoABUN8R2yqm+nwUqY6JDd3DWAiso1PQgOisTDcteDGa8iA8TJCPBGXvq0qrwJE
9BA5QGO+VOaL4iEXY4ZguVCw96XirzOgjjV/jMgOSVnU7gqUxxy4OTtcCrwACtNIAgiF89YjqrLn
sKqj7Nji45jOAdqnxPQoVwEF6rBHOzTXVsXRRfFSlJe6bO+QINAztUePzpvJmLKEDpiLt+FLYhQV
zLNPeAOkFRb3vMTaruO7IXBeYW0ucfaPOZOLyGlz3falxJbhV/kA6qSQJWnGgZRyNPhy7IQ+jPGs
jz9KVIRBaTFBxteTHbM2OctehH0hV7+KsH6kCCISDCrjtX7tinThF2BHxvEc5xqvEGvUr1dtrRv6
ZNXkVjZevNcC6A3arQChc1zuUH2S+fUuYWbQ1yqLABQAhBepNt198vE3yyibTA4gkmiTCJxge3lF
qRe9x8yQtyxKy0+2yzBZSha8N5rT9E3xV563w6+y+VveD6bQS3w1unMtaF9aAy15Ay8XkjAz1HxD
RAsIG3w/AmSbKdsOoZXyYQFQdOdEuCSZYHfSl6gT/OpOzDgKoYA5aeYMlDgks+tTfLI3pMD2ZbYq
Ez5zGgdyZF0GnfqkQSu2rdGQkfgVkSOn1/I8QHxXGz+D+6oVRxctySD1EBdQROYqdQKnuHm2Aq5Q
v5m3fWMLzTMkMk1tfmq2R1GzVwQiSjq6fW9YG+xuOEigDCIPGvYJtl6f2X2uX9sRmrLGUp7jhR9s
RQvfiedCEdlf1/PXSRqQXwUOcZEMQPzgqAjbF4tKC7zvmUHUZC4w9fPfVEEfYzFTEQBgC1KDV5fH
bNXu4AWwDlayj2RdJM5IDlPek2yIcS2b/a1JJL9tJbXcKBf/mvJsSpzmG5pBACXeBb3kYmAZlHFl
ORKwSEBRc230jmFuAb7NndBqHL94rSeYNk8G1vCFCW0aHpha3IeAonOHeMm3oj3q/UPCwe7h2/uv
HRHQnxNbItNhWmiOLWB6f2hP/zWCUwbc8id59F99/T8W0Hxn5Mzq1Ir/Wib/hoFh/0z25hTB8lt8
PR3tbxMCklSQTLOBZoCgTgtqfus3qzG/Bd1MQmitEAnza3jwH0wIJPmXf/cPM4LppUPIVkVk2n+V
wBlJQiY2uJ43rAip4mEl0Uj1w4lDVQX49NQzdT2eNPUjCbVX9Jw6m9p0U2MhEReKMzrwq+2cEZ0O
Dwn296GLziMt78JfkxNAl6OBevOIwf6praXxKVybYXDEYa5du/AaPIwjJHoh3FlgKahni8BRIsfE
OtMRO5DHDsvhEQ5+JQKfC877gAZLmVOxcPeZrAXcyyg5wYjzjiBFiVCBbAO79yMApdQU4t7DQq3N
5H6B6JHwgPFqoHZm2abDpBBZdj+qYQ0ARy+NVY3ZxcBykkr+05XfwiGx2Kw0CzcQh1nHSd8U3HEW
5JRq85ChXsQRJ6z/ydqNdU2RvhdwZBcpq4Da0bsL2BflJanwhCZvYKPi5hYp43dPbgZS4I2sadtB
Fg6dH9/QoqRzyReOHaLvEBN1KvaryCMBNKOtDIEnWqEj67Q1uHq86qCDcRGHvYwauj/07icgg0fY
bRhMpLaPiZa97LnaiGecb5px1KplTffCzGTE7ZGWx2DFKRo+seytDd4MHrVrhjc5+1QgaWeGcc8o
oJO4ZJaAH8x1lCM658zaRAC8uwjU+5yRJf6Ski8a1LesyPcptkh5ka/DNYNSIGTVBqwde2hsj+rA
+CIfy37h94epfVKJDWGHjDU63Pmeduz1l01PYrLPwDryNtG4KfOVzLqz/8H3Omh2n+Ml8RTaJjZk
Pn60loGsaRIp1dNYMtNoK3FfTN5lKKvBqYjzzYifTciT91y9lxqPmSzajV75LaXgj7kUNqbUARfk
Yd9eFbW1rSE7KNlUvOhg1QB7nTqz5e9j97bU54O6SVwCCJgguxgSq6NxSe7u4E47RuuDxPBctDmp
2faskUcit+hwWenlW47F8DCSz5Avc2SkCcvMVIgWbhWtzAjNZaMzp/ZDFgWnGCi/u+KBChMzJ3v9
BQIeo4p3dCHl05ewV6PgjmfJub81D4iUNfHOXwKzODjE5qv8IIoZ06R4J2liNCG5rYpzRhPEmyxZ
KKzU9habN9lnQQahju6mfoqn4dhvjHuCCEnAATsWIGs15EqovQM2sWZgWxftxXwflXIjKsuu/Cnx
EUCCRgpNq4J5vdprKLmypxgQ8H3p3D2jsCl0gA1sd5I/44O/NXEVYORH5L0C/HTv7x6zl+oGEzv5
8ljDJE6B2MHztwFLFuN1iqUlvKJl8eLUsmMSTQETTYLDfXCrtWhe0GGhbRlK4jMXv3Du6aaQdkh/
PdJH3VxedAFoKqF+alyEiIAl7FUTXZMbXxo2qNBiw0l6J2tWJjSFb8xqGpwPQEsU9eYmjZdjZPd4
v9UZim+Kg3mXYUv/sXBeoYzNVpm0SGGO85N4jWUg1IZ5UElqGxXKGO2cBtZ2oJL1BIpF9CmUbLSf
/sdAIAC7Nxb6uvc5nEr2s9wHAZWfIhozfRdBEKGDw9LPfpaFeLfjZmd+cypuJh+jsBnWkfdIRQzp
xooL4VinvJfv0dq2LFp816a67gqbEwl2H4nsGhMtg/oI3erMLKGs8LPNzfDkoaOvv7R7iFzt07Xo
1GZIYQGQsmIDLx7YGGJWHLNmtnCv7aM5qcCYRw25TzXv2kVfzRH1j3C3bMt9NtES6dIgcTM74vgu
Nihq67lBrUE9PHkGwEfLu5gpSG/LBLdUe+WgHLrU8Zoloa/Fhf6Dg9J8d1n7MzKLVRmYJFrBfCL3
P4tJwlLRbycr1zGbdglibV7qBM1+V0H+w66SW4VNN/qoJAJvdLaOYsjgaKahEQeexxQMTwPn1qv5
FbVrpB/iNdoeLdbrICklUpI2tLzrKa3pJpbfMcm7/kTwlzsCZ5bGiOSpYQDIKcAckKwEm74STswa
oWdNca1gP113gA1usrDA3hp7W8X6SJBbEaXgg3Hl8ROV5Ws7bOWU/FUbU04Ur7tkAz8CUY3cgxq1
pzRa16EZK9vgOIWbyagQwCeN4X6kx6nvOhwDQQQRQOhD8j0GLzLChUEmMxC5IEMwbkd91Sdf0NRm
MHONgnuG4T2qX8YOKifCNUiz1zRlANAN49FFwfP56aJFbHHIcJfL8iHJ31LW64UYvcom4uxWhFb4
MGAQRCU+BHedxjYQWLwALr0uz5h4ju0vZV6T0AbDF+byb1HoQ0vXeZoEdOQiGPYwnYC7RDvwQK2s
DVgB6HCWuhkKjMKYgZCboxYngdBi9ZciGu5Nc2OqKcyQD0ViVjdWNuv9Md34ZAf3l7RCRyojOh1C
u+DFaJrLrBGxEBsImXu5BxOCcTdT3gz5LcZn3icnXMrrEpc+nCqA5E7HZE/kyQqZH71buNU5gbis
018JLpObhmaf5MRs53kbOmx3S3uspru836nNnn9r6p5/EkJ6iyV+hCz4JC1i0phHFnuIu0H7Ai4k
q6IDc4RCdrcZyCy6f6HFi59ikUeooZ0V+s7UzZZ+dZCJj1QZUquUAR4qirtIJljFeGtknz90ezHh
UYnauyf6u1t4DM05qF3yMlyAAWhgAySxyDr8UCLQyTQ+BiG/+j4lEKENGQZZ8iwZXGiY1EAajPJH
TzZyMDZ7DPyPGPMly9C3irQvhK7fuaaesefbA9rghhIppcYg7zJK00vCcx+RNblNGfKBSQzwKvlz
mu6QL9XIidnHoAAVVA0yrqZrdVQ/0rvxZIGO1Qq4UgYxmXiZfpbGyjySAnuCDOSSthYmGns8xC8x
bmgM03xeMjGvaue424Aqi8cRr07WtpD/6hxDlI3s2reWMsrofHCC9s7AVyrOdcwFv2tqCkiml6gG
GLBxo1FVxigefrBb40/muHGxlT+sa/7KpkVk56CgRCH0RzCXA1XFaE251DGt7eD04R3KDrK++kPH
RsXYqPBbdgsqyJQZD2WxPKi97eHxY+J7Sr/AhRpgg6v9Ee10wnFcrznbVGxlHYk2avFTmTD2823t
HiVTPnli/p6kPwGCIk/bN+hdqFFNp8LUkBjfdV6zqR8hC+4142WoYMR/CFDz8L5ShpgX8ZZVS9HY
d9kbIZoCUWfUQ14zC43oJKADb83T2L7RzQucrNweiYMaSDin1MKI2tDImOqcQVYDXexQIdDbMcbk
y2NOW2TpMswLRWgOY/XUE5ZgEBjsEIYucbl8rimSZUBVUIdqCjquNb2+FVSXumiPAu4m5Mx8BRvn
91DQFvJNvbrXhOo9OPWPId556Zy9fsl3IDN6KB7eQT1LBhZGNibPGikItA5I/KJ+xh0NMp8GZCwx
pmQby3vI2aJh7/4lB0B4f61E8CaqONNl1LAzTApmejIB2YG/abcy8/7Ed0SwMsEhYhIB2gQqNIEB
WBe9D37SqsZXOiaRfF/aE4GI+WFgXo5XxkYtbgAltGEhNsuuXujJlKRmscFgxkbSO8wK5lcta6Fp
fCpBv4+ZWM1zPkqD+BgZ8zmIm5AsohaLQPNj6DQxUNXoWvp0JbXx03St97Dq9waiSfKrVfOibtO9
dkLHR0GTCq8l+icxNTbRJyXTV3ADeFZOC0HWfBytPPIwoH+MjUBVb3xGU77wiHQMpPjVOPERQn5f
a2hisbHxcy4XufuW2xqO9uxMzrXC6oT3c5V/RNJi38fPaZKaMBRytUV/HLCfrLmf6fwySpzgh9G7
/CYh3OQ4FMc7qjoejGCgFWb4WuHo62LZLAnhS5Jtfczu+VbZpzhBtuXWfWLU6H7I7qE40M8y+a7e
XoJA1/As7TlS+ozhzQE2ugEZiOcmAw7mwoRkc8l1JEixZpEPH2LnfqgMYM1aOrLOQz8E6MiPbb3J
V+b4I/X0Scjh3sEWedUZ2GIPVh5NRoFS1oW9d+jJRxZunsD33uEn4iLXdWS8aNuyDbdJQ8Xcdeyx
L1gcyiLYgxFQ9U0GBIdKR32xGEQPL1Ha3GluzJf0dWCvo0GBkDhTPd9pC/rm/9rBCQoDXTMUlXwD
BBAmuQL/dnAiglb70+Dkr77+d22FSYgBkxGNtDhDl8gs+Iev3Py7Ik1SgEkHMI1V+Ka/ayukv5Nl
q055tqLEWGP6+36HtPFbMrG1oiwz6gEXp/5HvvJ/1SNM75wAA1klF9VUEI38SVth+WVd6Eyjc6wh
LpguA73bUC69AtYVLlWUSoYF3lVYlLTDpXx1DUeSX/7w+f2FLkIx+YD/SeLx5x/AP0k8UAK4lp7G
4sZSP3R28uIIOJE5oacszeBMLT/eA4YGCjsAu9pw9atIH7ihp+W+aS1K/W5OhyXTnsB8aVB3lK9s
V0BlIazm3El2Ja4lAllmqfeZJ1udkiCgLu205CX8P+7Oq8dxPP3OX8Xw9XDNHAz7f6FAKmepwg1R
papmzpmf3g97d3Z2ZhZrL3y3wGDQ3aVKEsXfG855TvzhtdlD9nX2NMve3w7M5Uvm5wO5NSwV+Hri
QxjP1aQRAH4xuq87MXKdITY2ogVAJ545tAhS8xipQbVgWclrJVgq3qOmX8m499fARvRh17IajaGI
Ky8yslsXICNu5mXauss0I38TXYRbHfMXptJxtiJ9Drk4IP5+npS7gd+2xXlkmZuE8WqHpFER7yba
OU2JlsVA46Xss/rWk0qzCiQOMUDZcXuQy/7GJkSW/e2Yxg/TG3d1fRIAD9clUpE9FacKwZyhr7kK
yW8Ij1Sy+FhzWu7mmEUO6lk/J9qruoYpHBZkgATeV4a20OMPy1ed1g8OHvrSh6ZlTkghheJdjzmm
tKNVepuiM051ynAnpl9icF8C8p98BPQRzBre3S8/v2ZRtQK5BlCzn55hw1aJySCYYrAxy0NBnXZF
MNgnU6iNIStgR0Wr+CaAgkqSD8pqydrKzVoGbQDJDJjyl4ZIISmxLE8/fhPf0b0O5nfzRvCDt4wX
vDiZfCTD225YLrgrxvaCfGxBkPvDQmSkBIW5W9VoO+gxkTPo8974xICfP8X+ExJL9eibpbwnvHYh
kXiEJ6zcJRRTGmzR9grkU6I21Ntsz1eEHWa4wNoc2MGFuIzogwq7tHk+NH8WsUjLmLwbnEoQ8uRy
w1yKqGgirdC7wjvvHdqCakBBCayW+iChNxwOU3TqNgzYMj0TVvu3kNw16u14yVYb+TaMVXUrJsLC
bbZZ0cyPJE9GWB9oG5ng1BziZDogx2O1x4gre0ptip51mWTPkdeMrIWFGhHBVqzjbmMkOwooOUjn
dXDRIicoTgN9/gXVvuk0lM60ohg83EPi78l1UHFP5HQOW5gFMmOYWQC3rvjRv2K1Dh4++2x0CV/i
z76R6QBaiJECa85jsUCneD9JlkDQAYFoousD88JVaOH4xJlsRx2LJIZ6ZXpPabmKCj0GwsAZeFJs
yMwDa0QlJgop6SVI4OEM4qkX9K/JqjaMh2xYDck5qq+JtWgLBlOVA0yvZyXMTyaWi35qWl1+YGYO
p0QD5sJ9hjddVBEEAoBsHI2Ny/CsFG/SPl6lDDIb1KcBrX2WIEqDff0fe3oyewfxrpkgWSQTLsmk
3/sXVBYZ4dnvTs9/9vm/rh0kEr1FTTdlYuNF9Wds9697B+kvGigU1WClBmqegKDfTk+RM1dkB2rq
sogcQMVn9+vpKQKtn5x0QFNVWQMJ9++cnpzzvz+3/vqjY7EjGImIcJSSvz8+G60Jko7DfQO9ep2s
2tJBLGckN6sQqScPvffJJjxIXkZ4dwCS3+qji761dErGwOMiZvQVoboGWdI+zcIpukcfPMPw0aio
lmwGeSq3AveAmq/ytqjE+62Z/nC9vTcwNfHOssQ0TDrwjUrXIWElRLzBcDxHUy+i9cIPR3Ja9OjS
LUmvAQqxkulptEmbTeGas/SGG7/HUU+fAN69WXnuIkWW/jIIC52NiFExOpm16gwxFI/pWUOOB52/
JKCNoYtC11sZwkLtlsT3JRGn85UlqmCc69ZO8wViAkpnlA/MrGBQyMYCvRgaqoQlX5R+98ZK7+7x
aGcX2V/TUcOtsJ76WU2+i3Hve3R20k5iJlThnZ1MHxytMWzMbYZMUqr3rD0sdx0BqVTBt1gHj8bC
R7JvJUdJOIc8Vj7HN7NmkuWY9+hCytBPv0enQ9KkZ3f3onHQpmmPbhI5PJeeFSMWEFIgvfAsKks5
+h4hyCwTQHUlGZ25m5OMgh0cfhrW7oVPaxLhfGDQEDEomtiLaQMQOSM3TqVfbypjNX1AUYMPnqZS
Z8WuO3nBFgX1H2a94c30rxXzjUa/mkiPEMRpV026tOle4bCsG9wCDqaciRRRGo71aX1WWNmHjCku
Wrj4a8xXBAk23i1kdZM8Y2uVa3fG27ZIYLxOwDKyec7ytyFlH8TtNOf+FSxVWHbEnepLxiXz/prH
b1Fho7K24fdo+iMhKUDZNSC518mgEtyJAMHaIfuhD/ExX3EoFh3LboQF/c+fsxodIz6O+rJLHgzQ
0CExFXM1mhqmREZygPBP/AHPs3IBH9sP+7pjMT6tK2RgtN2CxHAqnx3JlEH/WvmoS5XqVoog8ExG
/evM/MENG08dwxyDlrKXW3DpAvrE+mHJCmO4zhEJyO6UE6NXmZOfZFRd6pcjQTrtThHfA+Jy696/
KCO/l3ERW0fYmAPeC8nO2/4cYgT6qwihQnAhAK3s420vwlADsZA8SewlRJQ5ObOjNsuWYTg8xey1
k+cDS6lwTwpgVO1rIARdNcA9/1FRdjBvaHgTpu17zsXmtkjPcmYnr16krQZtRaoDA3ud5HkCYWS8
LJ6J1tHlZiA+et5qLvQyBqcv+ouWoIfJLyErzZ4GkSwGu5VFW9edZGxXoDQb1BNwMheWd8u/Y0wj
65Dmt2eFsoiHu1o5XeVY+YV9hQPuhzAaaO+ALhqk0rYi2SNrhYQZi0Yx4z0UXG0ETn7GzCgX4oCR
vSbiYFXaLnMXAqfnwldKhz42x6IDySuQl4NCzqQmIPmUZ6P8MDvb5Mtz0/BdQufD5y+C1ZiolBJj
U6Zc9MymmhaI46lrnn0v0zLfSXxwz/Lw1tU2SxreuITLVLzvqVuJjWZZ94RCw7CHJln6zvK1+1K+
l8HK8Oa0sPeGfZGbm7OR1cGAHf4qZHOKn6qbPCQdMdurbl3thHdCd5+/KHntJ2FOyuwIZQCm6QXD
IJeu6L4GyrvQ9Ww1CwIn5VV9mAJnMP+U1ck0L//Bh7uu4UsHnG3QHEq6xQn4rw53jOV/ONz//Pm/
tsbWX0wEAJgHDFGiMzYpC3493DmmTVOnT+TwZ6s/CRV+FRWYf4HAJmkWmXyTF+IfbAf42vG6K3wh
vppi6sa/yS9X/tgcm7DQ8bVDMDcpGTTxD10p9HJ5GC2wWOmOCpZw8dB0DPBXnGMqAQmrJFzl8ZQm
Xb6KZ/HsdQuNRZJqy+ahgGurLiX8T7WjWftEOgvEuribsFwTv6YP0/C3pUU1IJDsovAlGY5xcMfM
CYpL1iHuZLdgXPHJg4RQjLjka4Ri3bgr4pwtrrkgq7ym+PdXfuVkPukoNA7swHYVcBnTQdqfcHfD
U4PKr1tG/g9SlvxxobTomBY80q2PBFPQ+dSmnYXbGrFuvuuJHkkVIFhY50aIJiXgTjvDP6rkZxPF
kkYMhIRrz1Rfw/K1E3YFeKT0kMFoLp9weBkpQQCoIAq7wNZQ6unK1gCu1bgvfX7z601s3nmOUFEZ
bFeG2OnuaCKpHIJkSoTf4yH3CBYuGd8rqrg3vEzGBi1cWCaJpo0nAon4KWgWzTTA62iywGUMOBSZ
gN5Yld5ZLV+7ZNU4xTzZs8aKMGgpOmVIdSIX3sSO9RL72zwXGWlk8w6KS3AYrIuRbhp3RVAxcwcN
pCjrTgbXoVNq+xwdJH3FJEVEBo66vwZecpDfKpbR6NJJZoSnmq5i1Ym49aYLq7ZDQu9dwpzZDEu7
Aa0ZCRu6Cth8i6aKrMESi7VIoAXHwmSwZvstkdQ4y+byCa9DE5IZcxhUWypWFYXSkMLF2iNRZ6FI
K9QNiw42jcJSejK/MQWV0LpwPbFqLfFQzavhWAxLppQBOWLlvAlvwEB18czcmcFNQ4kZ8HLMG9WO
VUYXqGMhoSFkWTDgVBrIlci+nATyAa2tbbVbk6A9kthpKScDY5iuwYijgSUQZ5H0d4gyJZrxC89o
jmakx5Cx9DfTBRMtGtS+wiTCZ2mBsC5iR721RvQ186hhnoFSjLBpIMWzYZuwCmJnXS8kjjTfpvUc
EsfTt7SzIQZdkxYarfwcX4uZ7qx0JXNps5GAtUSScczkFKieo4gTFx7CUOw7eb2mROnAU1PhYPoH
AfrqGztEy0a9FqF974yvMblYrJiGJbgCJitCw5GwhPQnh18w7H1tB1KgA4UQ7KT06FdrPXU6+lSG
9p0dZXP9VjcXYM2NsZJwh3ZsWub9F16P6akd7BAJI+55dAa8SoRg/MQHAQJmRGHWBGhS6q/6fDNx
hw3scYBHuRJsHgxnbAyWgIfVFFfdqQQXV9saIK0A7t164Dtr4hXgu56+mBpmdLyxSAp5/hW2Fk75
pj9C6C3hSBaWqPK5nT0iVVZg0CLyJ1Nuxv7RqFbS8GJYHLQLubtbjWN5iO2DDxRMblkSJPWiD+9M
spMaQzp8srnmL9VoE7sb3C4Gt77JdTGXC24MjCyWWshqcFbmJ7T9eGjlGwCH6ffj1lLM1G/oCk3i
jFDzOmyhSKP1yWoyDxFdToYgWOJ8LROvuo3nnZtmb655V2BGhpVN8aXljt6CnWR3X81komMgPu7M
dfZdJqFdnRX1U/gES7bSF2Z9E2jMqxALtPHDZyUjN/NCDZZ1vfextqPhWqi3ZEj35B/MGc4P0nLk
3yaUuIvLFlFDAzc8NGazPHvxlfdk7LedA3SqIpqvXOHIycsFFz15mNh2YCrAteu5Q/Cq/4zXYk/J
v7MyYcPGfUcx7QLofLQd9cftBhuS74rh8qIKs/GlcrRVNKzqr+rASlnbkSTI9MKVDzlBkTtNEYhb
YUDobkm9qqJ33on3GlEXaz+FO1y0GjC1YacmRBLycNDtFBQjASIHNYyodN/84lMeyZCm2Ui3PPVU
pIgvVxlmkIhpIQCxyev/plEvM9xRe5ZamJJ2WrnKBifrX9pxFX2ra5m3tmXBSgvfRCQVnXHI1yJp
a+/eh7pp1QcaUwPVqUpcItSLsNmUN3ejIXJZ6xtxUy2NYDF6TwaxGJqakYi0eU+9NiHddAii0DRY
nKnYyjCweCiIZgmy/qulEl5DxiylL4juaF4Kk2hjIjlcpFd1IoAGn55xPmOCVvlBgotl+09lldwB
vrMY+46qYwNBaYo+11CWpvzqD3UZLM2T8EjGU/XWovo7Mu6MuLVRm38MCls520Ul3zq+PusfzGYJ
Cg8/wlVkJ9fwW/syRBv26QbDMbGt92bH2sv8VFlxY/2B0zQv1uYxq5aAvfsXiYZiw+29PQqv6jK2
XfxAc6GaYe5+s/RF8qp/+QLXAvSQ4gyyTVoVjr6DFL6TXzOy1LljgQf/BhF4JoW6mGUvQ2Nr2nwg
dHh2F3e0ZGRcEd+5wpOQ1BttQ8xuvKwhm9WMSZmuIgLcNwt/BTVcWpaHdi/vgGo/oJgRWxot9c96
TuDuQXsXoZz7J+Wc2fG509hKM1+bR9ce8/10mc8l1GnoBaEC5oumQ5qMtox7/pyeBV104GFMIReB
aNL5SEzkjAm39S1vqZqX/RnyvXmKgaDOAWz/EB+d02+DPbfvYq3tWwYYuxEELRmRC12E0m73wsq/
Ex57Y+a5QFtG+hl+iRT0D7fWbMHtIliT6RFf6D0OAzwO9dAKAOwQfJ/7bN1AGWvkrfDebgB08QaG
eBAzNDVYwVE7eeJWzt6TbpM0a0l/U6dRZNEQHc70OQPYLq8L1Crnmhv/NbwmTvwprwno6u7KQqRg
ITTDfAlFx9gTP7euiKPaIcu5FjsVp93IeJZ9ADSXmU5zz5BbWtgRSv0Fw9GPwd9TQtS75ANtIs4O
lIi0r8Jz8hQiqWJVeCrpgWjyFyD4Pn2AEOuz9IYe25QcWV+00iw7Ak6DFivOmYBaRFXNAaC0/gW5
jY9egVWki2ZSW2rVJ+6GXLVJTuO47N5wAlVv0C1Q7tQ2janjHxQGr9hZ6qVkzE8QzaJvZYf8k5XA
VntRx2Xfw0gC4wI+FNog+IQP9E0M/t95EOMc91SB1QXwMhfhQcjzGhU7SFl8OG/6CaNL1R5buk5x
WWzi/gQy34uXLQJ93RH33JJTbABoGV7R0vY78ZGOW/fcLOl5UYmWKAT7jZzbzWUE2LNWH+pbTigh
RH3o93cXFS7JAcXONRfF2Us/CezLYlx8i+qQXUyYN/cUgcpP0E4brtAljcZWbDcdrrUXWQWwOevi
6e3hecscnxQlWPmjopivOGT8G7kDXCaJ2BCqdWP8S1R3C3m7XZQMcoRv1FhwvbvJBXTmdScUJ33y
b+WPZN1RPkBuVHc65oCgOSfTbz/dhpkUqUndz5TUfAzrfh8upxJ230TjwkeGwcywRS0yD6QXP/wR
xltJO6kVyq8/PkBKX4jw+dsjROo4kBv9rOxu2rXcTGyRYXyAcWCrjBxTiPodxMoWCyIYU/fax5uI
IjOYT6g96mZ1JX8yDFiGq2qt/BAoqo50usWz56bc2FB4d/g8WBhJTKYw8pnhxwD2ivOw+BQSeuE9
+ki+vjGQcE3Ubn8YmS8lFGGVtLNaZe0K3NNqLm0Zzw7TH7vnfDeiH0g/ik/cHWNL0PObog1flamS
20pgUIAZGbdjorpIbIqbxG8Ubwv2/sFU3nKA96q3TPgzXbvQytuggTzL6ZZCsLPi9GjJ+d0au3Pw
mjvY5VYBYzdRj/fstYC6o4QUKzZVL5WE0yuGvwc9uphwEyz3oUQjikBLpU3laF+u0uhU6vMx+GIm
ChNPu+XDuq4eQ7MxLUcvIGta+XRXUYfF3/8QT/HNixALo0fDMUcmFZl7k5nEfpLx2rm7KwtbSAsH
RQXF5hbBh8YOc6AmEuCmBhFHYoJ47zWW7P6Nr642MWm6MlHHe0naZyq1tPk6jvOs2YTsSJiEPZpT
uknvYuGAMz7JrnsewLA09FVgk8kjENFjlv4OCWxGYeFvuZRz0kjNfZBZSxnhgI6jqNyh8CiUZb6Z
1HH9epzGvP26T1CTYnAsPzpGowxccloYp+GrxTapWF6PtsnUVhK/lrKXyoNsrSDojPWjQDvqOqF3
FJCaqmC4ynYncG/L0a+W8ZrbFOKaDr3SET1KZVt3tBfEXDIZzJCUqwANfVlm1/KeJVO4un8kw2wx
ACv15GyhTvanzl9qmxGYUyiuesrFHtERIZui8towLkzqO5Lh5i3eVmJ7wpPePmINVZAtIZv3QjDo
JrBwMkvwj5X+OiiXnvWuZfJ8TJ6MwwpURGsGYlwhKIOa7hXFEkZTbSgXlfAZjx9D9LHphE89oYn1
PzPzq4Kzo2hv9aXuLqK1GtYZQGhAUvK+IRbIO8TMfGVn5JwDLIwmCdRWh5jaWOh4QatV4h5G87NR
fxxcZZcltiHtUeTksG4XPGu1QBiz25A0S6xo/gghTrbZkWc/rKQV0AOZfCkmgquo+bImhWK5QyhY
ovEPaDdSNNFZEt97cFjGtVMIh56Xb/Hr1PMBhHcBeDUzWRmdSbbNnDa4+vjH2HqbmPOrD65aZoeq
yzwQwbej3PD5J1sR4jwFDrwBHTxHy4srQ1oCLuQ1tqy/KTcje2+qE+MzN1hJ4rcH55Jwp3QL6b0Y
yLreEDmNtqlAKcYDvljgcb/ihA9ZGeuWPZkCkqfL7ltKYsclYigZpNMYfDY6ZcLHSDE7gGsKqK1z
JMsFK2CPP3seTSmxhPTIo3TJuc+BrBEeeLXzVX6sBoxe8bxEroxSYOAyGdgouha4V0bZGy9ZS/0p
WInw5AzwA4/wKEI5auXdMK5dFQDKe2Es+tcsvnb6a4niR6tezXPfXyvNlqNVMc7dctYtWXwKUNX6
D791wtE2XsuWvAbbJyQ1vPcxrdA8IkAy5y1ne8mitD6GKUfKJo6tZ9gSAB7SwBzwVOoLDTKXFjHn
9/ZAvNzEQW4v0HZhG1jI41H9ITQk5c6Gx/s763prLs8zXs9H3Jwp5yAhTc9uP7HXrG3F+4ulCVj3
eT5xWAu7d9wt5ai/Fm/uNnqNMap5sw1y8oClgbvmtpctUVmgNHuEeCv7z5BxPYrEmFIdyyXz22KO
yW8PAzo8DZMDH82biFV0XtAuisRwrTRBta2OLx0ig3rG+s8bsqo4QrVIC+LPzZlOzM+CYCDkXsdh
O7xQezLY4Odtz1CbOoYUgrhjadAhLxykeQqTAa3gytS5W9pls8i/Wf6ws5X37vgBEnD8ipDccg6L
j1ydFMkBY4iXBOVqjLelgMCOpZ3JE4BgNBoE3tD9+eTRjuqqZh08OePU0DouiqPWHQdUHoYrbEDN
9p0KSueGIwUt4ErKQibTL3CYwQlq5Ms8Y9OkMzNXLd67TJq2VIOg7CbimcuAzDt1/k3hb925ijJe
EiLcXoUQjxGSKwEJs5beAhoDgym0DtCtPhXtszW/2/iDVLxB2Qv1reV98SALfoT1PAV7KtSMGTq4
DD9318/7cUSb3NDcAd7i7g9G16OyFiX6ursovSAqc4o1Q72cDGSGPQngTPAmPlMNImGt2S+1INRt
lQr1Jm+3Lme+R8BS+wyTrRzg6yXh4Bc9KVNxKOR6o8gkQvycYNypxr05BnmT7IH41JOIKxnrACph
KSySzNtoxj7XP7zH+PQ+sk190kmRcEyI21RlKOIxT+Jq4B26mJLb0ABUdyUCS7zReoZiyQ3qJpi5
jNq+vMc6iLWHiL22tEkAzFD4Dkt68ADBApuvYYdDduax1hBQQ4M+lvACy2T74nrckNOI3LCDZqtu
mUhyqYO0LUawl3aFFpzGA2JHST2OHED76lOUGxMZF4DAZRjwTrxyMhRwHxbl3kSPj8gTRJF6wJ45
FitGbdEIyJrF7BmkvUHK1aJ6wa9pHLMPfrROm4F5ADVifXWoO1nxvRk3Uh9IkuRuBIl/Ep6f5H1/
qp/lq3weAJkddVrybcDM5uY9yM8mKJFhDuehi1uV9CEmJs/iobpX4Tn1AMxu+k0l8aranep4zbdw
4/c13tK7PC7QSXgdxrJdxqi4ZCHt6C75vE/I6WynsmGjt/vgW1CRKc4ABhSMSjsOrOMUOU3yX2yD
g7AIcYtWOBkKdUftkUNGrWyzuCbjxWjXTE1gU8U5o5sF6K7caR3R1ggI6fs58UkxdlzgM80yAGOP
PQbv1riE6VTAiVsr3DzYlm6o7fxoM9ZIjcjbWSc3JmdEGo/yhV0mrWywtva0uGt9K93zjbjLTpCc
FyQ6eUvCePphjjcFQSa+OXFXqPNwG04jyPE9fhhk0wYrKNkgC/gwOcow0xPUUcOBx5tXMoGp53Vv
YWQPU/8kFE0pmd8va8kp4yvuqqV71Ly9weXnwHpESlvGm6BB9uX8EkFZzSCs1huX/gqZD/4PgVb7
xGYUqgeCEwVGR9MQL1ktf+5U/sez/5/ed/Y3vVz10w/5zPKhDDy//sNf/+vw0dbfxf+aPufvj/mv
3/+VT/nbl5y8n7/7C+j9oB7OzXc5XL6rJq5/NV9Oj/x//eDfknWAWn7/7/+eZ1X9QZD01/fv1j8/
lZHmpLVQ+Z8uTr7Nf7E+wr75J2qVrv3h839dHwE4RrSoiSynSNU1WM78bXtk8hFTZkekaZIxaTx+
2x6pqCfZYhnWZI/9+bHfpCHSX0wVoSZ6EuWvzOR/Sxoy7aH+JGk0NfKKTBZYCET+IA2RPDlW26wb
NxGQKTM5DI6Mg4qB7q1i3mFm20nNnx0GEU0GkPBxISFg19tgGdAaYBPholxE0XcRX45TzmAjblqf
KZ/BDfpgMPS1xJ3ne7ayUl608cJ0Hoa9h2TjR/olf6Tmt1keCkgUBbttpbdzwW7tEiDWnB0UJUD6
5MBRyU5tfo4QuAEykI+QcHFCdDV+juzQp+uKL+CjkwzCq6fapftOUJka8ebG1JhQT7k7CxiKsswm
w8JKYXdQabgDtWpPbZWsKv2NhfwUXkZ7aECBCoNxHbHKTakhIm/ZhteQFBNQS+SUWektgZfCMQuG
uQThCBEiZnKtDHu9hknCQNuBZr/RfHJKw5MBZ1eMRuT4MfiOgUSSp66/VblDhUofAiAhjT/MgCIq
vzaxum7OYrlz2XKZFrueuavY5idhRLq8DKwXIrbcDxFQB3kJmIRIjF+OV2SHs2KLJp8sshpVdbsd
zvq7V+wY2mFbbdZKixQmvAG0TL6V3nCq4jMxv0fa8AJDGN8hkq5upDBu2SDvQ/PHM6HfY9xFpbVR
OAQKbLFaEC56cQk9kmmUM8gteGRuNXAXS36yRXnK8sRuFW0DcutM1mIjH3SSlAJ/HRtv8Srzt/V4
U+tzh/UOmskgP2SXhRLfRELb1gevOucW0OkBABU0hPJSnNpqxixiM8Wn4xNEDSEehFuXL13phXlw
TEAxr6mDPh0G4+RAxPiUPUlbyF7lI4MeERuLNW/8WXVTkWFwkPAqzifFyoU2i0xSJBE48yw4ijIT
BWNPzsBSmav+UkSC8zbsNHgZ7O5FeSksoiuSow0Ome2IkYCBfroPQGxvYsBn64BPsWYj8b7Gon6g
bZoRLnOZYzv92nS3q9axktwOW31lIm9p++AqUd03LMPiHh+vcfbY+TTtrIo+NWDWYeKQbEjVzzYl
p3rkIxGeN+BNKs9dgA42ucSgoaNtazWfOkpfY8nCTfsSQXRSsLCqgsy8IYnDvRJhGz/GR/zIlAOF
unIGFQw5g4QEcx+iQk71PRRbGSsd8ZBvmXepRyIONpr+2tmGe6Lt8c07nh/fwfJtqiuPq0ELNvqn
ewDHJJOPTNbdUWTQhoyCRe2s2XJXKFYdUXKoOyiMF/WGEbVEhdE57SUf721wBjohwXrkyEWe0iZO
oF586aaXS9m4MUI2ko+4PRPUKBHpkK7ScBl1T0QZqryG0dMdK3a4SdU+wmxuQAMKbLVEn3QHHaNO
EbMU4pMn0byOjIyYQeO+qm5DZyvl5wjv46yS1jBd+/H8hEZtJn4WR9DqjHNnwSK+I49K0pXLOgEB
73f0ysKQ7MJ/OC3+iY58urH/+Z5rSIYiawqhI/of7rkRlHRtkLnnWuN2BH0HL+ZifrStAJuonN0z
5YQ5RWUI59v/sUfyXzWLuoSkkv9JisrB+S+OZB7Gmf39s2D4iWP8Z5//m1xTViUD6IOpKCIx8jz/
vyo6kGuKCJmReaDckJB0/F3RAS1S4RPwPxik5aGl5EO/yTX5AQ2IlwpQC0PmQ79WKr8rk34rm/5b
2lBcBdg9IUcqf4orQKlKOaASWKAYkib/4fpoB31wXRkt7ygwgQkAMPLIBZBbF2Ce5xZwp5Ep4v03
tY/OSK9+Os3TPHZ+jMWzH+LQgwqHMl684lwt1OYYyex409fW9gHwGQL5cLnC1BCP4sOXpX0BKa3n
yJ6G29+KWzv1u/jifwNp6NVxnTRfdcjcnnGNeBFu8T266tuKQX27D8/Ni3BDXorloph1zIRzugj6
N07IoFsYxE/+GH4IT6iAdASI+Bf+cBqF+FtAyKWw5mMsRk7UZRx3pXpHJIH+w4y28cAJxP6HadQ0
coAzO7c08O/hsmaQNpinwGV5oTPedtQpWm8fM+CSy5NGPIPIJp8MzA2wcNQLnSMI827yrm75T7V2
gmXn+nG0zll+oWHrIchp2dqkJ7gqW1GFl7NKWUrFZLeuKoWJEKE4DrNIj7qGRdMYGu9I+FjbgFJ7
U5rwaIyeXbF5itXmS9G7QySifs8gsaW8PIQPqnYSXnv5Ba4S3VLwSHF7pYIdpiJ7a/iL04uRVm+K
Wn0nSPxC+mcXfFhi6g4+A/N9qE4dkRDWRKiUxuEayvKyBjFFkV9tAhQ8yC8kWNQRz225MuR5iOCT
Cdg0L/A0gu5IXKgOIrIFlbaHqRtSG5pWArs1Ij/Vo0o8Vbhko5YDvgIfL8Va6TQTHcPFY46FeCwI
1lbchfXtyys1TLd5zwLxOeQI4AdnuHqJ/2VWC2uF35WBeG8zB7SSezLGk8hR3vCKVFNhw2h/0eUJ
umP/IISszkMTU7nC72xNgy50IlhH5ui33wgBMLhcGBHWI5I9M+PVkbLNcMg63M95s26RX6iddPI6
ostlqEIsvxSIn0/mGEMl2RUb7hwgRivCNeO37Qy0nmhlc8qtog++ev8dZUjwzd4MU75hk8jkq/AR
CJq74eLkvTeTqabS8qLzZmtU5SYXW7/das1Wl9kBJxN7bZgJY2UP8XfNuEPu2Frs3JRCFrernF1N
wbvoeIiJdvQYmXrMmNwMRBfWiYhnRGl9Z2TvUkJlI/oxzrtVNh45/QPv3BSPFBFhXm9GGWLfQhPs
zmVCNcXaYXF8Vh8C1t8Da+j0hC8e0YP2lMARdEk1G7Kv0bxr/qU1VqnKuq66CqO+1ipy/irkWEwZ
aSs2rpbsrWF49hk8xL7dd/KkcAjw56pnrYsvFWN52MZwitxtXWbzliHE6IIQGE8Eic5HYQrB4rTN
YFrJXDvjJBzHOE0jTwAF80JSIyF1cYGgDl8Bq2opV4HeGZN7uWTXm0YLKfuhC5u3lH9qATvHmIhN
RC8ymy+VOtRCVCaESGiQKXXlOZ9iTLIK5QNLhiRxrKDFvFEQdv3aeJ+etSr0b4MsNxQqscSbADih
rmjg05gkzdkaEB/i2QVrBsS3AEWHHTv0YdiWATzTd4EwJJN6ZUyXiTGpC5C6wqZg2aGFzDqwOkt8
66FjTOe9sp3OG9RN1TPrwtvgop+ZlieEbo0PvU1PjUsyuLLRCQrrxWNfuHuTJXtTnb3iWBsqXxWv
MBJx0eLiuTOdrjQmcVwNA4TtvSvu/GTbkuv+XhY7XcBEnOyjqiHiZRN0J520zn4V5596O49eC+O7
wf7cbnoiXMyFN/qQXyac1sxlnk+2UlXeQoPWx8lbajwZZq64mj7aOCJvwIxWrEMG1EAgV+HM5+aw
SIG0hwSGDdq3wa438D9FRL+ask3CN+HNjx4WjUsJaD98S42Dbvxo0VtEI05k82JAPhzUXaLwKvqx
A/77FySQompWmrFBriLiWgMZB2900Zjash54kyveNg4YzWq3IlX2StcBH1znobbXTYiiYLPMLH2Y
DLj/oTr4JyUYtcE/VmB/LQ4kXdOhG9NM/7EC+01ga9IVKO+S+9rS3ATz5oTAdtDf/v++23TePz8u
Qepx/Eu/RP4gm+kk52XLE1GP5ie2uEB/xLXLuVxUp3/97SbjyJ9/O1lR1amKsQi6+v33+03L7P1w
7+MzIpjGQMe16vSXujsBEPbyeX8diq3CuenCYkvwELkPEarkHO1+9S685Pla/oYDjKWLG038RJBD
Mp9YzfBSkSodAKIhxTG1peFNdM90vdW9LsHRs4CSj3X7bqCgxnD9f6mc5T9IXXndVNXUgGgZzEcM
Y/Lw/OMzqWSmNtRlawCmqrjHK0vevJxm2aqBuXISkqV/aCUu7lvXbWtta4i3VBoWjS/bgRUhe0XL
lVvPfCkolAddfPZkVXD+9bNvTF7U3zO+8MqKgMVxECkU93949hslb1qSdY1NzQgbIOBiRJmVIutc
AnuO/Wciae9R+KMZmDc2yFQSllNCyqm/kpC2BJsCAVDPnKWyqDfQ74PKQYyEO7MSm52FzIBdWKb3
r5E289LAMRnshsZCjt4LZVJTWKwOSnLRex71f7g7s97GrXRr/6HDxuZM3loDNUuWLMv2DeGR8zzz
138Pne6vKpUgQW6Dg4NOd8WwShL3foe1nmU5wpdQqh70BhkqFkuXDrTKKzwClrL3hTcPWyDNDKLt
HrVXNT2J6oJVITAue1kTc2kE93SnFYcygtmN7hq3NlRZ3X6yN55sN/LKz51rNfTbZNJw/TZC/N0E
8edSWP5jJTz5jo3JkYzjmQr79593XWhM9OKIJwdlflR6jGZs7uARO8TMreZC6Guz6PYa/tomzFlW
DJe//jR/nY99f+NsynAKe8vApvXLKwgiq1Hr1DM3iYI4mmGAy9fcYx7c6Pc5dQiF8GSdt13O/3s0
GBQ7hj2v4CgoDx4yGN2bQI05pLGi2wn8OikCs9FlGVcZ8qUz+3xxCst87qEqsD0yZhmH5Mq4M/qT
04bUb1DLsDQZgLDtaHhVR+AiarTVRXSJkBwMyapD0kyhpwX3YJnuGmw+UOILi50j05q6OosgQmI5
++v3Rf6Tb7kusIxDKqGT0r/ft5/ONKkyhjqTCY4kpCwsByTJlBBmvwnSq8H11oCmouA5Kur+b36x
8sfTjWkq3naD/2OiOrngfz4DynRo405VjI22B16hfrLmlhD4cEIRE1hg40lYyfjU7OOtvqU3+Vyx
OvEhNDpjQS6j07G+7VCRFJGPRDDfClQMfMbIjoO9zP4r8DGb3eK38i0YiIdYt/4ws7Rb0j371aUe
kcKsiQbLsqupb7DEIvOV0az2Il2mKABv6FDFPo1eKYO7fXipb5DW6rfxVl4GljfJYnyzPlqTRiHr
IGF9JooyRUU19gdOkYqpJgKc6CgjftQOrEGQ3sCfFNF1DC7jPpDW2Xu1C3ivR5DcrNk6iokNGWxI
Km3SdW3+bkJtjnhh+UNjfE/RmBSN/JywfRDAaUyWn3X/UfA/1yXstKwmoqb3Me0lrHTESk7GbSh3
55z+RM1JjoaRJ2q+8cQR9LKE/p6I3pxGz37wr266JgPjIwzg92z++mP+kx5Y0xUsm9gfgRLQqP/+
UyaZuJGlRDU2indUMVYpXeeEqAV0htPybWjZ9qb9OUSFMmlicVkx2mYeHCs3fc9SaVtXn2afzQLe
V9XlkO3n1rTq5ty3Y9RP2OcunkQU+jFV44s7ObTGXH39/kv8Gzcg0zlHPCK8J0MIg8KImcNfj1sY
f/x+3PKHn/8xbsHs8m29NZTJHssR+vO45cdi5H9YCfEf2SZFxFINgiptZYJR/Ji0CICglq2YHD7f
dtp/MGmx/+wUY9zDHkUIlVXMr2dJI/XSoFcDpHolLA5V2S217JO9Xk/cXMwegc2FUb36YivxHLTe
e02wXN0WMwsEHY9cDEXZlj+ILsV0CB2YEb99GgHEFDTQEtKGhNAethAYHVNpTbCvDuFgQi2/GP4D
GmnDv0moqNMlbKSBxrEjJSLBBit/dclXY0zA6lMjIBJzsTtU11GHUhZAW7SW/QW9n9rfiItj34xs
w6SDhhIdjNbSZrH50SJ68ZCMU7MRO3xMcidsOCJxIt63HyUtrt6RJwXYRUU+7QTpKkmfW6SbgrWo
whXC3jdE21rWyzHbQ7aulYOJOIo4vUcetP5VPNQvmTTTVsawReF/zyId6Nd7xiAauBCTWF70Jtzj
sQP8B/sl3RdbHCPVBkOO4Nmd6c8ePlWdCo02C2zurKf435XW1WfofacDskNPCXq0lkj18Qj8rgiy
fE8Z29uonLX8RPqPq+N1kJ776tmsHB99qXXOaPr98GkWstnuo09D7Jgzo8FKeS8iPqHgCzsznx0B
u22+Y2I/6Vwab0+DrWb7tJtlzMMztG+FnH3HH9VM3tW9VX9kaJOCXYeMZpyVp17M8ajm+bNosDaC
IynXFjtgVFqnZtuQlRKfZP3AEcr2fGi/CdHuXCW2LBoY+3gXv4DkVt0gCtnQE5/Fi1vtVNCCIeMD
IM3vKnTIG6EMjQsdCSQUIK6eYcvcc08e1pibYs+9G7EESPjk++og3cwncFqutEOLkurXAHUQd8JT
zt4ERaqCch1wE/xNMHQLIKkqxSDHOFkYOhUiHHNzWUPb7rkXMKqMC5TwmKzyfG9fvEcUMQwfgkNr
rxm4CZJrhi2x6nxBkfvKF7nalBLvCT+vHtzmSs4L6rSFlzte9OXHGgC75p61TZEcyzx6i5gKeXxN
O4YyDaaU+pxYGn/r9yGeZ9UhmZzTHxWLAMkR1au1VzaDfh+ewLAz1CxZElb5iwZwrg61iQdjs7sO
Zv4T83RfuvcL0tz2NXbnhMyXVUxk1AETVMe3giRTUBpViLchFoCx9dR66CJtG1XKoYopAMxhZx/k
VQ2egUQvayPHBH0KtKBoeqsIy+VifM+iTTWuixGI5lqRdvXT6J3d7B0Vh2lv2Ne4cFss0RHpxruP
aHxc+1xVGpUZb1uJZr6dWY+1vpK8nU6NFhPMwDkhBEE5xMXwHbW5hbX4o/aqRYs2wQBBkhJh7AFm
w0JcdJuMYcaojuvuMd/FwBGrWfQ1vqOsfHXzpS7PRm1dGLPKW2vawWcrhSC6+6y9YAdMw2HRGSQ0
HRBNjYZfwBgG4RW/hWj62fzL7DDBrNnq8HH3R7k6djwIpXpqqfA6JXVaXV0K5TBQ60fB1lMuibRW
ipWwjl2xUlkNmowQ+bCVVhATrWAuCeYlQeAyanKdVSzdBoTcxbT3CzG0hzRkHoZ1g6fTWnlMoJXA
+QZF4nJiNytT0jQMRRhF4Xcl0idKkzNb156pX2bxEfNyVGbTDFfRGgU82EQq3NnVkW83PNJIJzES
h+CL+m4+IVYbunM27CNfWtaItgT3vTRd/BkVQF0eM9JvYDUqa79ZQz0iNhPAaUSXTgjAUH1KSJN8
69O1tm/uqsEArtfEraHnDmqCbYocy5SlPmWBU+DCx7yBD4jl1iNzBSM+liOMFHRx/V4qzjmur8hN
KNDXFXZ1OGw2UfA4NwftLl4pwFKZgOtLuX5kYVlheQ+LZRY/d7CDtZnPnILfi4/Fmls5Qyo6Ohjj
9iMCbjty9IHM83g2SVoy/ZrL5K6+E1ueiEs6zWxXNTBb3mCZX4c52Xqz3grTSRoIrPHCM50+W0yv
s0n3mnyu9Ut1MSfLv3EpkVyZ/sUcnk2T7R6jPz51RtTgAgzgCsADYkrKFg26DlQgZ7LdnbKGLODu
bvoDi+eRtNGA2XQElGAaffoc/gWffcXblQIv0OaDu5SjT8KHCUnf4k/Esk7+1avXzKbvyoS85EFN
diEbdeRBDE05p3mcopO4yCrF/dI/K8cIZ7Yv7nPrYFfNrOPJdQfYP9cYBAMwx8a4KjVh4mhJoWvz
73Jp1emhkpZ6Yd7Z5a4GfDdNgtUP45i/ymJF7rtMVsKpJ4Q4usrjSqgfTeohh16YyQJLKGPCcsPE
l9zmF2DcSU46ydI17wN3rquXODpU4qx2C94mO16F3pK5XLMLCI0M8wPxkekX5xJlPJrBirniYCxH
aa7fssmbDhxnhWE8/arDdQ0N91xkyLXjTWOtSX9CU7bUx1XnbqxLOjp+rh5G/ZKhmQJO32Lfquq1
hBnQP9TlIWEI6TEyR+KbqHB8P1P8TDT1WyFWY37MuPijuUlWpraOwscheC+7R7twzJecVQHwj4iH
C0NAIbHhdWzSj4764+jdUygY2iOkYLt/5Rfp/ugYyYML2bJ0ekd33pXwPWA5nFEH2Fh0umVTvuK8
mAb7jXWiaZOZcZYdxyMkJ1z73qfHFTwskx0TQgBT2C0HdHILJCHtGyVNWC01Pu5unsIDEJMMWqZm
gzM8VwHaijlnfQYlj0Ct/NzjXqMskK4YWrUea+jcXSfSXfGZY8HLoenMyKRC5wtUJNPcNUkyi7Iz
0Na7GJf7JahspLPaoow+ApQsnehmEoaqEsMPcKsedWzRfpGxesAi4etAcCGh+LRV/bHHPN0CRsB5
1RaqYzdHtX8W2EvanQXlUCY+YxDnysvOYR1CtYNzCLRTyb/y6iHyLQJuicnCjDvzZVJrbll5G5I9
jgJqn5I2sXbyT35nB0CAoBOBzW8lo20b1qV1Uoj26QEJxvFB7++tfNNOUCuc4Fxf22G4WXcKAlSr
nA/edkDUoIOftVbDuAVHusy8N/Ggc4+GnHOlU6R7ixOAs+Rf3ReppsaaXlNV/sGkD/3Lvkj/AzUI
cMDvf/5HXyTTaYHdIdHwF7CAPO2aFQFSj54E3Rhz0B/N0dQZ8e8LpGPA8BiP/GiO2BVPHICJLvD9
U/+gOdJp6H6dY6oawQeGAJnELpwF/M9zlsxqiVGJQ7wVdf3mli2lTYZsCUee9mrhgqUW85dKiTcE
NrTtoDY0xdHIM+rKBV9U60l76pPFcJTP+Vt0ZTaSd5CruI5PbTjzZMDCh7yGsrZILxoPaJUeS3aZ
Cu59HfsH9Bj+c0SSj2WoOXWr9qX9tOkT2K7e1GmbseJuCeEmS/nfLAcgR/zJXx1FHhNH3QIZ9evQ
z9Uaufddz9pUYf3uRquYa82sjpW3L6VXalLC1llVTfPREXR8R0xXh6OX3JxUjjdKsorC0Ukn71OI
Ujd+ammdJrH2GGzq6pk1twjVO5MdEuo578029ky0HM99/O1/GncoWkMnuWdQvIkV/w0pW0VphXx4
mBdkkCfJ2cUTXOIQprpRh+xLLoHhpj23dq+tWkaE6bulVkzAKWfrYO01PmB6TD2SEa67B4QzKPhd
e5GWFgEo98RMnX2JWxVmn+mz29TUmkW54uSYqIVR7S1mnNJWJ1Y+JkZJXzPiIqdmTmeJoD+4pwbw
0T+5d1RmrXyrg8W4GvZNcJ8/pDuSJYyYhdjkBU+Jr6lUVrK0h/mqXRFAvEwNJl6yVZBlh1uY8hZX
E51sxBTbJvQ8M7BmN8Q/vwfoApbRdqj3HUjroTz2uECRH1H60Qlhk3gJ05cG4f2ZIO0ivcg5f2l/
1eknFTlVpdxq+VVKNwkCr65Mriog7uRdr1HELrhOnBLEg7VQCEPGKAK+whaLsYSAk64AWZ9juz3k
/EGAvkhEs8F9GD9LAtRZkWFzih70vTihFoeN03D74vgC4QAXhg8ZYwAuU9AFCZT1iVZeLUp+F/FJ
cyxvunTh7iROKSCkkGrEDRbKUdrHoFNn6pfh7mVgrEcCfYclAkNXeY8Ubzb5nmrCIe56dOHSWc7m
RYdJOiiJB6R7mwPU4GmTlbcoPkSEOtCLRrNckkDhfHnRoW5O5NlG6CoeXTgLxSDWQ39sCbOWxFdT
vwpge6iPyQd0E+lJncaPIAsaRHYVXKaImpK/ApENzDRw0Wfb2E5x/hJ15cJGZuoL6eM9syLk8dq6
YlLq1S7RoP1GygNgr2uvtXZSbZAVRSx9vfGsBt23tdIbmxInWNnFm0ywXTVaL2MCcIJ+L+hukTvy
N9jF8Rc3vpEEDjSDVr/j8LmqvNOR9k7KHJD1stzpL6StFU929h4H+lZTahQlDHvTZ08fcfm6B51M
DhtKUKTIBzFqe6sMz6neLKKKWvWxD5KnHC59wzREbfeaW9/JoTZrC+2ijFAS5JBUQzTrmo+IrYII
Ea+62trPTIWGqx12HrtSO2NVYOKbzeqTzYk3sj3W2maTG/xwUUEzs8hG0BZqlqzZEfUyIgMVM4+N
dIDYQHOCqaufSkZyd0i9BztZVr8y4h1KA2wjKeWlTUZAb88lmWzJPl4M6lQ6t0sdeZAASzC5yR8p
BLwqxk5xHfmxJsKyTbWU1rtIAYu8qNVPdL1u+9rGy0Z2rORLgvrdYIuQndhGY3Aizalw70dvZeKq
v1PeVGjy1Vvy5uYXko6bqkEwMuxbJ9/Lz/h5TMZbH/lnyjpCJsAMmQuBUFOMn8qoZ9RnOqo7T7f4
qrs0m/gzUCwJ7xT4pyF74UTIjtVN90V6V+I1MWidG8a+cf0RID8NeOrNI+Gr60Ej5nKiqOami0OT
H3uOgnnwQdeilHOK1dhbwyv4NN5oUgpfYbGNs3qgx+0R2vDksC2D7iYDHYEYDnshXzJtqVcVtixl
YK/pma8WLuwWYco0n5I0kdz9n9C8bgjhvG2SEYBxBvSEz2XGVt3We0dI3pr5GqmIHIK86AJLd3RO
SJzQm/GlfHpiZmQfk5ZHFZzWekyfzBsggRynKPAw1mllrM9T/OR4dwFovdTEoPUonAcQb+lIfGLP
U/Wq+A9J/BWFK7PXliiV8Qdx/CCyUL4ItU1hPVzwVIBP1la6zzuA51/R935/Z7zR5G4EL0yx8N7o
w7tCMCoDfZYFlvqoYOVATzX41wgIKCZbHr+sudc8BL/7ZF1KNyllLyWd4hzFpXUIv9oNFgIeRIZF
kzFCdzyELpMq3KkQcnxa7hYXCIEOgf1AoinufgAlzyEZsxj+W4CgPDmPqfSREf5dbMeLvkb9cuno
9bNLfFXKWQna1ty559IJ+7fAUueegLLNulbR09PIZ/HbWvnfOqdnHwoJWTdRj6KM/Jt6dLIy/DKn
//Xnf9SjwoYepRnKtFqzNIrOH3N6hI8sQcnKNlTjGw/9ox5VVBCVP2rVn+tRUl9kFoSCotSSYW79
k3r0m1L5y2JdpxI1pr0/GVnff/7TypHpftxlva1v6Bg1Z/QAwbzgTfbwszHTu2TG1shOXn6y2H25
6VcEso99HwBFbuIHYbBGJbVJvmyFEzOvIgRlNl7wDkoEu+8yen7fPqtWD2yIwOF47umEB+Hx7Dn2
7xAQRfthoy+76hWq6nKKtC4HzJllwXl2KMRr2zFQZVSFShKVWZXcMeHPGGuqD71VPkrQcDDiBqrj
u2/tw2CH72FDvqJ8aXVikvtePfVdx6xOku5jvKO9X3wWxTzFJiwQj80EtVPxrI+vWbqc9ljIfygv
XVbG2WWqS+heFUoHtoKwFtXFiHVVlQYwkV5xSe3wBGB6yvDWopVtTVmkExtHDIvSW4R4Jk1jIR+t
e/+Unc16lb1OJoqnFCN7jIgOeUpd5k+4JT6xXqYa+KsANSJTwcCRopkCHsCbtz6nmA+5JX5PtqTL
3nk23MiBXQDDzZqpJk5ngZ5dfQ1JvfKskW6WEqc94b+M0MRN/GJ9TtnhgjgSxynoDwFlQoqGcDHw
ycxEPYSWEcb6ZHZMmPBy5c0ZhzHDPii6B6eEUUKT301T1Fg4UwiQp58BjA2WSXmjnhRmBwYKMVzx
uxFXPQlFKRbhwtIfKwI7jZXOXuFV4kgkA9jqmU4816V0dmE2xtwRlK22Kl5NwP0KmljFexf+S96f
/YmFjFBzJCSEIW5h0zsDxzcfUaYjU2jIABkPRJSmA9EO2QwrzCkgsUetPywl2/UVYAbJGegtFIbZ
irGo5Ett3XRSjsKnUsEi2tHvC/QOwli63E6Au6eo0gltdFLhFnm0+jWwfHBj+/Kjc3c6BLWZf2Lc
3TcXMSE1GeTHZ43v6kDUL/NVCSlFyNwd32RKkEcfjlCsy10Moluuo1VQwxVPJ0tb5QB7YNrX2Wy+
X0b5mGFDU/HS491Px33NqNWlBSLnslNvtcTKusbcKLN8ftaSYjaQX4VAEKEuX5v60acZlDehES1r
7JQjDvre3wdM7er8U6A0MrKj6SjFfV7OFG3l+ktS7bR5k65R/PWU1KDdy+Ug3X0i2TVwiOSLvOQq
X+EFAW7ClztmWJ4zrEGad6fQjDBg44pHB1DY3HqJtnPHpRRLT7WtL0j//PYOzBvEag3DymQJXjla
6/AV3s1rjCWd1JjAfPTZrQGcYFo6zkHJKAkg8rI6iSPrMawWcqlAdb40TNd9Td/GcXKGWNAiRj3Y
KDyeChrVo3/okhcvXWfKNeDKa/GF3llfA9kmCTMoslKYsLqImaZ6XtVWRPIOPa5psFfW1eXd2FcI
tdbTAJyh0l1PIMa4cM/KO84NhMLlnhmf8BdmtBH1olDmOSCCZGbcdeXKvrLwiNsvADUR0X05qIfS
OOT4Ecun2D7TxK2U2r5UvBcxY1h2//hLIjIxeEtZMeFKVQj8/AIqpoB/h0ZrzzBoMNgmdrqxSA45
WeFDYBHdPvPNE4Sh4El9Fcsq2A3v1E6oK5sHXEzM/nL0sh0JptrFwHefaSuNzUTfPsfZK2Q3Rg0L
jRiYL/9BKz4ADhovdvzsAnS5ly8kG9rv4VPMyzfrLSmi4Liis285jBqCVxkMV0P18UHepq2d4+w5
G2dgzM10PxyAwjHsgnQV0dzQ4OQcEqgV7O5cUXe7wA84dWylOYr0YbhEg7IcbHlWJPabVyCzOQdv
8N4LuD0cQXxrFDt8aIg1isBNyYhmCQgn8iqUPpqNjfipnZJv8mlBKMCkV5/282Ay5kZE/18d3L+1
YNFIgSA5Qsjq3xYssmb93lr5LcD65ef/V7CI/3zHdlqoBJjOfU/JfhQsFB64ItAQEIz1M5kTH4fF
tp80UEsopGmoDOx+DNC+XTmIzUwbCYLyz8ic6p+NkWxcnJRSqgzl9xcNC0lYstxkPYnzE10TSBLt
10JCmeiSQThequo8jKozbboXMVQLEng1ae/KHTl9ir/XNKbohfloSjw7fC9hwDT5HA0RPWe/4rQ4
qqKDsDzjqxZVMjDOAYJg/CwYjhfcaRo7C5X0SnOhcF2PCugfC1gT09zEfTFZMIkq2YTjWk0JwZ5X
rDn5r305m2LCYst/MMnfawgUdPuZpK8TPCNYpJhzxFtdv9eIXKzYGuImU6yFLCfw3nz3ZSTEs5dT
RyQBDANGICxPggXv9F1FtAycgKIOj0Zo4j32SJZb+l71oWFJqBmPTf9J40fOG/o22S5f3JqplmPU
0EGVZsHlGErSpgC5gRAxGMmJN7CPcIQlIGgCd9XlnFuyaBjxs1tj01RXXwZ7S7bcZZitsK1yzLVX
7GPL5qF8zR/9RxXhBoM7bCiGPz+0FoYDBjTVOTYvGU1oRrdj8abmwDAy7ufyNdsFO4N/aul8SO+g
omLbYips8gOn1rbdOOU2Ab1gIsrcRFKXSkY68spSmdZhpJEP1EYsrG/T7Z4Fi5Cqga2XWXgb21+j
b3xjIh+A7CRV2MRraq7KuXopFuZ7vBPmxVqkjoU0dGQZ1+qsRXQGiMkOrshgzwVIymzZWMs+dKTe
adBYDE6V7BNfcRQ63fITq33ob6xqO4bbEviCuzXKrd5t5GZNfEIZ944HKSHyX8zGXnXxkfOcxQUx
gxzh2puCOYV1I+OQD1vPpqzwc3DBphYmKzteBBNequue2gO1BrFlrbxJ4XqjZOvX/9rlAWcZO18C
cCyVo8iw/i7pmJbud83an/38f88+y/4PhnONEbU8gYdprf7Xq/EniKNxj8usHb7/8P/vDqY4Y00z
YQTL/DDnIs3jf48+/kgVqkADhfprSglQ/0mvJv9y8v32wjn4FJVfpajWL7uDlqB41udWsxkkFplG
yRJZG2Mgv3u7zB1//AiI9xi0GNYCi1CCZbZ1F7wrg4eZVH0R/iGDs/lT53v6rU/8WUus/KJY/cNr
ml7zT+2j2srRMFpuwxGyzdA3jHd6/wWqo3JM74q8Qu/RWj3WeMkb89Uuzv14DzsqWa5sYrr++rXg
C/z9huH7xdh8AmQ56RYo6OnPf3oxudGrgRQ1kCiLue6OCy3OkIvwjwgjev/Rz0iRmQDqpFtCFF3X
0sYFkAkooicFZqbV16IkSX1pyvNQmQPyscQqwICrHONibfsvEfY5RU3W+TzEbZTlFwLhZ0SX+ysW
kwQZpML+8lCL6erkWMd7XwQdGA0Ciznb1BPT+lIHjCXZ1E7h2OyEZC79tieXhqaUPFbHy721WzEF
jKAEgPj0zZGAvDZDdUr8a6JjkhmCD7MV6yTODUJQ8AfjJyzN8apb6M1Hqd/JD4zLaiB+LXmFy6ba
xcyy6IHxfbtkis7oYfJhoRVrrZ4l/QF4FCEWJwj7CEKXJMQUdHlhrm79OmcC+qTjpYCBGPJb3Pfq
HTMafl/E12TW6/nbcEERcOpuwQXm4L18NT9rBur6iji9MH3kfioXpuctZSmAEWMglqFnkD6ZHMNW
NodZB5g2ONnNWsswHF6u4UAgGs4y2HCEWe9GKfNo7mZ2Fi16hpOqX17kInRcWz03an/wJLqoSnEk
PmqSn6N+MwWPGs9GUDm9gWAul8K5hvKqYwAAu1m0C4H4NtmJbm3RI3TMNcmBrsyTRS8S2Ob8T/7F
ijzDu8oBdN/hv5p3iv1RemiVUJRntIk+/GoaDVwDpvSWgbZPZ4WJlIQY3ZFDvktJyVNJOg0uzKK1
dW0uJbTnMsroiPzcnh+cGKxNRmHirRJVvw2Gcd+6pu8gywg7mGmq6qjGswzmx9vVECWAooahdbH9
2AB/rMxS5cmu+2dLQcNfy8T5SFvJuI0s4Xt2UlUeLmvgttpK9imxV70xazMUaMvRhNvZP3jAJ0rw
iRQ6XMXJ2mQr1TEnptmjUrfPlnqKkDcJTg4dVH4MCnOPQzDm26HUj/aSjL37PvbV+4yR7TRhgOps
0h3bO9QM43BTteRWoCfpgvA8fbMIJTJK+yFOyeaEBerJjq5Czlpq8sc4DmglvPvQZ3oy0CtNECUK
wIjiqZobL/HQQpeatjNIAy3M8GNxlwGxYLiRCEKzdCSKHUfQxpYBOQiePbJI1tm5lO61GVIRZNoz
d28+mctiQ/llt+SewFGa28gadPCQd9pjDYKYOY4PmoEvaC0kGAR67Aw946wk3JPEQZtEKvlKXJPp
4D1yvKVps4p52FPb3nYkDhpDj9bLe9JylrBp/ZIQbGCqC11/Ayh1CiuYZhXMyHClzPVZe5UoBHme
euheRXQ0ttIJFWkIMAKBk+XvohHcV00ig2EdEDwCi5l5RpizqT36GdhrQZwTTSFSTFGq17FhgeRV
HuhUifprRIfnCnePkpOhujQ6GU7T/7NrWerKoG82Jh5Y4OUS4qLhJD6U6nmyVCBMV0rdhLzNZroT
R6Y0acLnVsjtSxA+AbjMAAXKK3hh5zTyVuz21l5Kh32J6k/J3xLcyCvqiNWKy60caRsowE31pcJ/
662vbGphyWv3/Ucth+GmDWdDqU9KJZ3VdHgIK1Iysz18WWKvMSBme8HTnfK0/XsLHhMniM0+XeXL
bina3xQ84ts28tN0mlHxH37+fwUPgQoaJB0DofZ3nuCP6TQVD8L1qcpCEjHNr7lM/zedhpZjYxQz
yVnSTe13UnL5P6bMIJ0WUOYHp+7xH0yn8db9cqN/v3RV5/bi16De+OVG59kJPCMN1U1O3iwibwXV
RN0gYxuMN8Ib9maQHfMhwpw2MdKjJaCZxVCr63JiXof7Qdv6KESzicrBertZgvhun9mHAZdDCOUz
/UKogycSHfb4nN0SGHxo0Th+CPdGT4h8lY0bssD4WI0aT1n7bqMnABEjcU8xEuwP5WTxR0nKpCkW
j3q85zB6Cuh9uDcZfjaX3HTcjEdIfLKfLc1L1W5jd4bpQmjbirMqQDRHyil+igrVLKDFhA4T2rYH
Ie5OzZ8mzKU61/2dgCPk7iL2jRxJMJTHhCohZj/cVTD7QDI8xxIWdoiPIGjZFsLBMLJLQz0RcKhb
OBIl2PhJzxB42ZBtxDhUObRAgYOF0BE1vZnYZJGKcC4i7+YkLMVnGJ0AlaeEIPIap9IgIl7AHrge
QPTwcW4KpaKMhIZjUXb2uWNP8t08XsRMiKOt6pIkEGpbPH3PHrmwHTELISkX0/8z29ha9bgQn+PH
dMn3p9BA43GR2W67en1U9XbuBaCdsZuwNb1DmtUzneTzsidGD+IIoGq6u2xbCrocUUZTwORXGV2L
0VBICA62JD9vg4QlplvLO9X2ntzYQv3FjBZ4EQJy5KhGhQ9ZEIPXQc1zr0k704moY3x30JbDMQAQ
0yOqHqR7MYA+q5zZ1cjXHFCuci4J9DhHydGVwR4X5kyL0OZ1R4+qDBddxKXn8WrTBcUQJcKwn/5b
YSFsMF+rjojWytH601TbyMDckJzJ5kHlHba43rgaM/1Zm4HlC0Oq16G4KiRKt04/7oaE+I+sPdf1
pYPX3vlI5Np2b6vjp0tA0Tx7LgDMeXztDeIrsE0SSk/16GfUmakN7gJQMTq0o8ZTULMY118Tun+V
r0hdtHM3lN9tEczTsYcsy0U3Suvm0oHhXLsrlY/jydyD9hHxDJEpu91Dnx38FgvWGmPQQkbG3yOW
jr6qOcSY/q5G6tEDgjtWT+I9zD/ci3ZXMMe0KE9JYi/MVeLPYa9l+hnqD7pPBVgUnxGzWHc/SBub
TAyGr689gxUUnkDdfUhAbXZK1r6+jF9BBFmoU8mowETLt4AAiZnaXcH7GIDycTUZdw2vln0quN3q
rb83AS8QSeJEMjHJS91kpyMPRXNXaUg/NZ7xjIkwEN/UTxmys43PACsFZc1GTKueGVRT6tPPS0I6
WAJAsZqfBAsQKA6mDJrB8qjbVr2toWFYcsEezSeytUMZy5lAiaWjAlLuQyT6r3C2SGpHvZzwdyKc
0t1kfJDc/9jFrC0L7g2u9aYqESAzhNXLQENiKj3q/BbtHAIDp8q3Wqcc9pO5MbM+yyJjRo7+dKLj
XUPhUNorJTD7cqFP25sBNzKB5N6jh3wB3pYGczWA+ufvCJKfF4Q6SCanAl/SSpQPFc/KrHmSrjCg
ag7W0HOfSin/KlTU5S5bZeLmBAsfHaUGNY+0pRWSIWFxNsLjM/DS/Wvv69+Gq4apfd+RuKC4tP5C
3YgGkFv3p/v6z37+p+EsTu1vUo7+83zClv8D8o59E2OGPyJ2uI2JcNInP5b9PbX9MZo1AOIwRsaz
T2Xxz0azDKB/f1v/+sLlaVjwU/+tRKjoxjY3N6o7xXAkiL5ds5oNBV5M0S9UooZtIGeqN+yKSr2N
SnPK564V7BouaL8YQoL2CMPp851Alztg9yrRKPgqZg3Tv0KwNeyFpDfYscwF+FQd3Vjjdoj1JvF9
zVQ2QyDxLmMurUjhqVYdeejUoFRHEGQc/dBv46O+UlpcH0jnq2pYNFG5NZiB5ouiXUUS9rR5pkD1
mKmlgyzPyCbqQ7LGYLpqt/kq9bQdXnly5olQ7M/ah0n8ejUrEfENVvkiS9q5ZI1uABhVeCDq6RJ+
DvYVDK9higcRdPDY16GdcMzh/QEQ85zLCLnTTVhjKuZUcYnrm/WSuObpUqeIIM1EGx2YcqGMAg4J
18a0mUYukaz5xYqOpFHBsoJ0iAZ6RdbJM20aYI+HKV2JkXYN3q4nrdTuoIc1ds/NrT1mERUQriYl
ZVIgu/Y+qNo7/4whCXBbwebLO3t6f+nJn0q3XrCgJakVJFSO0kNbmcKBibOC7fqaPwCpA3cb37HH
LxfpFDOyCS/s/HHHE/fwwSlK/I9KX/oGH0FCpq9aY0JSEj6lQjJmXZF+NsF2iMKDyQIbqQIJTQw4
CvRJ1pgDp29WFC5Rfx/cy9NBi6SgZ4zdUuDEcgdfBtIMeLuAHIeaVXF2wZwgK7BFmPfi05hppCw4
GQ6ALTMxpV5me+sSPQTqDoZKK/ZttGqa/8fdeS05jl3b9lfuBxwo4M0rDUiC3mUy8wWRFt57fP0d
qJZOV5U6+oRepShJ3VXFTCYI7L32WnOOSZNhIWgz4ZyPSx3vwQs6ND3dk7ghQpofddxSRBua0XjO
ZOBtAOzAzFFFdbq6aUvAqACQBeIgpHCWTwlfie6YqNT7hjxeiwoH51COxr3KLaaRE6sXTZIyH6Vi
LtNHCbth1zMDxvgmI/DKdGPzAzsex2Agt0XM124x4Q0aFa2yqv1+SSMo6Zu1pDD2hR+JJADVPAJR
RIzmrNRQZ8VPPmNl0zxUCc/OdYw2rnbEoiB3Fh1sbWkh1zPQNiqSt/MsujtxeI7ihQaNRWM0qKq3
kH5HzJRWeaCVbzoIicSRQUlSzqrP2diRKluKn0dpnwCM6YmfCjXiOBUyliphaYK+FYL9iLBCTmmV
6egy02WbRYtEfeqZYi9a0mMkqbQFgkG7Vl2O1LLusQ/8Farp49jqe99olroJbjw4d7aoeNfc81/T
0XpnrGjRRJmVtb9symOumtN4QK39da+9NDUhJN2uJg2NSuFR+MdQORTWAjpzJ3SvMnlfc4u0FFxP
BRXbWtIvePqS8jtG3MAxGNv7xMwkKWMtbSbv5L6rMSfom7RbqowEjBnCrgaDu0EakVBSgOOBemlo
65jJO1wWZgAGiIj4oLoPBZmGHKdOEH9VqB1ayXqdUkLzOdXqgjVryRm3QsaRcjIeyS/MUFHQIVwG
6nCvalkEtDOlmSKhcx/VxIH6r91SOcKij0Lwb/DLEvGw/+2WynH113nnX73+zyMwAAqRiSJWa1lm
J/yz6W+SJcw2TgqhQgOficDPR2DDUpho0of/w0zwv01/lSMwycRwZC22Vgm1+39yBDZ/21P/eOdo
xwg+FIFl/H4CVmQhrwa1H5zSeGMjneW9DTab/rL7qhRLsnoQOsKeiZfVOSMHSCHN6NDFS39ToINV
Mnkjmycf8yc9G/w0OTM5jMA8AmjDu21BVQl2Y1bZHYj5EhctWUPbuMPwM08wLyFldIKthFiIXe5Y
rITlyS2XUnri+9OemwNP8mlJLlptkb+2aHK/UgdnGQeYm7eJv/FVacWixbzEmQR/TEs+Wv6hxOiH
3roPAQ9UvqvGSxokywJnk7ULJPXpp0/+LwYUkB9/LUp+/+iV34qSSO80tVCj0ZmAtv2NZ667uF9R
8un1xxE9RKKv9Lslf7hfCtwtrLHJwUTDDfzilYYb9kic2vo9LZUj9Qzq/N7UJ4KswjniS9XOlkEl
QRYfVFtGywWi7pYjudA8d2cOs7gGc1ZrEh36D+/bN48CiUd34PXbUgFa9UkUDJuVb7JZSDTc7HyX
qwg7xQNerRv8MLaieKniuuRtT+9X/OpER9E33Azkdi0CBNusMbQ/5oG46o5Bf2xe9Xv+QMlKtyR6
Bro1nMuPDgfsTtqIZ4SrU9uDlgL3Dz+2d3efujNCtLsJfiqd3kLP2+frxB8uVose+MNyCjzGTXcO
nimyJsarcpkO7NWKb8/tWNoKEZZzLhOvGDGTdVyg2lbpVnL6uPK9AWLzHQP86hMAVyy/ws4JEvoF
a8b2xCtYW041uvIozHlv15YDecjxN42DR6NYe8/5KgZ/AoNoFhTvXNFhFUo78c4lCYaJMBw/eNu+
tJNflTsHQcLp7KG+C9vOfK755PpDLHfg5X3wwUC5HLch2dYhOEDY9kd+PJoMdBZcwuA4TZc7dgol
tuxAJuwS3LD21fkYSffmlluBLyu2C42WTyaifKwYgpQOR09eY6DiF9+afMWvottVTv1C3vx0XCtC
RyqXEbmO14Ko0H3LSGWIl5HyqHhq46VIC7vNH+z8/RL1wCxMbxRNymgnjio9JGE+apvyGndXJdgp
+SIiHue1mFvv+CGK17G+TmrslNP0hz+gn9Y2MgHE+DGydJ6uMb27r1FvixsCh1cAsqph1djFJj/4
B3jtE4itfdaA340K/v55zoz9xAuLcdX1iIMtGjIcLvNZgWmFtKI43oDZ95FkA05XrZXkPWKm7YHi
2xZPjMHEg5BnC7n7OrQcadRpjZEvY0dMDAQOrkDzWMIayxmOKS13eV9D2kXdTcmmTlmYFYFo7exo
EKSnzglnLGKHZG693g3FXLLdb9fxxWv4EpYvvKqoZnavPYWkWX+qTzFfaTEJ0o8oN+JH0u16OnUm
IgAJy72mr2n0yM1dkp58tE6v3nDsjXvy3Tkaoa4B44KNwhPYXiv4JjpdGt5f6z3hVIaTKTIekW7v
rK/Glgo4c3CnMzfgBkjWiDF89BmBfCSmMfy2MKorFxTVBa0RdxkQH/UK5H6nDoAwyGfexvUlaFaG
kfMRf3UVMX3WsY7rhY5RIooBOZ5x2NbVu9gUtgeIbmm4S5z/roB1GW1ndtKPDSWTufLkaYrW2ZSL
mbwzzKvK7EkTVwnfydgoIgHVGD05Tdn5slZxI+ya3i5gjlEFzznAq+aeCfLaLxTgBXA4yl1qneIU
6E49NZzWI87ykxy/BNIOD8UMLBYMb/xZkfbQgXHQg6zwkXKZAqItS3+hI9ab7P4rj6aZOPAUFMWG
IC0YdYwjMADLjF8TwqNAUCqwmUbRGQ9peB3kZyDTHoecQiTXhRamYhyl/DGywD6ZHJg2TFQ/mBjg
2YWMPr7yvpAD0oYz801XOtZXWtD8faT5vDjW5Tyl8yVAkliBpCn9WyjeOn0Tbiv3ox1f3C2u7wVf
hooRYjN/XYAfyeIm2oShhNai+PD7i37nn3zSx4IV6uB+xb+xduFZtjyYhPOYJhtQVxTG4R7rGG0k
okyQ90NvTj7Q/cAcnSUf0zpyJx3kbAoLn/MtwVbRR9yZJ5R1/LWc3hRunpl25y/6LXbUy9StRjrK
ofEdSPhw7YVzaXNwbSYn2HBmb+LLdOfui9W3Pief/9XlIHWXBsAILyd9EOyaf9dhQUr/S4dlqgl+
f/2f5SDoHPjAGEXR1f2kAJlGJbxIRXr/o7D7ZR4CTGnSGyB8m1yn1HD/6rDQl7H4PbA6som79D+b
h8g/qr2f1Pr/9saR2f3cYamCbsiFWqGYGdYJs86IO6LnaQxzc5cBsw05vOsGuuV5AOeFYmMaV6jp
R1PupkCAEfmqSpyOzPw5DtKVPr5FLRZ+kZayaJtDSfP0USl7lfgljWFuwlQjFc502VPid0150Nlc
20UDOsJsXwX0Jf111MZvlel8gGN3NoWQ5aG0LvW7lhUvAxcHnflqkrLJTDiCFI5KX9HNj6c+Yzne
agRSqs62JlbtQ1bA8Tmuv8mzc8JGPokbaFwAvkSTj4pdrZ8mLUdB2hWoPqWV11JEm5wKboxKYouK
tVleWix2zCfFSwZ6YCDRD/J9piHQK6yU0C6etoHlPErRqSG1Hm8hl0+XAsbWiBaQw6fERi+JySY/
mhpBLKbajZZ8xbB/HPujiBEh0Ur2KgQGMexfEBYX0SfBJAU7iwKgSHEexrWCErlnP6qiFuwvmFxc
B0P8Hgndemg1hjBLrXaJoGQZ9cWFwiA8Ccr9oENelBV0E6NBbYLII8ffU0BEMpJTgWkP6MxrFL/J
+rBrpeGCQxYEhO2Te8BJmIER7RCSuxJmJyVWtby+JxwfmYvELOr5+AKXwvfKdp2ZGZgFPgPrzY8H
bKYPBPJd9RLmgV0zDo65t1CHTL7OKaENjJ7MjTQOPc7AlcSFVPNiA+/erZCpeSrq8ZbSXUw/hKH9
lnJsIO50SeTOWKHkdmO5hjGAvA7ls2LkmxyhTTup2KkYheDYWy9yuPIKyRE7wGkAl7EprpWMNhp1
Y0KvTiNswVUQbwjgcwpbQpFyLon/Rs7nza2c6tmOzPNg2Sy2uOHUCuzbsC3gnYCWCvZ0qYPg3aBc
9CFIgM731237UpCv2pmkXGLzbTd1ulNujGEm1PPUhlSpMFt/Nkpba5H4exNjh/LUmfMm25LJHTAl
ouOkfxoUlXUKBhRuYFVCkWM41j7KXXJpxGWs3zsAeEZ9U0zKroLegWfd8qQl/m04+sNK7ygey2aJ
IcCYQssZ3h9itT/4UUYgGGk57KMGehKL/xKeVlrLpo822IxWwdRd0PPHIAq2mdgqlRT5sT+tk39x
eKL/+4tb/cdyg/sdTZVFfAJW/V+XG1mQkwxC+OiEIenuRqat1QEDpVZSANfiOuozZhsoWmkxieo7
Igiv2JTjy1A6fEI1E7hB30SguoTAwVBZMIn4LxYu/miP0zPAKcaMHNLA3zcx2Gf+nXqA+PCX1/85
F9ANdNcG1rU/dq7/bWJY4j8ME+0ALQkV3/0PA9q/5viItmWJTclAoC3DVqW/8a99S/wHUkZJNviP
CDaOGcZ/MMdn6/z1RvrjR2cHRLxg0r35HTGbGdbo122gOxl8n0Edn8eNqfg3Bs29EX4oCiSjJNf2
Ga24mGRmctqYIDWsZ5G8aVEu5wDUkK7ZvlYmyw9yUGp4TS2+obDAhx6A+Eo68q7QGWEYw9ZlEkeD
6lrHfECwazuRcYD2u/TwXySGreqLBeoGL+tYKifLO0n4Xy2lujFERyaDCYjZmQgYtWTvmEJDBxqR
HrqeSi9Ajw31OQY7rkv5Pd2GUwwWjdF8gK+vFqyStDPruUSqY4XnTUhLzszTm2yFlcV1Wuhe/hLT
3faxdQMRdVIWy1Tl3GzAmQNudwZYhDEovaVi0ix496i3elTf4idT5aBeTNQfgZhNMF1YrYZPbLXi
p0a6uT6Jsj1yv2DgSgcuREBIsFk8arIGE8HbdrmJtza/BUwFvAB5WMHxWmtWnMkBv3fQ9uA+gs1p
6eFMwm/ww6c+HzbU6yJgAMTvnCxHZY/ILu12vDFNxagP3iA2CKL0fWP50Qb00wepxq7PxB9o98qC
NTGhS5WmIv1V3AiDNyWIpkBpYoYaLltTpzMN91BmEEqT7PRHy5cVBkiiiCS6WS1lXzo27WUEUAb1
H/umsuqTgiwuf20A0IBF5/qU320jUCmjJBzNry7udzF3g1S9VLiAtg2p9C1enEjB1VJ9M5sFOzec
rQl8RuOjb5ZF0S8DDTa3O+6NXTOIu7FZ1pxZUYNPduZU71d+Ij9n6D8roO5Smd0SLT+x+4MmjaM/
SJ3/pV4UTWdtQaQDN0UBH/nTJjNliv1ztnl4S8gKwwZLDfzbuPPfXv/nsqaIooagl2Xqh+Pk52VN
VxSRVVQHZooPlu/6z2UN1bVBAxjl0r9K+H8uavyBxm/xl1nYpqnnf7So/d5Y5Fll4qrwE4vU9mi8
f9scEY2oui/Qj1PTrUYacROsXAK34RiO+FXlajtQiQzcfhapET9ds7/amKev/dM54Mf3piEtYf6B
2fujH/7LOSA1fTEPhdHx9OFTSqB4qUHw6NX0RIgPbbKHy2iiT7ylIe21BqK3dMLegKbTqSRvWwDR
aHHgT15WmaB0juc9SlwH5SMzKNvPlqKw+Pt3jBPo398y2wi7CQ18BtUGd8HPb1mQ5NzoE2Fw0CeS
P5V9qfJrBXFFeYQ7dDoqlhFhne6aJyK+NVaMQDv7LR0zhwZMDIEWDfAWCN/o7YuGik+rbz0Qvjga
me3N1O+suSRPuH5KIvw+5IsULpSXNrVbLkfqrfOJZN6/IYCoxW3YzWXO/L56Kox8USKpzPHRZ/UX
WO/c+5iOJhMKhiQmzkdjqu2lsT2nOP0HmBwVZHA5/qSowTWKbirln/yHTki5P3HQF3q8icY7n3rX
vAeofCHTB8YVprswJ/OydcObmhz8+EWCxwJogUiFns3LYV9pVop5ibYeulGiPgqW3Ry4Q4xUqpEI
FNwpBmc7cmSm+bVilXfxVabmzCYHb+p9q9h6PVDzVn3TcfIq6EYNJDx9ve7d4E7vVE+DA4C0dTBZ
U6uph6Cp7xXeHIlDYQSN2fJPeikTguof2YokVHEhMal4bCNOiiYZ3aNHG8L7YF0mdiXcdtkuJ1cO
FVYzIus+eITL1Fhun5rsgkVzGJPPAPIMxu46qq7MaMvqxePkaBCxXJPZdtBptXW0RcoXEEWFgz8z
RaeHbIjUsp6Rc8r1yfTukPonKXt14UFI0G3ImkftinDry0RtB6tdFdj8rIxuNKclTISAWocumuXl
kd6c2+7AGBcob46euAqwDqZ3bQfPMgMyqAfvOtEw/SVfZrv4IC84JZJpvrRWFn7ceuVhB/fZnrsu
PKd8kL0jOdFpQFSj29Yq2pgw03qkTcTC3aqNkfX0gUhKGaqXAiaqmHWL3uzI9w7wcRfyoK7Ez+7U
VMVbBGYxaD8C0BsRSgcuRw8Zo3mRENBl1Zx+lvYR7jRo0NW7wj/VzXrkGZfQA5St48oA8dAIcfbT
4bRDeMSQanYzoQVp0Z8F68xt3fG8B8tyjXSNQqjzPqz5LaT/1sCuJamNyGTug47VI8Nmbx0HMlmT
aOPLkx2VdhSTBlHZN1zaDuZRtJa5jSscrD+cBEgX8ghmUvSNRoL4V2VNv8AHG2mSIMYthfm9ffU5
Q3UFBdePZoLAxDezC+/DM6FtpAuL6sqMlfUUC1NxSrSe0oP1miCLjCjmKjBXWLOTe8e3CWlchODE
PfJTBL6R4XavLbVDpqtzneqr1xcmMXAcw4jfjVXzMVThkVrJrEqk9R657Ka7AVy+1gPHgFJY2Hm7
CDjZIisHD8liA7oTKK8IUhGmAazzHAG620q2BV4wALaZkR2fkDObwM4C+DRFNgrEBXfrMmTZgNcE
eW4BXkOP0arry2ZdP0lLU0NxujPOCnc4hratFet2+u1fpKVG9eKvMTBr3hYiH4F/W9lOn3pV2p5Q
LpZdjnginPVP8gdBb/GbAKXbDQlU8g78ygDbteFeUjAz5AuNWFpjp7u0DrhUcukUBghB6ToigWlo
G6r4DvXUXefyc1MdKp/olwVxQVOmbDiPuzW29dhcju1mnFrQ0M1RK9h5cuR/O3mj3KjAKhAwWfQQ
qCr9p8xI3zCUdClhAdKX6G/RqTY3t7OHZCdX+TCjInqP/XRHT5fmb2B+42+ghSDoydKEmoUcxdD0
hXxrJVmeecWDW8Il1RzvXa7DxLxlyCcr6KM1n7ABZCZMCyfjwxoo/xrMK5SiECcRuUE0lPOZCR8Y
jGL2bXIfcV+ZvD+ray4Z6lJN3kipoyunrF6qVNtWQ9gWj5EZg7CgZq2AoLhr+SO+mDEc+7fw0DrF
2G8NulkwfsbsFNB6dZf9JWWEg+5Nr/eGvNZ3E88XvQLtd3iy/ZmjbjDPVAzSi8xci+4xGa6i9IwI
CiIjksqBQN8u31oNUXTQx8wXbd2L1TOrG22KJFr0KAzwH5JL/4O8NWQeSTy0w1kZJQd1lIleoclH
nIDlOramprGIRV9GBcEFGPPVmNDAmeNDQRSBL9I4p4dQqF+wTloOKOddnTqFiaAZZK5rHANtPiDR
t4ePpNyIqF7VE7Hb7ug7/htAqc5EqGDX5pOe4bBdAIeTW7seHCW7BB6iFYUIDtNfl+ic2v6M+5EA
YCly7aw9+TSw827vp+/SaNFCq+7zdO4vo0L46I14B++y0/cKGmslf7vmdM4zckfVrTTcPP2N/EIS
6Svl5KdOh0IykA+BgEhFIgDJQfMippCuvfJryKJdodWwou5QgRmJp/M8zp2kC04JQK4czaS493KJ
0B1uNVNcNlNjxWeEIuQ4Y2S7y6Vh1msL8Dpi/y1FqyKHiuoQYwI26zUYP2vL5MyVwj4QqvfItV6S
hZrcBABh3BwL1asWUjrY4LtYgYAwsPAW/WnwGgaJXkGOFR9KOQR2PqUkCeMy5myCbqv9iJtXiUw5
l7kHAIb+g5Ga96bTpZP3UwB1SXa9xAGQeWlehA9sioz6UI1p/kKEnIAOOlSJCONG5ieJFwrnO2mO
cFns+Fx7Xqgx7MHu3PuQWvIYyw9kCtc9Z3k3J5Q4YHUL6dc0CHu9VkFp65FUH0XEv/G0GUV2GzXx
kuKH0uB3LbJ4QXLRsCxWUYMoWbgLqLMCeO0NS3O47mmHdQSE7ZJb+iSd82Z0AkjGSZpeTFZ0Sb+Z
6S3k7SMCXFjaOVglX9Y2PanipjxFjn+MwkW0DxciqvT4o55gY3QYl5aINJUA01ntm7aqr/1hGUNW
2QiHPrqVbDTAIZrnAvxd8aqqVx/W062S1obJbBEWBvlyj7BcxjkfQwAtdsempsKl4sz47jnmpuJq
8fizkW6t56m7y7BRiCEkTEIe994/SLE5YecRe9KkkzXdP6KZjI2nb3P0RIimHKpLMVybxhwVD2Dt
AGZUR1jHTYI6PCXZdcSGs73yO0n1nXN89JRXIzsLxHCqNkh5D8lXaUP59io7ca+ldc9ZdQ3leyxu
rma3RMVxXoCb4e6ANWtkwaCTXgFCNxmXlgj4IS7Q5GVJO6DnKi9m80weEI9SVM7U8/jI3tSn9rMj
3cadnIeT9Uk7e+KdpWblw5hpJ9rgFVCJthO6B+dYEKzeudVvgGyL7NmvG5wG27pB85ueMVl1mBZb
miJaedInU6NTYUzPAv2gCKUd0v3WrOYWRPmHj4ZJwRce5FfzIq6n/VreEujnjfuBKidDkkUk9kjt
2yviNR42+MzPFaAInh9+IKYAbmkg4EpPXqLb/5MJrlbIeSY6GqFu02EGduEcLSBDQFVzV5516U4e
XEiUnwgRVDpF3jTw2BrVSrDyZTe+UNIy1kdwFdHLlhiRRvn/FafxV0cajpNTWgsGHTQ6vx5pCi3K
Y11BAUMYkT/YxPXcK+7jgmga1H0AJ4PrtG1V5tdkJ3npuzcFZAbpAfRKqvjSO5qTt1TwhLosYkgE
sPhfW/1FIXGeVY9KmZn3AESEKSuePwDYvXb6+2PZpIv6/SCpGwS/kAoiAoT4YcD5SbJbi14yeskw
OFQPQtYgJqAE9z5MjdlugGZd9e5FYhxd/anlqBDzRAtsynkiUD+wXxoHIet+VCwZtg0SkC3KTgnu
prEXELfXw6r+Anar2FCwZsGVqGEJWcUygLeEQP3VO0YRiv0Oi4WUSH9If/5LeygqsA0c5oamiJo1
Wbv/bqCpGqicfpeM//b6P3so9H9xT2Hjmsi2k4/rXzwPkUB0VafP/If5a4J2/NkaRjROS+eH9WvS
sP2/nzrDYNJUi8HrD0u79J90hgG6/NsN+OtPTg/657YA9kQjD3nmHYlkLp2yl3e0EXGjKMhkzNAj
EbwHWlROymz2NIImdUpJV3YPPGTsBxVlaC89JzoNUOPe0QR08bPMDXHXAkEd1GBds4aFdGTCZlwC
s1JCuV2YGlqzjiRjd5jXzE3Hy+jbvX7Nk5MVOOVYgr4adunSLWpKLGHAqJwHcA6Lbi2j1DSAEeX0
H8s2X1P+bJP95EndaM9pwirbkBFV+Bgk4slBCZiKYzBTJcTeHKwMlr+qVFG+pHY9SbcZyXmITdk4
QpsXlqOTgPxBBKBOBZFfISlBBe7ZljzcXaOriE2yDm1RXMCTSbQprKfiU/hm3CjAQ0TCRwUwEEY4
Vaf+3g9eK4lUAR2/EblaGF1yU74EZD0IQWzrFVrlmfKZgNxC0U5je5agcEd+tR3W8TKhyV2MGpQj
DhYruZqn8haKdyis83Yd5EuNjjP6+RIdvU+R4bbGSV1Hx26rHuhMx0V8BDvQH0vs9b35pdNKTnB6
TlBcIco2jQprjBp4OPub5J0trI5UhfKePkvJ6Zk09w44e7hAKB6FcyaL/sw7UOLpbEeqOQff+87u
8Wi2wotwMueAtIZZ/Yi+hbWMcoMmBWASFFg9oLaq6vaBGW6Gqpp8qaYRbjjePWr84dD14x0K3jz8
Y3b2X7v6kDuGZFWHTK38H/hDDCu/qmt/THd+e/2fqw/bowkbSNeww/yy+kj/EC2RICrGVgrLkPnL
6jOZXSX+hM1pGlr9vPyQVSjqZBVBIpJJLvxPlp9J3Pvb9qcq9I5lusWGKBvTT/7z6pNmluwLhsch
mPjFisT0BQVEaxQ2akQTFAzrBaiHcTQ34Ul2lIYQh57z9iQ63MSfShpvBm6zymufUwmobUrul6GT
CVS8FaZx7jnDmpiqaTZGo/paw9im7iM7k4YloLx3ozeyRcd8SKTePqY6J3MZgW60rzTmQT4ULpVB
RiB2j+FSbcNXJEouvlMKTOY/uz63lj9tI3/RVmam+xcXhDBICOqoNWRy6H4raeJK07umJ7vJRPoR
iKSgyv0iDXaJW8yywLMzUbj59CDH1km1d+2aPIVz1hpshbVNItSOhY1hcKbRCK2tuTFuyYs2HRBo
ii1Iy0JbFEjsoe247SZ1F3K9iNr1SX414vhDQwi56JDFGxPJFOWG0TNSS2lHBm7wkvI+CrqUrwaW
v3LmfyLiIuGVQ+3dAnCNykDBTU74wEOzXHwV0eQjzC89ShdhCK+hQBN+HIYT6pLKRSiZszv4jPwa
mnHtyv+EE5mK30ED8il4c1eKnSRbBR7BnA/iZL5auQdTypo1CBDam/Uo3jryYUxEz/0PwWvUEtsM
1EBAiBNCWMYQ8817fIpZ6SpiG5Rd95S8eW/SddqNKLtmGW0t8U0qmi09lSs4ARFtLhIyEWUBhiUM
AXMLRmFXfyYFUzkyCctrSQclkjiXKCQU3K1nY61g6RPnpg68cCui96lARbBd4n7BzXGL94Gtb32n
WMur6htIJd5RD4ieY127Jf7Y18wxHe7rGaLarbw1l/GuXWQHxCMP7Vg80YFe5CuCES65Y77DIgz3
yTbeVU81rMa5uESsyxNBg+ToLuOv/hhu4KaMj2HVv5DTUWxbcIPDFv0iTmmoCTcyrK+UxbQ39RVO
nHWN0tFWNs2zevC+w7mizTHPsGMUph29k53pbzgdm5D6mmc4llfkGgbwFQnn7xp3B0h4c98Qhe7u
o28ptZP31uZfHSxlSzyJ4UpfYiDb9Tt9Ze7DeI7RkURF+AhP7Uu1nb7YTutt9w3NKzrXJ6SYiKQO
+LOQqAZPlRMSDLTKttq1R+j5nX7otOEKWuDlUANysnBiY3cFExo1xhblo053icZ7pzymHLBa9N85
sjBTfRkBdHE+cePP7gKdiywcZgQ9XiY3fa7Z7aIJj6lDvNR27ckwwonoQAAUt0dtXBuOCp7eTBRL
w2IhIipeapaVaG5G7HESzWNdpnfN2aeGArZIUJLLCDWNOTP1U+BJzyViZJ+XhPLgiOVy0DwsXgMO
N1+jy2KUwbaerCUKJi6fxit5H6rSGLMkIzBYPDH4Ohb6Xgy1hYiIRvGRnuvSEwB9EDbRCu4o84pi
MsnSMss5o04cEcX2q2I3IkNjEHTQqMZ8jmBFZO3cqQZJ+pUunFGYRsKkSG6am69sRs0JPHnutbdR
nrpvGXv4zcSJRMYWIVgkoiZraV+vfMe9QLC0QP0LM/NCKmh87+/NFaP7e/ReChvlFN+nxpdBmEn+
2YR3ob2rg00mDD/hcfySt4Qr7ePY5jNH6IPAzIfSPMs+3UfYL7KW+Rc8U/aApdZR+a2DbB1RZDXL
7FkizXlwwvw+0iTpZtm7itrU2PFXx/RN6lcFSLU1WP6Doc3ocaK0bR7hG7UjUl3fWNAfwBPtmasO
FuZT+y0LzmBtMIGliRO9SPvxq8gXjbYqmsMAFqwnV3qZ5a89gZWq268U/4gIlpnoGx8leobIJUGJ
VQN8EWZqhfZmscBgRiCKToAcleiMXtNs+LBWIOvu/kp+5U+VjXtIrkwvHMRCRKYVR0mfD9diEz+J
RzqqyjnZuHjWQ3NZynahrmVhK78nx4GSUEQTe0/vNe7MiBB7DoLEPT3Ta4Gy5BOAAxH/ldD7RXSi
FSlupEO9Do/IuLbh0dwQPDEQsjnV1NmxJJqKzDYeQf3Sv4BRix/ixd/nK8jgq/6bRugcFDgxRrHj
U4nb8rv/Sphvg2G9XRLn43+NLwjlI98eCdWd0QNZEgH4JD15n5md792L9iIA6Cts44Zwi7X+LjCg
uhU4xL8Y4ROt9OxTF9OzTWbxvjoKTgIi9+yu/ecGGfOzcU+/S066iIEZOTCS2EmvgrLq8lfrzdtl
O+amfCeCrN60N/dd3jJjdayzcg4vkyt7FTuCsC4RitBUkjg42KA66TZWwpxPt6kP3TlEQP5F5Ooc
Z0cHT9XF6jVTiVRb+Hu6NvvMHhb5k44+5RxtyMTBCRIfGKuA0zU/6+f2uX7Ot+Mq2ZUYAQykfvPy
rf4GYRBtZJu53dIE1ufPnAD+UrQsjkBrbWVlinb6nq+NeWPzOrHbeuW5efgDTePJ3H8hA30RbEfc
qf6ieGLro4NxGl6ImGq8RfnsOUzVmov4FL1FTwLjhzOb/63fddZc2WL6tfD87+NrcNdvoebQrDNs
iQYMaou1gsv+LJGaM1MBLb1E8AksPl9mKF65rNDjLf2LcqaxbSKsmCOPgxMRSDZ9eFVZ5OWMvLkz
Uuo781ladwrS/7kRLgKBpDyMeZvwjJ11oxP25e+tEXLe1TX5QKcGOk7JfN8RfYDbFs1NBXhrVnu2
4FQnxj5kN1LPAWq4MeOgUYZvEPYAYJ8ZRsiJj5DDKRwvcnIBQMASJd+kFS354jx+t29CMdfuABDj
tbjoPvtDc1NpNPEO2BWyre/veUN8t+xTXujbbi3cvGcgw/Erdcel/c5KBgk8Fd7NffSHdl/uyy/k
ngwaHetJv4yn8YgmNPrGiTOv1oRcr5hx1RuoqrfsMwFywbNCR7eymTCtxGO+9u4AINHKcux7r2zO
WOeBYDxM13M8SKt27z2qE5kHK/GUaivy+pg2rrRzMvl+6zeu4SziKcfPuGZ0NQtu5CFwNNxjwN1A
8yAeiS/gG3P5Pf1CIJmJUAjcceavjA0fg0dnByCGzSyY7M5rmMyTJxWT0My/++c31ebZIiptKyWo
cDbmTP+IgEvwAZGfaEM75GuGX2zZGH1YP1htz/l385KrK+XVkniygpO0zBaUvSLCVc6JB/pl4Z0+
LVE5I7LaOSpR6jbzkq9MIj2W+RvXHfWqna8QhnZrf1ZeZFtbMX5idnJ0rxaPFQAlkqiOxGFwDVSb
dQucw4QYZgXKv41XNtLnKF+Y0jLy8a76cJJqYulshQgtpvv8lrwotWUnLF1pZfhvabTz0TjZfpmu
QsHR1KXfrCpCW0rbNQ+Zm9gK2d5y+a7J/CBor7Sjb2JvUBng6AlLAnsRcWXmk4kgQyfNIfvsc3mp
rhLjmiDMto0jU3zg4q3ltPpdv7BJDNBYnoyrQmq1XXNQdvEixZyDh/xWKPMIX22DcwY+U+TuZSaw
HRIDJLO07FJq0kFZFCT9+U6LSqA2MIE4zaRia0r9xeRiGvb/aKEQt9B5dYfMr7gWjB9NmGKbYVtV
//i/SpxXhUW0Gr8DGRufJX7ZufLhznFHMT+vu6sO3lf2nozg0UZgpmf6Vso6GNMeWXxKQo30/7k7
jyXHraxbv8sdN/6AN4M7Ieg9mcl0EwTTwXuPp7/fKUlXpfoV6uhpR7RCrazKTBIEztln77W+ddaX
oEUietQ4FQsyO//5XKMKWfxf5TI68MUfsU80rqDX/vWYpzfTmKlqYW6TxDjKxGHW6c7vGDOk8qvO
QSdmb1anWwfMpmjvmc4CxAvBy8J/0a/tB+nQqntg1jUyerZw7HoIAXJMGnvvoVv9eLX/jZ0DiIv0
AQFYIDslPPwHkvIf+pYcbP8qaf277/+9cwB/SnNgZ9CR0A2MtsqffUv+yDQQpkKFsuFZCJPG721L
zf4fkMVIshTRosR8y6/7Q/xlCycGDCnmyvQ1/0MyFdO2v95Sv71yWVfoTmiq9qOx8XPnoB60zLej
LAdNf4cp91EQ/magJOQ0yLYrHIGUsHwFsy2iCShPsC8f+6sV7CVjTQgT+taaA2sIt21GUDEeS9yO
HOCaboenI7ajJ2WP4ZR40sTBbdEsizP8z40Nhq7VzrX/MSJTwk7VAb0IHiZzNYgSSw1b0vZWOYJX
bRd+gaxB5HSjoT+xmwGjqtWNcFAMn1Mdv9kUqbU5Z+yYCWGMBsqB9PbJPhgy2G0PlYIUSwdHz93R
ypfYLWZ2DOmnMtcRcbfquAK8d1RvyhFpRE0wIqNEMnQ7Mj7X1KvSsSNpvUCYu4hqVk5Ntl1Hwy8B
BAM4eAQlqVsw99YlnPx0ZV0D9WlH7s+84wUKrsZMhFsiM6W5UM/BEyYE+3gsVEsG2oUzF2PtlhMn
OfOAL8Rfjiy8EwSsLExYpxnT1xlHDB3eY7pnTGwGuzEtV5Xw/hf6bOAatcG5bi+KupHy5wxN/bAq
snU07Ft0HTqtiQVGfSLuuXZTu+w5K6zkWJ6n3aMSH5zxPVEIoNwMMvnRxbOc7Udq1N6NOqC9+a3R
Tr5PUpY76KusReb1KPmUZiiNDY+82HE4S1X7plnVU0l+ukcqgdntJwLChG3SZI/oMKSh3iD6tu6e
65DIyxdOfUh8GdKxO5KTaS1QDanR0T/0ZxLeYongsuqhQII8rHoY69Oi8GbUc3m+ioB4MGkmurTl
ix9ksiYEq2XJbaq7TVC1MZIQZCE9KVywLyyOlIlVo15meIsIO7CQ4QT1vkiSVbXpcZfrifHhBGIm
aa76aINtNmcGSQDSJjw2SyAmG4O+dsx2jPLDLbITYllX+RjQF5E+XQQrDJ5tCmFt78sH9ouRU2OV
3EO6Zw1WSiwxI3NKodLjNUZ0zRR+pEo6hhZ08FsBG7YxBweAJzlzZyn0ThFzw5ZinwuBLhD+LXcs
NprmsUVZ6LD1DXTqknLc2EG4d1DOoQjhInnRQsb7auwmvNTJHMuRW78OLPU9uAZz39ATtzm56mq+
Vfgmj1N+UjmPjSNQG2jCao9gLG6nzMdy31BXR6K73IzkndWgVaqDsbAJWYK+pcbeaiKbHHi9WtOV
Vx3FZaaaMX4gD01ooEMJmgWvgdM7FHGOWNbINXTzZ/BKBZK3edndoOBwE7fxY0QMeuTtrVSLSMpF
Pz9cxSS/4llHhcojEX95EMm0sECFw06PPb+IiucAdg5CKTfJU+KytCfo6KSAc3qskj0aA5yFuZIR
UoagIDTLlTDFMo6wj0CocHTDeJEITamWc61Z1eVH5KyihtOx6xXnnsgJ7ZVPQ2XsPx4T+CMDaROL
MvkeC1cd15P2kdIkKl8SAEBhxJfmenNW4nepPRS1tu5jonYbIklbf5XHxUpKxF1wi7qNjbAqV+4R
9T5hJGcdw61dqKtJQPJYpghvnuVYdTOOgwbjcp4z2+g3Sfbkdw+BBt6m49xh9SchKNcW0SxDZDT5
5mOG3qwPS5jj+I78GynKs6LdoCZH6gnCxRbYkI6wCxXzCtMpADZIfiaxoCfeLD02j9mn/cQIvSXj
r3NRn702j93eG0lFhc+MrXPWaC7GY66ZhAsUOohQ5xLozMOezVsZ/cZSLPuGcJ0PRDHwdUBm2dIP
MP8u+Zv8KV+v82dVXlDclURpGLNyBAHoKnDovxuOAS+sQYfMK0+lUA4hkI0L7NFhj2SoiWcOFV/5
QHpXYuzMiRUiXVXk29q3enhQIK95J44qCQlu8bMUbbK7lDzY0S3wL5J68cZlPT5409Hpb3qI2sBN
saUrZ7NeG1AKAOrYl57aKSDo2+IGMvgQaMtptfRqJs1RVHnZwpf0ZfrqfIN2E8MptjsuyBfUxcUP
FHCCaoosic7t6i85ofOl3TlHFaoKKbB9y+J20das9n4MT+l1JAPSw98NlrTxP3qxbqFUA1sWkD0E
Z46OSfJloSBE6uOZz0EtrwbxDz6BLHgEoWeqH4PjDoPJUusO+UpCCGSuu3skcdBzjQKNQ5GcBmzP
QoWHkgNiavLSs1cwEXAqLQA922w6tDP5g3mMFYIXvTXdXL1YmEeoAtW6kzY6chtwR6LrGbg/pLVz
1cC3mG8dpoElgRZ5//FfWzQK8TpOARX9PvZdQzaQVfxT0Ugp9+uw+399/5/jJmZMusoEA+z7X2Au
+KBgqBpYcU0V3fyPevKPqhHDgMpE6YdBF7janzUjhSbjMAdthyCg/ocoF114En45hvz1hYua8iex
he9HRSd1hrJVEVfnaJJR1cYgCwqkkkI2MhHBnc3LbFshdMz4B8Nr1QkgICZ+OX5JG8qc4k1RjwU7
jpI9egJ7ChnTAwGod3CTEoJGS7l8sW9FHwMlR4CUrhTmBYfOSpf9cLTbZm4hpzHx5Wi1OFsm2E77
RCeIllU8h9hg7Ntm2ZOeBATWbXhcsQ2lnP8mt+nu03QoZWljegqC15/+OGDj3UK5oPhlB1OQJvPT
8b8uHem9l3i+4++w/q69lxxUE1N+xElqeiaG3o+22VoDfI7uKr0SwdSDbLw2J3lwS9yrdIPWCWSJ
6JUSNZzI+mHwOzFWA3GNBlde+MFFZDeNeBfYiVU8scYe0lcMkkI1g696WHYWKRhsG253D47yQ4yg
zlv6EnUqAUl16srCugG3fnLz6gAANH/NUraIa72PnqZrlrK/9fuMTO7B2Rk58RImfmLa7WQrevE1
hxi640JuSyynxIvzWdI9P3hnnxIznwv+2aqyZhC8HIbPxQzWoml/jWfpnmA2jRt2e/r8InS1pwVI
laphwIrd6rlBenf4qp5rYica+sKulC862dWShSAzNNnT+Gnr742CVILcVoH2kCAyrOPwmNcnfpcC
VK7KzWXVOfksCJk7+mAmX7QY1/dOxqu2nlj7PjxQmfY6u5bnrmeziwjn5ANgdy4WIbuNZB1D7YN8
WMrupH3CAWVmtwAWTlGuPCJ4cSkoPcHrpJMwtwCYi097TvQ1440CBzebdU04r7GHoWo+xf5HrXxq
tBEhjCo2vYSl8V1RazL3oxM3bm4oAJyjR0HzLJ9b5aF4ThFT5TOZphbxTjC8smVRCqErQM3BhYAj
77GKGUSAgsSmj50U9ILQyA3zEWSH9pZFlORSsUiJgm0F0Zd/V+G0rLx80TRfDWauimaV2KurnSPt
x4Fr9mw0qJ1oDTOLNBDtMgRWwESoxabOyfWFoLOi+6cczAZta02m1wsOy4sEo/wYnogw4hY6ZQfk
qqsaVGqLWgX5quWGCYBzAyeA8JsvnNdapVC3LgUzUPAbiWtOG1Iw/WP7zYhy6+xVi8zLJY1weaeS
Sd48gtV1sCt4do5mDDeCepTKcR2ppxB7AC0cAC1WytwkBW2io4JMNkCP+56WxXP32mIOVI/KZxE8
tQTZRs28kSGO8JSMyov/TqWNrm5eKCU8VJj4aujiJJqrw1UEoWRbKcQcD/BV4Skc3y09O/a2yO2k
OuaMwr0mapcmQ/aGn6U6koJACSPmkekuZkGQ8GMKBaqN9d7kPjNQXlB7jR01Cg2G/+LsyR+hFYSB
mzJtBE0oqv55N6R/9pfd8O++/88WCl4rJOUa2kT6X2I/+lP6xZdhgpIiiR9Zl9EB/Lkb4pITrl8c
dzC0hQv5jx4KPRkh1IB/YSANwM71n4gvRAfn1+3QZEemX6PQmjP+l/jCUKax7JphO1TIOO3IOQkZ
J6AtbC5Kb777nbklRln51KFK4HCVGcHg+cAutSGzm6kjwrF/43j/4Wj/a6cQFKpgrVFCWPwfIfn8
aYuurTI0kihFB88W3XO3jrwmkwlXZt5k51Mu3mo2LwtrUctEpd1b7GN0lq3DyJH1R27iYxfn62nU
cdCSGEHe48DWoyGrbPOLwub5FTEM1XjlNX+eIYd0+MZehhUV+igWmGf9dIOcf3vtP0e0GL8A0Gih
cYUpY2TwgyhcNGHy/+ktmaRDJFrQo5GwU4Nuz9S4HV6L2DibZvYw8srsqZrbrLzNJ+0Ls4fS5QYf
TnzVnHX3SXwtaI2dtzE3FgvoinQtvuBvq91QpgvHlV+avNnDW8q7naqTY/wCi+yTRCNYlVh9E2YP
pDW9gNTEzzhTUAVwIDMtb/PPb1NBsvPr/fTLGxXl109vNO2lCj1R029RJZhURi20CdTOIUs2sojs
nJPevDaUuc4qW89qUp4//Ayq5WpkkJLPJIBm33m9xx0sCCSEzg3+yr9STHQs7ZD3aKSkc+NFWyZI
s/kMSUHRXHXLdyfgrZY+zQArmZOKl8bY5pb2AcpFGK2JgwQAq05rL13J2Y4xrY22Tl1PNDOidwXl
yWFoN5IFkATBicRscQIVVCWzSPu0W8s1a8x0duTGiEJ0yEL0rVtpH/ecJwGJjYzBh7e0tqCUOG6e
7VhWY8v8lizpoyP78cDpBZeKXyWvZkdVIq3YqOqtzn6CVwZvwVtNk8JZS451yIpOnpFJP5lQYc1N
grYlMTjMW0MhKGkW/nO2XNtfynjCxiSEXhQZL6H8rT7q+A0FvbxE5W3i5yK2LE/TvUUva4zCNbmj
BM0c9A1uOp4D038KpU0IqanlyAqrumJnPIJkT7dkxI7rmoQ0feGscwZpCfJjS27PkQI7Tmi5Owgs
w5jeY0u5anQAsqF8iY3yXc3q40DxpdIXBkCH9aTwrnpOLiSaLkdJGTRBXJHmbHHyOlmVz8Ordupg
Fy6KfbKnxagR/ZqyHY+mcXLCa2Op5WJMknWMOCKQUf6P5lsB1BtA6sBrDoqHaLh2jvbehoZM25EW
g5voSDq9JX5/c0NnEx8lo9vX4nWCD+h0oNGrGFlrs1Sf2rvok5xIo0cDyWPuClZc9yGdCNMkLGWk
8OhQlxhIrgsmZTZnZzsCDQwiPD+GMk0LO4D9WK4UZDX61msOnXJr870nrY3u3MmkVzPOAc9auK0V
n03qROoZQtMxnfFSh+ARDlgHh+Vb4lhhz4OreTKxYlmzLMzcgRpzxEw5QvQ12LBR6bm4dR+tHvyc
Wd5iB1nonMYvYbXJp4o3BqF77KjcueBXolltEJgDpPkli69lNm+0jWoeHe08jm8AdaZiPZHBTkkZ
HCtkAESqqpQ7fbtMw03t0PxFwIAlxBqpLbDMLbvkLUkuprHrmcNCQiBhx9tzHehY6ME9sB+TiZib
g2V9mMRf0uFGFIXyFw77XjHwprnyzJ/nCxOT0WlaKnQc5gFOE4IoUf8wBtyabrilBYCJLzMXP/Q5
8bzt5gOxf8ku4CGYdtYxbzfDOpv2tlALzVGwaJwR0kMJyC27FvBvHdjR/d309I2hvns589ElT0pg
93PMDLN4JKgwwjyaaCsa5HXBnqDCDIOHq6yoCoNR1OIGdjfxxRAnyXflXFsuI2t05e0i+xLaeypi
x5opNGQNNHVu7iaQDGlK/MC2DyVh7W21NTG3RFl6qng2QmxB4o9T/BwW9BgB4z47UDeX5qt/aPBi
771lS2ONWhT+HKNVK5yPJ2G+m/wAn8VAnqJN31ouZhFzX+HcoRfeNNYe0t/k30ioWKs0LGNnF1KV
K8GPlMKIWI6plR9Nl9FhoZBnxYCyAfxWNenWw07ck5BAUVqwspWvYcxk19mm1jUuT5Fy0sJD3lzg
RqHpeyhgL7UK76BgNomEa0M4q1mcsuS5ls9FCdJhrYyMaRfWihiLLt1nS28OeYam3j3e1Vwm51KG
65yMslqYrJZht0glZVPTvuYExsiCUcUggdXYD1DbdsHJPNt7Vawl5+ghXuhC+PA22GjuYE8x94x8
66jimMANuvRX6FweIISHVMvDpqJKt6bviGVYZ3HCv0abKUFUSLgXp97IBR0XhfRnneliy2Ifkp96
HGwzhGJgrkoEqSzohAqy0vWlghFnYUFMlUPAcKdSO4NH6vO3lJAr6OQzSVnVj93RDyZyEkbyYtE5
jJ/pmNDEj32UQPMWKz1JQ9tjvIHyit5aQyGIGp7+rsw8QT574JAztGTWUdt1TDpa9NX1ikPcnFXp
M2G8VGAa9vgxLSkaJYfs4TPmFO7hwvKmFfpOaOTxcAiUa9IdTf/biB+HnpE7qC+/WA4ApczDUK2y
aJnQEth66wkTZLELD4Xixu282ZmMfrmduKOxJPsbi2ZxGvLEnEL5MbNWufXgk5zSLkZCNkj7QEXD
AZK7S/LgxTCfpP83PjuPAnDmcf6BmIfOvhixJrYQ2+f2ljMfcomhXDfcQZwIe6iignZJGHmkGAyG
5FlF/91GdSKZT2ra3ky39Dkje09qD7jaCUE79CBzgcyISAXGE7OUpl8aL01kmsLsDQnsOrCRAq3f
WtNtQv6VHZHvv6csxziA2V66CcQ8Xj3yhOcDLj5YaA+Vx7PEmS6O6jk+5vGzRyLbc601o1xxe+LW
h5r5hIdvRj502F5Cmv8iEclICSTHv6x78nNW9HucuOOD9TXl1JFcmgEqgZ22Xza7CAF1+zgKV6bP
1Q6pL3FJaketirZB9lR5+xYI2yz79vAKouBZGm7PO2eKH6z9s0/4KVhL++z57Va7I+wSWVVDfhmY
OFTc3y2XQ4WQZROdfm6Yk2sb4zV/GOo7YK7gYh4rwiT4w02Fi4ss312yshc67ddUm/ZgXFNoB6rY
jl7jzCXNvOfzlSI0CPx7sI7BhdzNpQdXdPp0ivfsQi4W4spsTu8kGNd4J2LzphcvoKesYS7u0ef8
FFr30COoywgVJDPBvYBZ1XHPpKF57VEtR+WmN+sDrfVsmpYTnMyWwiBhFbO5om/G0rtopzEIrxXF
jHFLDdJWQ53RZm6cDIweAU1cj2NByaTN4RFNqaY7AtHkq71osemar0ZrfgTw70T/zbOOMixwtkdC
7sbxhNXL2RVMYFTIPerO2pi0x5oXrSLUbzZ2E5veueBEXu7Qq/U7HLYTUWrP+bqQW/i0lKUwe8yV
uqK1igCvm4PGRY+uXrK9SnkzrTDnIX+paR8BaNa8BaPiep5aX61BoxqAsandR+G2tRG+JXDutLvK
xY5Lm/1w1O8Z5XlG0cB3YwT+mx+l7snQlq/g1Z41eSk9jjuJzpKFxF2a0Xx94i5N2mJLs0eKvnUO
/s5X7GyVxbCooRJbgpap6bsE8yYg1PEFFVPFizJ0iAgPaMEkwflEQQVujr2Tu/5fjqcUnpxkwCTA
P0RnCZTTgXKTd7sDSZCs+B8tFCvYROiA7vzAIt/9a+y9KZ1Kp9+mivpYKZ/QBUkwIut14zFtttla
WCEek42H585bI7tNd21TLcu1sQkfkoVN6arzT6LS1gOmbHITMkpc5WINZUV2GKzV9mdxzZCTEfzb
FMwC6PB0RriHnyRyU2yKSezv/+JbK7Ic9R5VHInrpzh/hksx3jtEPMiMnYgG53Ae8sM0XbBYu8L5
Dg74xctt959PSdovh0Hdsmx6AlDN0S2g/hfaiZ/PSFBirLH1LXT9UYL73e6OijLMzfRcx9FGAsjA
252pCFZVJJEtp1Otlw4J0TIN9p2S0zeCvJzBr6m/y8p4QbnUwM9ooeSiWYCw/Da+hOdgV9vxthje
TXa/f34Dyi8GBfEGbHoWcOA5oyM6+eUNTGUdmXaC/aDgxbTpDm0EpEko2g53DpmOHNspKz81bV/6
cykTPU25JDl82UXMi//5xYhmwE/Ngh+tF8EgoouBVoJf8deLWY2jZtZ1DZGjeC8RexO6gZNWTO8/
/vkXKb/YNH//TYBH6dpo6o/M258/NvqLljT2sD8mghhzBpOZsxvD93p6lcP3Pnm16Cdk3W+/9b9R
iPS7BQnmk83ch3EN9/0/zpS0v7Uw/eX7/5gp4VOSES4Zv0+A/n8LTfkfFeek/RPn/48WGmnopiEc
RQp/4fcx1J/2ST5MhcCz39yYKJT+A7CeIl72z7egeN+iuwd9ipsCHNQv/SpZ9/sxUnx7m5EYN1Pw
T+t9ctEjbxMid5Ckd/zQV3vfZfZOY5ZyKx5y7JPFw7A2N8PVgs+Sz3MJM80Ttb/dbWR6wtbCfnVc
kEZG7UbOowLFzoOqs0u/GizkGqI4VH2uYYCg3jotheAsGY7RHoNel52KANlfeang9Un1i7pVvAP9
36y94JhHEiBj6yjbm8rsq2E0kjxH5FqRqAEsQR8/FJsCraYAPenYrN5DptUgV2q3/TKDdcLE4tkr
Zqn6UIfzYAfQmaMxApT8TYpnXaUtZWvVEkIVPLbem13NI7k/lwzdi0pNUV9fGvMVdSMdFBm5lYGH
wHdHe5bDU1BO5vOYvZg40CkhoivyoXy2l26O07+1zEMG/RJq5xRRBUzyHlLrqh4RORF5StSOLJrs
XPxkon3/0235N727v5kYQhijUSuGmiaf7i8fL1HqUa8UrbVVnYWJ+2obLMczLt9Zt6331XEwLuSR
UT/+m1/7d3eVxQRVKNsgeYme9M/LTaxZHbrNxtqah4ichGuH9rYhn34XPqTGDF7/v/t9hmhC/rSU
/nh+dfGw8NiAkHO0v/5GHLGgCQPd3DbnfuVwFKO0wg5vnpT0ohdLIpKOstsEV8Qa0izfZif/UmEv
ijA+uP1R/e4+5C1Ttsf24D11p/hCzhHaofdQWsbKkpxSpPhor5fZ0v6qr9kZhbsBjWhWoZyd0RTE
6pWcw2sI0/SK0GcdQes6qbnbnSSE4XxbhoeBVhvSdGZ0Clj9S/pGCwP4kQHiaNoXGyQCgBYBWYbX
5Fxfp814s3AhSW7Mg0SaKoSFqr7E2UMWrKJXXF45YlhIOQtHYVYz154Z/H1w6OPnED93RkCDRGjh
r+kSURiqF2VYqhdoaI/pk3zB/TBuKV1W3SP1OMjFZbnCT3zW1JkjwCLxulw5V3oOeAKAwNNHUoIl
x4+bRGIuwEp7pqyhbpAruQyvwaPhbauPnNTlV14A/8n1JpJjNYBd+Mq/jHcuOJqUCv66G1/HbxyR
1WbgVNXvhAXAX5ez8BLeApIpr96DBFnsgrYchfNCu/q3APOda2/ClUQ368oy06Af/9LeQwtwWntI
YeAs0BfPplPJzG1TPsmusSRgls+F2E3aVcFn8shVcB6CTfNaYXIyVtM54M1j2HzpD+WKtSNzoY8h
vnqkubHy31Naa8ipr9JjvpYvVDYP2sgkVEgu2/LocxIXd4m6sdb1alo369SdjvWH3qy0g3y2rsVr
vo0vxDbVX/WhPzTn9p4/oedUD8SD0r9KHmmivQESCZ5pf6xJBVjwM7n4nB+cEuPijmbxULHyzdSn
5swxFbPcJmCtfKoIQf5EIVirl2IfbMzbaGwbH7ne1le+phJvwwvNnINMq4zAbYv769jtQvA7yWli
gYWeEAi+X49HtShWSjcv/as4OWIG9Q/BiQ9VRJMyLI/fmt1EUmD/YggTKWbSRrhKRwFN4zScQ59P
ThV9S24PxS/mEXqaI55QCIDI7VAcRVhWc+aCVv3aY2QtMLSGGFttJHqZTFtTxYoEmEINSA5nIcSm
lBVvKHBinEuKW7WcuVa0e+Sv8SjfLRI9OqDkWzXfcQGHlz5/6qM1E2bEfwraMvAQk1CNY/TBoLHQ
nFlyHjbaGoWoOtA3v/cg+nDsVW7xbjJYoQtV3MpxS55c8ey1C7SYEZ+1tOYP+avlSl94K4RaqPTb
Ox8OF49jJfIiMhayteEtcF9stZ381fHh4vCjsWjZt7S/Tfpnps6HvQHNQz/X0iZ5796Lh+5hvKU3
y5k7V1uaeZhj2V6v4ZYjzFFp1hmjElKmGauwmT1Vwr820tGUMLdha+Mz9rVN0z7S9rfDNVPbsbqW
WEY9ouJGy9uHPHcmRrmaBDgZ45wjxJbopkiKsdGJ+KUFcTmt5jGGO1RyqfDf1RjxdAx5CsY8BYNe
BVxJ2PUiHB75xtBahAXY+QZsfTEhUjZhUk1DqlQk4qWImSqIm5JF7BTolgbxFGNuE11cieY1J82A
pCoUkA3sUyZwGjFWOsBpw3spCLeqCblSCbvyHUyXFsaGV+nJRz9qE4rViXAsamGgMZQWPaATKg22
+gOBYuomitZVdmRMUqKXZhEmwMj6yj8NiF3OikTQABwfYTaw17cDeV1YgioHbOuxAkp4q/HimnRY
923q4/h8y6E7oHZ2NAjd6injtsk6P0Gw+JjR0mCIQMPNAwKMsYrxCL8RXhM04SUJG5JdX+QsehSu
iVD/jIfh0JTKWk6cowUjd2SHrX2Um+nRavIFmb3yxMbHQ9b1JF5ypuwDIXLAx4ZBUWKhU71DZzT7
qKs3cRyKmYYxJM94/Ghn9SOPMXGptj2t4yoASESQrh0ziEI8IjkvA7ClWnVl493z3qLku6qZ+qR8
ktPGS4PlOWKpdDK3bjn6HifpO5ckNK4oF5d87FGCF4g2kwtHpqa5IJFAvpbf0LHKOU3Na88mFAv/
GcjdCNsuqUOWfTB5pBb2JUiWYXEEwzVhjjoz1mRUtyjQP4bjwsFqEiyS+jHBfipjH8HgLo+LuoeA
Z4DWn+bjAPERzxPeIbICmmcADDSn6VhxtD4rp/oJTP6AuI+ZFim/HqppN2JbUNAfBUDOJ3m48tj0
8EnhdAkrnNinpJUlFUtCAylFDXWNIqR4Vnu273n/1b8N6/bqj3NNCxYQHyqkqDPl5NHuzH5I7U5a
Fi7ShyAWXD79KKGhaiPXOgcDkjtzxlWKbvk7zYtLUy/ye303ECQT+od6WZMgrpOOsJ5AeKgDgs9l
qq1B8Pj6HZsKlHnUgugIdUZNIPNozshaTxt6oWMrTD+YOfZTfitzNMLZtlbulcrLhi9hnLVgXUjS
qrSuaInCc4vzSX/NcBTOgB4DI8WZ3mN37E89Nt6hOVRbJpDxLoo/mi/tq+bGI162NrCVoceGFkAC
JlLkdVLpJRtxt8mXZPSucwH1FwBjxoXw+fC2lNvSW8mYCLfJNdXOw2FEtTmP8mdabRSyTHoatuCL
zlIiCoVhjq8zNzCYzxr62snOYWSk0CgT4T+TrKx0FiUzoPGsAH0OOee2U894IK9sXLOkTaG6grf1
NIENyQdqFpD4axXHeoud3aGX49z7SSVFh0WdTYipErLJMf+mTV+P2UGCZRKl6VXgrjs+4qZslzRR
WOre0wjx/8WKVjHGvYKjSTOTnKeho5doHrLx/tuXJlo4Q78YaLbhabKHet6jkHmCCkjFCMkzQTuq
kU8JNUoLpYQYq/ZTBVzWm49B1+0Zx68923/mg9QZbcg6IAJUKgMDByLPyjmRWf4i8hdA7jSw4ANV
Nz4PFZ45edcnzb9pcKkC7ZqQr+WFCaZ8VEQVPRBtvKlxvI2hbTH8gHSldCaD53CeAsJNDH/dljG6
B9n8gh18qkWgAO6sL7lDJVQJoSt42rFcmMIFLi8Vlt82jnGgX0OSQBX06bUDs26nz3U1BB/6kJYJ
wM84ZgOMox12YPRIiPyr2LvFg/ZkIc0KuBy2Fy1h3YSESdQyDs14ZXkd0DdzN8kmCqWLZKB0yCik
hAArZ86Efc2gWpMTTmMHT9yWNL5zmp8MmoDRFMHZ77cq65i+SxnFssXkKI9olo5Xpw8bBpbfqXWP
+IaK9reivUy3+iF90N+htTgID0RYFbv6gocB/VkEDQCia2OtdJiqtkJBBc2bfSouHmBWLWtmFsNp
lCQRJZaLiUZ9bKiXQrOY16B+/s0RRRFnnv99QjEA2JPAC5jkF1RIzn4X9x1OuHTk057H+ouJsCAc
JaZBCN0qZVaWgsQqk7p3oCEro9or8SVUNdIHZ6li17H0XYP4wAzbrU0JhgPD5uOy7Ne0Q6N5KkRO
bkSj2JrCbVbE7w6Gis7F3PkEnNJO32RvMy7bJSLHY3ZFuMdMDLXyXdrCmHipgPXmerWV/OUA7Oga
gXGHGaY9YRYnp306c4mMXkgh09eaAROL7JaRlP/827WbHqeKCgqW3CKqsBi49sW74LgGEyo8qRUi
QgV2O3OBAg2IPcuYpspHDy2e7OHLH3f5ewNWkkuiGso6Q+dOY3HdK8pKCMKZdvADUE6j90qKHU8+
NkAsvPpzdclPdHCvw8l0Sk5zym89uv/aJhaHbnKNVJO2juht/kMTCyz63zSxfvn+P5pYpEBYqJ4J
8vg9k/L/t7HQRZskQ/D7ZGGL+ysEzPwHDA+aaLpOpILQTrb/IwoYjKG/ebh+fuWi6/txv4aZX//f
/6P8K5XCro0G3dhWgpMVOOJGQQxlF1QmkomohrgHmSk01BDusBb3eM8W4qfIEDwqnRSuv09mZVz3
/ASeN8wTxGaCDWNmJfJJJIWIOdgUEyY50IWfhYZgVUd3qE0R/dq8fZJI4kmxEBWUtZLQLVOutnB9
QpORquaHbPfWMR3ii8yIO3XO4s/Nrtj1cKi9j6KQXgbxIlLQiXJ3l6FMSy5Tb1Nlk5EpmvYO5hwD
xauCo4EBez71TEOw/QGk8gxUw2pJHFm7szQOh0YF7JA2WI63wulVeVZvvYzxpoQyjibRxUZbzNre
wT7TguKVTjDme4TbPll2lC0Ggl4LvgYn/xJ7j5/ApX1WCLOvSMfVy4Y3ekaaj7eLDYllQeHq9sFZ
hVdp43aJgmBjqf0kMLNu+Ozdw+/uFV+iegxuBgPUaEE1A0In9c4ET6JnCr/TZ5l1m3n5VUFn8a4e
KSA4IgZn/WAes0v8IC2NB8505V00WhRhrHXTO5Jy3ix+wzkrwLpch0+gd7I5XwvvxFnqK/Ni7Jzl
JPLt4cDk792HB5mZ3uElB5xES4ATMeYtjP8ozBF8LbxFMddXzpI06jk4lgfqABf6jHxVTtUHXB79
EN2sOdbkvb/u9sCUd+YtHxdkYOFNC2d42w5EDj/x18hIZQqqPCHdyl6mDzneag/KJ6CZF+slf4q/
PUIxma2+SRzqKQ30Bcgz5xPQSkDLxplPHKY6cnGeAEsp/TOmHczbIyFywc5RXSQ/pIGjuqNjpMor
B9VMSAiIW3UrFVAJaJjQTT7yaUUbzMQ/+dI065z5JrFeJrDkeUywOXwNbc7JU9IBD7uOOq/x3HF3
x8yCgU2M45MSLGpF+uMrQRXssix12xa3pfna18LvRYEjQUJz8KwN6mlihhHBSWvgpY1OdM5E7p0+
R47ecq+u6o/gCSWKcUBHfvHfup11M+fN+4evg9tDNkT1uCcB8Z5EyIeAts37gNpoVQtTnsC6tQLw
RnkHH3g1nkzmaB0MOD/JQQhQRKjN2WLINNKhgxg3HQsNHnhyGvuVTdwfNWRKljss8zIj2R28tbpR
CHtHn9BR7pyCfj9wu9YKQqqcHob5pNDoNp112G5KcgAuTvI5wk7FBpQQp0w1XQTSvSuIQNBe2uZg
8mgRVx0B84EpEAm2TwfkpwT2U5ZAB5gcOnf5A46Mcil2yv/j7sy227a2bftDB2moi/sokGBdUxKl
FzSVqOsaX386tJNtxfHNaXnNi53YlkiBwFpzzTlGH0xXF+JKvxSIADnqbxVkNHfmBSsDHM2XuHS+
hDr1pntSL5xM9Gpe4xSGJDLAXlHWjKvnTOlR280Rhq/kN7LTEbA51RsJKG/yW7SlUuW4S6dCQ1Vm
rlD99Cd91j7WG75HY3MFhbv4tTS5UJPER9VsLv8bzaJHdZXP4ZZAJpwPToGfXpjTup3pNPIZ3fGK
SJnm5bzchO5seCLa7QGRk7IY98kHf0fmF8YQRAriDCahv0TMsU430c7riSUs1tgpF8UCTL4dXK2d
cD/a3Xa0+7U1VzbjJrEhCK6qVbqOn4dVB1IjD9cZ8LA7EzLNG9yRJQz2DRz6nX6t0EtFd4MyxyEQ
oZ4d1XWE0rG1S2ViXTyO9zK6M5XWswD6v7gEwiIpIaxl7ps29idIBXZtGWiNiNQJbZxtBKZ7Sozh
D2D9k8qtrfS9h1hg3Z+6m3zLruEmQj6Rw6NF8/CivwGFTj+NQd8O5FdGcIlS1CCjxXnkRmrnm37r
H8rzZJbU6bi7EMCqW7zPJ8QO5+xkM85lZ7jpCVaDMvr0mOJTpbUL9yZ1xVXiYBZNI0fLXw1wx1SY
iw03p0v0Zsfk7gJ4B1WWidryRcQu12zoMwjr8IzwU76iiwq2SFH7WXXFBypqS0+4CtheJhIdqzVo
/KrzyCij/lJA6Kgup4B1RG9TQ9tRipz6QhluBqqQcl1xd5PaqdKMQytgMfxOa+mg6ZgsuIbRjcJv
oKVLpw/hpbKS0N8NsvDANEPzrfu2LWCGNWg0sO5AVxbDz0A8CdiXN5m4wLqsS/FzlSbbtoM6vOyU
FXB5mMRTGPIq5diALyayXaD1CpsrZPFxhzl8gpjRQDxBXscsDjeCh2PSvA0nBiKYmcanqaof3bdQ
LE+iLkGraC37f4oAa4PUESTVyEi5dAY7HmQ6zJWMsHlXl541lXX0SPC1woYXsquXvb+Bqkz4yV1c
vLr0O2tiJCCooWf1kZ8mKI8yKMMN8VDTBttB5sRhMUD36ZSjCI8phvFfnoHnq8ZUkNREoU0zZ3MZ
D2TZPYSbCXCRjqemUE0s/TMPN8uYK3yGYNeLggvs7wdLXXyVe//aypa5PRxIk1G1MU3K/6ayxQjx
Z5PD13jop6//o7KVfpMMBuOI9REEfHn0/lvaMqGloGV6+3tGO9/0d5MDE1pVlzjLoScwKLdFCtIf
E1plylKb0JQStkBN+UcT2l+O0iAr60gVJIMa+8+VraqFRaZJTPDqsT0Ktc4AUbQFmdtfnQ0ux2lZ
EAg8tlsv/Px20X4xPPxF4o7K63EJ8C9af5UnIFoguUoCbiltoiAyWMGyRUfpHJcigLKOJAsw2WSc
Zx70qaq+jwd03wnlrQCcQU5rf+Z3s847x1xfzP2AzgvhScsRYI2T9htNTEIIEidWoLRagBrRVOLP
Ngkfp5SXsOKpiVUX6W2fEz08sga49LeYcFCfm3cN1MyFXq/L5jwaJudYD5EhrzdOLBbLx84Us85Z
tXRrA+ljrQycGUkihJWh4x0OZ24Qnd0p+Mj1vFnMQTnUW+RXiDL75ty0w9YU6GGNaD255JnK5Fqg
2qXnpZtnYn/DPj4Vgv5eKDO9tRaygZIZY9lYqbZF+VAd+QaHxpMvCV2PkA58Jt60ct27pEFD1JsC
iPl2ccMOhn9Yiz6sEkd32brXbJqjpf+ZyP57n3V8TFPIoQ5JlJn13z7rKp2Un1nWkw/q29f/eNYB
zVigZoG4iIao8JV/GJqk3+C96EBs1Qkz+0Ws/vas8+0QDE0BvN/9vawCii4hxjCVCXY6BSD+AzEG
D9UvTrFTc4ihuSLqf4Gpu6Ix1lk78qw7oee9WxxlGbfN5FRxxnGctRyfgq2qbSL5apgL62DgywDa
cMQwhM0vfpYCuGbeTEnqFjWBj51WehIC0t9LOvJdNZk2GSawetgC7MhRztZt1i6M9BmtyVyAv9Jn
9PcZfbSNMbNafzZK6q7qGCK5tMNLOlA1u3HKjLOfhHRMMkHVybZJ2U/ud4BrYnjGFxwxxO6acCHj
SJVj9WKein2FupUanXlfzGPiEltl8Njo5qzkIQp4mLSWBt6FxJnpMJtOz5uO5xU7k1NFyLFjcVvr
ZxfRnS9X5mSrnMuACeBMoMuMk3NEH7Xg0U55xOXpWT/Qc//A2HTLYaKmllgvo047dmKFTBy5cIC0
0acHmHKmVHCL8TSbH7VUH0ukixS7VJEjo8xeRE/AypoOIGHJt3Jx6WaJ32CUvDd4D3TtoBgyRBCf
a3PYyvhSecc9DWaCAF/bythQCxsUjPIlWKlvFpdnekFY4aV+S2KQqElOsoBaXf1pcpr51btLCoJf
iMgJBfU8wiHTC5XrDufffQvgTFC6laa3aGTBrtVblt4b+cJnYkIVAmMwCjYiagPQh48QbMrBLrqN
1T6XnwCza1t91Wz/RTqh75sL/XAo3oa3HPUw/Efoir2NaqYHZjvIc8YgWrVrg3TWIxrbct1T30kj
6QMviK1xsWPGdCOt2LH2bMgw0rCxwnMEcbMHV1puh2pEcUwcpfcoG0fGv8N0UnovgpOsXcdHI1uv
Kg668j5+VJ9axKmP+lW+hA86AdOCI+enSppJe/lYP5LB0cGALDCExrb5BLFmbTAPBDJiOrK7kEtQ
Q+0a74ssvFpE9co7Q3f0gnavWczlLVDz8cVqTfDB/lGDck6ub2/esN+6N7la5cpJas7ycJGje19a
WeJSHh0X95Izhf/SEREdTV7I5nI0Bc6RmJFSW80vinXW54J0RyNWXav9TvPVdQuSyVQ2VIAmHWpw
HgCJ8IpjnJ86EsUjx0L3nqZSvi3rtTIepzaBsRWu7jnGGWEcURuoyqn45FH265mwheDJHZ/sqwla
l1inAdlqI8+WFW197ZHsDMn8yEiuYVDuffQKECLrIwzqRSAhfSVuW28XPSJ5UkGbudC9Nnn6UDFp
EA/mxK870rtNGTTVc9AVEW6zcg4CBdolrYwk2PcVueD2XKzm5sFYK3O6a9cyp4VERtxjyGGaUQew
ZfPqWfK7x/Fbvmqnbov8OAyrS7gpruXDcKtu0nOHoj3ADe6tQoPw0cQuosoWsf9kkHAx/zzdEU6y
JWtTPBnyqjwnYXKHPisLZntlh7+IJkD/kLxLNA2YgDr6xnhKGSGWJgCni44ZR2L6vIbG4aWOBkbE
PKKPxubhbgyGfcFrYizi8JYo1qbnwKpwUpGHcFPuqgBXlCoomLOHdZqA0PHlhSed/STjjcSAVe+j
6rPony1hVRIz3e2ADRaTbb+F+Q+mEF4HtgvAu5ByogSzwQMSci2we/hTHeY+n362L5GrBZEH64xr
3kM3QCunl4cyv+TWMZYJDjMTO8acB+QyiTPHJDXJoLXQMH5uMPoF7XFgmpJGSz9/qEaJhQlyli/O
yyr8MD0Yibn2JCWK0yIAqHBxeIAdxnC0q+qWPoiavjaGbKFJeN3R4evUVSUpaPGYnkdXP6mMlDJO
xG3B9HowFn0mvbnIiJNCWKORtcvKmkm+uxlDjB7VZaTbNCKqkU9Ke19obypE0ZxPPH6JJy++Xe65
p0SIQhfzRsrXW/7Jlcrw4akO0gOh2krRumSS2lj3ungck1lHSDVTMwyTwqBvBkbBNT6DkAKXCRV1
FEYdbENCmjipdKnBARiCd5YhC9JwsFLcGhjbsYqxr32VEP/Gaonzh865CF2vKtIW/8qQ+ZtqSRSt
P1dLv/r636sl0/gNC7Ns/HGMmcSFv1dL/BXHHlVR0RZ+1UtUMn9US/JvePkM3g2GcQPByA/7t8pf
6aSNTlng6Fv/IXsf2fKfy6Xf3zrROWS8iigIOJ59b/oPhReUQtUM6y7cKd4D+vmI8V4tOPhSlGBp
WvPKv/bJ1scJ1RdzygjF3ytWuiasoRp4KJ9hu4vbmRQ/MWuNZLqCzwRc4gagd9CvMoaMeDyYIzKB
wjyAoxUKOEgE/pZsO35N0V9gplInbhkLDbbHMj5PDSd0cObBy+eTnVQPTiVtFl46myvJdljoxSZm
zMDTXWz4ninBXicPAYRZvwfWO8VWbq3xd/FaanGkIcP0D+UT+UzKQvMeJnXr5D0o5BWWuYGVVS7h
hj8pzaLq7utLKuP7ffAv5MYhzz2lwjNZZvki8e9OWj3rYANmwsY65LghxQfhkWolFSDVsb9f/Bzu
prbI/BCh3oOQxU4Z8a+goocz5JxISLqNToA0HmC/2cci3gkRyG+Mip+tWGWvr9aVdx8JH3g/6RzV
8+SYTAcsGBaQG9ZZswS6X5KwiSWIrjFMFLobrk28j7vRWMOnxlRrv2HtbZ486JoUq9gucMio5Imw
pIfKs4EXShwU2ygXhX9RNsm6RX3SWNu6vqCCuXjBZ50vGb6Hd5o1Z+EPDadZfSltU3vRb1rIX6wZ
aOMIDuRXGsZJ6ozBCTXAUh+jRZYoMAgf+VFcBt0x0w1c6zn3lXjpL76dO81J6vb1ISTnqNt78dw1
52nn1O0+/4wOOZLMeXQrhPsiwOFBaIq76cWzOjyr4wpnr17Ic7NcTVKiC57myHhQg1kPiBA8iv8J
oARXVa/sBFha8doybjT9NWFO01hnWzZso3oJP4kW1BnMIDljQk81qXJ/cjZejNrMzhXH+qDK8Ssi
sG0vpDx79nK460vL37reISBnWNgQssVNmBhORq8SVhUaBW7HjjZaIW7JdkWT/NxaW6NEa23s2l28
Nn04ZJ3TYMuLjyQ02NBGaNg7rQkj8oOb01/XNHh9uuUbn4FaGK4t5HQmQg9ch8OsE+2SN8MsQ0Ia
il3Ow2iL6xy/PPXOoTQ/wGCNbOAYPgvjoiJp+3Yq/EUzQ52Uzt/G71+LhYy6n6B6i+AP6afxe9Ro
KsrDlKAqdsoAiBDSIyfvFjT3et+bUZxVa5aA+CJVPbShWcWqIVUXi7amG80lPm4EPVgWS/iAyBvE
z/FEQGASLroKQg+m0w71CxG2CI+GBtXJnQ5huFpyoAMcr+UbHhpbGOI7kWMQqwqLDAm0/+ptazpk
QxDh0C1zvP72cf419HuaLP/pkD99nD9//R/bFqBWdeq/GRIfNcdovvKPbcucLBeGrJIKo0qipP2g
lqjSb8bEoGXQxI5HkhZ/9UdDT/pNxxMim2ywcL/+IcVL+sWNiBnNwoDE2Nz4iur6vmtlvdYjXkvG
NUtFsRoWQr5648F3xVngzS1rnmLd6kagUS+VMoM/NKtZ7jBIfLuAv3geuFh/fSD+dAV/GpnXcjH4
AjmM6ylYrzIfMzRf+BWWhv7y+28xqMjIKZJDM0QrZTY8C0zTgHnDjz6E/MKuJobQ6aU70SsOIw7/
lPcddzr7HIIw33Ngba4t9TWyjimOCnoIXiDNU6k5cs5PMcVnZgXVYp/BJB+WQX+AVpFHTnfyUWLe
zPGkku65FO/jS58g574rckdjIiIUaLI995r2p/DZCt4H8UyW9a4xH1EOic9JuNb0FSN2eTc19Y19
V2750+TdZcQTOcMAM8xu9uYkKC5xV+d3sb5FSTcCKBFnSjnrw3sOapx18NGDAkjgdK/9D0TE78Et
HpYZAQ8KAb0wmD4esOPHt5xx4zsfprzL0CN7s2GRo0MWZzAv2nbjfYLQOHWF04JpJWB75CD8bHzE
4ucszIExBjOQsBwkGOy1yL/X3UqZD1vWbo4GIgdcRLa7IvrkI1LiJ4Ed+DXU5sN46OXNsEmUB9lb
ME3xumeN7+IVrwYoSHIiPhnLTPbdhh+kPdJBcsBkyEy4DlDWM0oKH+Wpdz+2m/RGqoi0zlgF96gd
s8YB6LgLgELU5BIqb2VyyN+ksFthTnW6dpbAGp67yUPLhF5RUCPqLwkp9oyZs/q+K2R+etTHcCfC
YFX4j0O8eNVxAOsk4DSXnjJNvoY+IHm8MnmArhiAlnUbknVIRon7moVrgx+k4fgCL9Tc9bHv8D7a
ckQzynwaRmYdOtPPSk4gcElGJfGco5zZXLzI4cNX47k68UytYzndYnH4USKq8GelRB4YmC//Jrz2
cPoHgtjdd8s4yTqVFqbR2hE9/zjy+SoAJ2baFB5s0wgZr5k5U95atkDN2SUP8ifBpiT0dOThkNl5
RLaVMuMjtZAMy3AmoMZHHN/3DOjn+qhO0M2pfsAySyobSa14rEEdmPIb+AOjftD2PFa1PCt6p+EN
+wZIjkmkwn9HEp7ccEOLGqcuFr2uzOYFz2k0rDIGasGkA89nPnPA1jV20+/syXFySPjc9WDZ1ve+
CRsNpyNKv6C988iZIY96ZBxptBAz2Ywj83MwjdcEZb+MZ7QgRugYxjOuKY9EpC6Fhn7isd0Nr8Z7
9VhclAcOktBQhy0CPmbr0RtTVuPBpdlQ3fkb5SGlXMoWTYJKGpaf3WxDY9NBysuqVVLuEHi7byUB
PQFjgKIr7goXQimSAp1X9NUrTYe82Woon8X9Xm3WrrlUFJApc5mrppsIPrh/DGtuxFc/X5bu02DO
8xB2DrUzrTJzoU7yxEkcybNvAlxzlL64qvfTFYmzE5wVkaTu3ddF5AqyllGAMQbZeTFQGJ5fb0kD
ZYskl6JqnOgdqGesVlwFvZPh3S4KfNRrpqbpg4wRl0/2I7zo2nZ4M9YgpSy4TZnir8pqT8zPHL9/
4sVXq6tto3EvIhyoJDcvuSduehJfG2tJ+M3wbGk4cMQT660IdLcRV8wyavKWtgqW7wkTVD/DfzYP
CWGrKcOThZEpPOnzDg21K3EdBUf1n00cS1rOzAIdfXIaNulC6tBWx9hYuqW8zE85Dgk3RTpAfzYC
yxQMDire/EEL1+g/deWNXiEIY35K86mJYDyfLWQlHoZYEISk98JjkD9SYR2lNEGZk5JcX0VOYFey
46NEOLmo9PAGpkfzGu0KfC+sqJq7VVJ/XqDNY6PD4AomAtG9gTyTi0/40Nn46HSWyecIiwFzHEgZ
tLDMRSHNjHDdVMj4t/JBHY7iQPsKz9yh9JdJstPgIDaOSKuAZw2/B6UlhzMcEOuqnPssdZ0A+ifE
Uv2kY+NgfE4TjAKXJnYfRPdtwvEsr/SVzAo//YOc05tRsLil9wFNbrejFVq5gHh7xw8vJv1Fhdk3
3gtrLZfWHac4bsv2eaIvG4FxTUQk4TCjCgApLEayaUI26VfFxi03QbqS2/e0nfc1tb7t887Z4unX
anyMYA6EnrSXTdSCdjrTKEqIUWJlHRDCynbI+SR++h/CCQo388lZZRMh1cvgzJZsBuIXOB06xRpM
RbLsAZ08RXr4EMokr/DQeRuZewIFF/K3uzW/N4d83V1y5BfCCTtW8aA8WSR9xAjwsxOIpD3WyNSh
Gxm+9iS8KHZn3SmFI3HY+PeWqmSYTshXmho6fZb/c/asTsC7b/MovLV/+fo/SlU6LCgkMfTSwzAZ
Iv+YR9FhQcJLEAEDWOpV0foxe1as35B3IhfGHKzy67fZM38lqQyrEWkSmIiP0/hHAylp6qB8PzRN
bx17MDU6kYmTV5m//yarNLLOKhNPjtYT40tB4R8is4hzbSllJKJlt8gER8kdauXMc2jTDQnAb+Yw
6DNmBdo44VHHeEiMTjFTT9WLrjj4v55D4U1+ppcYVRSId1U3q7AmFHMPg4yf2iYcW2On3ssv7id6
NKZQRCOIJcNgGdPbWp+CdOai7sjQbgbahGjEs0/h2h+QxhXL7tEFOo7rafpzeQopCa4Zaw1/yhwI
ykMDoiJvN3ByqwkbQic12TAGdlx/W2J+ChaKjNknJYqscqDNe+SzYSoB3cZ5d9IuQgWZs4VU4tot
96Bl2I56apG6rzeSh99mbBYy4jBTwCmNFhJzgmvufNoII53Ohhq5KSCUDzstWVsaJgVGFcgX9+al
R+DcA0wQovgcM+CRhnYdgG8xxoF9GxSRtguWgovCjm5KhPzxow0Plnoow0PgsQpo1crgLJqT5KoU
0FvCo96dGJhH6iXplqa3NNU9c6dpoH1MKJe60/Tdx5SAPus6wXb4irr7CNSL6n241oMsMMgQlr54
FsZzSdZXKLrzIcygGbWEtB3a5Na2Dv8mxCD96GZOlJ0j9yEq7icVzdy4+NchpaWMbQ7fFGir7eCd
EoEkOXxFDQWl9SKEW9Nb1/Iyo9kzuUnueshUXH0R847dkuOFeNy1vY6adAVILOsdRF8wEiwu41MI
dJREJrvHKY7l07hm0WvXnkJlCc9Lzu77bD0OZzBOEp8MWjf1Kl6M56SxR3dutpTiy7rzCaqzze5a
9+91eIDLD3RUX/uR7U+ZY6eyfMQKJ8ob7u94fJfjN9lfqgtf3I+K3YPr9s4NjL5kppZ3o/4Ws65b
0szTnAjQH8JKMb5E+VHBBpVM4QkLHIKh+j6Vjun0ypvMhGFqIM+tKIflk0BkKMpd37rKSoUbkpFv
Bx6ePTjLNuSVEPHJdiSSoiMYQTxrEIn6Zr4PcHWye9TqxrSePR2XBmCRnYutWcbsOdQTeOYu59iD
U1LKbZ32Q8IRyMcsMKyM4qxNbDY6QdNpiRqTfshafG0S7BQM5lJBOJoKvpyKAd8sL+7LQJ9Z3ZWG
JWEeUIQR6pZ3lcIuhi+N48oRfVgCVJAPy0PC6qf7Uma+iMiVKkiIN82okyO/Mejfj91BFbcK0ZuK
o933MFOA8us+Ue+VbQnW1gT/0TCOICeS3UlYe3Z8poiXb/Kb+EafbkCLFcYfg3BKlHOg02xhxEa7
0JvMFPwoovjRZaecnmc0glnquSB4ECvYYWqtr9OhwGbo6nsB55H5qlD7ZgJhgSliOClNz33nHhGD
Izp7CdWarb3QZz7EId2aC4DhvuiG1vs4ldXds7RySSWnXJYo8IcXfIBzMTPvugKc2sT4JfanFkjC
/JQ+w2UnOt47btitTOh5POUunHLWERfEMrbbXpkrS/cpflSa4S2mWxU28NVu1RYb2FSynoebR46H
ux2TZdcf24kKTCEhWQSiRFu5SldNpmw6IAcVlVEAwEd1So4A9Lj1dJ2ly5qZSrDPw71K29V7Txge
Z8Z1ihaoYBWhP2cuxsg6RvsWMijm8Kg/JOtkJz9N/LFyw4nx4qFSSYAIJwUqR9LlO2KlUTL3PRFZ
6DtFwekIZZdRJhQE2DJhE8rPfhLUIm1xTaxH6YsCHlCgWkfDeaqnUBsG3//aKmNSqNF+IjdXZpoz
BRd96+f8tSGGYoppzLcq41df/0P1IqmErdPgxBlCGDK7/A/VCyx9Eq9pejFDmWwY/53joG2hIQqp
VwEcIZvT6/3REBMpQExcsZYhWfRUGcz8A9nLV+f1W5ExvXPaYRpvwKIU0n6GRZhGUIVjkRtT7FEv
k84nTa6gyl2LGkZpyWPJbA66lh5HaUp5kH+vRd/6/+d9ZL9ohUk/zZH+8wYMHWnPNEpD6fbnKicO
005LrdBYa64TDOxNhHvJGIfZusQTx0ODGHZNDrc+7kddyFAaKNGG5DaleCiSCKMAG5KJQeTbJ/qL
tyX/CmmBJpF0a0o5gxiBP7+tppRM0U0s0AbkGZdPOSryrjSWWWPZmnkuddJAQO8FthRg1Zua7h6R
8xImReLis6p/1Hz0OrahJhc3bKG+Q6jDabj6P96l9Yu3+f3GlSYB47casfXTakBMp6/lJp9sJCqu
T3XQ3hPeq5Q904bFu0U4TS8dk3xhmTpDneHMBMjQnt3UoNnTQ2Qwby5i7TpZmC+x8UIMiIidc4qh
AgHlGIl2HjEmd/D9ZIU0lgeD+Y4+NQ+rFwwSZsn2dOdRODTmCy9Cd0rMsZpgBOeIKTWvbdouUsY+
CnoW8I5kOEscazHMJ3ct1xGZbsCV8cI8nwo2Qw5eDPOssHjJ18EThnmKJOoFa2SPoafbhnsSYba5
nN/3jAGJvfsCCkaIeYb39mjhhqxIxhInTH0RDOxCjrArrik7JsgOOzmOa0C3ZSB86jEyE8OpauPL
K2vKdsauNeFZBm7/lCXWf5Wf4Izm/GeFNtCdRIJ69CFYy2SSDhoaxh+GgT2dMI6LlUW8CNa83DxK
AY8PIJSlRvBpQXfHb3q7Hqi+ws9Y0p6r2H8bl2ozr8wDZ/6W2Y/CAk7gH7+GEhGCNdcO8M1/fwcT
myEZD7TqwwIIHIkvyZivxER8h1v4MEwEm/E5kbtxVmo0OiN17aML08q9SElTY/1z65NHeDVSLofu
o0E2bsQDhdPTYuZpcHc306th9hj6V4nJnPU+YE6tq8ounVDMnQzOY70qB9OhfcCcFqhiHO4EMT+O
zZu8zeG+0RTbWoaMk3UlV4tGREpxb4rbMG8cKxZu3JoMA4utPyyK1+g1ePT9ciXyMRsG/Qyfal6b
jFXhRZpqdMudKwfh0K6scUOUkGMKQGApm2hhpdJ4Gr9U4SJVe4dh0ZvQk8CJs2nhEADxRsNLU+Iq
oSFGV6Hoy5P2MX7goW/IjcVBo9whD2FnNrD+mD3pEe1J9UgHVeazalipTTEvmGJfZXo37n0dLNq3
5tN6G9VtxCAtJZVT0j56Ajr9fV3NpByTvEeQrxPLM58IzDdsVGgmYOiT6nyQvArHGp0ALGrUz2r8
CU/Cm4vOk48iRBS0a2htiKySzR0EXwVjchida3lveA+JmkvLf/eujFBBJ92FiZI57Y9/o66QlYlB
//Ou/NPX/7Er45vkjA73zVIUVOZTbMyPXRmPK6ftaUY0zcj+tCtrTLQYY4KYVyY96k+7Mt/OUvWv
wdc/0p1/RS9+P/t/7YrTFi8jK0EPOMlw/7yum5qfi6a+VnfWxe1m2UM5y3pubNvsbfhEW41EUlia
5J0XNh1FpKXJuEMTN6LxamA5+sNFM5Z+uQNq421QgJ+yjoSKVQjNJ5yxKLjAaqQNscD34yq8cvKb
wIizzEA15XhAjdqlSHMNEOodKTNAhUIYw0yqDwKLHp05XCYvHhX8RFrXLqBptHKJRY/FRzackIVq
rV39++jS72jMTsCRjUoffD1lyYoHo5+bF/FWXZsjGCVhVTw2uEQ5gD4Zx8jBoRNcBdNOEfytohnt
0zP8mXKFu9h97uSTCfCpsRl0zLJl8mqIDqm0i/ZSHswI9/OcRKw7TDDRXIQhI66n01dwB049sXt/
zhe6O2GZbarH5rF6NN5VlJIQ0Y6E+Uh0OvAJFlgqbwgFnQoiT7BLauDmQGN6IMOk3Is23hKbrUY8
dce2njA5NfDnGj0AHwI6R1vjRElktLdKwMvAXEqv02m83g4geoXX+j18nzqinwX5kXt1l761+bOr
LPI3c1fSeG7sUH/jc+Rapjd4BoBuHpt1eE0Ce9zWhwRJIeu0ZAfP2mMuzJTH4oPujHfv0cy/h8Ee
7Mwrc0PPnIN1ORe73FE//SfhJm05SzzC9hafppEOSbpPwUdb3034ZFbWjG+ovOYoKexkTeSKQMKB
zSBmclVyeFsEO+ksPGDIGp4AYRQ4alIQNnZ+ICFuH+2LT2gehAkf5E2/CA7VUiROi0NndGbGMQ/o
N9H4sCcDAbDHR48IaRpNAEWafJvdB/eSNWs34zI9KK+KsCnVJU3tCNLsXIbQb1wEbPSn/qavpSvT
ovKA7iZD6bcNlulF2Kugke6SW7AY7rNzvio+Zdu6K8mceDQE24BSjV0CEWA3a5EGcDQavFkwxa9j
ZDAyA2ewWD2OGCVDHRvli7Yg3QziXo/iGjdcCqTcWCFIlhDXNuYUNj9W4cFfNxt1X6LG7d23UTk2
UrvTn5UJChJ9tqiVknM2nisCqD2sU8WEs/IAvIT/aeT+f4tn5Rfln6rSuUR7Bk/zS+71fZlwlbQx
kgyhYZXtkQm6RUmXTZsjBg/ka24OaL0JXA/4rBiSnpSTftG9OXwn4zzW9yN3uz6TeAB2IxNFOzYu
nWMl0jzR3gYoZCPC6isGim+r8q8q62m0/fOJgxORxbI2tUq/jC/fStYfocS12NBscKf3uBjW3jJW
joqrQxFD/9TjyTI2NGeo41r8f5yegXdZ/XBB4QtFzg5fcJqMvqry+IbIy2r6Mmq1+Pv3ilvor+8V
bR8iCVJnSRFjm/h+fX8Y1opUX7RxuA/U28DDk8Y6vRoGHl7KzILJSTaepjeobKVb7pWrcfXFNRUm
JrKGBb32nU446QFG9MqpKcZzDGrqrKff7zGqlItm42Fmi/nWlic4CkR9LC8rSmya/z5kIQaZmk4f
R1i3brgI0R97zardj8R6JTPjJB504xBbs44BC3QUu578dX9/LWhl/9SQ/jrlQvI3LM5Dmir9fDXM
okkGo3C1dR+b+AVy3JUlKdHjTBEb1Nb8R2vuTD4xa5mSJDklihvryZCX08q2CVSiyvFMl4jF9sNV
/Ss6BBOrENI6Dp8JkYOYEqFYMLxEDMQCVrFolY0+N1E7A0c/hDqB8d6bgoGoz57x9gPsphPoG/Mq
8V5qJ3jJryK3M4iACn6Oh7wsbmgVuQ8hLqOLtxz2UneMLKpMnuIVHvoEp3tFGV+Gwy6gZcLYNtPA
tHQ3+nRLoZKeSjOyc6B4Ath2lMfGPbtQmVrMPKHZ31UmA+U76MfxuwTPvUGExePODmwk86aidTMX
GA2X4oPXvCs+9gayu+VsO17dhXtSdz0NqABe366ZB+fQYjslbTUT5kXPUoZUSWkuolofepfQdLA8
1Mb8a6zkhSrRxoJ8DMPOn8NvdrvXbJ88DFgDNG4/c1D1mfdovRvHDgqgZBeES5hQ4UGeWEcs9djW
E0SJXYcRrCa1rT6jvBBHO1RtWv4lwH7NmKeArwQuXKHYheXiiaTRrnzECiNru1VYiMtdUz4wSoit
nURZgSqbsiKcjagUKDOgK5b0DYLq2O2ik38pH5WzQvi6RkCNsrfO/qXaGZsCzJCrqzNmZBD1gjtD
12bSpX/Tyc+9Tz9qboMWhhnSd/wz6irpH0TMMOZWaHfWqhaWQLNqbC3iZiKtScpMwS1OkJW7LGpe
mjxUBwhU2C3HcMPZhf9lbmlGt1zgT2Ya80BpU1eHrv5AVCqTpoIOf10TnPlVVQkXtuH6qQFkkANP
7e+CeyIOpE1wz/6I0B/+HPzEdGVdok+OEdUSx2x4H9uCU/g2vUMTB0h9lho7panpLcbBwYuAix/v
xQPncxiJQI1ObFDurfwkhRZ+fzgHlyUe2dKv5Yt31Uhd0c5iv/BAul+qj5TTG1TCLp3riBVW+FuX
fn+XsFhQnt2rZyIxnpMH/4ovA3VHpeOG2PCCcDCLffdssLM+S1fmKO1VoXTMmGXfNcN9/p7Jh1KZ
BWwfbKHCRTxNIG0Iacwuzg2OdHVm6XOmOV6x0KOd8W7CtJLuDf+BP6BgjG/DsORnbqT1zQyX2QSQ
FO8QagQS4S2MRRDk/y9357XjOJZl0R9qDujNq0RRlPcK80IoHJ3oPb9+FrNRU2YK3ejXBgpVmVER
Chny3nvO2XttZe7/iFiGbc06wCgskDLQxF6rpcM7ZUizTnWgB5KnozT0y/fiCe0tcLIn5wfMNvqc
CyBYlp88QPnrfWwe9dHYDCg8voN6U482hz6Zc0J27WMnkuxAd1PPZWEyHxG3ZGSltI0K/ELGIvgA
R/dp5nBhJ7qmIK8wy2TRVpbuZL5lzZK0ALgIbbrokjkbf1VBbHJ6ljRG9iP6Vbg5cySxSjHDnBCd
ym/a9ARgY/zxXOnICc2/5EsPUNoJHaJx0pnbJbmTMomBS1ea+0K6E9zRVAXJWIxAkDUsIFaRSUK7
wgv2lfmTwR6sv4fgCEghEm+FdRa0E8/eqItt86UTUGEpO414pi+J1FaKWaz1qF/KOZ0GZi/WMCfj
Cr2wmj7i6AgdvvzIUFMpAAnGjzDkBEVecNHSdRZcEfKY532nMFlCKCjdlbabH+Y22jLzyFcL4KaX
rF+PN2uwCc+m2MhkNpp2UaUwy5Z5cSmpE3CM8VzEbg2eq+IelFfMKxHXiRcNmyrt92SZl0x4bIs7
B9FEOksGtrpNRvcjO7YR9LujlN8zc9UMDp+rWboFq8LzolqHGsgBHR1rFpZ2hamBBDt/ASFF5qRM
/0JcoxqIVCfGCId4JzsNNXjRMtx0JHaRmYzFZTsBO9Vdp3YLopBJ7CM+idqo3YoCAxLhEXgPLbty
fCuB3EHUx0HW7LidHfOoHtONnARb0+a8txneFYt4xU1+7e3muZ7Alwczx6CLiqhPHVlsWJE36Hk2
bW0+tKj6CDp5bYJwFWSnQkpHVMFYPbyPwnLaW7/H0acwtzRpH+k0zaqtsXuOhWmb6LieoAdEWnAC
ZhS34cRTf4pr4VNsEbpzaxyja3zHOK/fn7St0CSk0ssTDA3b/7IwXyyWP8gnwqt55YNpAR6PW1IB
T0r53KaMRoFQ0R0pL225RIsE2+WLHga3qvgIuhmdOko+pdeWyLlRWaRIshQIj4c+NZiw8G0jEIdZ
4uaStAOG1RHUAh2WFhv6lGxeqqtSnPWzlBGhshJBC0AC6aFfPKP3sV/49fK5MZLjkJ1GkATcSs9l
zXwFBolC1LgK2AUpIBwDkbu6hGugu+QljL8SNMs3CfKBrtcvGSSEKQ6A4ZLaZDZC0tdK2Y3lWtqG
ZyU4VyIoBYjP92KvBJv4/CTmjLwmUkb2pPok/i7D249n0zIfHoFDnEWjuHf5Wyk1x5TjugiKm8l4
IFwl8iWKmXjvZTve67sKHfKtzWbpFXowSKBmIwlv2BCsDRc3RUrN/fIhM3JJWpJJrfJdiRJvHgG4
SCDj1VeFGFNsRjWcoQywHhvWzAwvudlj/SEyXVjKSE8fvCGCNqteUZxHoMeG1n8rYYymE3/BmByC
lX9XoX5KFcFBQhd+Jq/3qHUlggs8LKQr2oH50Nm5hlBpESjOsIFvyYCLdEv2cIiDdhBqF38bPJWt
QPrnOIPEM/cu0qksyMVq1hZon8q6dp63QEE5cc6G2DzE0PmEb1TiDZ6nQdRngElnLVqc0OLCRzlX
Fa8GSNL0oHJamkQ/4147c/cfqpP2QvuBcz17UI5rkUgSbGe0IKNhBjSllyCOSb0L8m6m0NiLebAG
huTHuGnQ5fl7bJqFsCdBfDRnRUywEUML2Mg8wMT8JVuCYtY7mEAlmXbag78ALk7oalSN1xwZQPCC
2ubgF5zBaWY/IPzSsotkVvRjzqU5iyCPsBq16/SK4AG9agqTrYDNZr7jkNg+GZwxKkSJWV4lOG7M
S5dxinA0f0+/pFfxRBIfdhRiUT4sJ0TUyn2YhxB1VQ5V3H4yKqhnN0v1+PTssqUFn8/aiZD6ag5j
Hpdd7BHk+XSaYR8+HbF0LfJ/aYDLa1INl+3CilaGvmnHd7lZZtoiHRdRb6vBoscJOi6GxEEgEJUe
kBU8NkSi3UvdiY2z4J/anEcmcp46nwBTbsyb6VZHptdHqhOGgz/WUlhbd3UD/AI+3PNdOCIUoNFJ
H6gXKO2RNTrSAjdlc5CQNRx4GNFN1/GxqNyQB8rsySYSsRtfrG+SeEwMadXR+E6c2AEqiutAPUeS
EybwndnVO3bN5qDd4GWeUVSujHfvU2X/nfNmFCDrj8kBbB1hW3NNOjF62cq2kjticqr0g8kpE/YK
CSfLfl8DC4yABk7O2KjaTx9ylKxGwILI3YAMpsAGnzn+NfLFIdVwXWkACRVl2dKQiJmdgjtCn8AR
x7NJz/I4oGOx/Ugv9UW8Dd6rIEqUXXiRob6YP95EQhzPHVjEPHsZgCQSWwdfNtDmqsqFciS21/IP
ea4DFoIeg0ozpGksfz1xY2uRh7IixYiQgoLh3IATqihOiqbNpVQjLIVj8xAtPQ73w8iCtI6pTsIJ
9sic9gn8sQICmQODxKJHzg4Isf4XJ1LMSbWRLnzoS2C3zA1IuqR3HwCYbJ/nGtykCHZSwksLhFIS
EPuAxgZNCckSaKecfVcesVUajuTMUL6bBIKqEPluYk5rH5RfDfUtZBzi8XAsKsAwDaCYHXBMq74P
GlltcFi4EM9E0C6RhzQTUJNCpCF+EwycCm7TGzctnQbd5n7TOezUFtoJQ1/WCA3oyyXYQFrSENfe
DSYMpOWZoWibsOg/OrzccoS9KbAbHN7VW8iSy0GLqRb3Wapffc2E57PwZFZEHF4Nx3Zs5En8I2Iq
h3ZfTh7zAMt3MzcxnmcqsgCRiVMbRUxrhM6WZNQ8So8injgXeV2ly2YhzrFl8sPWhLxgpUDkDAUj
EBApKlO0TYaRvjT8F9ELf/QJnRFPEA2vKtM5kiZxwmvUo8wYFTikCe+1LzneZtW5lmz5CTfZi2T6
qz2tGr2dlfUt9w1mrRBPqzd9AnskE+KjRY00UWujCf4hbqQ3uOgMopBFrplW0hcBUglbinlfOU2w
EHdBnI4l6weZVbpNzjm94oxvGu7GYRSd8dcwjClcTIGl0aroDt73OI3NZOTaOqcYCiCIIzd9pzF3
yRhs9C9cVdEXk9h+GsPpgFAzV+jO6dN/UO0IIQM7XGurVjmWybgJY143Klfw1ysmGtBg7ZK33PBQ
lIbVB7nVUo8dp0pvKYnOy9LQHggnNEQ7JbmINqkPzGlcAdVo1N4VZdcz1BGZO5rMHw3mkCpymrgT
FyYENeMxvrNRgpQi49KE4tRjSTVYiM13nFlDd55GK/wStR+PEab1ADfhEJAGobmdgWWasRZt6cRI
PqYREqoNxwQ/libNj+yxKXAF6o/J+aFk72hnMJvRlAjMn3/8nq2QWxuOxdFF2wTPM9neBEmV5+x5
bh/h9h+/Jz+gw2BI/Hye02NMysb0yeEWcNL1oC/QjPxq0fw3Omf/2Uti+CLSS8L1M3UB/+Vsx/gb
xQVyhD/+/G+znQkcxPCGyb0pTeHI/OTvsx10Fgg9SEHWVVP9My5TMVSgnFBPJm/SZFz6XXEhMRnX
LfW3WdF/Irj4/3oHFnRVQ3XBv/HD/UXvQBYM6cWVZqxBqzvikN85J4BnEKc+C9ZDbh1O5Y20k1rl
2pu2oaw1McFkCSQkBbzOHT2yXNI6+8Mb+jdtWUmaFA1/6ctqoiRpmsHEDSfgX54Y54YkkGk0r8O9
t/Y5peZi8NY2rWOJ24/Gg92oVCgxVpqu2H5RbGtmzg2O3s9xLI9BvcPWR/sM+HmqAcyVVrmOgbxw
NBph1XxkQyqsL5luef/RUCu3jGpNxs4eRzf2UO5iulOksjCbR3vgobJuWdpS1hWrO/vTPsK9W2O/
jV9rTr1sMuDJXuqiWz8ZUghZv+jDE6uGqVcHkzM38YCLdppe2+1WZTbTs1wmR71mAdz7P4GwEndi
eKn6m4+PsEVlYofqntYLbpCdvxEh6PoA6r40Em+f6mo0vyNo+I3R7Y2v4eOJpJ6m2mV4qT4if129
hJd2JxEdKb2PO5yI8gus8g4UiKhMqj80s3NdQ1JwM2gPtKuKaXV1eXZvhvrSIAQMun+jC6Gw+ZsP
k6QpuLAoWCAN/OXDzA0jIqBb1dcRjqAI00akzPOBzjKFebamuO7IjzQXXjFTaKg38kG5JPccaaeb
QKfs1oEnzREG2fEz/vVnaUzewryk7BKGajb9bfqO/tlfI89t27KYG5rbYrjG/2KyF52qm/dWfnQB
7To7/GYfbdDDgHYNZx5JH5zpM+zbovGQUsR7OT7PyJqYxM6EHBcbdiP/UIim3YccydAzfBYQZk7K
thH2oE1r8wCNE1xn2Hw/NdKNHFzcyBdnOmGBEaeyMHCC/rVnBQ8It/cADaZSVDOdHFeKItgVFwgm
+nMlr55qSdJdtmqlF+Sz1bGHTT/mlA7UqxzBrA8qthsK26sSItulj+SP5QnlBtWo8kFAU4XBmkSr
TUi1gkchiCiqw6yL6A6X+zJFnxqLDAudUUEwMSjHvJHeEr4s6+OnFE5C1Gd6SACAGgZ4lEkqZKIZ
0uloFpxWxpdGXIuoiroeBA+VhNlC0A8IVeTWeaa9Hc4FXrYWngI0GR1vCJwUXoEqxpcBnZQ6kmSL
GKLTIbwiogye145A502tHAt53E5cQI/2cUDlG+NlumeKQhKioFyUjN6Ipw3jHCP/6MPT4oRQR5OZ
n9GvfivBF5VPnbldas6Vi4XgpGD2+5wUKOajmN6VAWGKhEAlRajyFB8espWib799uhgiRiru/wqR
y2//DSfVS8Xt/vHslqXl6uDDOKp9dxFBT7qnv9R5vVZr2u7m1ghPDW04NWosp4OhJPJkfCF9gWjC
hY1zv+VuF3JKv3FUVnH61stGsRjVSacBM58hWcZT9bIJza8Ky75LT2jxFqH8ZTSl00E2zWhvFFE7
U5nLgM4NNk0vESuRY4I/S6lxsRDJMbJWpWsx7rj8jGDfYOgmBuc1+E44yQXveR9+ZWh7O2XRGiRh
TDmjHR9qoRl02vlOyhBinCv/U2LdN6lvEmnVJduOI8uIYKdoVnkHcJudgBIzBixejZx7yf+Op4lS
MAeM9dZMlDXKeHPE18c5JzQhmGpT1x3VXtN41xhusaSZa42rxPI0atd8NmI+M4N9n1OUccwkFUiW
pxFnIyCrnz73HNooRnpCiMeGPpmLICwzoy/p6jlj3vJAj4L8IC0iDt1y8e5p3FJiEezNotxP2OKW
uqsdoT5KIXGptQ1LUY4WWr4wVExb4SohIsWnkWp3zNaJwZmcOdW+AGzARdzAJEDtFBNIAvepjmi7
2H2ezcFKITkmHXNdLys9dXjSC3kcLmQzc340QmesjtUrDcPU1JcCPT1BMfB7gcb0GZF7rxSD0LOY
P8Sp6JSIcrne9Au+taSbDyzYytnrnVipnPDJ0u2Icc/RWO/2sdp8wU+3dQpJuYnoRJZvExlfOQ6R
8T715IRxnVqLjlRPf1sqG3xS9XOf4AjsXcZ28ia7GJ2rZquONSMmfic/D9Yp0w+e5SjWVmw2/ANe
k5F0u6Q7QzZsIK7xmU1TZwaB/jGglCy0rWIt8uey1S8svRjSjhXXW5VFCxO+KNkrwDdQMhHYjA2e
xpwRb3iHiFQo1NswbgvYOrPUgL7sGhMxNo2+reQYohGvf/J4VQJUVT9Tw9axxNF0YR8uNOIskAHQ
6W012sK39iU+dTsROZexmVZF/yadI+rthmssbb4GIAsk9ITf0kvzXqL5q755wSNbdpEVTihLO/2i
ra0RujAXiD9HY7LHqXBjzWDYzvVKKV6bL2GiuCK0xSdCqT5blEyLLJap3qAkN7WHzO6aMOo180Xj
lQsZ0hR1ZShaTl+pzLAYHuYVrS2qQg/zAV1Rdmpd/hQCYS0EOL+Sq4jNo+iZC6anoMSiavNZjkwH
QnFpygrldn0XuL+7qabUkSHI7BZclQDUzB+rWUkl2Afx1irVtYRdwD6T1jZyeZTUNCtswqvyGuRa
R1iwZO4wVYfRxaLwGinI0n4v+hZ2kfGHhjkDRfr4Tc8xhcgXzOZIxOBdvlZFzmCqpqVH4a9SStf8
Hkr3g/KUX7RJ7MpTtIJ4H9KGTPrzcGZB7dNuUSKHpAhthVWcX/5RF2qeVc/YWPvcJ2Gf4aGk4c2o
M46NFehIcho0ecSJYgG18za4odb/+F2P602/aNSv5aSy7ZHblo40SW8nDS5lNzK/aKsjzuUNVIQT
Is1pZ2jkeKNXdmk4/7WlzS86goRMDPXWhOv/NwhFCo4/lzZ/9/O/W9Ym2qFiSpJI+5OT9v+VNljW
JtuZIqmowiz+jeziNyiQhNgN6AY1j6KD5Z3oHL+VNtL/8N2cT8Adol2TKQr+g9pG/qWK/kMN8den
rk/H0j9oO+phzCLm8sM63+6aaNUFUAZxXlcYqARn59dnq176cO9KJ92S64bdgWBmY9Fa8UJjPhJx
xEJpVjA9dMIO4+TGiF9J7eq9jdeegrdYflThoW9xlSyMdNslS2qTPr0m7mTpHh9t+HHA2vvR6yht
MXr6B1Me5nR0x1X/mRK1uoCGElPPj9hyjH3cA+Li0Mj9rt/lPSIEX4RNH89MFh2hWsp76YvcASmd
68oqwxh+RDqrAbyS+Z5C3ovM/rv4BYVKsVJLlnxeKTYcO+xEO5MuXU567RyUDiFbMfHhjFNij73a
+kot2GNvsSJRMRXEHXgzxexWMt2TpUlQcVyyQNGznzFuTNXiaBD7RWR2SaMbP5a5iJH3ibcwISg7
syXqF0lwQetEmboKi3apGx5C7ui1GaNTfcylYpZGH0Vzz1gt8J8LurAPQDATPSTzLu+eyqN+DR8y
oPFw48fhu1dKq0o5eBVm4WVCHBU+aBrrk+6BSct6aN2JrVfvux5ruKvSnhn2xdg6arhkamnQ89GU
JeJff1WvBd5soTvU1GgJOLr+JF8YYjJzlfQ3+Vo0cCF/Aej062fzfCQdZ16Mt7SA6R3uIe+oQN+H
i7dJi2STIR+kg0QfBwSsxJhNp5KostOzBH3oM9e8ip4jAyb4AhDnsynxg5rbL5/p3ZwO1yWtJoK+
m59euObKvJRYuGI7LR8Qceb/tcvVr06MpciqOBlNZcyuf2gc/J33xUAW9FeV7V9+/rdOjPg/pjxB
z3DKop/SJhvtb50YBLgWgb24TmCuTkvZ78sVdGccOJgvaOFYMgrc35crbDGQZU2L6BKaFAiR/pPl
Cjvt3/U8sNKgaaLhMZmA/rxeKY0q+lKbklySKw8xHJc+nURdnSkv42gbL8N38z4yqk7oXsg4P/yB
oJL04I0osFompSgivINqkco2q5AUMVvg8qtWmD/nysZ8K9DUJvlGTy4ie6baPZ7CoxfWTYbyZjwE
5Ym+bGdtGD3qABI8uuu1+c0SM6J1ygqNCZx+NigumETNU7/dC51x9Pv8lDJ/Q8UETIB014Q+a8Vx
t+VYUl+FqgNMujKsDHvBzXv+qApVj/4dNSuLulBHnmRVoNrEFtdXu8liR83ee3waoDk0KBlHYR/n
qR3kNtEMqTxXDQDwwZWecTycKoLeGFgOR/+mozUgILAAxcCYjIGJ+G24PAsEPUQW5+kKDcKA6KCa
1MbMV3jFO1SkNygki18iRBhNELTIOlKmuKMwXHRTCYIfviY9z4WWChCFYrjvGV7MtMYGpDveiP5d
gUstIpCoi2m+Rwyc8lMj2D35y9LVM6e6DbcKKAS9qRJabYl0aKZvcbgiRcgBiP3UPxZjFwmF5sIo
naCYM4PjeK2crXOuEUS/HhEZvdOp4Ljp4gNe9j/SgpEDKWnCMrzyBtJywqOvfwUvtLQgBayYop6o
d5+CC37rlDg35mTLeIWMoB3soHEaGHac/LM5POvkfVIO7ZlRLYhHE489EaaZPwOCNqtdz8l/dOuA
IbKSbI3fJqx7NhokCNVc3cjkLd5rYdH/eJdKcIzluDDdEp/FTHA4ZcrjDBdS44put1Kd8Fr+NJ9B
fwg7xGHLhqQI+eBfx+msz8QOypHFAn2VluMyAP+Bjuwyug3KPc7ONybIzK6UnazYarnoY56xiNFa
eB04ryvLDqoOGx919qey5mE8pp7gUI4VMQwrP7DbIsZXvmmzfe8tpFNqGx8S18ER/RlyEbYH0xo/
Wub6iYG59SVA1y4SpSNTb5vhZ3hTYwuXJNuN6WTxpx4thtgxk20KcIJSDR1UiYMydodhqT43erNN
UU6g9gDTp82aYJHwDIY5w6up954wpiIpLtPmoYispw8PzadqzaK9+VqeFUqZYOTpzJDWfObEA8n4
SWVmx0ZYXvrqEfMIplrvxnZwQrifE/5O+VFhayIQWCjjm2/cJ6KrcMr3vjmZuM/lg0/+vaUsjIWl
LtgZC0UAlCMrt4KWQrI5cGwnB9kUQ2CJ9RIBQn3sbqXlCB+cYHD310hEfMUxtdCxANvqCEhGXXuE
UUk7Z6Mz+x5SZ/AkO2bybuyIE/HMlYQ5d6BNSR3w3m3Qa9ieEW6TjXI0jqGTzutdzDiN3G/UmUTV
1ualbh9R/zAw1xMUDQ2WgW0w7wDRUUf4W7wwa2PtbVp0mFn8Y1lwcJr67I2nAclQDsLaQeehsCOj
g+RtBzUKfATVFkKBzhYD/jqjGFKzY91fGDCJo9vDKNQcNV5r8r0vTog4jfEIaNboNp7qaOiE8J8B
z4XD1Tt1vezE5VOy4baWE41xQCYArZ7uBbcfNkGqSiqorLigCeOqClqm5MV0UYrxzkSFdEv7dXNh
iJc8d8ZxEjmzplGqCO1VgCDNVy3mX1nDhNDNkUGlyKECZFH6+PFEJIXYaGI5MR4+KukDdqPZOD1E
jgzS3twrGRDafjKTYPUNtvFQc7puO41iLkEXgkKLJcbTTrlFJvUtU957wvXq77S5llSQAdGZDiGy
PtxKBgCuJTAVoxFbCdshfBGSQ8zSJCd2UBaOwbnLOMW38IS2BqXdRUPjdkw8t8xJ+Jz5p+o7PlX9
TKVGJ+dQnSONxxYyyQ2bJSK7mEhsdp6CGeFCRavKcIwzJ3rD8EWttmj2PVSP40w3GJue4h8cBx+5
AdJnhk4LI2bLBT++t1i7PDeSXaW1n97iaV6S/GROW57t15v8mw9W3/R773X8UUoHra7yHi6DYNaQ
IyDMk3jB6scSK4K+2pcgheudAd2rd1h58x84l1W9Hn/CKwo7azjw4+Ih+6yHOSBkJCK8nUuW+Zqu
rw9k01zisV4X1owxsnAPJVbwpRnca+lmya75ZcQ7vjCGV09fEPELrtc69y7qN31VuvhOTtYyPuro
IXuk0gfpIT9vEBsKrqFqhhCBpuWlfNdVt30fIOnamP/FfsN5tLaQUM4szCvJK0rsMxsZ0qZfktDS
rRxpyYEVHUZz7atZ4pTf/gUrwNgv1TOJLIfsLnxmd75whAmE/5u+GzIDZjqPHBTURXA5Y8/Y9K6q
w28cf4TS0TSHw39ecNo9Vw37Fi+ZsJN5fENbNdHUZ9WndiJd0SnP4zeSWDag4BZJG/0c3FCE0vVW
N/j2XTSJGf4OYqfRz770NxiV5QQCSN6e1rw8J5+gpl7kGivEdsjJx52Rf6pVB6SzPCK9fHewiy0r
HNqE5w99p4TI5KczoFAlLXmS7cxreByXkSX/UuaOJL4Kx2aD+BOBPDoPFCTIcbmgeKX9K5qa6Ng9
FNvYhCc1c8h0xnx0xL9UJQuCpWkiQyVD8b6CoaaATkpv8kd7S+o511h0Glwj2mvZNmdNYn7GWWZX
of/DkvMlAcqkUSLjCDoE6IJQctR7/xKc/GZmujl8pDZaEfiz0rlgTZLFoTdQhFqI8WbtG6CLG/to
Vy4rC/j/3MsXYANQCm9McU5OIp1CeeVlU/Kbeq5cqwZMtZH1ta8teYE8FMWRZ837go4NIn58hMh9
5srwip8a2Q9jGBqYPG5yGL+VccnYG8xQwcnpm89G+yLi1PJWoOuwmtRc/3v13IAdA4Q5H+NFiQWK
JDdzHVbL8LW5IkmlhYzwR0K2I5VOePRmCek4i9iJL5BW+J3ymfm8diElF2ktb756np4IHhTHH7Wv
BllJSb+rDz+0gsZUiWjB12k86iclMbEzoXbJVagE1I2zgnzV7cAy2pqb+lVrN026nnT2Q3dAxY6G
HZGU9AoNJr6TqFaT/UXARifXRwvdQFC8MnAzOvk8JCIbgo9oyPoIRtMug2SDTikdj4n2E7TnUa/2
Oh/6kxpRAuA1E+WUViB6YD7m1Ac8PdIuk9c+Cu2S2d9/dbmmSzCXdQmIM9NsWkD/cnAuU1n9pVz7
68//Xq4ZskgdSMml/6IO/Klc04hUNAAlaRJUgj+bImVVmUwhBOVMsKQ/lWtTITe5fH5FV/5H3SXs
lX9jQAGXgMdSgxWgwmv4c7k2mHKH8rRR1zgQfYg+tXhX4n79/CwRGUUg87y7UJ8yOtN6sBGPAx18
ZW82i8aafO8O/Y5JhSeVXNd1SwIhFRQFl0WyAQSzwiJoChZcxmFViXYxlgKoNz3nrYrNZvTvUQxn
F9YNzZ32szxm527PCAi4rvFB4rE6gqFemHVZrwi0Akboh8/nzJ/yLEXyq0IbMXl6LdO1HtBWHfA0
9fky9D9N45zZ4O4iRp0WQp50UZ84RcXZHiG9wSyqSe7Wx0CC85Th4Xsl2TtoQEm5nKdT9rS8MmGQ
wKcsaEpNB76qdSSc5Bzvn7M+Q+FEj7pkwZpiFjlWMAHxu61klTcPwz+pDgNl7+iH3LTiA6S+AkAR
rxzWHBzu02BWKUjosV9lGNgD28RsCloo9wWKmnwaZ6GdEUR5UZVzhfSCabpHjcRLbHAWABD4hE9D
jkBZbeX81ExnuxmsGBU5zqcyHPLODs1bK62ZM4lHsifCYV/CqknnFmFjHrHdi0yfGwbe/Z3mHZTP
7Kf8nFD1PUmGdJY2SbyMLNwaM/lGDFl7MTgXm0zWwENJbmgImHwEF9OqyjLN2AuJr13VXwJ0Rg3p
UHCMFLuqUAo4vpKDXGbuItD/+jFQ/eE+TGkWesjemNJadpW4B+umjt5RSzYxgRzof7hAWmGb1EtC
4KeyDdYwSv9lTDBMCp9qpUpbyDyy8K5HUJVKb1l8R/VcvFWnKYhPYJL6lUaXSr9Nyv69xQWMTBl3
UaK7xFcjEV7lwqbhfMVcs7oB2h4eQUBOwirxnfwrPfJ5maILO438ZKCJM0CgOQ5h8s9mrPwM6QCS
lwjRvmKGvMedvMYKq11IpWfbuKPcwrszOvKPT/gJDbJ0pnyhph07BmAzQA4vGIBIv6HhSbRA9uW9
BvJOVOfM1ICGl1S6wspgc/FnnBnZ8fmzf5E/wovHGcRn2q4vesYlqO5aLE7GZWBUhCaMTiAKKw4a
Z7QsOKYafDflJ54jSGM1Y9VHv8FaI8cLY+NvfDe6os+NOf/YwN/BDfrJUn33SHHncTC6xGdOUV/Q
0KuzfFcgbM1qnNJo6AbiP6id2b7ZCxlzUVdkw6Ehu+CwK1c+A/uZwnl5n1KT6+0iPFkoh1dcJyaj
Gjc+jeasOlHB3EmYH7dW5dKZDrkB9dmT/WkhXLASx6Su+6/K0zEMl7eZz4BPZ0AVzG22hZ5ma4gc
A6b9pMQQVwgzItzG3TSnxqLLJJZ+J0Gbab0fmYkxIgYSaI65o5RvvrUNuxXdKOhTxkvPSw8I8yrx
uMxj95//c4gWHudJ318n36A8MaGVnJZxclS2l+46htArzrYpdoh25n8RjaH4V527MZAOPVBQCl+m
ZHbXNdvAl1FfdjrHsBJAY67MrC7ls1L3Bc2lzAuOopJjG6NwiAb6NUkDCELfppNERr96aANmGYAD
62TsZgi2ZqkQftCercKNiWmIUAmf2lulaWU4RY5EGI5Dw4PGj1/jsaIE+IZYPMDwLbzFBqcA2aKP
DKtk0GEdGQWYDhEXk+746UTfbO7qlPsrTQnAhZIuozz/0hq4ujIq8CkrmKBUrEwKMgTCfJp/6taf
hAsHhAynfGwCjZJgSh9Wg3jXoKRIQVeNhVMBVPV4Gh6dYYlwIxLQJpVJRccEMshIhKHEG7iMxfKU
T+GGyUp9vnX9xGM9JDCuoiKkF5/Yop65jUy/LBWZAYrq49kfVMwTKe+mgl2BRv2yAvTBhgO+/M34
AWrRPzKbZRRmXnHJW7spgd51M7V8wt8c56iZ0aNMteZVFl6hI6/NeW6+BHx7T2Cmkb5EySZgsmgE
76nSTse+7kekntFBnEUS8sTRqXqOyzQxh+rRpvUF3sc8YXwq9ckp/LEuZjAHZjr1Ndtr9RAOKnzd
n76ODzraXz4gopCfNFNaWiJxtEZOxItJoL3iuqMLjwIUm/hzqzw3/bAsMfX5dI5IQyHemXlxsg2p
aVBLI+QxnYrmjkKTJ7gZWBYwoo20f3zaQIby8jSODa0h2PUf09GR0t6yjaPIafwDqhtCE8egy6Bt
RmpIn7d6XfFZnylyadzS6Sy33c9kT2KzUoGqLod+0QmvIu0raYK7AMRXbEp1/ty46Y2+Ws3Y1vUv
GmtXPQO4t8ruPAwNgVB062paIbO7fBqW9ZvVLQNiGIxD8kPtVtx9F66C27pFN3nIQm3uL1us/0sk
Rk5KPAS2EzYq1PyWcpcX2obWWhk5cI8ZxrP2mjriKsKrj3xWWGNdbiun+yqXWBWPMOKEckEhQBFA
FmuIrn/OOorRkWjsZkDrykqfrjTnI3XCUwtC0aWtiP7NDjdUULjBXrQvypK8W+s0Mu4lkrNf9ESH
ZxSsBKdykwsHax5bXUUDjISleZbPLJgIlUEQ0O5i7wDsQGOQHYNnWD9hvc0pVOQdQGWJUz57F7/y
Un73t/KmZQ71OCnRAfa5qYwephx6HkOvAGjP9DWy6FukrfSG3CQQM9jpFoyiWghJrg5RyWOiPvc3
errgiMRJRZ6p3sIDcZwsoC85hIrcsLrt2DB+yJ2nNoPkSi8mS1feGdnhZqRCc8dvYOfEABATXJCZ
ZgOphUzJqWJe0riOhpNGF1u6KLS0ExmT3NwnUpBmt7cftaOizTWw6dYGyS+qRTrqm4gmeTN1y3kP
NQ6IwnOlfat5Qsyi/O2HN1IN3UpdebTc83ND+93kppXRjiEDpr4rdRpcJQtsevJ745jRwE9gtKNL
cTxPOec0+EUa/SgtGvNboPlfoMJqyAGCBoMFWTiq2SFhiZPkdd89svBhsnjr+jlh7wqRyL/JG5az
PcjbJ3RMwr95XlzFmAkiC0I8fgm4O+NSzZ4HoZ8HAWMKxv8D44z6vf/WX8AXoyZgNeaMKHIsRqf7
8BPpPr2KNkIBWUSvggVQY/C0RY2fu58kaT5sUchzdeMKqIaqVoXVE0DnRej0EH9KZUoUH8tVOu6j
cd8xAv7JkzkEe9LC8aUjLa/WlqU7DURjCVK8q/VOIp307M6shJU//l/uzmy5bWvboj90kELfvLIH
2Isi1bygJEpC3/f4+jtgxyf2SSq38ppKypYtU6JIYO+115pzzCI4xPw7dV67JH+hE4uCh6DM9zpw
0srddcq+yZDIOTWlFxB3V3VkxAxBKR8SGpcyFiEj9ZbdI1NPgyA/4MX+DowXrkYn7HZV390S/1Qo
J7U/ufygmnesxFUf6XspzI6MH/h30/vMVg4Su042vJF5uYuwFxo8A4EMig4ZOpYVmirvEZj16Cnf
Kwlb/Od4zSJkkKdG34efCLI8sKP0Uz065wSwLcX6YH1wC6Pt0JmUUJWQWjszMRGBqSJ1puvfE0mp
Fv/yo61EBCPybBTcIofMvznawh/g/Peno+2vj//jaKuSH2F9Z/PIPO6POaQpAp3TRdM0dUaLDBt/
yCbE3zQVvQTxtJqm6fqUdPlDNgGDj/AMlVPtd034P2Pwicokx/1JNzHNYBloogufkBjGN7zgz7oJ
wTc4lFau4kTcW7FfDZgYiAMKsA/K25DyoGjz98Eaqtm7wRzA1znzZIJMr2agYi7nlemjLsR8PMUm
iS3So2iyN+Epjos6Y7yyUmztNNIg3xRby8QE16JGqgjqnAmP8blGcp0mGxy57lMJnKUJccq/T67y
F+sFVvcsePJ0hISn5FKeQ3AdFspYQTg39HS4s4eZnE4hOc0ZT9RIv97idiwi6yi+SiNuKDNB510R
m6BY+wg6vNcK61xHn0s4zaanWBJGYV7IEnHXu0SrANRgytKvcPkWvndPkSWmqvlctWx7SIzicJHh
KxYp5xfs8JpsQfWS1jTxgZdcRzU9DWoDNLidV3QERe5mD+MOQpFsGre4d48AcWqmki9VluLa4tRa
BuXe7aVTiaYrRWnZ+weVQYmI8tviRdUVOl6y/EiWYWwSxcGCk6S31sfTVgTbkNUl4DVJqJuTkTR7
6G7LDCPvsFGwGs0mz0crtiecJd8MYQ3M5qKgLulghQic2YRwXaNWqLLgoFvjPpYIosCt5Y20dVvv
LlSqOfOHamEhsBtRx/m0Lg3tJhObJKUHuUb9XKDGalCqtyA+AbSRQaEg8HocOVnEz573aeHzVZVF
jtpE5JBhDB0+Kv80gB/oVtXoyHRuKWyFm1tgRCAfU7i7WX9z+5a51t2rbU1xen9l0kil7+9vbNr7
EId6WsRGB3Q0PXL1LrGaUW0izJXiySwZP4RZ9qArGOsQiKrqNB5mIKx5vm3MrTYplmKyQ1JLnCBz
SDZ7vKJcubigRKxMFZtVInVHPbWwtePtUmSIE3Nx1axckjTziGE21H2+oeo0TffSncycVbsKo01E
igm7h0nuF2fTbYrvkTNYYGHuQxh/bevUzmG/FvBBSmgZsEL2XUCntx6VdT/2SGZgaCOaHfiyWrEt
K72bq9AeSxRviTJuMuPNDN759kofkxICuE9fil66iyiJJ3ZlewoQ1OOY9qGP8KNkxkrbNZTeoIIp
ALDqi+M2lp1kJe6AB4MLSeAC7wCcvBYcmz+4g8xrPDnR9UWKqw9q31ymNcyNRYuH7SOTblobc8bo
N4IvvmcgpW2PS8kwk1dqBzTFU9JpUEyy+rrv5iOy2QIiEnNHoeMuClzUjowIjPyWF8pSkvRdID0V
orEfc3Ku4i3UkZncgqLiDQd0RfdfbbkZiRRIk6+Mjb3Y9/jj+uVgB+GK5j9lQSnn8xZhkwrXUciy
ma447GatlK7xRRdMp90Zx3uaAP1zQhxXTtOJE1hlrKaQh0gpCP8i9ZILNDlJWyxftLO6l/o94eIk
5SCaRXss73jQdzI2A7c/RfI02g7OlXwoJVr0Be8/AIgKLBYSATm+CD4eMO7oKGkk7HfCyzSVnSbB
DKu1ebQTnxvPOwmTrJhpDbZoTqgqh52gDNeGzjxiO+IzHuJ3mTMtg1v/UaFbbsYza6fAReXA1+bm
jrs59ahxPcOCd4X0OuOL6lSBCYugxveSXIURM7iE0eKhnUa0AWfunLO3yljSinaWcBwyyOL1I6d7
9culy8ZbmYFtU/uFkO5RasIkQywXi3NYUvGnINgWJ/8+XOIcEcydueJ039IdmEJBKVJSgwAzSr5v
nzSs56jNVvkUQAC0jal7fUAbhw0ZvZtcACWgJ/+k733M95xH8rXHvcJmuh7nLxrNygWKMpxKjIg5
+QvjpiSwdHwyy8Xk+Ti3yZLMOgRb9GjGVR5vBMetKb8wSJ7xEX+f2UxTIMs2JxyGxtn0FSfxnqkN
R0ee4XrpHwio7NIjZIihWDDakg6gx5kYysTlMb9ImHSMzNaqExea9OY+R6dpEpd/JeZb9gwuifSm
KW6XFt0dObJwVleISbYSBLgaoDYBYHTDkgVNAeU1eaanRj4z/oCHpptxxm+/GkAQ2M3P+i6nUUU8
XWPr+hJZBJiXh/CivPsXekIxA1hAEihBKLKddFWd8blY6ryy5rF3aN48jmoIS7ChkvaDIuapoGDG
azrHfKoymJx+FF4o995Xq/FLWyOGXtJElM71V2IjhSa7vH7jJWY3RZuSf7GHmeWSgXZkS5yg4Owl
TNzqjc+2deBV0JZqZfPGBC+1tWsrdstZzdCGeMHGTs1okQR2BLra8uGSL3SA07MqvZXtRftwsWmu
2QrP4xU3M+MwSVgXqkhbB9Q2x+WdSoZTfzDLhxxKA8bZVw6qUrFoyPXI9yo1MRd6iToBkP/onfNn
x3TXrNIaxzPGAfNvve6UQiQxP9P+NdU5YPrZjkCkMuQmW+Ty0aBgHotN5N4rOrIte1dIdV0clYl5
T9dW3GjJwaKPa9LPDcMLl8CV1lRgreIIcAQrYcwX4DCrvHb38M0ajykANjpP+hxheOXOTWPCADHf
G8yDmqzHE4tT6TpBfpOkxWgdi68Oa3YwzRkTIA3SWZB2NNt9dIdfcBlodsesYLxpQFdD1KAR1xdF
kk7MguUXMx22hegfKLposWXt1Oze+Qm5PQtzapmbzDXJUygXhrbi/fJw4LSlxxgNjk9M4yRe91J+
xeyBcV/GYQ16GRIAZBxjPnAawySVoHgfljWiStgjBc01UXoSiYCAeZvR9acpNhdV6yDkgB+myPuC
SsZ8N6LoRrOdKblp7cGkAC6q8Qzs0ppecgHPz0wvQXtXmDyk3vgcUGwKrYOA9luvG0WKlxsotZhc
MGjYwBMbi5S9H6038oFqob8rTDuihboD13JQ0rtKYpc8D5iLKOM1anNyDuulwcksFLdyuB9MbNE+
oTwl6lxKAJNJC0SAAgJQRXu2otJsaWul8qqVVjVllNHQnzlgvBhP5EkIj+mVbEjt2kLqar1xFd3L
sXVIUs6o0dg8jEJFTnApvbnfkxuOqx58hXmvC/J6kidG8VbCtIFSq53kocYRBBF9y3nPOhzTj9ew
LaaOqvQHzEekbYKRbC5N3k0OcwJDOf4iEeWSqWFyiB8SYlgdb0WNWr/hdFeWyzxdldKHom10lA5s
o95rKXsbKaf7UL82Z1d0IgVlDQ55NODwrcm2di9+85w3ThtdR+tdbhkH9eh8GWllYP4nu6Defk6t
ybF7TPN+LnW2yNB0Fg+2RGuSFZxrIaBObw4hnasnedNijmA+HJXrMgKlAz0+x0chHS1xX0IgIksb
KW5J+0c6qi0uSnvy6ECPmBlBdIhkGSRtXK98HymdvPmPHmlWY1iV6qipy6UgH/rsOEw2ieKUiSXC
Ocq1cT2M9O83wwo+AlJbcYs4pEkDtjvg/IBhkl0LTWo092pwFktFmvlIrvAyNBkZlkS0rlKXeQlD
c7HyDqke2gkE+rZdpNXpX3v6RTuP81dEjCpbHARBvP/t6VdUJf7BT6ffv3r8H7YBzVBUiTanKhkW
7uf/nn+xDeiKyixV5XQ8uQYYJ/84/5K8yAmXhBwR6PWUVvjH+ZdPidOzZVgs85XxUf8D28B0bP/5
9Pu/z9yaLNM/uQaUNvbcqhJbp4a/5XGR4b7zxr16rtXNFI5rXTqa+hyCni3SrAT5tQbNY6nvsMpF
JrTjSyd9VP5pok25SF+XDFda0WE8FykPHk01I70r9UfpcMcIBF9wP3TH7hijmSLbb7pcD0p3TJIj
rT9ZeSY8FwhFltiheuLw95+0zQbVNXl6JWdmPb1LoAI4Avz09v2F/1oRJ1T7Tz2A768C4ZmQjsHh
03X49VUIYjeuopbcGUZXCrh4Ugxl1plJgzGQLu/PgwaYL0w0ZeHKrz4KjU470zPApUYAHbd4N8OL
B/8Q/x9zmbfjcZIEy9mrH9hmtU6HjcTCnNiuB3GVw1seo7qwQdojbq7Zi3MdO+RhtDattelrO9R2
ZANC3lbfSCuTNLjt0M7Qb9L1M+bKB/z2Od+soSpmchXcUdbnSK9Mj6hnShRa/GTozXXzxqER96xF
q3UZ6btBbpciz8svyXKkMMN+vOJLZsG6Zv9oaE6SavIivLYs3bHocIYjD68kG6+9dJ9ktEnajVNE
iv3Qwsz5JdwTdRbQhHdk21ob+ZNwQzU8hBTHKw4vVbrTmUItFPFtzVpmltlKyivOP2u2vlAgWfZJ
ePVv2aXp1oyl63JnMEXlOFfLx+olEdaKdRP7p9Hzp2axhTrLCtf0lSWVMOcvkIob0CZWd2yVPV3C
0FW3MEjHV9ecdRKd9tBxQUqBqEeCIH1o6b1oCVarp48i6wNujNxywPrM2ZKV56B51CgMHsw03xTh
Q1/etBdLWOId76lFhcdQ8AGVv0XM1qMeRDLFOcY5Ul3cewBaQ7CD5jaKn6a6QElUOcODQKGHJJGo
bNIws4K2vvQhxMbxlja2AhQFLjP1Ci6z6fBUX0vau6lQOBLPvAXhsshfIhHS2kyGKmeKu8AgNOR9
fB2Lt/aadSfps4eTji/FAlxF6qZOxyQlp+9DWGe28CpfZNrTdKwvo+O/Raf8Idx2R04/OjcyJ8V9
ROM/FXl+8NmM4MJ+rmO5MZoFd6kOxupC7iSN3pLZX2k5dBO43Enom+L66lthHEL3Fe+bMU6fNSq0
wEv305qq+k/eqg6OrNWyM4JP9D67UcXOiLF9YBT5YIU30PyW+lQVBKYGH+C3+bdLHyqoh5ayCgnH
Y54aqv/eViyLkSZzrBVZ/kWW96n3+XetWFnnH/y6Gf3p8T82I+s3EwXRNxuHBUR2Mqr93ow1LUwh
JCnR/v2+57DD/bEZGUQHK8h+LHDH3x71oxnLZmSpsgbRYyJrTLvbP9iMiFn50zrMU5cMBcPcZOJT
p93qp93IbaSuq0jZdtDLqPo2cC+tLZAZgCy71dcixlU9gptGOs+nYG78D3hkvXrrIRRBNVCIF/+m
di6aYEk3gyFKfxLcN7d5iLoFkpVB28IUHaXbmJF7BVPjGGGbFRbyhjqvuXSlY25wXg/KMmUils7V
6BEGhUiQYYhY0Xj2hX2fexgKdJjOoJQYngIGDuR+bllI4dEEtvgFmKm6ycYgbwBCQg+VBnTr1GcL
SODFJt19U/SVpCDQT3ATTAQIEHqY2YWgrMfs2JNGQNC5MlKcVatY/RhqY2ZUzULGGDGK5N4eVaU+
12W5r4qnxoivVec/VUhCQ0VckqM2z7BxQDDaDfUOeeF2UFSyJm4BOhZa4SudkaahzEdB3ya68tSV
d4z4y1HXOXLRSyjvcQmerCQkoYR9NHCQeCJkV2bfEYiGDWump7V7bKvshKH7NezpicrtCjJTFfgL
RUc7HOS7jrL4UYNuUaGKr4XGm3tVsevpzMjRLOyitT4xVYdhJVt7pZbnJqZAAURXUnbgw9FrGeOu
ZJYscgzUkWkYrrJB/yPUYOXoUsQvVWfdevW5LIJlxjsZI97GJZso0lk6hj7SG/y8s2TjSpuS/Aq6
JZwomfR864G5A0Io32CjEOFCoSQ/VOhgyobLbVO0/oMe57bavmnGSmUZTYwSAaSyEIlPm4cH2EOR
ic4BSuRFNSOnZe5Hu3FWC3uL7oRgxHTu62wRDAytlky58uKR4RuY1pPSnxQgrzuCJrRzm5cQfiM0
61GByDj26gWIGfqkS4HjaYBSFUId4dDKvJ4PbAKevommLU+XLknfX3RCiUe6/Ik0OImx5J53Up2z
kxivI5bTqNvKoPsKijcgTulKMVaQY3rmEoW7ERu4DLuE61FKzWVjotHNWkDP7jqRVqViNx3eIZnD
MWf6VKKnPuxJWuEqxT4ifgiUIoqR2RndfLBRwlkBjyxnA4IRW6EJrLvdJmTYYBY+4OiLPN50OqS5
BOLwrai9S7wdLvkUujIF/+r90g2IZBl21iCstb5YWuSgirJ+kgkW5h2K0VNlIq1xhHC0l0jTK2c5
pDWqQVQ20rj0q2rnDRBJelLlZDoUrSnYXk4OEGQN+tk0XWdhz81FvjY987kjXRF+vNU8UToYMW1b
HrlIuJUHLv6FkDP8dIbwibp3OCpIE3rB2xqujuUigZRuyC8DmgFu8XsoZutOwn2q39ObvuupE7Q9
AiA/XatWZNe0+Jpqk5OuqzChNp+qst12Sb0TkVyL5iHJ715ztRD8at26y4E3I6dYQi22wBDDrHW/
BjR46Lfzax6u9ZRhjWB34WOOstGUku+09X8nvkrXGFGiUOXoZIpYvf92f5TxV/+yPzJy/NPj/xhV
ilP0iM7RSv49e/SPYaUkGySJsT3hjZyOXT/2R8XE480cUzT4LLmlErvq7/sjnzIVBL2Ehf3+uH+y
P/I8ft0fvz11SgNr2hsNVRH/Z38cE9mMYlrYjkAoNKeTallO4G5IgZVD3WR6eywfhrKJcUi6Wz+1
M9YGcjCG+sW1HipVXuJL1nGv9BoFFw61ySQ363BFbVVxBY2DdpiSoyFax5nTqutasf2XtF8TdBdh
SEIfgGgJuyK+ltcBWSnJyutsfIP76/t3LM4wX2262yZhUy/oo8wMxvrMH3cK3qIZC15b0DZHh7Ou
vHlz7cCNFxwmVvRwgOa+emR1odnrDnq3zMY1IjQvhr6D1nUhfropgQ6ZsNLdbZZsA4HsTYYo4CS0
o+gDzejPgase+dLpc9it5Gzewkd6DbFy41hQtkw5fbJB/S+XzpeRnslyXDRQ0vUnNwVyuLlMJM9J
mCKHR8ODX7+ou00gzztrGuu5PR62OX6tlZ5yLuFnZpuCHLpThYMo7TP40sQWebYOd2bOn5BzRsIk
odl6X2WJrgdMJVM/SB7VAdlvjAYKXUg6KdtqsHzsQaymwdNwiO+xOELYV2cN3vJ3OWHnpaVp17TA
mSBl/QckFH9W81Qk2pwqp+tJacRpJ9Qfc0ZWxsprL9EwHCeyR4TgRGUQnXj3LGqwLFZGzSJoMS/2
7cAAyEGY2CessVlHF16XCP7md1R42dnDplg5mrW0sG9H/SEmep5d0OAEhOsgNL/kPWyxWV/vFYa5
4TQ7tPSNFz3Fzdqtliaqy7h7mwRrR0ymTrQo5yyzd+YQABXzfXARXpp3JFYblli1uMvD0gNyFK/a
2knIHeGMeUctKBNlDZxEfMY5aiyBnAvyVdDWrcClgUHHg5FUFONKtB6TzEky23jUW5H2uwMvvoUU
DIGFGgQJ0VbbKAxIydHEyblsaeJpB11bc5I/StO0n0Aa0ZmyL2uESLmB8Ec8E8CndfX8Xbn0UQtS
HxsJvkvQalMkpLf35A9CgcFQLwoHDSwQdrwyoFvJAgge6pN4jUjjnSJSeuYYWzYBdw8+lKk4kaI4
zsgURSW9VwZ7sNYuChpCevdZ+hCxl1n9VsNpEs3jY3zBWRtCFXZxALa2GdIckBY105I6qi4e4kmY
2NJHhIAqIFsgoH2ANn2BrSTfDB/Yx/DBWvPw/TS8iKQOMQSwmCptdfWJtO51/5S5lCF40wIsMYO7
0Q5u80xf0liy2XtrUSU5ZYSv9K7UUJzSbeh+ZYgIlVtJjQomwD3JyGA/83canxx+mW4Mm5a67Sid
O/gvtnmUn8s3/0Fl1r5jqpmIW3pE+6yYZdzysCJfCnn/Cvgu4Z4OHZkSeHyJJ77AKrMJbM/XwwkV
GBF5rbjO3WVzbZN9ql5b8Q5dZeZ2NqPK0Nt5zvAyisu63lf1LU+ujfyEWnZuLBP3Yyzo9FcTKfQr
S3clVk59JlLCA4ceaWVRARGfvlKH4zA6FvE+Zkde+RPqR899qOqXzvoQbl0It0l9h62i0Vs3bn14
Vg5qYS0VHFDuR81dSfMVhNJU0kxhpXphPXIgiGeusRa19/E8PCdMyRcxMO5tg1CennW4GQ+iYCOj
2NB2CA4wN8TgINwK5sc2EzkgstZ78ZofzRdMB2/AZrQ5wtSOwPhGtRzJO/Kuq9J87OyGDAgZbdwc
veKrvFGfGPAlH2Lh5PGymwa7SMehWusruTw3kNnw4VmYLkW7hZHJSTwh+e1m9Pi/G4Yb/owBo5Zt
zcqO4t2IBMa28DXKSo9k/L2kIzifaMTe1vqSwGSwlcD7mkJX400lnVBuvmUqfJqrqyOBb5dkeMxG
6lB1LbpzVHW1WB4AqAH/dRLAHIRBnJOUuxiCrMm3L/chMGl5BaQOEpP01n9ZvJNnVH3hBk7ijunk
4NJamGvIG6DiR4zIEBsYh+Fj2JgHV5wHKVlbm6wkmoZVrcCoQW9fOYLg8pt9634OnTvTGUK0NgN6
Y3ELtqstKQ2oG+jXqMtJJs2PJX611bGGOi1kTsCUt0LbQQRdQM/tp4rkL/qP/5s2/n1bp/s40TE1
AyrDr8derdYDw5eKxnGpVLmG+mViXLqGKWS/iRAtlwUGlpPVoPnodWJRnkrv/4uYsWg2/9wC/V4V
IauiVOGcT3Xx63MQg1ApSIpsnGDjaztP2kgsBNVKl1IUHNNUg5flmHY4G7oPDRF5uDWMszaytmQb
j0sgVY+2gE2cW85kZLEfUIAOD6aPkYEMSYiG0c0sruZYzSXN1uJjN1CarFBx0vqqAfJq6cKT+oPj
4QCuzVXTs57vKmlb9Ovuyf9EwaeddAVW4BY7sMGqlWh73sOKU1yyV4KPnCQSzx6e1PiMYtmMz2r3
+ZUxWwdwxeFZo3uANEiKFjnKBuT58raDAYZK4ZiFK599rlsKxJJPp3aFpRELZ7gvNsa/ug+lcymq
eN0YQojfHF9/04diKMJl+2sf6k+P/9GHMn4zNF2lX6SYimFaP/eh+BTfVaQN/3308UedrUq/GcgI
RRG+rGqJssIl+lMfioOAxqck6m3+2T+ps0lU+vVmoAX3y1M3pj7VT30ofQxqPQ3Njkg633K8+JPR
Q8OhVbq40SeN3ij56MXPJPnwCXSjBirolvvAmEmuq6mXvJD0PzQj6EhwCxD5p9pmOxXlcms34VpE
AkId0x1ISyixt2Fl+EC0puC2LBYyt31lvOUUzlDlCMT02RE6yxmkD/rYElEAomOMMlHf9Lk/ugdE
3MFGwyf6ikGnZJ5K+aY8EApR4/NSnhMnRrIjj+f3XDhb8RFIiG9X8tR2OLuGHcukjDnDcy0/Nv2T
aV5NImT9B8oHK9jk0Zcp36PCpg2iUIZSozeMWJ9Dy+GZV0DMqEADDGWTiiqeV9Vbo24DDNXxOrac
crC700jcB6kZmIPqawjMAuoTU6CChBseVCMusljemCIJ0WeawGbaeleVguK1Whvbnh66Z1yC8qFB
NNPjySphnUkaScgIEMOrJPtrhcll/woHNt0jj9jkAPzkRbPrVg35AaJDA4JfEUYhwKnmBot9h7CK
qBymVb9/7BINAfLzSjWagXqa/jB9jp4Tc3sw/O0eQ7MHN3zOh9//ms/zMQ/kg++P4Fe+prCI9/x3
tV74Nvz5C8e5cMplcnG8VUcqDiD2wE329TnOac/vEIAY89FcF6Gd7oL6QcsfQ3+RiPvKWHTFPZNf
PFgL7qS88/bhoK3GBBM0xQX9dnRqNBhK91X1nwieSXHozzA4F7Nw2V+TFbNeVNj8kb/mY+RAmC34
GNQ74pD/fsDfl1RRZIcwzfCYNMxGuoTDGvdIT41K/NY8feU3PsFay2w/moRXiylkA4uWR38OVtd8
QBg1pS/yF5yx+L9DiQYsygPMPwNkwzwKRxd//P4/H2MG4txJCCGf4gP+ng+sdzylFTTy6EsSPwcG
b9sBd3Tx7otfI5dJJH6J2CCxnfPapeMLAnsN3O3KzW3Dt31h9ax6JK8bq8p4/LZB/xu7IyxdLKey
JGuiOPGHpxb636zaIPL+tGr/6fE/Vm2TybMikVdOPB2/TkrqH9MD8zdDNNBrMyYAZKWoLM2/Tw8U
Bgt0awxm64r+a5w6nzIN8FUMuJl16AzC/8mq/b9p5t9+crTiMihxngrP8NdFux2HwhMVhU6IUpwQ
Zrc66J6i2JPst1SlGhZ2/VpgQfUXQiUzHUWHlsW2K9PQ8+B1lMzrcpIskP3+9JL+RXn3bYb+63SZ
l5RMP/JsRZ3/GK38vJtQHA9irbeVA7YkgFcfLHXOHcREbtqI1k2MPFDKNYNSeZumlENu/o1hzO7D
7KCbDhPVJ/mwhhB8kZSz84DZu1MejMxBVWbyNxIuXZucZRLGrljCsVOPDzJeoUJyTy3+LEXx8dTS
Jw9K8nha0oZGsHbsRKNCWAgu2gxlbrjBFdSb+xApudy+ajsraa5xWjhuyqzZJ7U7F295bD5kk57V
aDJ3SlwozOS9SJsbGdGLsZU3PlJwngXaa0lQdlXrk3BUPKSVsamH3E65Sz0tm6aQ7kMKc1wO4hF5
U/7qKQ/a6O6bltg+GV5GVukvFemCSZ84IVrMhIq8tfZaH26a1j9ofkaroLDrEdfiW8crE2seiqjk
lALOhbmxEkoOH//aZWByNeiKSNeRdqQofUPd/80ywNHj1yHiXz3+92XAAh8nckub8u8lGpfzjyap
9JsoTYw4cUpq/l7X/RgiYtuYHgZYTpPUb/f6f4s38Teeo6KZTB8ZVIhA5/7BEFFW/4K/PnlNgNTJ
umpgMfn1dvMtISGJWQJoMnkAg2Xrb4t6RcuuH1fhx5QOuyBXPXavlqtD7xgeVPi2vRouPcSQM5FU
TIvwMANvAlAoZB2lXh2Rm41IAKHVer3LOuHvCBH6Cup0U5MIIDBcCQxUsshXW08/yHHNKRevtktD
UaVXp4VIjlPpDtT3UE+B59awkiTAIKZvLqX3+hLTzEvytY/wvpaeJKT6hsfFj+RkCjxC+szLt+eW
T5Tm3A3CZUDcDDZk2CX+GtV/nUdOLr+qnMOSHJ0MdKYcqsGDVn/ol+GZXGoSn9F5mOZaDq9Cst4B
XPbUgHw6GYd70+686iuKU9TuLwitkX3Ox4mTGY9rSWe5Mr/Sd1yOyWtCJGDybL15sXaoXnqEJJpA
aZiJX90JqU9DDI1X0UJk0gQaOgjE22Rn9mhiGuMVH9ZKiGn8ICJBT4+AVopI8ezASMgxKDyt2kuA
5nofNO6qMc8eVcs1IGURKVA/ZVUSj1jHG/XdhzkwkZw0oTm4XU4QYctIsX1thOoNaWgcPpteTnXV
NPdhRFKhqcpjbX0zajtivDKRgU849XL6JaY2DlODNgJNBq07pISSmAyEKRtjuwKCwES4pg2RIq2v
lfiCpZdyEXErhoRaLRtHRmTp9k8hHZPwKda32DugsYk9JIUVHLI+pIxtlGxnMX10cV0/i89azAKI
03834KjQtR1bUU05H1xJCbACa64YtMBBr++ET1ISLWE3attkx4QKu7O/qT60jEqceNPua/APClNJ
/L79UqDjnlenIVjGov5Z1OnV49IIc64ejb6+OjlaRevsHX0gObPGJdBCxSzjyPgVzVFe/WsXSxWm
r07UsAied7KjiX+vuJARSfx60v2Lx/+omSw0fiI7PxUJpvhv8JYfNZPFIVj6pvRQKNf+KJjM3yDL
sG6JmmV+e8x/j7kKoGFxmkvpJussqBjpn6yUU7IKS+HPlcn3J065xnfkJvjG6PzpnDuoSSP6sZc5
jaPTX8XNxepBVZGFALvBwNpwIcrdyF3ygkpUYyyB6nlu3tKpmawldk9L72UEx9EuZWNJwjmmZabg
DJj4wEAwSxY8GzUtGlwV3jYe0rUnG3PG4hiMNUiHxNcayOzJSmXKgH2HiKF1bLODI9bS19IK4w7B
qMySoSPCzF0PuPVLDlIzVvi5jCE0XQMCHhfpqcfW80FnkjGwosFcmutfvvEw5J/aVN7NxGqGgq0h
JGXdYxyvNacR7PwpPeanGg05HAutW1H6JOYTiNFhnEXGStnlKzxHTJlAeKHUmwQNLnNe9FBuu6sO
xC3wDAa4LYpNp8pr94JyDLW91O8ARIgEnL3IS89g2LabyjQYD+4UfxjzWkAgYJkgh6bfUeiY3jMB
wLKL77l6EaBN8GOMyyi6hNocanI3vjBxq1AhPtCa3k2lIxI605HY39z6EckcMn2Aomso5vI+g4zh
33mrwKeQySnQ/a2tTRjvajqhWu30MNBxew22lr9iiXU/3Vec9mVls/CVH8RndsraI0oMrTLkEeAe
TPo+I4q5yUgWLYgwG4VFytbVQ0x5zsjmix7g51RTOpSLIuYKOIP9K0YRkuGNCxY+aQM56BtVZWSU
zcLAzq2T/FaAkhoQ5z3k9PeDuTq+GdXC9Ei1TwjE7dYDTyO/6ETZwSdUhuHC90QDqaaLCnN7E9Ip
bGgBIy29s8kj3AzeiKsoyrUXrrRuvhjhFeKWjF90orMi5dWQ5/WzvrRskLBPyqd2sh7lc8xKjfD/
3OJ1YM5Xl0fe45TeS97tdEzNqHQX8J5JvdB3ykBsGedQgAmdui3I50M+CZ95CSAAoJ13S4q59Nw3
c2Omn6RDWi4rJNuIWwhjU/nSGzfcSAg3h2WzVNPPQltF+UeNxLvFLZN+WlyL8k6dNEqU3VD8ag1h
94fbH8NuK8YLrNUBdwjVHqGvJjImdAYIXQCJYnCqT1OVQphOC05uwhNBwF5NaJV22Uk7j5ytEzGL
UAca218Ne9eatBF41pfkgbY4s+JVtpMvCIikB69ZMASxW+vRJHzQm6XKpgNPC3a1fgxi/w5rh7tZ
t9Yl3zqYu8/DquLdB0fkP3pcl0H1lRKOqp/VXqZ/pj1Tc4F/mGyuEBP4etqMqglWrbZVYT4GgJYQ
ed7QwzILVTbSu7IRzBndqinEWt3wayzeYuYvMX610V4tMSURCu4bC5ItYYcw4irWuTQnMS/fudyM
ezw7rr/E1GP6C/U58uFbTHbJvponZ/+ZAuk9O0MAgo9qrD13Vu1KRBhrvgK3xZ2OlXQW833TzJkn
TpOFuYS9x7ON4g0Rv9Yvxj2zMn3YeSP78mL8zD4GskLhMCyzDvLobKSp40hfylvuDPLSchI74vUv
FrhDwrcRpwonGUo2xnzOOPexFPc5YxEwbgpwFmn0Xwb8jzLzt5D4BE2+K+M2IZdT5DRUKCBrLSdq
bJz0ImDF1OFXbLYcfPg45PqYQCc+v8fcyCXgyYeavqWp39qzYNBlP0RQXJypby/2TvQpHNxV/VU7
+Tb4vDPbxcvFmi1nq3qjMG7C8jjUW9ynI3EFAB3jZ3DwWXptta1o08xMiSbnp40mwbeIrrM8GOOb
JLIawOkDTdO/Jc3cmp7V/3F3XsuNm2m3vqEfU8hhH5IAmIMkiqJ4glJEzhlXvx/0P72n3XbNLp+6
yh67xyWJIoEPb1jrWch2HIObZaMsIQnnBwAsXE85e3EMwmjBZ9bxa0IaQi5JC6mhVCkxrDSX0Th6
wUafnikhpw2781TlPN+8CNOBfra+6f5VgywpOTOxM1xbrOAv/RouBQcgBTBsJx1FGkK2hXlI37KL
fDVemtBVGVXZHWs3VV4qjyxeV+0q5AS7ai9I7chx3ISHimNrF7x5zZpOUr0J43JaiWeuIpppWZ9b
XENc+Xud79NNOHeLc3iUH6AdbboXqPvqK/ebYm4O7VFb18NyPNRHdQv/iceW1p/ZQc8HdiYsQxVc
Ar/uAvyLsGABcwwf1Yd2Ub74p8QCgExCBVwpfZW/aS70lfeK28PlsWgRdPWdcs0A2HpK9vV3feUj
YQTwUn9xQ+h2bi20Y7MeuwNkeVj4IP0gNWm13RCAQd2fu3Ao303D8Yx9sVOf1GR5ROplvGj7XFkx
ID6Hh3FeNMLMdoZgUR42rH6id4KlFWOhPouz8kO9ptumWagXDoZI3gpv+ivbKdoW/LnThfixGmKr
ewsQUdjYVbLRriyffl4CKEgVn65b8cvKn6TwQfL2nvk5h3e2xN7EFK8WGcDgGXygi2Xmzj1AgReJ
K30kGzmvX0fuEIm2QyLLa9EcIDbn2I8J8uDRtFJKGNo8tCosbh7d3BQdQpHr68kqd8SS8uzhr7Bn
cr8jvQnbIQ9SdsgtL8o895shPeMfA/A9PQXrBENxvlK+2YuqtTOBWOE+3koPKUtuZYmCoJ7/3+X0
kO14Z/qzeMOp6SZvlZOtSdJ6jw/s72jJjsWj/1Gf2Zr24Zt2nQ5c6BJ61r1gwcSMvpjMDm+e9Qwm
pYfCHC5lcDOlUz10cBunhYjkZSZtQAY10DA6obECAgyBJf+s3nByE7E0E5HzCwck+pP+o0Nw2C7r
D6y3dJgYeOPzgKLF5Q0FWzJBpLr6B+i83dp6S/cguXFUl3vl6u0glb4a2HaXNYuw4M66j4PM32Rz
FjSHqXA0XiI3PvAn/SKf0AnqF3pclOc3lt6zRs5bwDY5CQ5RazikbNENiZ61Wdr9WOeL0NpZw1+k
Z7XcUujSsG6MAerWCb4BpCJmOHOPsjC+ZR7GE8LfXUb3g28gtzDpznIRN1WXePEGmvY44mXDtLGW
BZh0OEvNUkfV07sF34xcbD9q8TfYY0LM6inmwQwlsF6ZlttMCP4IefFxoz9lwwPbdGpN2m6FsKxl
/DoWp0HzXM07shiPLcyoREFtZMJNFRI+t2X0AjF7ORrMwlrzESjgyjuoJAmn+bGV+G4k5G3jt4xo
ukiErrNJbZr8g3yUcH/skVruxnWzUswdp6obbK0NG0fSoJeQfnbGpl+jf8lkkBPn4J4/WeYOVSbn
9T3agqcR7GLpQybiX6phWTAZBGQfcfamkZsEa6lqnQyQe28y1dvob8zwePJ5VyYZkn5V9Ks/PPYk
7AxyuDK6LUmIGjez3iBInvVdiCtMEAg4WqRTaHBnISg9lDwIWpt4VaRQ+6H+ZIBB31g9B8/em/EJ
Wr8BXF8ujE2+DvYUmSI0cqKapVP80r9L7MasffMc3Ov39j08zR547QnNx846C3uN+PeFcUkO8kt0
t17hG6mtOxKxEdl1vu53Jlvw6Nq+Z62dtOSzsy9e9t7SOwYP6jpjEIIgIRZOkTnu9PEF0rq8n20X
DALZKATe2pA/ch4u2dUIHWpGFgtRuUk/uAlkF/M4Hbsxm1IfU/Ec6DsYQG/YqjPhTLG6ppRVbZPK
7SO9MZkliWvZb1JAvIvmS/kSL+KeCxQKR/yphDcEVDXh0WQ7BXj/8690S6jxsKves5faBRlOB/84
Igt+M0/QFkdlsfCfK8+udgYVxHGWY5xjrPucYNg53/wbtUZxqAq36A8NK+rcTXqneRYv2/SzPwV3
60z4OoA8ZeNLS//EpxcCuhMOmeDI+Ja3kemgSqqAKK4YvnAkuEqxBGXAWaccOBKGac0rx4Y9k9XJ
j3whklidFzLKS/cifhaIt966a4si4Jbds4NpusGD/MLJGj8FPCizGflkusZ3c2U8ocD4HhbimWf2
eXohtd6zCSug/k2+q9QurRUZfp5sV9sYWT1bpXj53HM/cA1N0qepX9KdDCZAHjdpucr0s1hsmQRn
OKtfwm+8z5DQ8KUkGSBIND8gPc90iSBWAMER+oAPBic++XujQ39gRttKdSpzNdQ3H038t+5gRO0p
Qru1vG2SHWh/nzmMkaByFq6adoyCJ0zUgBQ9/1XmDN8VJVI15Ut5VuVzyMdKjaUi8lFmGlKFaggh
8ixhUcvV6NniO4Z3EZ9tewuBaST+xSjU5We7KBASqeO7Rqx8ukmpoYhfZl/Gmq1frPXxw7Re6STG
VUQ2puzw4+dL3198ykflkt2wfnsd55Y90Lwmtgi47HseWuUzyFGmoIQvKMz45vqbEhrSHWSkkeCw
aKnrD4n3yKAnKe9Ttq/Hx95Y8FIeK7TonVMZEEAWEob0tdSvtIv0KgZuHy3nvwwAbNCwFt6bqiy1
0Yn9lW6u9GrtD09pTfneYGeIt0n9jocfo1kWQXVZquFzMa19mlsNnxEQjxlMYH50cHQwriHRX1LN
fs8+BZ5jwLq6RcOws3H1Go0Gd5gq7kWfq8H6UjvQMfsaD7fKKlCVN1JD0ZW2TkWr/p//zkiL3Y4d
Fi8zqo6MoHz3jx1h/e+8XjL4p4KRlIXaj1/1Y/g//lf+V0ky6l+giZU/fv0v835m0XhX8SVBE56H
RL/M+1WdYZUOnNj6PdMXQBMqCkUh2/ePYg3m/RKLR2ZOpiZrivW3pljyD9HzL0OsP/3q85DrlyFW
HRVy7FUDcQ00OAWexirC0CYVsNcA0oAdW/FU2APNk1vAgATF5fc5s7Hq5I9Wv0ywsguOhlnGOpwy
ehvl3CVvegnpjUdZb5xT4lhSxM2s3OUZAzUyIFNQFPVHEfv0EA2XkBFGRngqAllpxubOECihj+wC
Y+9CaKlZxuYhmBcHvXIe5sBs31Ws8mR9TfVbBuIgIJDbMOq1GjD6StTQ0VhJZKwmPFYUMasKzSkm
Oz13b1btqkh1U3dSt55gz1tMdR7eIussim3FRLfzbLwfzA9OkvXA0H4WujJ2msfAOcOsEntJ0Fhf
JUh1OGzMjCVSMl3hNNnMWgx1+i4Rf5CGyAZj49fs7xfeQQj3Ghw4+DRsHQ8as+kqPRVg18d0lXfP
Gkq1mNJkD351RXx5iCMKveUbLsHsOGfDNsy/+3kQbkL/ZZWCKDe1VdAL0T4ZXjrwScKLwhy9nQfq
E5P1gpDOedDeMnH/aMfs0ATZvqFvGAoGFpwSnnHUwPNk/b7DLrWIYm/TlcUh6YsjNp6oCQlKtiOn
I+sCbq8Vgd/iDYY/4Dk4b04ZSt6y3alzJj2ttFVIBNeCN8cVO0movwZL/ixwafKkgWM7cm3ouHd8
twouiY78XhCJOHmppF1DHZ6qAjrB5GF6GrFStWFFA3FDXO5/hIbyVbHI9NJbC2yD7VdMtsI+U3l3
Pd4XXcXcpaCS1jClTJLsNJAOfrmz/2L7PKuwfp3x/u/tgbGZ5fy8nNNm4d8vt4ec1KPZmczpUC9L
88xV3miid7Ck5qzW4hqzhNsoh11P3mYPwiVnhNNYkGSu/9jDVGVnqFqzyIzkLDz4Jifef1ueomL7
bR/w56//uQ8w/6VpwAY4APlEODIRSvzcB+AV0TT+f0k3f8orfmoocJigkAB7hzeFAZ/2B4cJp69s
iv8Bx/+N5em8Gv3lKP3xi7MLkOQ5l0tURZ4iv14rtSgLfu6Z+TZmBKr3j8lJfq2MJ/XEECB8+OVd
+osL09B5l/700yyEH2DqDQnVxm8/TQMzpuqtmG0FcNbik2mSp6MZ32kZHjyAKEN/xK4Z0h1wCHqM
8yzkEAa7SnLxYIQEWKfSfu8xWc+IXyij05QwAKjJ7mEcHSumPYrVra3qxRoyDyAeGgH9yBlUrIr7
6JGKKm8wpB212ZAVpcKtfAWGchVoOLGvKLdBs+uTwDCiB9jRXswPBezNFjBHCPxKD1n4OkH0ICWb
3hK3SmGsOUflAZv6YOjMLl2CnFHeBYg7mvxhDhmLkjnxZnI0ObxazGhlsmDTrkGNgjWPHrbem89M
dL2PRg1sLpPFdNGwh6sEoAThu9Q8gMMXGswcru8TJ8rUZuvDyPwSblkKlgZeJ43ZWH01Q32JdEdL
9nmOfsIxC9fVQ/RYs26jEx4g1TwazQF7X9iu8ZDDBNIYfUp9tUbXyKQ8VFfKExeASKIplh9cfklF
NsgQ8XIxUdJzSzoufva88KUNay2wz4nZj4iOus32JmgjeNFBYCOvZ60j1QbgVfIAJgSJIxkxN5JY
B+QqCFWGU7/EquTKsEvW+MadpKemhVjFdwQEKLNQCMH65SwEGNCXvFklqaclPESfVeua9OcqOGtQ
DQmSwcrLYH5+vB+STXuVvJVia+9scNjlEL99za8xOUvs0D02COtsNicBS+eJQXwGjyKAQZteXAyv
EJkwEgFPbj5U/2CSC4OHluJ90Q97xFF2nX63sRPMFCs9W3rkvTanKbrEseMJj7G/dONt/hDdNLc8
Ch88PY0n6SQ/YnMxq6fkmeo+M5xPym3qEQIN6Jk/8pHR3014an5gzKM59XKB2RdoMd+O4YwF20ED
D+dYsy0zf0aqIDjWsSZyLSIEfI0HwaxfA8Yzkt1hc6xh+BdEnNW4ln2nfZXP/rM3YwOtzgX19c4c
QNqXR7R0UNuwQOf1XiD0s1zOT2pAgfQ4dn+gdADU06irlDHho4mNkig9DDgOexigwbytiuYM1ipD
XGDY4NlHiLOpo5grbNusQtrxpJrHrt9ZT7wLZMPftF3whN82ZM9U76lUUBmQZbNmVRg9WVDvTzl1
mihLB8CAfuNU7Aj9c/+h8kys5LW3yTCxuno6gFNmTqocEKeGLJRyyp+uxn2CTL+dV1+TgdcDB/CX
Jlz6gFlVYZOawEQzs9MDD8CAfADSbVrG6ThageXkjsx8vhFg11ENkjjNC0SClLzNIUwMUQ0qPiGn
Jb9Ma/Yz/HTL/Mx8u3ymJ5pZPfMKRj7DysLgnD/NZRb/lqSnWlVcaW1uYNM6OVJhCbsuMRYFy/+Q
ejEZWU34qzlZk0lNwLkXDI8ex48JQTOhvEln5PsspvB2Ayz0kSx24aqMxMTNQAWcJ3f+l6jNpF5r
WX20oni7ytTE/tDS8wjlU6bcSSBhyB+Z/hxQX+SatI6GY4Dpal7IvJqVeghaGd/rO4RNXxJIhloX
inANuuAwMy2D9mFMjwy319mOkHK8WsbexDzTw5A6okY5EHIXg7InIj17xoRfe9KSNZKauUhgmI6K
5qmU9ha/y1yeMSJmPtGxmfG4hws0DQEwr4nstyf8dF25DN4K/HbVsBjLiKgs4sPlt0ZdJpxGMZcB
IvWl2vPTnJgxAlC5LbvBiTw0oGqW+VCx2c1OBHw8JmbNwqTdYtpceJ9hh6PLY8clabwdGBr4W9Me
AzjrGvNTJMRFbc8c1PFBfqa95w6QyVQ2WFN/syabF9MSCx+OYNlykteUwtaDpd2hLY6jJyDCj17Z
rLLPnjl4YK39sHnuOztOzaWEmEbomIwhgfaB5FRKd+cdnjJYgWiYsPMwSRCkDf7hdEG3ze8nf4qf
QdrthiHZeRymnoFFTd/3VutW6WdFtqVxZHuz6Rp908cxGzAcR7C5UuZ1Ca693CPZHTt51KIx0qAE
CjdoyO1gshOCOw1zUZp1L5GhYqY+1pYHSnNWAUcJtE5glUQ7JZ9dTHIdfyI1r8qMJaeUASSzYdqf
O4V6NtA2EcMm8eztEOdQvPqS1/Bo4CVaH2GZODl6gbqhtudGws+E8b3jB+bWJwaWMX/Iwk3kOQZ0
Wc+pY9THKW7/lKI+z3gx5hvBKV7jdmVHfspinvsjbzq1bf8ctg9bTWMxyT2DKVz0rxlpRjG+djYo
b/0UQv2PwnUWrqc2WAXRd8Ikrrnq+ilmnk5aPZm7j9rQkVkn7YcPvCZMGQZ8Uzh7EqQLxM9jfEr4
kxe8JTmzGNxQVs0YXf1CWROVV22863Q7agRYd8bYZF+58hVBqVEIzqwBbol3KNoTgqaoCmwrGaql
qjNw1JyoFp8T5pRR+Aj9ZeLjF3awh6FVwzVrkDqksfziky3eYP98DxyJzMAwQ+CVLEEpYc0S8GVx
W1j1yguHj9RnHaBxA6d5SPfFURV7zatenSVOzUf4pxPbkSJkDSd7S/J7lnLXM+DXxaOVV9h0L6nH
uI5VRh0fsro6/PfyTvnNq/y/RTRgZfSATAJwTf+xlswko1Z7oYfyNrMJuWvz0GNahLKLHq1KYb7L
CfsAuN+tEC8VjJpwIrBruemyDoldU3v2/0RqCJ9GWDiDBtNefkOKurSOhg67Mztp1dFUpo3O6TeQ
mIdZ8fuf27Ogq8T9QpS4KIuY0GfV43/pWUi++OMACPX0n77+Z8+CholpDfMfWgNZ1ufu42fPgrib
ul3nuzGH+yFI+qn7VuV/SeQIaxaxVUjFZ4HTT7OOjErU1ElKl4HbMFf6W2YdHW/PH9uI3165NF+I
vzS4quzLnTAS0qZvg34xE6LHa/xGRTNw5b/F3C/augdQkgSzLbtPdqhQnLEqbAXjc8kpqhpHiVK9
aMbvAZ1BRBxgkzKGMB15IjizCF0CRvceOk5P9C8N6efyYDgSO0q1gcOH9cXXx0++ZhGASDGidB0I
LPORNhrm2brGMKOPAURECBMki/AX+ZDUt2BLKFt36YvB61BUUF3ac9WLdshopXk2pvG9zB/ECxUA
uwdanK6Q3ltYmuE3RYr1kT9WQHOLCyKV1XAz750IfgvvMYPV/kHCGsSjNT2x6LL1x6FYDOYXtxfm
/dZjk3JUKRuFTYfjN7TFNj9cfbXa6EClaE/X1Y2q701ioy2p/lqOoDNy5Fog/U2nEgnYaWl9atuA
JdbR7KS65YRMVKCmIYw0pAWEwbE3dwnali2qgMn61oqbUdzAXmNbgt/dZx8WA5I2jwESzPsRoCHy
ODxPGNZHlgtpkr9Dmhoiaz+gxFSba1SQtzQSBkaYK2XPiFW7FPr1mLwy9mAsJTkogjf+KJ8tPo+o
QuC/n7nhfWqcagSmuANePJ5TgE1RsgBUGauTilcX6OLrD3OvHjybwoTeNpSopajNx60ctke9VLaJ
bxxlgAte+wJc2LFKGGx82BbRXEn93Q3vklY+G3J57tsPJtEBlpvWLg+ZW7h9Zici3udKeam4tFo+
XoUWVEEDYsamvKh1FUkJT3c1RTMwnRQv+2zSAoUpkG2kFQ0czWPCuE+ESgeuZVfAOZslrV1iLtsB
T8NbPR4GvP68ZinYG2jkai6lCi/tNbLUlepFhLSbWM1guv37n6BN4Tg0+24vvs03Br62l6paBR/9
IAOuXMU2aR0gPXEnNQf6m3fCvQB9gQXV4TuMffygDc0uTtFaPAQxYYapuBXRrwgJ4NyO0oPSOhEE
kuLonDXWHr33oVWeEyC2YGAX1EdEADLxRDShyj3rrXPIFR3Pz2505x+lIryEDAwrtT0lO2wZBxmW
eRITMknzTRGl7mlk8TqP3VLpD9YFtYdbmPMfU9Gm3zfGecFQii4zA3bj3juYe8Bx1ifGUOZ9BTcV
+c2njPzMXabf/T2Xx7UjlhgRgYhI+UUqmDys+4tM+IYAxHXjWWtlhgjtHIsNLnFO4pr6g3VPQPGn
sOtWFioniAQTPs22ZuYg4gU5hDzQNNDkveqFtPJ42MFa5vkV2HT/DDj02ZfOYHExUJL2zF7Fu1KT
WmN9dINToz5raZWEJiVkxeReBpcbrthsC+F2xjzwERCYYUzL9nNM9xZyQ2QernfM3wVxn74QtHn2
yMtQLfaGzx4wnmlpIEJUbLQ4/c2gZWMJ84QmJ7+hNSpMSFouHNwYeAHMY9qRGSZyb+JthRfad7Ni
x++fIHqnBxXcgRhMzZW+U9nWyfBjkFgy3ihpMeq0YxUb1vuaD5WTRUXcIkyQZk/a3OAHl1FdRpk9
EKZd31Q7LGXyA2ARQ0qmNwe4RHhX5YoeE4dvue+Rnryk7bYWzxZJT8Wc9/ma5OdyPHbpWt4lhxCP
92P4pO6yYiV0+5BvJETfGjdBsk3I1pE2EOoM8L8mIdLRMntmkL2j6tAp+b19iakuAZRrg8MiAHch
7H1SErwY4rw722+I1XOzVeaAz1C0i3LNWGNRA0INEtciyYH4zq8hHI8SUpOJBT4OATcNBz9V3Job
peGmLzgqTSrleXzhFe8enLKIgi/h74pxRxsxo+hx4g2nZ8AdAWCizC6VMzIGquzBmjemUuZMNbhw
3mwuM4F7bfZOtqZ/D7toFQxQmqZXRiECr7hXfQf9IM+z2sSTp0EwR4jzLd5iVEzKqmabkVessdFZ
kaVEjx1P0B+WdFgVuYhOx4E5v2rPuqcdWOAufwjC5kPJ+304tSuRyZYEfUk+esfqIcCU2A4FsVxX
VUMMOPCMbGiWaz7z9FW5dm0GuU0xkbnBPzH61u5aekCQw0IRHwqdrLQwPXQSfs5+xD87vBuMdQLl
6R/tu6bQYpEHbE9EIP7/mz5LlFh/nD4zD/796/9TyVmKppBfymgX0NFcSv1Syc1JK0y8/58l+6d1
R/7X7CWaU1qwsc3uvl9LOcx2rABNUWFY/netO3+q5OZXTqnJWNyaZ+/zKuOXSk6wfNIRcsPbTtIL
6SMqODGtXilSezYAlAr5fpY/+Mk9ZtoDGXY5yR+lhbQKa10yDc+++a2e8xXBoEyrLHKMhBYGmM6E
Jan1TSHK1ULDsWPWbxFPk39yq2BaOkE/5OdYeDLnt/m/tAoyLKzfLjDjT1//8wJjUQFDQhJlwySz
6keYzn8uMFoEeoQ/G/tnHyj7DVgAKqsU7Pv8vH/3Cvyn2TuhiZqEVdQ05b/nDfvd72DwyvGowrk0
5uv19wusH4QQO3zWbjVwTo3VrqToGaSOkr9aJkV5cexwbtcB44jRJl1lWQ47hvQBJ2ehU7dbNLC9
7TEyMhJKi7TYRInzy5v7F1sRBlC/kTjoxHiRTLJw0emmTjf3x7vAHK2qTpE7bHXoV/COLWpwuLn1
OQ5YlUqELdyz7M5iQs6c6AOhZZ4i+vZeoSxiXy3O7VUoD2xuR53VsC2o14xUT2sRVbd+poXtvOmh
FVfBBhEJkXukvME2X4/Su75jvKwfIbIOSFs/dcsOszUZtz0dhS6sMYhM52a2ZBBHzp5mxbh9UM+o
tZKF+gJ9rFXWWe5mtA3hkdlGaNjMQbIeHiUjEfNundwJyEt5lfVdbtiy+IAinyFM1j8Zw5G4SP+t
MqaVQJmjuaa+G3GsY3WowOFO+wFyGVlJcJb6/lUx7ghuM9LDHHTvwUozH9u7IpNXxlLVHfx95rYr
DHAq9RWC8DAi06UD44Ja9QSfVw9c/zSUC6LQanXNWpaKgVcqBwSASMzxdzymKMoanoHmkm6nCGx6
AYrF/qkTgZsxDdTSvVSudaIqUYn7pNGuEPsYc6TKnvDAuAfs7gb9jun+ZD3m++x7JOToBdGPj/SY
MTBhmaznn0pzaQpOc4IYNqE2i3fFBy69RccIvX0jvi8aXVPEo/A8ZtsBnJEJy+kSMewZjH1Pa5BD
G31rQ7cq97xZYkSCh8tWLBkOJfyyFWJSTT8G4yZ3PeqN2A4Fnudrv3NrVg2debXoSDhFgVebT3U5
90QLLCUDhprAznjra3voiAYkbEMASoYcUGVE71RgvYlCaottUj0n1MkR6c4/Mv2Ymb+rau8EJCnG
ZEZkCSI0IgvJ0Mk+sgFpGIEg06VTd9Vjcw03WbRFiob1bUIfqYFvfK2qRwjBwwT5yUAIcSPheKjP
LaVqLJk9cj4KuGk6WtNDVVsbdW48SoVVkgDTyHdAZzHqxNAxlBtlcAfzjffRlx6U8awzqh1gRbMV
wb5pS1TWUBQq/jFSw4RZtWywHrfVI+uaG06dKDjT349O7QTWI+h/sdqJIAg6dzL2BKk08I2xAiEA
vZSUaKq1S8gagXTD3LgQk21b7CoOFHMp6GvweaREz5297Ekbixi7XH/29WgJyJNq96qE5DNjFT1h
DqzeSyKMtV2o3sjoELl/UwJBTtGlf0tJ5dxHKdl3FVUb1IjptaDkMsvHhPeYMQaRgT1tWWGjCvS3
9ItJ+l5blzFz1HhrVE+1hxsJVJwLR7diBAvqxhGYxHEjXCfSOAZbyu/h8IiTRdQesAnVzrxXE1fc
Wj4sQGtrwtP7IM11IZkrAsJSeQUODLUDjQS6RQM8LYAJCEn3GtE91/6+pHWQmfEdQoGJC1vPD4Fi
Oz+VKgIzjp3R4ebKLjVhzweJ+JvWRqzzeY8+6i/06i1s3AXrzlR4CuFmcWxM6x0+WGs4S82BtApV
W1EGe76jZMAJl11r5/iAhHLdnQX9TbbOmb5p6CjG2hGrvbhCwWMpGJFQQMdgCUlN5XgNjR2u2OJc
mreKLd0UHDP0KchkO9HlglJFJy5XKF1L9JU2ar0gfTcOnjs8jL5DPtmmVW3tqDnCc7qXb5hbTA04
1ka9hHux2SK60bstYlrf9XaI+2S7hkB8T666slSecZKQQHJA/zGPAhCOnpkE1dlCTQ/jCxiOwGDO
b9RfgiQuBWkVFidUyH7p9J6NaLNCokdyFlgj1cLcgujaGTHFYWhhXP+obQYZnZFDeqj0xLIRsaKx
QdFCWOMOFQ/gb7U5MxfmDnQzLmbYi4bjaye+BG99D64vWidwYvJTR9j3OojOhsfyDbifW5rkUC58
FFLyitSaMNrAguyxdmTPVXcZ+yt5n8Nj3R1hhhQ95gK7Cr5B9hUE7wb6SxosisKdr0x9O4TntN5h
17LsmIVRXR+NatsBVa0eQaty7c3O1Upfc1L2Mkpq2L4Ts4s2eeqybtmjCM82nW1t2stg2qYTE0/r
jltT4nuTk7mSpnM6Mcy5S59y607+dkJVqt9Ng9N93XGWQ7VBPjAHRW3Fa2050SU1UdgSBw0pzZW3
HWAxPGJ6tkt7W3kSWDUHiGhJAnGCwmWvM1txmmU8Yyyv8MF4r7Jl1HJY2mO1nLw7j1JBdGPPGWn+
46FfX8drat6GTbmq35gPjG9x/TbVK44cubeTJ8TqLc8eoL8TOapPIP6ZNgHc8dNduS29e8UV0pc8
32IOTjpfEIPXaHDD6V1jF8+BHaAhPkTsgbLkMYGZi9ZbfhzZ3PTKLTdfLOve0HR26ju8HXwcU35v
FCe6EUpjE26A1Sb+qrmAtOk7Q5ObPzFSVWjktX3Gc29V8Y1aGv3A401swPO8NUzC+nODUZBDmSl8
KHI7u3H3RIqN6D/30ieNav5QIewt01MzLhfnqL93yeuckKCBDGJFqdoxqgAirWWImuzhUuRfXbVn
bSlNr2CHyJXwXDl5O2v1YluJnOPElgWqKyi3QlRWzeA/sLrZhAKru3IV3wloQUbG/OUwkdj2nOe7
xjYWN8QBPKONyj6U8rbHGqT4qzZem2dg1KV17ZtTpazzYfWFvTQgMkkkpny0y2j1BXivIZTCW0r5
C9IPvCIldprcHrNHK34gKykVsL+dS8JneexJIDsklsmKd6PFI7H0WddLV8dMNk8lAl77xDOnzqID
/sypax4Ln2At8HNMDsu7xaJu9jphaQLU4+SEHkL92QfWvK6r6NQJUKuQtnu7zKOgsKoTIRPgbK9a
kFzUTv+YoDNrTj8vhhiNzmGK6NeIjH2kqM3xnpQSPPGAPF4uc+L35tc0+rVT9uDDV9XW+pIhHoVp
vY5vmIMpnZaJvM4KhLuMDhhVIi42y/m9ISJvyLhBCi4KQNRH9nF8zzOJb5SU3ldAXiHTgx41toLP
KJLWPReS+VQcA24TUD6x3WJk7NTgkrIpK4b8Ia5DFfT5ypv2zGqRZzMtx2wI/dtvnuSxPXgED7MC
kg5eeFIYNDacmC5EP7HK11WP+GfHkd1hTtW2iuSiCRrrp1y7FwJowcAV0Wj73TXjyRHdWtbq4N3x
ysPPxc+xEJBViIzvBdQqASNlYLdPKtc1myjSNg4lz10hxG1FKq1BnI7tY/ooKQ3NCqXzaoTczPdw
22w3Sit8nirxgsOZYTYlUhN/qsYBixrvPefH2N+q6ICIkI8Pvvvyf2pZ0arIRPxoIKwhwoPHo46v
bpmgcG/vPSMb0v6MhcY9l1kfZvtjBz+TnGbFHnFXLt9VC7dmcWzrVz6HzhyZVy3C7okOOMAowExG
/ArQxRrtyOrB/R8LfqjlCUID5PVSy7us89ejSLU8LBMw3NQ9mp2mh4HHURertjwCc6FG/QcPZn4q
KcEvgzdBDU3j9t/6ZrrrP/TNf/X1/+6bZ6aKJKOxZk9mGWzY+Nb/7pst6V8SHBNp5gf9aIBRyf0c
zCCk5rUALdDEPzNVREuWmKbIBiOkGVf9N2SBdMd/3LH9eOnyTHyRdFmFwfebVK+PxFSRG1HdAsKv
joPAM7w0x1dMQvMltcfShXZIYmSdMdWcELAtpPleV7eGthdzckZRey3bZYN+KiKMm4VRK59a6IML
gJ9k7SwsmCXcA4tEWHGPzX9S2WikkzQvpL5qf/hGNxsRjhbRKQoVDqpQP/pXBZ2VKd+rNHrx18xl
n9i8SRWitli88CjUSSj0kbyYs9gV0Svls6uh+5X29TXgAIZUTZ4NkixONrM3ztEs+S53PUoC5YxG
aDqqSH9L5sIcMItOv3APfFgTseTEFTVgg9MV9XOMbImoz5Ufx2sZ2XmXmiYPgd4tuZlaZCsiY/Gq
RspHpWfMkl+BdyufRcA88LxZFNzRhjaohLv8rk/6V/DBiLUrXz2zPo4aMqtHLcseUjk4t+iNZ9ZA
cIs67GRokZXmEqG2UQg+nbN/lniiS+q8EQWzUptzE0YRoGDfNCKAMmdfApnZz6iBgNMlPFkwnvNO
qZcsZPRgFugEsLNQ3Cmc/V7/WFUjMQbk2WeunNn6aLq0COht4CUHkAGhhQ6u3LJQk3SQBkKsqbY6
TmfyMnU06akkHbZGuIzr15wo5cGf1qJHaZ+yHwjZm1pk2XbiSU4py3tdowRJCLL1+lsP9Rn7Yx6N
h5DcWKtQ3iqxE3F14zfms2BT/ak2eAs5zrJd/JG0ydrwJx/JnC0xB8A7nnerEs61zFKzAQb2TMAt
fsd2xLy3ZVcwxo2boiq0CIpvCUizEP6Q+9FgW5JXKYZajznjN7WgNbvA83uPLJ8kx4GhfMCGOPtB
56ohl476jGcISZEXj1NwBxCzFMb82yBPeSGwoSW2WGGeKX4r+Es/Ed1zwRU6u05XrN8otBG6+Mo9
3SH3MLjapopoZnsihKR9wL5mhCRz8hTObEgN/un/cndeO25ca7d9ob+MyuGWxZzJjuybQsfKOdfT
n7Fk60jWFgz41sDGtiyL3WyKXGF+c47JBKfckUgUz0RsFOVxVM5NEXCOle4q7RJXHqNPUWBpJccu
592iYwz5z2qd3xYuy1K+iY7IhwYulH9Ys1kwWfl+gpj+7vE/1my4dvK3SMy3grbvC7aMZAmh33ZY
MP+yS/xYsDk0IqRD0APRh+j5/4VOXf4D9AwEPfp1aNqxEfX/xYKNKP+bBdvCw62q+K7B+Yr//pOU
Hhee3FRxZUDJ4E1kMq3sB+VccLYKuruCoVDIhSLbsiNBmjLvOeqIEZXdlK+RIe421LwwFQwx8toS
mCHcbhaLWQypWg8WButZiC3Pwc0z9NK5quWVZF8nGVwxgRIDnkE3ofvgYhTlZZBEag5CoJWtOeKC
Jo9H26O+it2Bmh9s3bPuIwJfCZFZuEOXMQ0YlJhzW0bPjPB0V/AiI6s/ktd2+HRxC5BC7LQYOeNd
BRk/V1YDQwN4KpK27qRliktXWSVovBE0UIQKi4OpiNA1XGW5klPL1T2Xj9y5EDqiEneGxTW2/Wi7
dzPonghB0UxK2QohnMjJ573evum0a8bZo0MM0cZlCf+U/KCogUOKwDg2uUbfP2pkgaIAYoSmvm+i
u+AUH4wjJdjObqxvZzl8U8O3qH20jtKxfxiNS67iWHCTc7FXTjUH7CFbgoAgrdssp4BPOa8HXBTX
eW5SNxTyzJx0PjbVHf8QFsZdDkPLsvWNtrMJc9z8Q/mQivM+4trodl17qUA4iN1V6bEesp0CTzBp
UsdI1+ctaXnC/hJQGlyQBJkghkDWTIX9MrZtxqOOdjNthDhlXnTKs0FwSefShmsf1KC3VnVe0apY
acN0BtwwcWj1uZE4Hh3AQNIBADBkZCNHmeBHZZOl9JznC03GJAFpP7YcHSqiRF11ktIHQXnhPWSj
a/v9XrIhsbYb3jQdTa3wJJgkLwZvo2dPMn+CoFUYPYMVoXXeHv3lKaCC0H8feArTPRkEnCzqjnq7
2YmOuBgLvoN/ZfS8S6Zy9eidZqO0zbgSPwk3FsV7ttuegldWynBMb0aiY4CWVlXJmNTPK3oj2MwH
3spDp+PJKzmFK0rHGecb1CREUTGhbQ2kwfyxujRmSWSVgp6xt1Zkg771p8oqkXqS5qD8z99MqZRj
F+woAdl5mOkiAVmQhSxvBt62x5EzCmemFjUWBJAwzbFPWDAPxMGIzVgS/uD+W49cKJ5kSyVxjRjY
qEcS11KSYh9YljIX1l6Ld3azUXlcIr4aKj3eo/4jKYyDqpF86K3onYa5GKicvR7r4cnH568k8dYv
i9jNjOKsVtRlsbsVWroJU/UpN4dVofJmCecA12bA+ruRMnUq+ISKS8YBfjmfVF5YrVxma2zgeBb8
ZcFmCrGnZ/bfcaxbNSCBVIr+wLwPYJBk+xOCSuhmqvmQmPMkf4q06ZOui4i8suodmxJv+RB+aOge
mkTazUmYfHBUbG4yA2jsxFkkfenGJZRfjaqOV+TVG0pu4coGO5+nxVbcULsaSSpKhXTn+I8dkhv9
HO8EZhmMq+YtrKXrgLdlDvIB93HTvoQhthOWtOqSbCdE7z7VAcHYyAU7jxt+OOnrJAIfImArqMM4
Oj0VkyPYnMR6zEznSHgg5I5WQ+ocFjG/ir32vqND16YZS36JiTOQ+KcYS7LVO8j793WtnjgRW8f+
LoZIWnLb1qRsngvVhQJjKichH/yf3kVaNgSdsW04OUaYbYC6zxsORUpm0CeO2V/nwI2oFy09P+Uj
TLnmYDxowSayXNXft3eyyDJn7wPLPCHnwMUy05DRLymTDFAJAOnNG/qQ89n/9bZXZZUDM2vInyiu
KCnTTjfoS51nIdQ0xUvBQm3com06wOQDBArDlNc0oPRYppN4H94SVtZ0qVF3Bpxn2sYCSdRzGZgY
q0Sbrp/DuatZ8KmPpoWiTBmxgA+EpZOm1EK6cepW14TgztE7VTjIGHIYqPcVB3fMCk80jOfaHgsw
ntYEf/OieiVrzY/38t8++NimbMkcUjRo69xF//HgI2yTvx58fnn8j4OPyniejLEFYRNHFqeYH2cf
A2wl1bQkCf8yGPx09tENKmthfzqcw0RC+a8hL2cfi1AcAD5VOB74iv/m7KOJ7/9zruzbmc3myqzT
2GQZjvaL81hyEjWQC50wUhutbT2l/4VCaYX6tN4himJSgJ6JoRfif4O7cPCM9YCVsjT5RFfvjDn5
mGFNuqiX0uPN3qBI4sDf9d3k4oS4Dfhz5MSjDa6kuwX8AATJENPNxKLMFSkKKzgz2PkN7DMONr2G
9cIyH+lhotE9oFcBJi4Y3TqWP6pQhw/vbUrSxQFubhkdLqZjfOIzHgS4AY2ZjIBqfw2koGitSwn4
WLQAPdNGs0bVsQfXC+q9AniqQGmsg5dMruYFARFY8R0PxpRpF3xKZowiiN2HZ6ZUWkJ5mrCSPxGL
sHH1gOE9mSfNYpcUf1TeKAJpaRMEYF1P+U7pNlw4V+0ormv2HhZUPgmIVXAz+9qFiIZLS4G4S0NS
RF5pK/YQ2n6fy8FlNHjwbrwYPlxyvlLuYWvSWPoKFtWJ1ExUoLBN3I1rCC0Zg3ZuhUZQfrLMV6r/
YLOHJ8ZM565mdS82d1Fz4y9qV0aVlehGyR/Mjcyt2m/vIc1FZ+yW7dGWZrFxVCqMtdyW2AKUA3u4
zvSZFEaJ7JoiUhSjerCGYp83q7AaXblZRYOxUJG2uZ5FNt035W58Uag0EjhDVE5gaVWmbLA641hX
jT0sL9c/Q1xtUv2Yt+tSmS5KRcUPdqu+Kp4xSBB6yMNF64voCAuilwA3xGclDlFiX46zgUkzADDP
i5bwaq2R4WHAYdFcgHHx031HTR6dFeqGRM5y0ODLbOQX73USXtDqNPADiauwStyItigH0i015TSJ
D+3Gahe+sqCzS7/CYe24QKbqcQoVONKqG9jqtQ3fUuEL86RtokLl4A7apavWsTQYYEgM7EuFmEjR
tRJeJPYzg7ySNniPAYcY1ES11yn/M+65YE4fuUPQEOmEiampjg9ZuLDzHRJobT9x7vYZfzPG8t8g
b6fZDg2n2ifhXP3q+7l9ALsabWR+8PPA1hmKtir5NZGQPSvwSQBqcPpva7W+F28FQYsqI+D0tkUP
khsrST3j8wR/tVlDi8+Mt5EGglZBYfEIKcGm44SX+t2TiuAiNdyOr2UkfbTbZG+dRGkwubSgoLaM
Ieg7NYag+JX1NyJ4zVut5WDb886DOK9z/nvhLjhLiEf7NpfyOjNP/9ndRaQFsKaBmlcVU8NS9s/X
aqFO/m13+d3j/9pdbGLQ4KMd4se03P3JlPhuIcJdpDkO6AgFJ9qfRbTfdxfSBvCjwcxziRYSKt/v
++5C3ABkK3BXth8cbsSM/8XNWuwdPyek+cF1Ei3scLinkIB/2Vs0KdYGqe31rd/ljxHGYtvwSB9T
UZdlVMlg4f5pH/6NHwgGx2++IzYgNAwNf5Tj/HKTT/RBMVNH16hy0vrVkNx8rjC1eR81h1F5Kcwv
PVmb9UhlkTrPzK823XbA+1LgeTg1GMPPmTWBHI2+UUfx/DjcYJiJq2sOyByCmRdnpqi+bFM3GLg0
7jRpZnzRszp5C1KJTX5tmJdwNE9y5oNLa1gG1cHi84nDN1qzxw3hm3hKCX6g2DB2kpkspAme2UTN
NouCQPoA1KjxHtlfYJgyBIQpfGPxm+WDtKMCl8QliuJTOOz9Zlbpcz+611pOo96n2X20sGVNbD5g
VrsA7JDOfZoIpVKCC7It19PpCgpPKpWsSmnA6iw/CmvlWAMh5Qw2XlLmmE9GjL9RFe6CWNvTLsaP
KTGza2KZGhS6z/DPdhwCONW6MR5zVezeTxScwW30JUIfyzJeOtWSbl0rXXXEXOuNj5uI0XGVz2N7
ldubmqos/VH4lXHXLsx2VaQrubtk3i52Dp79aoynttpUxrKC+ahs8uQl35Ndcg7FuLAp2+aK5O0L
BFM25jfu9qBcyXk43JrcqCHOyg5r8GZjd+id6oV4HIsn+ereREtWZtyQM0o/xkWIowL8EyPvi3kp
7rX94C39Ne9WOgOchDEa4VAA37D5TnVKu30c7UrKWrucr4aXWRZ8E1ni6qZ3Lz4RhKQ/h1m2NvU7
+GaPk2RvjWFaNG1NNhjCXppgb9YqELVgmPqw3bRJYC6JbNyldMSXNIeFEAoN+7Gy/eMAiDIe2UKt
9OikPuxNPJtjh7enqJpVmXflMmRK4KXjy7cNq9IPmhgvas5CDAxDcRtaKoAkBdrc7U8x0Yx6CB4n
shNVvArDpUPtCjGEaCtP50ldZchR5Xbo5glJnmrpkQ8ouPsANvBmQbzjwKSatMthA2ADpdkqrHFk
ccuK73XtRJ0FELS5Fq/EJm1x+1tzbeICM8TzITrkMsLL2SZUwnSTEuj2LhhXFS+TdEX2jRSOCLAK
t0G4Fv2GRGJorfIj2ngzznRZFjrrlM1aQVzRTK8kT/LYsqurVNf12oIJal/ZL5leu60DlD09DvnB
bjRjXgbhtMjlAHQeZmy7aZGLpPeis5adqiAXtTNLz1a80+PBfEtlv3T/y3uUrVJKRSsrG4nyzez5
TzcgTKG/7lH/8/jve5Tzh6oj1tpgj8Q0zPmJ4sF/4rvJsgn8yPozLPd9j0LiNfCdogrzSHFx+rFH
8Z9gJCncisB+I/7+qyYUGlT+Z8/4+1NnN/xZ/cW10nrqZIzCBNFPm9bc6eoWsACygBIs8MgYw51f
vwcIeVRNOifnpE/rJL+h9YqW0oES8HmcLdR0AdeijLeNMh9OpBzYGrKV/Gbc+HX4VLwn+kIR0DEM
jfxP2vN2NK/Oedytefdvx02yJqlx772n9+qzdtmXe/8cn30yaPeQBfFzneQ35/bFl0P3fcKv8MVB
9RDcw6OOYYN5TPEW7YvxVAXosbPOmxFbJTtuIUfO/GyRZ6tG2/cEuFv2xaXyDi4ELBpv+tZ29XTO
4ogZI3UT5nUw7V4QjVuHUdRM4dJ2ttb6ojyWGMse89cUq+hXco5uICh39jY7F+fqPHzY6WsiPxnx
oezYSgp/nTXHxPIOV/hMM6faVbRnkUeSkp1tUsgwLoC1mQfvIk8LrG9t8tTKax40dwirYHbBHfiq
bxi9LUd6ui/ImRui7LK3j3g9szMyUuFOjOl0EwAaaUOUzi4vl36BjbdbVsnSz+aWM8y1PF9qkYWb
gKptjtO1WyvKo07PO4ENLkcPDlRkgo8AlTlFLSN0SLJidnhHT1nHza0MHVrvcKPsJEffStm7brPU
RpI7PaAOsYgQ/opSE5RATHpvpRxiU9+rPJBbGdGrvMBMDOB7yWLbp4KynCXrjsi0jmOUjZuMTAsA
3WivaSfaKThl1/NqxiVjQXfBKwardTQCJl9xsIbhUM6DY73Rxviz4kZeydiFhqUX0v74wtqtQW8F
KhyiMPGsGjL1tkq7Qrz06JMMPP+pQtszDthmsyPhNJbZqgbBqmCuML2lo0v8o1qofur61HFdRfIs
2FOflrg7ZGvSNt48VmbSSq7WZbaWhvuRpF+QPdZW9JjSKMb9kdSjaOEJCI6jAJu8pttC/lJZyPkZ
CCnMw1hdGANKGPVe7v85TFCnvrBGKtIIV7vxylPvbKAFtwIsS8bfUZEu7cLjzMCZDPQCc+7mqDLJ
nf67q/Wfoo2D+GPiVZJlGVHnn1ZrPPx/W61/9/gfepWmyAhMQI2E7qSSd/hJr9K4tplUAFJGKNbd
n8wVFsEDXRg9OOYrwob//UaBXkWqmdoIjTsHX/dfrda/HdXxrBgXivnk/1wpmrHTOkqRjK1ywu13
jDR8AdMxwZKgc1Lrppz1Q6o4eM+StYaZvrl0QNAiPL/ifHCqtgkfRah1ceCVrH/G+0+v7G9uIL8v
1LEph+DSpaumorBv/byb+EEZcfzGzBELi56FSRcJ+eKc0usUAiE6hEfjDgG9AkPdXixMIJGB4q1y
amwZ9MOiwTDeVj2lzOEdoze73HWsGiMgGVc5CeNIgZFqCRIBNqtUs3haD/jO8Y0hLuXqfqpvFiU7
FGI8ehftZAsuipDbvOje05aienr0k0eZ16Qr2ruQbcNceOj4zrGPrJfRFycmopU+SJ0SnC6hBwPb
d0p9Q+zsumqB1bGSPyHjK/xL+2q9D88lOv2r814fvcz4tEkdd/Zn4Vwd9Wjw/8WLbt37nDLDaTX4
DzEqXI4PANuEJskPPjeKlllrrx1aTHGS1p5qIki6H+4HeRvVXzkjoXhqDz1a0xdahjFLlFvpzDA9
RgwISuXO0YqziS5vVYxG+dGjQIYQFdwNQr4cOmftOP6zrEciIIG5DCUiEJLEgHtAdDCML3RZNIgW
RbtUe+UsNxOlWiObYyOv2yWmaXp/RH551u+5+2lb6TBsvXWFMhJV/J1ePJnzq1w/hYQa5f7ZR26P
hKjCMG1CY0l2EnqLiu6SCAEmNlyHfFUnhJmoLD6EZUYiQBnQMeHJ844JF9fAAo1I/jDG3pi9ea2z
aoIBupA/K1GZGqE2cR/shPwUoENJDQFB85l+u1sAu3BOcyuFYtNDOsBG1gH/zlSSLqQ1t4k9t9h5
CsfNsm2f3vd0fmQvvqo/Oh62ncD0Pnt4goZn21Bb946xlyYSMK/ivakJydVvyn2KvcjvcPJk73WP
cV2DyM7laJ1Hz+GbZrj9E/RlhODxkDEiZL639jGOGLJ0hHgigw5q0W3bj27YJPX5P3vgFkuwGDfg
OoD6Scjwn0UhDG1/x+b97vE/lnDDFOMBnayhWHB/HLixzlkaR2foFXz7P61zPx248VlQPcjhGs6o
/JMoJP9hQJ/AjYHrDj0JpsW/EIXUX4t0/nrqYFBNm0CX82uwbBqjSW5bS9+mE8ebADQU3oFadjsI
pKnKqFjaTdRXeJWeb0DFWHW44TMEXbeDQEXrTHtf0wQ4MpcMoVn58KHgqiWcnYRwmSLHh4wGsRi5
nOoCAw9Cs7QR/UPEWJ/Zr8+fSPIAZBYgUsZqPE3izrD7iAxYfE5hLxEgoFnC9p+6fiWp+Lw7eROb
GRaz7lj0RL4Wb13GHqP12QXe1FBe8iEmb5K7CS1fPaijDrvaDRG2UJ5SXFgkZJwlBrEY55Vt+U/e
p4HLYOK+KhnlQ8O4smO4j3XYxjgyElt2MJJwqlw6wliCwSTGaOJgOHFwLATRnY0NhZuVa4IqS3c5
FhW/EyitVY6dzAT37dcm2FQmI0CWsI5ZOZYRnMojh0Z0Jhc2MTGyW8P8VOHF8h31zkeSsvcJq0tN
wC9fwFBaJ8xfE5ZZtVpgxBMLbkwpAJPa1Ho0xeDWZ0CcMMmF2xMdilW3qukQCHEDsGJYyFgyXWBk
56ub6axbE++en+QbsD6LkiOqhDmLOQu17Azo4y+f37Kh+eW1tx3gvBLYH/A5UOHBcpKKOAl+jJ64
BUtmwA4pK+C8wLtptbEQi3DofPiqaB9Pv+WpxOyEr05yu+WdEg3JxfSjL8Qu5KvnJN0RY4cc0CCa
94ANLU4FYkbNUVlMH2QzIWlNzouEo1wicUAvAKqqdupnuxFVJ/P8PhUuBcZcQTkxjBX+DP8dn5pp
py9isN0SJbt6gfzWqMNa7xIaoZRH3lpkuzmEp/EW7NvJSpIVn9Q5PTAwHWlK+agQsF6a0xge1NKt
QR+4ECCWgbS17Z2PA4UvbONNsbG0C/wSzDSq1yJ6TMrq1J/EayMzII+rZI+DjviUpRX4YfoXC+Gx
fGuR7EuWeIF7L2sTowvsrLa/JZOzpUxk1U/Df3dNFhQmtG9OqgxebXzFnN3+4Vit6mJl/WkM/LvH
fxdBqIM1TNRwQydD/PcwOXWwpHZZq2UdUOU3O/NfazKBXmQOiwGyiHgryt+zvqoieEFY5P46cf+L
NVlTeeZ/k+q//eis+jxJTUOj+SVNLqvT0Ju+XWx1LCqZ92I2jxWVAneW867pbuOt2hopL5wn+FT1
JrhU3sbjqEjejMME8yRVmzujg/urWeENnhn2mizayPrVgURcWPG1x2YVbamWSIP7loYobuNgwwok
gOpohs8y/lJtJSZT6UvRMQZOF9VgLPvkVm6cTzO2n4IkOkr4NUzygbSKVxzPmClnPgDi2FOXsWMB
hYvfxa/t8sE5FZthXyK9nnHyIHRwjz2U1MZK2IjJ6dG8xoplbD74jeaG6wsvNCEkEyNWM1cAT7Mk
14QeGgw+LZ8uixEZR6eGdtme8XKpFg+FPm0MuwkWfHU+aOTl0Cxlt8f+1yMTB3mBrF6oK7xHCgMy
R70mPGdbiOYWS/UCEsySYx6VjLUhqzz+minjxVAmKBBNtgnxgPgBXIuygxUPTbno1zr3BYVfd9L0
Vr5jC+EN96gGxxEOmlMJA1B7ByoIf/GntpBWzkE6GjvIKViGonRlJfBP8uZZ/BPPkvPA3yXbiwCy
SCy0ZS8SUhntOg6TC4snARFzsyGYktN0F+avOkCBjvQZy+OtVu5G1mkLjWgciXyGkrpqmZeHTCwz
rjEGhqCZp6Dy4xisS5ul1XodnTURRPXZGt3wA9Zk1yyHR/1drzatOpseSIgZ7PAyG96cLp/wveyX
KinJg71ujJgpeElumtN9g9N05jy0UY8lDIxNuLVK85nhxlqZaFqLOS3I56IoroLnYcrxXUgjVCkj
ctCAC5lv41zKZwu71Zf5nlxbs2dWm1MTR0MQvUe2w9TVFbcwfOCrzLqLOyxFJdiR54L6onCNzgLi
hp0X93RDAZbvegUTBthWFzo7JJvWhHmyiIaFuH/qukDtEDWckrUDNLSeDc0yUk4diZ0BxN+WnBL2
LRnXmpasVOHru++ZcbtgP3qB8bY/Nf7SOYcXYTE9ZxZdq+6EOKW+yxMvWnhnZeFy0iDKfvvFn/8O
CG8hx/1TWuIsbMgqKdl9xYvBJKwz2P4Z2c/Uhbro9sZpkIQ/lPcBycRFfYzYPr2xW5dH7ZnYEtrt
jVmdVWSP/9mzOidlnDZMRAmIIER/O7D+w74ALu6XfeE3j/++L0BzEG4eJpVgIsie/Dir2wIXBxoC
2vNfG8MPuUX9gzEy5wLoB9/JEd/lFpXqYPGbFnZmE1eR+m/O6sjwv+wLvz71X8RxJ2mM0tACj5go
FDay6RBJ2pkK8anCqZFV5QwOHkk8FjV8/f6I+2wXdTsu/GOyoGoQoZKcZIfuQtVAuT4Rj9f7k5we
q5YzLjxcnYJXluDMuLYofLmHzWBMz3galogTS69lGRYhcPvJDig8yt14uMoQxoyLMHb4w0kyH5n3
kIQR/+5w9ImiiAjqPADq2bsDFW3FzKBwzQJCieQw46OFD4cFJKP/wAe5EK1zAUwNnyhJiTirLryP
TqZO7hIwGJQ2+Ja95ExB4NTwY8/V23jjrJkcq2sPZuExS3DuMkFeBTAtnXkWnbzyJc5dLbnU1wFv
1L2JN09xh+ioyZQwLU16AfRFsx828icXeeiZbB7LDHpvX7ijQaRmmpeX/rVH5kB83ipv1CZ5ZORn
/iUGhPlkIAMwxcrnzVP78Mau9aWPB42k+H1/bRRXjnBObjDVyq/ORLUg4cD1VK7UTxmeG5eBZUuX
rkf/0U6ftiYAU07dPrJ1uZWe8JVTLIb4fgjZHAiAdnNwvAl0XFfKN3E5M8/2B3T+ai0VrmVyEHBL
AtxXotZf4RGxwsEZzpbLdEPkXHm30JXI2wVpXpiDP6fdeGB4MMZrzEfABWLqivZ4xp2F8zBVy2LX
UrEkz2j4Kd4kaKmYHelvKJV56DBznBG2PZRb9dHPV2bohgn1xDNUPNDPgzf3dKLGpsvQxrhmu+Cq
r21eyDP777TNjTcEKxzcxoZV/4qJEnYX2MzxHEQ3LT7hI5eaZ55RxWsxiFI/MxMTUKkfYB56y5Gb
geUEALo3HRgOXC0Ze1ZEVqiaOu5z0wOT8xU6GXQGiRSsj3O8o0DR36oR5ZtzwM08xm6pA5s3JSPs
GaqlNIIInJPVBgDYfingwueRPB+Po7Zt7rDh8Syip6mhY+4jYODMlnTiQGGvqwPSvlG+5vPokbRM
y4Em4q/Vo9+Qu9JCY0wfL4ZLdOSPEoX8gC9Ntw+2MPrpgNkFMg78WXW2t+xstHAwkYXevhhpa930
N9/atEtnhZ2fQ8Vy5MWnLefWUE/6ie3OgCxhLuVkzRAWZGHQcX1wo3fS1SUhTxqYnXkFXYsYlUeN
1DzSXyISvTp2NaqpXA/oXoUXfAXGIpMR3iBk6x+ML4ZqF5xke+Gdx3NHNPPYvCWneF1sOELQEOow
nwVvoDGHe9LmejsHEH0JgB/gWVzmn/KD9tRL67FnZMIphS5LiH+1hZ9ez19K67WwSKwarXaw4uTa
eHv6xwLcSjY2OxTaqY+XPtNhJaNRa7rfNrwa6WqwiJfPqmxyKYlTzQnX2/OwVeKt5xy0aG3AY6NN
A8qkwpniMrBIlZa3tkk7yGA06U6pVjbcsSq5UsjneJv/8NZpOQ42Ihs1CguQIsa4/7R1fssG/Xyl
sv738d+3TvsPZHZNMbk0ycyjf+Zz2QLCxbf7do/jysWu9kPmUngyWE/FlAJT0s+DCoQvtnc2eGy5
zDf+zc5J3vTXnfPbMxdTD51uanSzvw8CqtBsKqtJ622JaVPMLM12SuZFYr1WJGDGcaSGkWlWNcA3
tD35qZ1YoWVmulY8gJxgNwubcacV2q4snWoWaslzKmfcRBCOChQQ9J506udOzVAzBNXvlgSsh5Rx
I670WQFkkW8hBxTkNWmA+0hZKyXseSFhZSP0yKnAw5KyLo1t/sgXLLgGKPVngGBS4VxHqeA3sb5I
Qj/mTFiTVLFeBY4AqQZafsncEb8Mv8oEViAgQ5R8DpzXgzFeTl22zsqQHYSENAM/i1igSOsELwFK
g/gedW6cxrh47dDTHFzwVihK7cA2r4j7qbHWYTS5NFDJWZYtxgKpCjnFbu5LZCl5Aw4FUcgv/E05
sdUB2Nh53wrVJroK4XDAd7dGQkjwFpQ5sKNkQQRTTteRmZ4NNVgasX3CA5utFSCdctctIy3fsU3V
6H+yfQBpvcq1XJlFCO4m9G5upFBhGSSMdbmXZRI5pLWY+1fWnacNJORpBmPU0nKBDRTOQ2zXqFWs
kao7LQ/wK+jx2QTojWRKZAgss/uEQ4Q8dxpqdeBZzrLbwMHnsf0KX/V0gfAnRdegXynBUYpP/BGu
wbhewmsAjNN6M0liDgsCFIxpaKHFzZLv9/meW5Rp4zpOL6FKb90C0R//wE26dAs2bFMBIs/ZgWOc
mz/ULyzoDcSii3XFtyUzqu57fWGsDErXxmE3yZsigWSQrEM6eJDLzLk3gVoAtNIfTPUBpkAY3qb+
NgGtmVAFyeQ8MMgAmZ5q1AusdBWH2yLTtY0XvwzOsaUzsdgY9b7Jdgn0KYnmOonhucuhhfw+RRbI
g8E3MJX6mvCme6WQgogSuU1GXtwwEQEH0QvenZSn8LPz6GsG908FBjN+3NuMzgAOyRw5xKJNSgJc
jMnU6K2hqKJbehEIVepN1y21uLBoQUmVlBjPp1Z1DXnVw7TSxPXMB1DiQP3Ze85l6Bc5Cb14IWGh
ajYhF3PTpXgugRlcPKhEZQd6mueef5QGeCVLi22VPruJEg3eMJSeposBANjEzHseFZidMR2Jw5Ad
vti1ss8FGnLJex9jU4BI3AVPfgtu7HMiFiIuj6WHyZbCV8ZUtHzm0aIUZww4vMz28dLHHXWLGKSg
gIXMetKkPFRd+C6c4vUgV+SRlLXVaJRZOG4JZx+6zovqtzDcedOXvv7V4rF2cjioxbPUafnCnICT
GM0wrx79cGTmY7vOV9HzVQzM1UX/FbJve33EC+Av4vv/8q4GFRJcu8howJ0T8Yx/2tXQE/8uFFrW
/zz++66GJQpFzwEh/m1YLsY+3x29qIH8B0PmPvp9w/u+qyl/MLthm/k+ovlpeAMSAbIBQiG3zD81
xH8hFP7GLIXoSKZTZqykI3iKOMlPUdnBSPI0CGRlWzC+7q+tKAxw7U9bQGHwb6wGe+Y4F0df174L
Y69AFqENtV316QUatF/NO33VNUePct/pWqSbst/pLQgT4tfhn42Ef9b0/WYWr5sCZv6L/5gny0kA
pL7NSUFs0T892baTHGkcFGXLcFUhCQhtl7yHcV9T/ijXx86oFiCZRSXZNqwH14+L+zIxwKvW25pb
L4JgykoOX5f6YOdFifANXtUUkhVmRGtVlP28kTmvpteOaAQVs+MtKvcWDnuJ/Mu5iTHipkuHRbez
wg2DgLF+9NgKWMXgP6BxurW9jYy5yqlcukIvqItFYRL3vRWj7Ho8gV6i+MPbKmkP+eWBlIjhcD8j
jTPewzsBHqeYpzJGdMwDe6vCjimUJW7RuaHsnHvZa/OZdlfdD328Z1qzSDNUPS3OX7gw0yfUqUdf
Xwq4mwHCha4/kyXH8rKlUW1zPLS4mJXpThF6pKRB84GUo1vU/6bNXUAog97vN3xR+tTuLXcsx/Xo
7dvpptIwDYagohCdFGVoo/gBzML5yikIahFJRtxHDvqUSQuIsOryFnLoATSHYSNR4WMhKzu07Tjm
I5tfxyhsSSsHVlXqGaItluLaWznRVzddp+Tg94ByKeJO9LXfL6okPVAhdVVt5eZ42sKqoDbka8u6
jJrmZh60ixKR9jK9YWOmX6Eqn7vxXChfIdHONsN2dupKJpBr06R++D0714/xSFa0n5B+YT58Fff9
sRwP4NUXOAbsghuktx8Ao+vcANDcHxvDR6osSMgQZQlLcz7xw4ufYdSwuX5k5QurcC27FDw549yW
d7HSo7GJDmgaippl1pwnGFK6uQ+GfareedzjlXSjYfPyaHTdKlHDXO4qZw8GKW+PNGg78CGz04XQ
3yG1VcQ+F3lxKYyd1t5F4DQiFQi7dOLlxM/reHC2yluuHAikK/Le6lwGSqUC0IM3HFtwieZQiRPR
vOSGW/m165TxqfyMnUfJI1q6sEoYf9xMsXpBmbDrZNX2G4PgVkB8DH8e8e0GwZ1DGC7imYEhxbeW
8bSu+3zhQfvqZ/40w9Ei2Zu8euxJdCknxgp6f0io7THvme+2oMUmbR0U2/hBSg8ozJazmhDx/WcD
p4Ftpm6bkoEyuMlueg3bOVfK4tIInNDHRDtJly16cBHsm9eRkiPmWu406PPeuFq5wt8cvTbKuNYx
axoIP8Hcy25hFyAynEaI+nQ8Vc6To2LNU23cx2fdeBscgPN3ZfTShg+9tzXqEJs9FKPjyPsgpRkI
PDSmxSL9tPL3KqMvOAjUa9S3MNJt/VGxj4Z9rLJd6Zxa52QDu8zPTn6OcK7g2bakp4A4cvmRDK+M
KgPjPokOGO+mYU3xthRzCdi3HKqMMT4kxTRTin1PK+O0tYEGGusmXNsFdVzLmCtxs26UF+Kh3Wrk
BLNytlTOLKI+OddpQ/kwP6zcHiubU7ZFwdO5sf3tkN2FN20K13lpPHStjVdbf4Nay4ECydwrb37f
Lc2JUa3KbKgnANzl0qrzyPdE+UM51HcVwljhm/skflfqFiVAP0pcWewJewmItgwe5uhjgNePVQEK
TLNwN+GJjbNNXdkPecQ7p3ZDZrdDXz+0VBrLFF7deVGAafMjEyGDcqFQGp/fpZaCJtidehkuep3v
KHNbOiMVXd7/4+48lhzH0iX9LrPHHWhhNnMXJEBQ6whGxAYWElqDUE8/H7IqO0WX3Z7a1qK6MzMU
GQRxzvHf/XO2wBiAmh6wJYg6kVbgIL5FTHmCrFh5vjYn64fOaitT+iNgToDrU7UWZvPP1bW/GTFU
uMPfXH2kZv7D4Zxz7C/bmL/6+j+3MRhNFJVjP6NU7nuyZP7YxvAhTVQmEhOmCtwp0w7n+zaGD4FL
kg2QUUwWsB/+fDpXJ+shKSrTUjQmqX/ndM7X/bo1mB46znEMlBPdm7rI32x6URUHuQrKZ226ElSl
GMMGJSULCL5lfawxqRVBuC3Mz37iI4yvFUc+ESJ/E2xC3MKvhTYnUlfSz2CdGdGU+S0Xr5I8Jdi9
7sDq3Z0g5eAOJ3UznAOKciGkkRY0LlNP2IhMnbwbGs4olTOYgGMDHJBuzbtkp0niUuuiL92AXqke
KiDdU0Eg5WDMbcRe/goo7RWBHWqnZKpBsyXdjdBa/YmGmB3MJt8YNQHO2nA66SkoVobuYm1umGwB
VR0Nb3WIuugUpo5KIwYRj8TxtFMpQqVqFp6o0ZiAGZm3+VuMl4KeaJZm5TDIr4AafWuRq8sWPIrM
0fpmdgRCWlsV5go2R/re4v0Avsi/55eBLY28EBq7Fb76/JW7L2moxF9aHSVkCwUwFj2JdgrNEGJq
vcb9S79etSold/R2EmsDJQJY7eqlft+2AbiBRVodlXFR565Pn9dL++TvW/18T2Y0Kj57Fi2PL9no
irfikxW1Ryuu5x1FSD2FvftA3TfdqqzcLMPrXAyuEdHREX/QtNXOhn1G+QFeSqB61gqT/72kUXHF
a90CFJae6dvFYa8PDCU34Zk/po/GJceV5NvWhUpAKrGK4TZ87e7jXIZlgrS7kLbNkUuoKez6s+eI
5nJsqrNzKiwzNr0hp/12YUFxYFEFFTueG31thkf1vuuBltC92btoMZbHrGOWvrQHylwM0Cy0oCig
bSkxo7td7ad/kHwXi2QKaYol0Q2ldUolw7iqGbSPGxi04PfS+4Nevmk+gD1zjxd1aCkpm1sK6qzt
Q86boYYksHjFbAmm77FgEn8cGYLAAWSZtvjOIYryLaG5jr2D8JbcHfkRHdnr3Sg6NPXcd5C6y26Z
VICYDzKUFGma5soNWaRn3f/MlAdR3mgV4gjT54k5KSgrdHF2VKShc7qGy0nrrg6MCnwWQ2YU7zgF
zNEt995OqdYeslC6mUow2XDfOWhzXE7RlVptaek7M/DXfE1dC2wZdx5mp4TiN/gwHX2bNPvxyRky
AHMKCc7niKn0q7PQgql9p5z6hXRcrFh0EX1GX3ELUW0/lYToTnf1Zsp9q0mHtKN2goqibA0Aa44W
MaKE4DUG0MO8JqB+kPZBosT9G3Ov+gRdqpMXKBXWGzJei0dKic9cZ2w1BMIi4XnkgMFS+lBHn1pz
UWPb9A+8QbX+OO2MKpv3wF06AfrOBydI5+A57IpO65QuloDyD3bp7gChMiCiANwHdo+2xtUBxPBT
O5jOXZsgY4z8TSoQvanoq/kwYa0U2OyaS/6QvdE+2E1+M8wN3jX/nOpW2VRVX523TbJ5yIQY/dy3
Nj2EU3Jy+sQ4JKAygXQkvXBMZDxqIDvCZwqep7zPFyHVng11fSNhNxphcGFRfQjtJRfac643TkEt
m5yzwjcrgWpR8dglEQY1IoQzkofpBzgXq9kjjTBRukrcr5K3cic1BAAJp9xtQ15WymjNUn2reNh7
NVvQdkWJ0pdK5yZntkYtU6iWtsZWsYQfEIrmKv0oJywJA/V5gYDTYciSPCgXKFmAdRu68mjDi4OX
+L6M5JUpMj9CG9WWBicdDY+CfBZMUp2APUgxgx0jfhj79DANExykJ2ahEZaO7iN+mX5pQNnYektV
0ba5nvKGv7/FgX9GRlVE7SOfmk91qjQLfBE+zuhUqW9E1V6Lt3FTCXdcFrMBfS4+qR/RJv9gh0dZ
SgYFtLcp1emA2wUTskyzk35l5f1jVwnvZCxLEZbJowglpCAouZZJXZOwMA76wKloxDedI5lxqzV5
soLwMSRPQ7Pv22unrDBczkoYdZTkZjjBYlYRxlwNFLTAOiqd8ojdWefL+gJDhsrVj6bawzOQUIVZ
9wy/RPZ0K8TRNBeecB3LwaYyb6n0UcJQKrEvz9rMOhO75P2qmJ7DoS5hhCMuQs8298p1fCrPmnwu
9/4+awwGPJPqJsGt4qYE+txAJBO5kLCMxM86xAkmqHd8bC3JEh+zoWOSNL9TuU4UB8CUh19mLs/+
wXoUXSBYCAjMyczfYZj9z3oUW6hfNnKTweH3r/+hR2EksNgifQvh/ZwHmQwKZPZIWfM/8h/9Fd83
cjJ7PA1PGf6EP3dr/8qDUJAiWzxOoul/Nnf/DT1Kn2zJv2o8vz50a9KAftJ4JIT7OtI9a60AASS9
bE1eLI0y+mJq6clqaoyWzTsme/QAxRnEtSQ3u45hgPckMQvFTpBx8cFkXHhWvAd28Y2xKGjSRcdN
LDryGnGYcymSaYEp4U0xz286LUjKKKy88JLAZG8qgA5Lru/BXw1URHnc/gDrFMu8etBuHpT9Llyn
FWd1kmpObdj6S3yr8oWorlRSEUxXG92FGWUgipCajtSNR7+dsDSk+YpEG8PnqF0b0LeWVPqmWBdG
/4Wf42VOo251xuDN1uBG3DF293o++Uu7PzTlu7ltJn/XypLAay8KZc7KTAQ51+s5rJddjZRv6Uu8
E+zugJVvvOrc59eo2wTKh6gufOIFRrFtXEOdKUhW3ioCHYWtDNYGmVzanFgox+61+LRWUjRLIfr3
B/XsL4RjTAeTTeGeE9B70BJSN4zp+IdUv/b26ZvPQqymxxIPb05tR4KJRCQ+bXKOV4eQHOFRZAej
Y8v2e5JtATlfaHKjvpK1xB2DzO1ChdVUW8KsG9HQK1bonDVH6MKTmrj+G+6YfV9zOu+abRJYLDaY
GfJIO8uFeelKIHk+VuCKBdwHR9PWRwE5ISSsnuC5uq9lbvpKKHxMS9Gd2RlQzLnI9sNfVSjgYFfK
+pDcEtGtdYvoCIiT/qv4Gt2icM3QQYaDeHOWlaPYuWZ/jKEWfyAk6hNVrD9T7zaRYeTqEJtfZvcU
adQ0w2/mb0oIQydgf/E88U/v8v6bkkIXeroSob3evXdAqwM+cT4DDJsvCisNzY0WAAtS6dZIj2Bf
QhZkiuLUdMuqnd9XU/xf2bFiS7kj4QfPWuYhtaYvGtLtYFktYj7c3TuNLoLORxCiNA88QbFLE2WO
Ary0tMKWAdUvsMRF0NZhPH+W9Vw9B3gbjJmxEm8Zs3SP4dzGwkJBcLC0y2X0OVjMMmapchCO6SHY
dByzqM0S5wmqAEiFbXTG7UIqtZtnDmZApXtQFe7iooE8uqL6G4jbGrhZwBDmw3waVqBY47dEsvV0
X2/KkAkZtiBarOEG2WSGmGS2rvxmZHOqGnfFWRhmVEZ2R/OK9wCKj/hMlxsbUHMb7LvG6Vm02kuN
P0h1B1YdMinepzW8Yck3KejAL9Hf8mFRa2eVKgAun+td4GlZitNYOzyF/iM4MIMZ1ILCkAtXNK6G
uzZni1EHDvpC6yYv2jW6z2XIapv7YXxF4zHwRynzxLx4zHCdMj9EDRiHdUKmXWONxYe5N97MeuGf
5HbJzAnUtlMt2RnxaGtzebfRPFHfpH25rSCW2eVwRPjoruGRge77PcamOlefxQPCb/9iaAsYRfd3
vVxFJNAMcSaFS13emhW+3aUlv5bJu7hKvXXaOD7YhvF4FxtGTER3Xvn+zP3OFm9ULtZiGdzZmjP7
3FfUR2VOD2dfRMOt2C3dQS307Qsx71nSPFjLss1Z89uKlhumVzJZCkbYUQ3RRijX2uuIt9AXv3Km
WbH+0La2zNu7admRhh1NgnK2t4BuSImjYutvm2iRWOpVQ7Q2X5rPgVMdBXmRYzS2oKCJM0BlNzgf
mDpDcqRmxUYPJSmLUzPhqrBN2lfS9Czw8ga00glgeier2ii3yLNvJDg09qkhV3qLWi2tPHnF2Tfi
ZcU7nK/pdhj5JWSLEHIFShKR1WCR9+ex2UGdhZE3bTyx3tSzYJfshreJlivZxJotsLLpXoFh6T1h
YhFqN5C240VsHiBmDmDeQqaTnLYdLGkiPYEPAqmCjXQEO6+sNOHdRzjsVLfoXTlbBvm23sTtJy0M
9DJI9UG4LwXUQJ4Op4H25Z5h1c5JOLabrF9kPBmveAMkR+dk123VbB2quyR91ToX1eJOpDB6au9U
Gv9z90vfhKtJnZIByzIe0v/D/E77zdD5V1//Q/jCwq8rQHz+IBogLP3Iz+LLZEoHuPy79+T7folc
lkYQzJIVhlV/cHy+GzqhHTCwYGKo/oHI/VvhK77lr/ulPx86+zhRojcL/s+v+6VIUdqi7u7KulXv
x1ARrnqmLNr2ho+F+tiUYdhCRJNh2QczEi+7GEKWmwaTKNOWu1Ry9WhZCQuvXETWOG8bIDk9Fo54
ym0FjLpNMzrK14z2UjJB+vYO8fxFo7jzeMUheaz01pt7jAm9xR2rVswhdIBIE2ITk1CM84LhPFRn
iJ452coZc5kaM98A381GpqNqfthDYhUa+ro4qpbU2d9nkDfpww6ejGCLSd/XZsVFwDxjbbHazxLu
CBO4BnXL1nLmR7OwARIayssI9tq37zMGgSMwJspz27il6f5u3nocrEhLnJIZWOWiI2auSh0Ojnaa
o15iSG/4DtMJ7igCO6WTfd5Zw7OmOFTQx0l9KYLjyIodUlehTj20HEIt2fYxfopjp9DZ/tnDVy1w
0IYT11yV1v0Qr7o4WnkPCHWPAFrf6weiY26zzN/1leDgomPCNc27TO1YNNghkU5W0OVCdVZVrigv
kEM0uo9rjo8NwTdZOxpnN3aNgJLgOxCh8CQ2DWrGIbtfepKmC/lUeLFdqA4aTxXOxOFlrFZFecJO
QDGQYrj6+ExmmJ6DVViHu9ZrVodG84gR1Mtu2Om7DMN4IF1Cp1myA2nYRYbt+8iZ0iqeImtNNInZ
sNEhhqCb+oQZ6o8BKFrjTyo8RfHhqa5pae3DBXO/4XN4AVNrgKpULUeGLy5tk6P2VJbzeI9Vx6sw
5coVAKMhuXkt+97UlgnDISWMlq0YzFJdtV8QHI65UODfnmoVmpzD5E0/nisT++9M/DCqxV1lLRfw
rzj+jpPlhuWw2QD76bFbyk/AdyM7BpWETWYc5942r62LxRyieDB4vHD0edgdyY12QOC6ZRd2FtG7
n84Gc56zkx+TFw9Gc10jk7rtyFxuG8SrDLaP5SaUS7Uz+nRbhrYL9Kfspj6T9+pv463hedIqR4+T
4bBfad7ocTRX5kf3jIbTZI8oxo1504/h5GLq2UryNqhV6tq8haCvqwh6MugjlAoxeY44S9wFleoh
VByppACvovRL/+hB6KZkqVVsL5URreDNk5ix2IHozyO+THaImt7tp4ihiSWqxaxLmlBgzBkpwwMk
oQzVreK/zn8Q6YilW1czrl7xoltnDwY1B37z0yLwaxEEF7fFq/iE8pY8Zq/ek0hcPJxKij4pnr9z
gB83yvy+ZSLkeoJByVu5giEvojnE+LS7dPZx541srbkSk6ak8W5lqsUsLi6hD/qJ+EIp4KXlyKPv
CEcqCiwOiqMq4WzZ41ccOOjTa0nb1MKCgl7W/Xn16iHIJ6ugmhd7hVzcqakWbMbSJz3bcm2QatFX
1bJe6BdpfSOTH08I1sk3paL0FnMzv9K0610kOrNeBrxajYO0zREM8gulK+8Ng1PCHfBS2COTDIWi
VNjq28ArdUD3QX9SF4QFK0xHT8orgCSlt8t+G2BFAOL4yZnkjoWHIDiNgqatPaSLop9bka01tq+5
OrwX2rS4oQkrU19HLzRU8QsITiq7LmMeFzNzycSyIaMzi6+4BDPAW8bKHI7G/QFsd2rXle1D2yXU
dZ8nybqhF+YLdYk8bPcBre+N0ruUn1NQQrckpfRWIjtzMwE3OTMeTeOsiDAUoVHO+y9Lt3UODumy
4ZIYAF/OSgRf4l3cLudmS0PW/F7DR5t1vGUBMWDzLaYdWwezrHTvhZM8cPlfCG6VzzwaImPxavLt
1qvxi7Jg4RTU068eVJzGNrNkj7fwu81kGzjxRAda4ewKf7TpRCd+SPLJiCINDumwHA8SOBYg4RT2
Ya2uF8mReBaLiHUpq4XZ4yFzEbRqccZEU56aB9ZUXPOEowfhCjs4VV0kcUaHwqr6LNhQZsCf2Whb
j1w7wro653hCIL+xK4aO0zwle9+jNwjQih0eyR8rrynvqBsMLNBAsHUpxeTJs/xMlkqHK8+gATtw
BTql6aRaid1FhaD1wTNDj5b2+kqnUu2Gk61DbX8IcW+rjBOmW7x2Rk2wyFAt2Z8Xqe03Tj5dgEiu
/EpEE+bmql5y/Epe9A1Nl9MvhsMXJpB9IdnI+znHnROdXAuZZwcXOVtFg5t98qpUEcVEc3F/x+lM
GwY6LlEu/Av7HgB0+xzsxGV3qT9KWhKQxH1YYt2H4R/kkF3svOEAgEloJi/rt5D3P2k5zWf92Hbb
iAlI0G3FjFK9a4ipbXcP9iEunPg5Dt8Ec6Ozb8Y0l2BUa5jH4pcck6mVUH0JxE3JKXRiao4H/ZTu
s2MlnKRtvFcuuuIK2n1tJf5rGOC+sLgNx4uSktsaP76niBx/BWMnoE8Lxit78d5A714icDdQ9ptp
uRsfUGJMDIIgNSfCqGIy27O9Xbwv93Ap+FFV54Ln7F6Vd30Ht93krdZb8Zqh+GzAx6Lhz5edgXvk
/e7oKvKCPSW86AzP3BLDSDvMJWq9U9JwjsGbGTUz5nKIKXIqbD2EMLgYtJ1kbJE7ObrwHsm50hAy
Xrh+PM5VAHfah3+snPltjwrCEQ/cxCX+xv76n+x1sC9/kTP/6ut/bM/J98qqRruuAshmmjD/tD2n
UBcCmjSVQHwjNX/fnuOhwzqHwqqCsvlD6fyxPcdmPrnM2Lab03f8O3Np9d9357JOFRGDadg2+Aqn
sfVPamYEBiStzUpnpDMTGT9xeyidAlB456JsZiCXfdKitu7i36oYSl1M+i2DHUWRDJAHdlwpqTDc
oMKuhSQ5reQN5YTI7sE+b05VtRcSbgwWmgDfqnvDMYKXZeajVV2t/DJZLfTabeI3+Jx8O9cgX9K/
cYeo5EUS2T+pzn/hz5NE5Tfx9o8Xiow6CGxqm75xjH5+uoHeyaKZpMqarTVPwFr6emHjN2PHuSzI
Yy4kIUXvv8iEP0j7izQi1IHkpCiHAqD+AMRvSMEwkY5tj6Bwr/VndpcYhrsldFPqB8NtVy7VS2j5
9jB5ygU8uELCCJLJ4NSeUBv7BPGP9oQ7myORjBsUSemji8wb4TVJJpyDjZfCm5L9ewxSopD34gun
FCQzb59PMrNduNmcZfHg7fpFzSz25a7u8JlJFn5Dm3M51AoWgob2pqWH9Zg51qy6+q/elDlejiwR
0cY/8P0Gen6/yn0gz4tjfBYrpkCu/GJcs8jtTuau3w77pliznG9VYxOg1nHAAKImbEthyncqHwoj
f/gCeCxR7sSdWC1wHiaLtl6G7L4BEBzKdEM3b/ylXUXVFV9Gn+3/uOilR0EXNwOiTjt1C2EU2IOb
PGreyqyaj5Fa3xj9JsgUdlURm/zgVXrJmcRMSiGZGiIHOZsvJo0dQQBqKHHdazjA2RIXOBAVJl/1
qmhdL5wnTOrVm5CtDLzatHUoGk7MJ7lb6qx2ba1jSni2pLOcbLpyy4WZbrCIWSGHEBNS60kSHvR4
FQybAjF+p+afnMqUke0qgpfYOkH3aCgHTVtH5mII3jvag1k72yn1lrr45tLI7hqbDpSsnptHrIE6
OEval7DgUTl1lD+aJUfCminrhjWhajjHzRL8oTFNKnMN/veHJq8szlfWE3zrkkYQFkfsT2ej/LAK
8kpE3iP4pzjgqUUwt+xSxlh104hUdiOiQJ2scVwzMDkS0UvbJWvJbhx4aFzbtaCeVdbAKDZ4grbm
5u9SGe6M0DuYpNJQmhO2j1B1Kv25DUdbk18oECjZ5g9luSm5iDFjDpzEh2YHsBUyd7ebkmrqNBAt
eKF05gimth278pqjIft4A3NksVJ8VFvjaPkLnb4Hy3xUsvjSx2TM1ATFOCynxJofpyyb6qYV19No
XVGbrclKrtQzb+mv0oBd6kFnJ0DhHxPM9Gko1lW3bEwnVV/vyrAqLXx31bTL6VK6PHmw4VhN019O
ne8V7wzRFlyP9LpChci0uaJ5OaCVAmYK1YFUrFgtWKpl6V1r74RYHlSfkT4rOltWnZYBSPzQBDuI
eZSBtK7eb6L4RuxQlabNP3vYgkGqj9yKA5jfkTCDw1SwRX8ln1AywlZtzpbKW37GJao/Npf+TRPn
Wkmv9lJD+H0SScW/aYQiu1NhPnNmnScbI58aoKd+BZz++cZX5sNB6M/4QCVtCs1ZzbnGq79Gu21B
1UMX2cgffDZ7vbheJV/YbI1dcJ4SFoscqt4BTBPwBSbh2IM429vZ6FRf4oVb91P3hqeF+Yr23O7i
D1+dC2v9Vr7Va+NYrcWtjjGunVufdTtX5iW1Yp9wcEn73Hiv+i8QTFA/8nhlPvYbi7HMl9Y9kHPQ
RzvByZc5+hsw1pom0IMGgfIQPaBPxryWNc+LLrql9Jo9hG/gexsCgdqC+1K+ST5FiRwkB/1Hgy7y
+GGMVsxltOqtqRewkZFy2NkKrxKbKNjBGG1oCOk3qNjEU+Rjb5yyCmmjUhdmvDD4GA2dIBzZHG3q
/tjUDyBkCD1w1mI6ndeONOxkmCnebNzFB4U2Wqy8ZFbeeEWFl5z9PK82n0n9PGEohlVR4pbXGhwC
daLJIxG8YC3kGwXBg1DEImWpjBfSmnQOiAOiii9jsRCCiy/aKZ5rXCDiE4cZhVs13aQv5oVZxYvR
OvFBvJYYK6/yJjIJYdjR1XxVJwvSHd/K891kSYAR0akLztTCHAQ/dwJ1xRUPOrEk70OnN1iZB47j
wlHghn0nD4au3nyapcO5rmeXONNWArWyZ30jjra6iZ997CWOf0jfsnfvQamYZbLeGItu2z2Noisn
c3EF4JLyGpFdAkCca285ZrJoys+2nDf8Nswn/4O6ufcxuDbDcBCZGuGDXNIKRCo705nV4Q6ajZzi
dFuAy0Mxg4cfOzQR2hNX6ieMhHUS/B33WG9ZG3PpJj+XPhkvmMg+ZIWWKVzhClDtkS6QIXJbpcE1
9bUzyaHAI1e7G3jZS3nvcX9rub/FMCF69idptm7vG3xFAx1AxEvf5GPwGMr82eHNg5OUqzkV3IRX
6W4rcCFwnkkbxqCYVbAI48wmZjrVW41vQc1gc6s2dpnPI37VwjyyaDlw5StmG7R9XduTgjberBSl
ybyyDZBVu43WmPPVblbwQsogIDTq42b6a5+xC2eMgNg+L4UzKT0Egr535COu6wJFUSMvCmWKOuEq
WmFkMgQbsJK5BQHXYaz+siBwlO5wVJ+kYgGDDd4p62WRXJIvi3+ji8c745mtMX8rU4Up4gMR5ZPY
zUQEhrnxMDyzRPUyWfRQtSPzyqKT97ilzmyOwtfmiBl7lJ37Od8NOBN7hiwj1v15Hm8mGfYDyQbf
mr+xbr7phGTXMWQE6SrGxMu0jNMqGyV12lDR1FGzz6qm6g75oB4i4dYGc47fL9W0XiSYZq1eXWrN
SEICpY1/K/mBEr8VhUXIoBEBHZkDMGKWUuKlv0wFPgnpwAC7/ktDd8OcARIj8AjhKcOUQrUfxjQf
BpGIsc9T7ocG8B9X3cJkt6qiP1GBOaBGCTxGBXUqQaUqUasUVKtkIgGyUasV68OgRjFJm5cSLnrD
MgjwyxbHZyAueOyjHXW2nk6Bu7dgfWFoaZFrN/BGrbVjUD4xouxFbGyb9tn4YIR5P9ZvVNY3hqNN
95UaNW64dbeSw+UzwGyKycuF2B7MR64mys1IsI/JIqlX92CHn2ts3RhYIHvqVnlmvj7TlbkPt4tk
9Dy9yLc7WmGniQszPBELBXdzKqnAKhdqalysbcfB0WLKa5AzxFOYvoY35ANO1Buzd4jHLIUtdRXV
U/cIawdT4vihwNszZyft2FNTlsLEdXArgJIZ6NLYcvsxoyVbO3A8DK1kxqQl6uE93aZZdAsnCdVi
vYMgWW/DdN48UjGM4SCdgw7PsEoN0q1/6T8jTvoheFgEWh62jF5bo9v26LcM0z6KhJ48IJeN+Fg2
/qNRHTIvn8tw3GDPnYO+n/UGzruYDplZZZHuA0+pydUxky5Ti1PBM0gqHHMQaqfeGQFBMwj+uU5s
SB6apWOLYXQkKggm/4kGqHFu/TUm/W9f/8PAYwL1M+l1/H0gNRl4TGoeYLbqkiZ/AwV+P/HSsctE
CpcOHRHWdCL92YnN8ZjGRhJVHKM5+P6dE6/8+5H321OHO65A85aZdHxLnP105NVKRQ56tVPWidG9
DhPDvsrxQQDEmM5Yme8Yln4LEZMMJOfpOurh70tmvC4Ypyhlfo1b8jFDYr0XCTSDBDuZ1FBZOjW9
6EWxQ/CRcQ+WqPfkIXV1vFnEW0WMFgA1A6a6jM1bX8VHAUbVQ//kI5lmYn7U5nCJt1Zz0lR8n5h0
VvWws6xlCIGfiVVLtgecCfwqwzwXzw0j9DmHmBkLQTs3r9qeYqEHiSUPQzCgtX5dL6uOhnVG4hjD
g9WIZQP4QP/iidcudVWGx8PCb4iJASK1k5T89TTxUtjFrGu0wM5hmSwATS9Geu0OEsxnGg9xPag0
03DTrzjSU9ySEJehZmkWfzXP2krMbeEaPMRTgoMtXLtq+nUkwD9cFDnbOgbEEiVB6lOEE2iw6wFI
nDtoa05z5+rdJHirMGeaPNHY4EGuVnY6MHGrVrr0PJputjVqp8PDUdl84uit+Zy42UoDTAdbBW2h
PGu+2zH9yJx7s1WZHmYklr2L8M6KJKA967MXQWrvM51krah5IXEiN+zWHq4b/IAd1TX15MCBbKjT
YJBOwr9v9+fhKB5LaVFtlL230HbxNmVIMRDFodmHoBTWY1DUtECNpxTAhBV/tvQp9DAgEmVhZO/D
h8cpIq8ms7Lb9Bi1FeYkDTKfqZaPfodPExAirwHwqZAqXvROsvYzqgYyabxExoUQrrnsmUjQbkDO
fYetJeIneP59jWPXWDJm2Y5go+CF7Tq/WqXvXgdhA8cyofsBf5En2Bk5Fx0rxZTA58ppN0Ia4ihY
NrVZzoZv89S2++eqgNwYdAt+ETZCnfsPTsOf5CX7tXn98wa4f00//+//0umYQV369Z74b1///Z5o
UJsjKSK2R/oF+M585feQLR8i1MsQnso2JCmd+f33e6L076ym7yogH+KzwVzggZ7ul3+LuqTQsvOb
qfHXp278JgPWTSwPY6H06zggxoDxZN2Vj9l9HbTwQh1oBBo2d8kuoSFHWzU/SuUJlowQbUvU5nHP
TbKIattnthzzX55+KNk1iSkds9XEySMcPEV7wR8i5w56UFZcLb11akc7jJHo9B2HrOwUmdxaDJeZ
V7X3se5BO8EqlO97dC3mowoWsAdZJzGxEFeuiht9PbQvybsSwCzbDXs6VQV6DkMHg0DNIKUC/U63
FEAYnOhCtyd9KO58lCJBnatT78A7urtil7yR8lOu29FTPED3s9OKO4FD1KVCPWc27LwFT5551Lbs
udnX57x9qAqA7cNQigIfxi4gMVDvpwJ1NnnMVBLiAPNSf1BqFwCrwQThKWQaMjJ9fh2m+czKlN/H
lzrfge9P2H2zcQHF2SpPbF4Mkq7kaQkHWU4MZIkI6p2kwWtOtZD+0DsjkFmyIREpfzjIJHikD0x1
dwYFUfpBg1plLCqeB1DYZhf6jhAuQ/qwDVdKlwNkZHNjcbQt4Se6APgJuN4ph1A3ZDG8WVMDNHJ0
fNyVo33qYOR6T1qiVtxlc67Ur1gsiOUPfDBxeYbc5+oSwO2Sp8C/cM/jEYji5yB+puIXT5EXC+dF
/VxljwMSp5VjnrTTp1hfJsKpz651FdjK+Mw3iUS3GJYV0AdeXMUZETrZ6TrBWTO7GYtHB6eBtKOB
qPjZnfhlUhyaMdLT4Tkt/YMW78PSiftHTsnYq2qJK3bFaYHsMw0IhbDM83Vu4PJYkjM19FXR78cB
OSLhfn+TxM9e+ojTD1oD+AN/HWhIdacrkT4HyEtnGbvac3pU0YZmRc5U3W72/K4sLKkz5WFKKGNB
z8jjTvDA2KTEGN4iiDwIRMUKb5jxyX1ceYBC1h/Z8+Y2bQTlgtlTVtCxDpaP49gk1zbAfLfRMCGI
of0QVNj2LtzY4cIoTEs+sgmfUi6Z5KpT0rZztHyaBabi0RocZZ3RywaR14nJURbL+80QZiVGOblj
bB9iZN8E4R959//9S+C9/maWfs+LoQr9oPntr/+9f22bz/L/TF/zr8/571//ypf8+S2nm+gvf3Gy
BqbM6f5ZDefP+p40353Z02f+/37wz3vwdSi4LRd53byC+fr4/P3erE2oaQ4DMhYkw/oPyUNxKv/+
9d7+b1///d5u/ZfGZEeBlqpTlEkC8ce9nQ+pWNmRN77Vnk23/R/3dusbi/ov6mak/6K5TZkofAYz
IAZSf2e/qwD0+9WvDkrw52c+ffyn7a5BcmGs4LWvlfC+H9gLFlBXuIkpvTvCvJOg+D9ErVMZjkjM
ul1J3NOIFtf3nWLXbqW5HrEsI3iu4o5UOjZVAdmITXMEnl3oVVfJmcjL10heW5ApFbWcBfn9Kn19
W1z/idfatyET/CVCDjQKkWH9D9caCKhfrrW/+vqfpoky+1Cqjbjc+D+2KD+miaICutcgq8owj5nh
j2ttcvRNlCmFB6NSe8Rl+H0fMX1I5tilTG7AKQH7d641jR//87X2b4/8t2tt0AMh0ctOXiusURJo
6Jqddpkuc2WHb7Slj+KTbmaTjs8C70ZyBpRePvgPCRuDFdLIptVhhLImn4IvkBiJMSMpRpSxuqWR
KwNr68/yYWSeBMXBx7XjW9Gxy0+EIJBjYAEM4kSlWzbRUsU8NE3B2fWyONfpNibXEKOD3hED/tlX
Ji0uIleOxaZR+Q9XJv1c/35l/vb1P65MSNYKR/pvtVq/tbhQqAU5ja31H+1Z/7oJTu0A3wky2jdr
6I/rksg1Y2mS3Fzk35eFP4e8fyxC/mf+F0Nf5Tcmy3RN8j5k+83mWpp8rb/e/350ceNI0SSb2WLx
kSjHCQFSILKRbjVAHX5yFpvl7XvNFddeFH+LJU8NVoOONOo9EUExZkzaGpRxbZ7UANt7AH8FJcEj
zd4hDd81Td8/nSf+4pFPYfff3006oRPy7ITa/7AO/Hzn/lHsXb1DfJbXwru26JmkqY+AzvxgV1S2
1t0i66AwBKqchCIQ/uSdkmPRue0VljvH/szMtqCmVVxoGF17bynV3nzSF8GCIq9VK3peWkoJ+O2Y
u2xbsI9sa7dsFoX3Prwyv7NER6MrXCAgR8kGmmgP+GGtP09A/Y528W6qGR+1U0dwXZR84rX57X/+
RRD9+otfBVEzbl8UWCAd/Q7WSU0cd7C40WzIwRrB2kevDXWcBKM3YMvKHkYemAoQTUHzS6c4oCXj
K8jBhmP5eejE5WTlfcnj/8fdeSw5jl3d+lVu3PEPBbwZ/BMS9J7MZJoJIi2893j6+51q9VVVSaEO
TRUhdXVXVWaCJHDO2Xuv9a3PAcjaQ2yffTSi6rWz+eO5KV0t8hM8qnMEbzS0R9KbpUtCsky9YgVT
zZeatgbZyqQmzFSZzhC9TZRg6IYcwZrEuImll/pIfijQ3ejkkCiU2JPyGZHMDA653tL9lWuqH4gW
5b2qXDzAcDgT/cpMwao2GKvjGpA1ZYhuznWYzvE8Hrf2xotcC/Tquo92zY7JcYSWINuiuyyYYlnk
ILsEhdHg7+WdCKgcitkqlzYMPC1O8wAAGhdTliMGEgGmjrkZ7LRXHwYBwWXEx3Q3pji5fYLpRrHh
K4xChuUgP/ANh+BUcadkOEDd/EuC/nnS6a1D61Rpn27LfqsHRwWtgSQvEho4Om5RDFocN/HAXxuM
Az7Yna3U7w2W7Wxp47iIkcdWp9Z3FXlrAO0Rh2NUE/ms1D6mfj8Q/4XTV94xlh1TnBsuLt8Icme3
ZuBqbplaMG0xxn0ZrOPkjo+MzMVhziAlfW3zq+G5Ax7vCTTAHQNrarhTs4uUq1a4hkQSIzLSeTLy
EoFlW6TY0B5xrWKjTytoUsWDsbS/pPdpPTA9Jnsu3OXb5Da+CRQfeksqCbcwRF8JG5p0a6VzT6hE
MhvGpbwt70w/5O+Q4kzGO3wfU7d9Cwis3mI8uXMnoCUfSX7cdAE+ILdzc1gvs/AKXA58rXqPPrHc
oxbBXxavR2euwBnXmKLT5Z9790pzw4pajCdzHtRrVdniNewByowHpaXFhxpiSXlDcZ6DCYAhWLnT
uIQcwE0VXrNzD5Qd97aNrdelT5c88DP1LSiDqtrQM8vvaNKQiUjMheeid4eOjyo1uAzMmwqm9HP9
SaFlSRz4RTpXX0qHbWXdvdSElfquRSbKnDbgUK9h/9aCTU/QX80xU2IlcMunEvXDCl8NLSqGjZiX
u/AdM2GAbzdKrkJZXIpdPlxZZsf0psRbH1rLcDdNO9OmZ9cCfcViBigjhOdIeislKBKh5Q6TpJjg
jCv7TcLO6AOHXjCJe3Dw5kQI+AGE3T30jWv9zcpnxFEZM+tWfagH9eoARvxKXlEfeVehnMgQDs7L
ce4os/jujXPSLzz5YDJEesi8GfeCT6YHlzXH/BdfasixDFvoqwoJhPZagIv+oRXFFkXZhna3/oD0
y4g/d0EVKNCFnUtlbTu4gO2Z3wnjVTbtJVTgOR0RKAML/ogF1tOQQ7phexCR3/iSZ1oz2yg7+sU+
G9WwlmiB0Kk7hpgKgOSDyMPhh1bgoUAAzpt7qhfqq36VHnL5R0SSsYqNFSkGTrgyiUI6Bt1a5obq
98hSSyBQKDAtYT0E66FCFiaThPHkPPnMrzX9ZR6KZVWsHXS6YKsdloWZxSin/8SrQAb5l/Wu7bIl
nRoIDRBDwId4TOHHRekdi3Zb6g+8a523Kl5KgmBn+WvfIgLf5o/Ke3Sz1sGHspcql00KKwDZuNw3
Jkkz0I3xJ7wjaGavHR656VhPDaypiOkLFLvzkYVYmxFa2xlzFruhhbq1qBlI1VvJR3CzGdQ970Va
4wJwvXoJ6vvG9Qc35yoyskKIRQcWRQbz1lUmo0dnvIbMZNY8MQDFmmc4bglTS9+UELZnLVPKL4KA
oWC9VcFK4CJg1+PMVDb0wnmOUnZikxUFTiRbKHjoemZfw1s2Jxb9bIcMQWcoraV4UZYLEqhP0esU
4Vp0sZ9Gj+a1GlajeTGNS9a4qnwpsy+unWdyzBbY3BEbEL+LrsTZcw94/cxgTJ7xzGyCW8IuxbUj
UlhXn+odmojJc/ipF0tG0ewYLJsVZi/uWkAURwyQNb3mhpU8HldaRgeej32GifGinlh/Y+5fkgWO
3gNvRUiBd9EX1i595T5v1rq/UWwcBogqkODO8oklEHWNy+oXRgip5/kacyZUUW4TLol5+COpDTxU
4xPiZ0YCxGiIt0j/plS07Zu8pS/P8CDMV5m3AgmatQCyZqh4MUv24m7j/hrBdz5lSOs+NbFSsmry
/OYEwp9T65khRAMntSRnaNZBHOejLl7YPJnpM6qA9Vl/+VtEBjyDGcATKoXH+FHL14UNDWyrQXDo
lg0RlGQQoEMhhgLlN16LGeeg4mgmSwifAw91Oy+Qex3Kdp0FpwLR99cfb429qGOcOW64400JHnhp
uSGscLYIZ3Dbask6yEgieiDfm2VYljfkococWlasleYbj0xzS5bpY1csgnI1DHs+GD7aH7D5GY8Z
P4VVIs/nTrdkz+JZl55DUt4IpCRGGPxhumaxgjwF+GxiTWceI53s7Ja9cL8A9QW8Vp2cd4VAwrVV
MGRltj1X3jn/0EHyl560GLgzdZLGt1wQ4x8d8WfvZszeb5r1GHtnP96yOXBMqe8+L/EznWZQXvjO
1tzg+i5+LHQP8atjbv1tyKEpc14s/RAg6G9cjizsygDN2VgWIbzQBtvWfISq8kX6q+OcKtJBNGBF
3Lntm8YgBUXzGhlpWc27Ex+g8c6WzRmoHWaqkGKJrbEA0PrdosFqFk0jbsNxWoClmT44sab3COOs
8oAKAY9x1c55/+V6ybZN03Af3uVVuTY2LCxMgQ1ClV6BJOHxkuCIETXLDVg1G24h6SNK5weWwhq6
frS3le0B0B0foOfWEo1cJIcJxg9jFTK7K4DD8jr5pq3QDBQ3GRJyXG6kriAtFEjgVlVmX2BkBb9E
EUQM9XWAaDgSNFavDEwv+D9XE0T3XQBUV+8mTB5omwaRikg6IkfSRURaYl+0N4X0xIkUxdjjZctL
mWzFjIxFh/OudfBOqmXcbYII5fpFJ5FxENGMiNzl0nicggsOcdxMY8mwUOK9MhAAorVaVKFwYuP0
Dhv/1qFvdVC2iCAVS8gr1HWArMImCAQ+Hp5lQ1spl3K/aDeS7abn4Ih2A8spZ9+a9bnQzv2wSdnA
kCrYcKiScKX0wYnxhWtg3rLYVdrx4IHwuw1POiir9yJ6rqCXE1cya0Son/MW/Ij4I+svaMq9LsL/
xJVI05sP4srYy+neFDGBA0KO1v4yGZYSzIDpnGwvlf/o4PLMGJ5ejENGymYi4jZxr6ekb6JROZlY
5jCpTeTitJcceQRxCNMsm5D+1RwGiHRjqTQ4TrRdewmQNfn3lIqweJT2Wv1inVUOI9ATPH2p70L0
dbQ2ANTwC/NOEyJTOB/uiOIQ7DpCrrgFdpKsJVxm2bJBwIj4flsA7Z377SZsL92jdzSPYXtXwvcp
fL8PJKAF+3ynH6ODfwpva1X96PzJR1NEKy1t7zF7jtzMOuPM5oc6FRneFG6Dlqze7C5UlYMOAoaT
uoQiAkbd2lPxQQbdU9d9RO1nomsLbJighi4mSeoP0Z0P3vfxtGAfsuZE3KvYiHHJ9W5Bbn3crvjv
CV3HyFk/2gI09duV1JNVJIc7kCh0ognfsCMW0nYRWkAq0SmFbHQKRSGtHQEmixa4mXVU3awXIpsN
p5KP4nbWgMKg9raM/mhMjxOqaZLp4+BspEfcG4J0EyHzbUDr2Oimtbxf+9qV0VFLgV1wZxdBtTEK
eV60m8ykh5nWa4kkgVB0+smtk3gaFTrpPcqV6qJykhwJ1xbhO0iFpmKTc992rX9suxrAztTOe/zK
KkKoqtbtmUlU38iqqjXwgA7oATKxOczwUzY8e/COHgfl1tZnK5OxcmNKSxYKcZlOukVZBpu5c1Yd
CiynbVxkLSFlmEOh9FgykTVVnIcTgnBkl7Q9eC5TlPF414grAnkk1E3oB3X1Q0Riuf2JuOZ5raNt
eSDhSByNVOJ71BRpV8MydM11uEEc3kSoYATwp6iyhdaEpGcIZ3r/FANdUBb42gi81zjWIl/4yNkI
QyS8O92+1NHJ1NZK5GbqklKWrCgkAsEV/4pPcrOPKhl0d/LdtRwElHsfLDXjmAkxUvRhE/4xSh6X
i9SBqqw/eep1TPc5ha6kQAv5hCtb4hRCwBVwaRnHdxFX53PJjGyE345uTSFwTbtYXRu8egfw039t
W04MnvGdaAyGNZk+z1+15SydHtevw4l/+vo/hxNkvYF+1mTTMjF6/PCY/Dl4tv9GmAFEHEMYXn5w
dv6cTQgtjs78gSXNVnScKT/3iy3Hpr9MwLIl/+gy/we9OTQ/v7a4/njlBtlC2GN0pjK/NefMytJq
T++GrYHwosTmutDpuMWECTjoWDyleExUH1Aw6N6xQolbYRfThwYPrbNBowEcSgh/g8MY0ePyYjtY
WF14aWnRJEUrAuWb3hWCjAQ5j90cqtE/CX5/JWGWDmxEZDl/S805nrPczvpxeEx9G3c62Su+Xa+9
tmR5S46WZDyUw3gyaudLSQtz3kzT0Ybp4HvBWU9tTsdRgIjcmheMvxnbo8Dl2S/DTMJDo+5sZ830
bt1wNJcciB3nDH70PKxYRxOTiWBlk7DsvappeSilBHYhymBl0lh3OL1qh47Ny7M/FbEWqljmlYTz
lT1sgJS9VhIzStPhyDdW+kGcLorvhKJEmeV9dumFZMhZd8alkrDX86rtCct6i9q0AXcT0SV/jNgN
pR6miRFUt7AkCSwmqRcmm96rZy1VibnRFgTMUQrogAF9n1I0Yq5fAnkwV86XGiUfNXZaxYlLjJeA
KKIvU3MOppkT1hQyomxaprVMygPWK9mX76ye+kw3wP8xFJ51nZwuplPm0KFRxDuAGlcjFDnD+Cbp
Jh0gjG8Lh089C3D/xeh4M80NqlhyfTvfNH01G0CtrbWihrtmEoOmJOpcgo2YPeiM1geCJEa7oKDO
UiyXWbX/r11pcI1BdUCGovELUjqRuvhvjG5Mhn4dg/6rr//HAOD/c+J/m0thqfpj5vp3/Naf7X+N
jEoyo2XLgAvxh4jlz7kUf2SQY8I8CkHMj5yy/2QGAAfs13Xm9+v+sQ79NASNvcxREllttjGdDe1T
wuMb6dcy+ywuduIqzcq33PGbf7TKdrI2VJokEZAtdfVwFLQIxzVY1kP2nU3QhYpLTFiQtS6oeQGv
eKAADADTcHGqZchp0rfHbfOEQIxxQ3jEMYRnjtadWtHCl07wCLIZojSSsLyzTc2ATi/bl7jkwxU6
MJA++kR8+rpXL4n0pgZ0SUWRNy3pIXq9O6nsu8+WdR/UJ4LH7jBdvHyR6DMV8Ui/Sw6l88BQIAbN
fWtx7fhbAFndJs7XkIMqf500J4Vk32J2actVFe3QNCZgf7L0uaEoHPD1B+uJTg+kiMUkX+NL+mop
hLAdi5utLh1nWd2qk1Ti43YpBq0sWRQqbXF1XvNvFW3hUwVnfmjnNcb+6i1CnUBnK6GnrT5i1IGm
g0Ms5yfm/Di9bij6v8yJTuhBDPVu5tUT50f9ExLWwsPPFFJCleolcFbGR5h/aSNC3vTZK+58G7qc
RAObwYv4fjrMqID3ugAJktJURcANlpq1cXxFHDfr+TPU5TOZX1vsrnr34hQvEsfhiTIkXOHnBZKe
latmlw7bRFtXzbHs1laLdag2tkYDdgR0P522BIlHTvcU4ij4VdbOiKYrPkZrbo7ruj2ujW7Rhksa
htRsc/uo3Jpma1G9mvf2S8VZR7yxtWho6rMaQToEmUpkzLSlE+p1C51bw6skQtufk+BNBcqqVcDO
PZUi8sDJ1C4/JNmZRziVx6VFTBmix3g7xGCLDpH0GqerAu+AGsHRZwRAgMhHni5AjKffHCNrqE7e
ghmKgUYRzxnI3J6N7iYVwcKrC7cK9SsFEPOPV1e7MaTonoCkU0oPyh4nl4K7guoAuH656JQv77EM
n8YbKpaAXj8xw3q6qxJy0r49IQKjQyXJ3wq02xqHvH81KcxViakFPygh9qugoku+yCOLIOHWC51c
PPlFNdSHMlu1YsuoV2O5d+z3AYG7WlKMtSAg6ufApBbfNRxXWzRXU3KtSjdIlqG1D+wZEwHnvfOw
e80zawOKr57WNB0aYVDc9tR4NiFwk7FvQ/gdiBjE/MJf6uF7imsAe7m1RGHb5QdQ+uCRzbfmk+un
+17zlpvEScx7c01mWZg/IFFCZUVjB6VXxzwmdT4HARmZHvWw3nvU8zUDM4PIGEr1Eviw9IZDvJyX
HsgYgFItGXASZrJ1hw3cMOepQach1qozGquaJOydgWAUShOuOYSgGjBi+m/0RugFeACr+lh/j2g4
qfJLJFsrPY4CAmXSmaqd7DcaRH57L3q6nmz5NVX9xJYtG6QA9qtUfpv2sEXM6uRRHfvchvlWnehm
0kxPtpG/C8tvJaGKulR89eCt6utkf8YD1j1w/NvapHg6SdCN+UgYjrS0ig4+1bQ03QJhoVn5eIZI
3sFbCK8TBuEEqMxlzZBb1zTmqkGpSBk4a+xl3z/43bpoII7gg/mmVrGNrWqRwciElVajDB162RpP
XAHjjAfA+umWLrPxPNJqJV403Qz+GguisUohdXGxtK9pDB6kYHa3wRKgu8JnoPMzXe/Mj/QEmWBc
SeCEWxe9b8Hj++rk31ivxo/OnEnfwDGaAu/mV28thkn8HQxt4hRpeDMjJ15oxdStr9y23YY8XY9D
stW2mCdhX2BCGD+w4vH0z/BC5S/4xzRMu/kym14L7ziYNDvpXE6vslru2n0GdTFEB06oQvhWYXLj
zEOCEtIgt2fiNOwqdTUmS63TGHMeW23vQV/Wv8Zm6/urINlOvJk+i1GTrepk3pLoR0t6Y/WLdhzf
/FiBy+B8SmF6a6zskH21J5lR76KRVV7MVbbeFXqKI5GUUavRdtpoq4wUpHTgIeyXAItmTgpxeUN/
pVJe/BSDtoWge9u2q3YilQiXp3eYOH73O19fR2IwkbpBezLAtaQMfkj1yQ50BQS+AkMVRDV4/xvh
DMUwGpkcjIdrifwdQxRukYICclkl0YmbVhiLmHQaFaSOeZbShVff22yXO4T0zqMGRN4d6kj1rT4U
O9NZ9Z8OiJSVedTORbdAJ8hF7cGo9BB8ecHIRaDPMJPRiNygHzNXX8wCYYlrayyTboVMkNkP2kTm
NUQI4j19rdXdUCrzRowtiGfxjHms7QiXoVkF35zECQmvILRDgUYMmP1bev2hqqT0DoSicVOQzVUd
2RSb4WQSWugqRbodJ7Z82ugt+Gurdvhg06Wy8OeVb855Jlz8qs7zm5piTJO4HstQZ7RFzrIb1Pcp
nHsjP3Tp8IgiP6wYmfTjtJGjaztEDyVDBpnBNOyUMWL0S+ZZgSlLQEkcY+lLHQleKS/0tVFWln+w
invLQVj1GGPRAacR1MCpkJTdCHEdGZdnMGYyzUdrlWIF0CrA6hd8l//D/A6RUaJx+816HsLIWcYB
wQoCeZWIXrFzqs1dTuMOpDpzyjw61ajHsKADmjAFoYW5h+OZ6yG5/U8YOrqXmHSgpxESu7ZuL9PG
auhSkSa2yPBB5n30rjxHXb9wXjSsaNh5c9ZfrxlWff6SQ1ORsWryy09H3H+hulD+SS/CERmpwQ+t
gS7kW7/qRVop0OoEM+I2UL/TaW080T+NaBE6uzMSI2lM/kLmIfSBv8o8fv2B5u9AWTuzgXTxA3Mc
VQtmzLghZwGL60T1mcrukHwUj+VTw/7Nov4Xrxbp1z//cMuBFI2QXEEg9uurdepRQ73IAYUxDvD2
gKSQGgVfQ8ope3pmg6qcWbjSlAJzQ/OmKvvRFwN79K9/cSX/8m2waTzQA6Ef8sO28/MRfTTqCJZo
swUBVsjGS6+Q7TSd/CR2cxbSRGE+om5aaTz35aGFwpWRQ/7jGv5rRYb0bXSRzMUN5NA5+TeVnOgu
/dIz+iHV++3rf6rkEJ6qNrhkVfklIpooDfE7oqBDSiXcCj+LDC3CN2z0h9xL/yTmomekETwtkjn+
Mz2XLgsR4U8hW+LKsW4R9qEhB9JBp/x6y8YpsoAmClA8x8qHNvT3lsng4DPCHJDqOP6zxtivDCSo
tJioqqwmKknnZKZ4S5P5hA77ovlMzEf0C2mPodsv32WSFccVxoFsb0PuIrgO8fS4ogFRYR8H8Ml5
Kk4eKVT3jhPtChMFScGUHMpHK9NTDa8pZlCg+jHKBMy6SeMffdoqEyOECFSsjMnTpwUlM2Awxa+T
zAQMq7/jjpQ9ef/ay4DzHlXaJ6HxnJgYz5tV1TLbwwPNmg9uxVtDJysBwHtltBpEUiRtVDO75aJP
YuvxAqXbyhlQnsDv6Njc9IGEJfIPNPrX8r4nkZJmy1Qb35pnZ25MY9bCEDv21YtQeeEdmrRDhF2S
IiN1GPHLe8TJIJreFPsQ3gn1WFr63ZGWg/bF4RvQBvBm89XLtH1g8ZV9iJ1sZCNxq1Oq3Ubm1lO+
KTR32FC++rulGLsGD9LdCzgqEBJwr14QXHWf1csw6K/Yn1Y5rlL0WzFd/hoPZyLMnKNwR0SiQ43P
U2O6EYkpMSAEXKBkxAuTVjIsTKCIVGPaMnS2dvEs8TmH/keBo7rLL/U6WACbGV2LyR22iA5iXEGn
fttDGIwgDU4QB5mrmclLhcOd+OiRMIwzadB1/Np94/NPxoUTxK56qhY9nv32lvREKDQnYk0vA7BD
M1hGq515VYxzzZSpKiaG+BzJjPWkLskBoVEwApkbaVbNReYZY5wOaUu3iAj7Xhgb/7teJ4SJVI/+
R3L0bvFevflaAHgs2piSvA3lb6fo9xNJd7WNeZ/wFB+QWkIcc4l1bDJ3ZV1dBbO5DM4JPEiqEIVc
rrZ/kRkjxAIcJaR5mNQSWJL1C+iLASgYEBNOkin9BpSFJJWB4gXL3T4l6dF8MuFTevl6hFY5mEj9
0CNtdTiWATxLExd7voWFi40b6FpcuBZD4MDZk1iR3ySdkxeCs73/DPYij0ktIxcTeibfx2uEOVo5
SN8FHj+bbX1Ze1tm79p3fpbUepcyFByQ2VQmBTsPNrTOmvmeSsBZ74EbWjFi8OZ3HombcWYK1X3Q
n1EPPRWYGEk+WvBAfbigsiGqMQA7UU4TNIvQpuEoEpDCldesJv9QyBvO1ByefWdFL5RI9Ymwt2bV
Uhs3HHYTbR9R31IjK1/ZeMjsp4l0Dy5P3Ds2OQ8EfKNDAyK41U49vx9P/jId+aA1BqbtIUd+g3Xf
nMPaUsCueyG0M0U5iLyBMX+F5NUyP1XBH7TJiwTII0UwHTm7tt/vLGJIUk5XbQVTXXBAgbhXVD9R
Xrt5tGFVcNYyRac1kPchEb1CSe8mSJoKdTNQJSZj//xfuzeKqYJNHrOhyuxeeI3ZIf7N3sgYg83z
t3nK71//973Rtv5GsDLie0T4hEo5YgP8c56CkQ9tqo5P+e9Ovn/sjTg6MFlrsui5ClEze/GfQmf+
SOY7MqBRNJt//Gfm5t9pu7+/dEsMXH46RWVqO+qOKZSjyQo1GZ77LSugRjqvdcKeRh4P/4LHSQKM
oOxDwjfYtMDvmhu8TyClhlnhu7ikUod1BFPqV5p+humnZZ34fR4+w9wgNWYcyd+xHyNH9Pbb+Lud
CzeVQalm3QbpIliZXnrE6TtQRdDyCddxRfwh/IYl/5kDNgRTldPVA8mz5p8hj3D9hqWLL27lbT6u
iWjmugBiNaCFUhFYI/4djYU5J5TAmx4I3tFZmDZthfesjrHJiZzbcy0pazs+0AbRq50KgkI/FP2W
oBmdJ0xrPnWLgtcTXaqvikUpXpLJTvcOJNdzuoAPiF6LRoc2o+e7dnbOWj/wOHEk9bAbpufx1Y+2
5XjA2icnK/tLTVYIGV6wBnJ10bOx7z67M9x8PHCt+Zg+08j5IJwv2enZA8eBI1FBwiHHQh1qV6x7
sPo9sjBlTH/GQoqJNeUsAvSKsTkWxVz+1h+FYzBE7PkoSCiesNz1dPacRY8rPauucXvB4IcRMKiP
fEMleKJ/hLqXwZjzxm9k6Sf/5HoCPsv8IkuXGpCUsBPL7iNeP7hLjJ0xo00HPGloMoU9Ex3DbUQy
gAUxv6jq1aQMjbYqUNycrPkn3AUkcn1kwJm2JH2NB/6nKsy7oEGVS74xS78c7O0doIsdM5/cJdyv
ZQj9YdlnLqLSnpk8Fa+ZukEiYWE+/y9eq2yefVvBn4BHwdAxe/27tUohQ+63teqfv/4fa5XgKDDJ
xSUMWOHntcr+G14IZPbYh3XscPYvZiExhObP/r7A/TL85QpBEmqMcwAy/GfoQbHo/XyOZ6kiW1gB
OyjCffEm/bZUVWFeFlLVV9s7uHopfRS8XR5zJgXThf6/q95KRjTP6NaRpg+H7ggjIV/CkqkWTv0X
dTAv4/er+fE+sgKzbfB+/W4T8ZWxNhMpK7cjskYuqCpJNVtrgIOdhWYuQvJoaSOmYKGXCV0TBhxl
vlPJo/DljU7bZ1qTba3G34D4TOWiZzsa8+XgAkqg8QMxHB3FMM5pbseuDhgreSIIsz0oz7k5O4wI
xFUhcoNLQ0RTfqie7HbRPIGC624JgVEv0Wdwdk7WzWqQKa9V+mV028kJdo7o9giv1b9VGo5XYEOO
zujAxVF9kUcMfnOdcsVzladqTWLTSaSPIQ7ao/0ETh5lGy4xQMpG+/5DResaU/O4AeZpBbv3nEg/
2aJ/TM78PVHdatMfkHRDAg7MufUw0a976B9Tkg/MVWif7bcxfZoMWOLIqAm8KdFKEV5WrSP7FHrn
AE/rMz11mshSIFZP9thZj6h0mR+TB4uhEKLLbuZHhyrPr3auzeSxPzd+AGRwhIYrHfLi2/GREtES
9R/ThIY3BCtZf09VN8tWUQvWiBnUvWNU4Advk+WWzirVGc4QCjIinsn1GeMeYyvT7zIYOA9vVXet
1MPQfJj+uaIVXq4B5rafvujVGbPgatV7Xr8KNojMKkL59Pdhy7F1wpENW1WytJcY8+3JiDZYFdAU
dgTVuK2zgczAJTvbJP4OOPQHT4PPzGyOVVjaLsighgcGp/Co4suhRzenkdz0M0R6bsY05Lt/icIl
+Cbj0S/WenKhGWPQVmzDiqHOeAkzG7W2yF+XH+BTrGKJ/LCR8yc+8yqSZpOSYAE3wZt13ARtc41A
V+LKGDbsUaC5972kkbH30F9JhwR9Ygo7QPE+olGUmbgPEKl6uvYxctUGdbVNWzQDM1gs72nFxNEj
WIhPCAN6maFQoIQtqZ5Nnwhi7zqBuWwT573IL4ZO5odEf9QtmjUfuqJTZ1O6Bj0NpfiUhNCj6R1L
E9NBxB9KYK89Uns6I72RunsXZR90DaXqbkrYPI6GfKARX6DtRxhIsgjnB566uXT0O4Qjc+NI29kl
Is3/ZHM1mCMgYJDuduogXLroivpcZwQm1rgOsqJ9g3ZBSLF2C5P0PgELr8dv1JPTAIPQnrc0UPH+
iJh7meMOgUg8eAmV8nBjM1NqDkj0qAFdIfXzVYobV693FT1C5pgI1i2DZN+tLlgEpD5DUbdnBZ9x
6XY8WhxCSnZPWYJB4D8Q5hlQIVqeiu4clSwRZrE1Q7vW1C8NmCzN2wBBwieBsRYYTUsAt2d3R0d8
oIKphOQRxvkIyqSGc45zQioLN4qeTeLPcgRhCtFUGXq9VvA+ZJWW+zGqxOXB015GQkkS7EpuAnnb
lSJ2gYDc9q2P2iWnNZDHHNZoe8MPjfnxRJs8S97M0d/7aClT00kqaOF1IWMM63CvcHSov63cdv2C
xJvhyM2WavBKzYVwJ2lo3fh/zKA69iE2ApJh7FrDYdZrCJ8YqeSHChZXFG7wVEjlZ9RVCDaZ9/BX
kd7MGZmgDC9PvN4KteVYGq48mO9lyYQPnhiLtszj5fNOtcRfe1m57HrZbVACpWN/H2FARPWReFbX
rpK9TcOhC0N6P7QaJvKisIt6ANbNcqei0TFhq0kygSz2d0WJ3d/StDJ55VuDP2j5Vla5C5zpoCG3
Hp2Ugw0TOjNgNuEv5+hQV3pduy8FXJ8EPaRM1V58lO/tE96gRl5LffwsoROFQp8g4Gzoyoyc/xoU
cpX5kNtfofeKGDLJwQU5HP7E68srlajT2E1G16m+wUaYUProHA08yoq3Hzm2YinHqcMpbPCei2qv
EVqE0+EWPQ4v/7WnK3QfgmusaNRlqoyr/i/0Lhxvfjld/auv/0eXVKUP6Tg6aSmcrcS3/ocVWzdo
jhp/l678FDisOX8T+j7qPKpSNHQ/VYL8kUJ/VEUL88d57T+y/QtJ4M+nqx9XzjcTYGcVz6Q4V/5c
CEZ1Nk1R5/VbG8ruwFrAfbnssubmQSOqIqbAD91wbJvioWSyPKJ8MxLrhBKWZ+Ibp1OPew6YHIll
nv5AHsRg3dIG7Lim32W+W63le0sZLubeeqy+Jw4l8Ydh5htNTUjQWPvTtDQy43QvS25vX3776dR7
/qPZ+3+yNj3nYdbU//t/qYz/xcszQCPYijhDciz+9eU16sB+MqCdibOpd8NvHb2wXnnMCEgyihE+
a3a71KcC4q+sRvN3TXJD1Pc+0g94NITn0TcUiSlBJ5/UEudkHVtXOi5QPKZrq89qc6+SvlQ+RjUB
AjuhbC23IhDlMpCUJIx7zhONyPAgFzMY/0CMEwFnhlbl2jBC3rvkpTNse5mxzaV0EC16ZUPwWty6
9/HF6ZOduml2ylMfaQz9q8INPdj3bHsa2ruQaxpRY6ey8x2yaidw7/pGOerDuc6Nde5qcf5Or07V
PhsEvnS3KnTnHQWfcpFEdm2JkuYQwLKe2xsYm/6JbgcMRRYYY4RIUrU7L9J3WhYeQ1TNQ9gvLQQC
GcH1t0C+SPouZwL9nD40VHBb9bn9KLRNAGZTbV4ymIwVoaP4FiZwvxvDWUZsgZnuKhgkSzJwxlVc
PaoayCA6oToCT0ir9ls+pS8hAYbEUqjpXpWXlKsGlbXjn7j9Eu1VwswwqKcWzURRfyvagTW1jIiM
ZwrV5UvFRPKn6DQqw9lBVxkPjgtEK1l01XVpZkjVvrNtV6HqZzJ6zrNgWTnxQvw3UmkHWMXMAb6P
9XJa2LukWJITWKsL9Cp4TxeYrzLniz57E+19j1eDblGZ5gPH0RAWD2P62Piijz9TdHKCa3UT9ZxO
yYkzp3uuMi4drhJiEbqUwEOjaN5BVlwHUKFhFga7yAcp3PPd3nV+mlJ/CUIy1T53bFl3MyKidW5E
P7QJzms+5eaBluLkWMccZ3kHajkiomhnnIsvcy1zCEgWwRat7FrjlKJmK/XaPzk8fiPkzMG2Lqm6
1gFWchADm0P4Ir+dQS0XiYs1Pc4j2nIQMzqITOES4dQoZ4dyMDFbzIJddjTgLS3IPt102Nv1nSzR
7hQDgdTa2ua3WT9oAGt1bjry8hKZA7gJCnfnDBvufng56cuId9G8MqW3p2WAaZ7DT7Lq23iurkkm
iOydJm/IJDGnc5bvwMXm4J0IdbQ1JHAQbeYFXeLoY5C+stfaOPTvKaegYhkmSGfOKrZOBAf7oFki
o28AuFG7MFpu8Eih8d1241Z+7u6RfokynOBbMjYD5FSxfA7yb2kUWXkl6dHyihgW49IANaL5DtaH
Qx334HvFKa5cJe/w4WYiF3FQN/IGtoDLOxfgPviR1ku0Hw+bhzLoR8TSyElZrCMDTyEzbXQDyPmD
aU0G3VvyrDnZrvsowOOZ7VbSvHFG7MVO4QQyguzTsNeAwUOxMGKdKUkANymBZb9i4FRnMpOg6S+c
9L/X3H/sZxA/bIMlU9d+11u3aK+KqDf6bVip84ScPv6HOmmki3Ytq2vlbFssBpS/yjpGVI6I4P9x
d17LbWNrt32hjS7kcC5JMJOiqERJNyhF5Jzx9P9YdntLDse7fOuqrmqXZUokBWJ9Yc4xAT8Rmkso
oOUj3QhJ+PFGnuWAxT1tZ39tZcHRr4j5L7MQmRPWUX8/Y4Yz+cPc5heP/zS3kQFefk13+CLM/zZi
ZmxDgppMHWNq4GU+8YSElhaNPDUFowtLg2753xGz0NKirkXl/+/W9o8KC9USlcOn/euXV66blDyo
BWDXCLzN58oiVRo7GhyymNJ1cRMtRZ3vQ8aQLlttW2KianvWZ8564ohpjQdkU6pJjqSBnKBsyqc0
P0dj/l6YPWB7e1Pa6WMDjcPncxoKBGHGWFPHEC6cWlrb3zaYmwAGTOOhl04djSBUWxqdjrbIYJ1F
81ZH3u2gyqecSUBmrCN5egtiH6V8diEgj7QTUROfvUJdBSjLh5aASqe601gCeixxIqxfLXYisUUt
oP4OyP1jaUaKV8fdi8QjwtBtzI57w9s1AJ05VunQypWDFCVb9rCtcQAwDpaw90xlPMwAOa797iVF
65MprzC1mHEiBsWlLwa0WOT2JLKO4bOaCPva0L04TykeHvJ6kqkDXANY22MPxE03jJcYBIyrQVXk
hQmrxCQMbeTGpLCAKnjevrRJa+dOCwFm2m8dHjGUjaV5Y3mbwHoiWabMtkV19EeaCLSnKfGpyQU4
HkBWtzqWJMbhllZtrNteWqLpiLx6X8ACiBMy13j64wjUlDzcJLRu1KjDF4DKlU4lKZ/FH236rCjC
HWpw08IYD+UBW5ooUCj+pBi7UGGs+3y86e6T03RrenCzVUbC0OZ7aR62/tsYsbZVLjQcnmYCU1pr
XoaA+/JuUtZpupdyfrzbGp0b+BPpEtuQFFkf1yjeSiiX5nsuKNJlATS7TQ2Fs+aggcTspYN/PwGw
mBgmzYANg/Q42D3jIYxkqp1jCAFUjBW094OrsnGYdKc9YpsFt77NVCQLQ+GSoJaU2OSrh6bx5HnJ
r1HHcacD/iiHZwRP7Ulqsg2DKJm3IkMUWlkcUSy6oRyocfFk1ZyxZIVfGZGFBJLqBpdkSKiHhw+v
45TIlZrgJiShTAAZKy6mS1/lhOdEtjRpr3sbvV6lL6FynRSrgMMzXEME5PVZBJHnB9vm9KsIFER0
+gZ8NmZ2Kjrxq5jPBtIzXwNCZ9oH7y3+e2/SX0UuFLe0gQx2YQ9/ajMEYu7frd+/RE9EMtzLPi0C
f/X4j/ZP8N5Ubv06U3QhavnU/nEPtmkArW8eqW+OB13mViyjW0G4Qhvo2LSb3xaBfMmgQxVWiS+z
9T+6Sys/3KR/9cw/36TtSY66kNNi62eX6orJ3gIsZZafLxUwjSd78dce3OKdQT4EPo2AYE5voTP7
zXKYucH3y+FfPf7jmpA5e22dwxtbC5fd52uCze+XH4yj5UfhFBcnn0WKM5BcYqvy6ZpgYYw/zzTg
P4F00/7IBaPwnT6f3OKpO/h+ZBYueMLZu3x/cie+4wQaji6iznHjO9B5UlTZanqJyx4D20WdXJZy
c4wGlI5MuNMAVyr/bNZwRpjepUmUHBp+JP4V6XnNfXhR3VhMIX0HFT5+MgdlbnrNLLAbQMvsTVy+
zSnY9jY/C2lScaPofLvwlsWF4hzB0W2UrIOlFG986XJIIDCN2ZtZIA8ZsujGHI91YTokZ2zHnHt4
m1xp9Ru7TttGvJI/Ah416GiGS+KSbaTz5Vkh8Non9rtBjDJHbYRYVqtFA4liPUQXYb/eMNJoOK+R
N02uRrtGrinVt3nTUaijNpyjQpobBDvhIA7rZYT/x6yBLW0qexVUa/ZARrgywktmywEKZUSwySuD
g003TJdmFN6XX5RF4Ga9vYVln59g6Pe98qawu9VkGns4RqN2nbbH1rhg2ZKeHCKqqbbLY/liHAKs
8Rbkpv6VOTma6crbjQ5DmEpnuncNxqGW3nRxnBEW7W9Vf6tDvAWkOwRLWKsJgHGE0I2F5u3dhMo9
rkMVptSOSNd44W+lZ8vaIudEi2++yWKE+uaoyHiF9RkHM699JgxQztlunpj/qhbmhQXyenNa50/2
HUORDk9xvteqHWN4jCkqQekJYdaYz9cgDFjUI7YvZIuGk+TIJ0UisZqn9JrIrrjA0JzpJwgOFVLl
Ye/v1Nv2DcAFpoD2jQ2SjqyLBiOGh6Nr69G47qR5w5tWSpBA0nGvBek83tKk0RnhsZTW4XDK9I0T
LEuyOnaUEhpCpPDVhyTDektjwEIIAYZFa1ZfGfLeT/Eu8xIo5CjWaLMAJOwc9apuyY+gLrMXADcy
ZR48S3dyvAi32UMFwGOGG4ulUTzH+2zeEb6agUQ+S+01OyInvuJFRxUL+6XVkKPNUNcdqYg81gMu
mduVMW9CNh67ONww4qavSqNrh4kyDRfJB7mKpu9QP2EVqo6DMjfO6Vv9MEpLFp4kRPnOG6VjWW6M
gxQdFDT1bwgDui3QA7Rg2cZbayf0fvY16TdUTzZyBqQE5roKxLKqeTf33o30aCUu/n5joV9HpNMX
+woNSEKQchu6lrIKMjAg3kVgd7NcuayViunL0veOiQjX4Xksi4qslwWbmLrfqnR8ugnThFCrTLpX
yGGRKZ4fa2mV8+rS8i3J3TpaSNJ9JaMXWw0x0IcbCd18q79FMOVV7W7IVkV7NRK0EriytKzd6s4U
WRqo7uYD6at5cVKeZG3dAygiAnje54gllNlU3EVNtCq911LaFGwlrOKFlFUPU5SBOgwIGy4h3buY
jCNwI2XZjOSoI7QiJTOo2/mQvKfs0WQ2yh32jZWhrhSGJFtKJPWYeJdFguo5PfUpezCXe0efQ5fc
hwQCO0t1PHlE5MboTMZ3Bmk1UhBt148nrQdyf9vSuFvlWvkyBaiJZOndarhIE2T3cbZt02lnRfmm
slY540y3ZwYEzFd20aMtffuIxOKkxm+KoPZA/a+OtXc/cVM1MfuqSnbRqogznxBO+oZ9LwxACdYY
u+kfPPuqI95SQsWfGQczYIVhdMVzzgvuGVfa9AsBcPdLVcSW0NzAX5BOJNPRxWsUtzYT0WR4Dhyc
uChNahf2fDlcdjAP1bks723/UeOlxkeGK3q7YzVKMW3B0UtdLT0Djp/4frhwyNjUuSEDllcOpkUW
2kk1FyPrq2zrW4uC0SeTqKJr3M68iSdpXbLNcGraRG2p8DkpgrPurMUl4/ryyCZ5bajz8Gxe2fXO
JjTENSLKayyahCBz28eHg1nMcgdvcY6Lmy7bTd2tCj4PtHfH++r6NyUpPItAvqkv05vxntUZgW0z
lSkttsIAtBrNkMrYTYNmE8MkQElXPCvqY55cjbwGBLoElPWvZu2G9/V19Qa2lJRDP8Qcg6Rwr+7T
TX6fElnFI8kMstklRybzI2AiT9IjqhtTQbD0Xr37N4a5izFIyUtNfeAnkoFVNoexEeT9EvGuNT3B
47Cq9/LVfyXriKpiRvTUFG2H6FpElpmjtGZcKnSM4QDxxkjVM8MnWrp9jfNE0VYe0dL2m0F2dblk
NYSYRgd7qGMx8cyBTOWtWPoldCQT16hy63A9Vfw6CNeb+RcTWmZo78wTCWzx7s3K36eM/3vG5EKz
0xwy3qJEhczentFZJj1W1fC6HTfh2Xgor+vm1OWL/rp4K88OT8eGN4jGVUmueS/Ckcw6fSMp0ynn
2pNRJT2QRlXx3y2rcFIT3O6N6PIjvoYHdVhI2RJJaXodtxhJ5uauw/ffLbUHwigZjs7N4TXAMjZg
SQJpaB1yaZ6tJFldlL12119VDI1N6+wNc8VceNbA+Oyt5P5aTMasZUdXMqwC5KEo59ZvXNtiHMG4
LnNeR7rcmjVaSsCGSIXGwzM1d45fPOSEMBjOAjSJwhRxOoQvZgqdJdXWQglCidMwnp/V1ADmtjGg
SbXHDqFov46mbZLsYm3h0S7Wsjuq0BHhq+303J2iRReBWd5MAyS/9kBqO/Lx0vaI5BExsJuy3rX5
mu8yiMY/XiX9AUlxZO1FVLzmei3ZWHycRYPoQ1wBaQLA3Haq3RAxfaAfL1moFvjg+qR97078mv/u
Ol8VITUYFURnRzH8uzqfKvun3s/+4fGf6nybfAiNqBpkWz+s/ugtIGRgyqDcFl3hB1RDdIN0f7pB
fuwPrR82I5v4VfaCopP8A6TGF7fQp+ncl/bkh6f9ufErOqNMpD5Qt7rGsqEizWSVnrXIneRlCm6M
udWWcCyK9HSXRQsu4JHzPliTuRhby/4OrJqvPRyMmsx3Fne4GdNpTsVgsEoYntv6bervLfs1IjI6
X1icYhOczMiGV/Zs9zvkK0P2lnfJQvWrpUo9Xp0danMmZeqAWHvlh5sGdCwBjdxGwo1avzXJFdLt
snS9OP0q6vob7TyI4Zik6mR5aBhl2A4ziPjd1SoL29qnScWvHv9tnMzKWbaZR/CYL/4bPgjf5snO
P8Lp9mnY/HG5qjxKQxnIqfP1Yv7oStV/ZOAMJoKCf1Hjf3LB6rTTn5vSL88cPjT6aB0GOZ/V75tS
ht0Jpb1mbJ14j6fFdaSnthWww+iMB/qiOytr5EcLj8CiuTIbELIFLB/X3drvDzJOdyC1IeGAabSI
yMWo4Jm5iINwyAJTI5c+sNweab0xfwnLB+J8TRO8mYRsxtr4OD6dd7ZsA/kWqpzPP/1OfrGk1h0+
7T+9tM+/VOFkenm6CjOfnbbyn87TCjnJdGOrs+3JEz8ADjVjNLEDl8JUW83fFMlRl+M0HJP7zJ+I
SDd3ZkcSE+cdd3EvHW9sVB9dSMLQBG1L5ASVnFY0uOZBDouDIIwSVkgQSVY+48AwiZEEW4ljlfQ5
E1ul1u+5G0D7NNfIKpvgUWERbWrKNqINHMdsNtDiq96lxT5u2Gn30Dpmdn/fgMnZ2m+COets+idB
cqeOooiCikkxPyHyWZM4aaewFJj+8rGvsdlfFD5Zp5TWfUnovLEQzVEzZ7udqktdWbLJ01dtZ13D
oRXLzlbdZ+YLbV3T0gGfevUmkUBKwslFXabG26w+Qw2NXQxT4Otgw8s51mOW3VA3Fn2xtJKDau0H
bdPEBwsRednN99g8rPKuaJYOrIyastYnki4dSu5hGx8cgs8QOpfWjr6qrIfap3uHFWrf9ZHvluih
Cpl0JgpOFtPKM/ons34COVtUhDhqxiUfr0UMe7sJSWAckUDxKlp25PB2y4OX78aYPdrckkhYph9E
F39p8jvxi7033avpswU8uMTypFMrOA+DGeIHI/8ZLG2PYY2aggX6i47AcULxNfMHyJQLKSeqhe6O
bhIU5NoeViZ2cjolwGbBWlMXtuFCS5LzXT7if4J4ysVFa/zCdlfpN2TacnetUtAQ2HJJrUnQWF7S
oiY8skQKN3P4fd/Jzj6fbo3puq/enx17ywLBmu4mWNH77tIqj7ryqC4U466MN8Ajq5u0visD9Gpo
xEgbYxMiE439IE1wnUV+MUqtR0eeyeiVaBhBKs1U5agFz6g9YVnG4cnqtnK6RtWevMT2mdwdkpqB
P05AUvLVEJAyus4px3kb9g38EefZ0gY0nOHacVa5uOClC1UmIYvRzbLs9sss2PU49SzmU9IziFsb
s1RYE0Meo4/ERnWc9gWJXrozb7iUe/QfEIjj/Mx+yJzZHkIOg5WKIqM5jONpF/QrnmQOjCrd5oYZ
4e7XF3VIMyvB+hsVNugzVjkJqCgWx3I/Hbu6ea0GzjsL8AS0JocPLVtSrR53Xf1kDLjIsqWuz8MH
E85UpG5KbWGy6o7iVwvBgww2dlRYOPndiH2s8redZF6UEoFjJOD6gJ2cPr8dgKzXmpvS/0Tk+9Sq
PXMkyua2wY8xZspGBWLKvl+LI/gG3V1HUwE5ia242e6qIM6WrWbNZCHkIFzMnXCIdHvdeU5U6OA6
xA75to5vJdqQ0Xnsdc5tmR1GSwtj9a6nvdsGgQ39TE6WIAi6Zp/ifJ/WjnpT58e6XQXgEwzxnxXM
QxVN5ALno+EfYtV1YAhMx7pey+0qJ8SyeEDBoUrbKL3OGLppN6V82VkAUfhQZ7S3L6rSP+P8vMOC
2G0T6AZdBLovwpgODRYtzCy1wDHA5EneIfNIRYxIMWKC8MgHp/SqQwRYxidASFo405oxB0OHSl7r
3rGlqqn199AgrF7dTgCr6k3erOEE2O6Y7MtmI3uz1lsFMmgOTIHXKY1U3K67zgVIjEhCkZcttJWJ
lWE7V8ulIbwkT2DCb+zixX70EB0CnxiZozRb9d3CeYjOcZQ3WYASEdNZva0aJApkXckRkxpyssmu
A9aX9hNIyVNgJiuL7jrziNpC6V0r+97c9Hr5PKo1+6PwIZVLTG8de7q/trbXwUJp5JVQR2vEAqj/
Q9anQJL6oVr6+fHfqiUMXjCpVAMvvCoW6TzyW7Vk/ePgRgaIh8tZodCmkPoo7tm7y6wUaAacr4v5
j70Om3KTVRHf1sQg/Wd7HfWnkoLOgZpIpZHgu/4o66sGucw7Ty62FgJwI7vBgaXAN2tQ9dp3Cro+
mWCrLtWW2im9+X09Q1jHjz/8h7dNiPI+1TOj0VuS1WrFFpMDCWXjiEsaFjbT2FsT+/SyPsHhdcyN
FS6K7qQWi5bhcjy5EoWDBgGPsOeZqoMLgU/cgay8t9PLrDh1XksS2axc868pkF5l+CmJAc9ur+MA
Q2eCmxQsRrXEFoYmWzoWlxiU0UwHOjzJnbhPMYHx7wzoGjlnEVOQgg4Y3D+0ODKVw2W60NX7npE3
I8hCfB5hs4LCRZU0cIDB9mEPAQ+0J+2LcF31rgU6kmIVpXRA6zQQVKm1B5lpvLJQrZOJjzPcgP0y
4dDkFwrKn7X6BM3TY/TdL9tHDwdJzzwxxOqReSBzN2V5obO7FllvLg4Ln4N4IDfMmokBL8RTQsy9
LZNkOq6ZfSNdXWVHh5dNNZdb+GGoOHiBi46hMmYSlWVHAlBkQ9maKi3KNmVWK4eaImek+nO1AP9F
9JzJ3JHx3h08rGPaC2mos3qLc1QCrbSpAoC7M2pMOHmdQeg00kWRlobu4qiRCB67RXmVZrN21xFb
jVVBBq8joHrWsBSc9XEhWQelXAQvTrGuwSJNq54QheAhUByCsZFsA2glBg141hJHLpSvRYJ5jawN
nUnkqvS5GYp/1w8r7Cn8oYaKFie7Ij/IqTpTBDh4KT9Ro/Sr+i3GmiK9Ag7SX9E8yBn6+Vl0XR40
hua1DHm8wcF4S5s6MW3xa1C5t77I1NYGwoOhBV4p8l1grnv25NpmzNYs/7klY6sF3xbKpzSqruP3
6b7YoNq0ozuzzRF5AjcU38ukfnVQQrAdKBNUb6OBOsUyGVPR/jLFhxXvYWyW0MmnfeYKPwPnE8KV
cDM28NpJHPZkF6ErHpl3vzfnkqVc1daT8mh5EKjiQH2qR0wR40QRgpotunSq1h0zhDMD7H4+GdlO
RsObZy8ydUvK9i3Kj9WNvSVRvRJ2TIoFNC6wCY651ixHbSWekRKrrOjyp5A8iuGi47hKUZ1aBtEv
FaaIDowBTsp9y+2iHbxzGADYQFxXjYc2Nq+ZGqa7Mj1WBRVqnY4Upx32ybTbdYPsaqg+oOFNa0qY
pUqWKi3VOOPXlvMCLAJp0QCCNFNcJaFTQSiiLBkNZ7K26uSthNVEeS3Jc47Le8wVTvZCbCEJgH6p
7RoucY2h3MDxh5R9Yg8mc/YhDVQSGg7XxjeBryTPTw0ukxG3yYTrxABBjQclR9cRClNKKewpDj4V
r/JC99Jk/NDUTBj5vvkiwtfSMaP3hNEFw6PCOFArng1cMGV+yuhOTkyPO4T1AhWJcbHCORMKx8WE
l8bBU1MKc82IyybmfW5M4iTLdGGowi1r109Kt2t8G44nXnjBW8AdUFH56m5JBEb26kVg+YjFJLpw
qrelxJKyrq8qLd43XerQzkpbW9qPBW9A2ukQ322quOw0ns0S95c7+VvUqYYp8g9nypvTY5mlIWPZ
0sxU4FJyuSw28lwlCKQVU1gMvXGxALNUasnMGraoV/CZnwAa/6cKLduiDy62qPy4ZOtsq0+3Je8+
qOgZdq1ghYE3AaI3zkZQ9DHWM7jZ4z5NtmTd1NqxlfZtvc8ZNwpqFTaoBZ2h9ZaZbnVhbPN+V9zV
NL4Zc1JXVtgakzU3Hy5K690qsDARgSDfwpXpGLxmN1NzW6A9TAmFJLirdrb/0QLdSsrRKHjWYLN8
fZ7JK+DyFnLo28h+ywEJ65SMMlfdMGe3jEurtjfJRbvBBuM1l5q/Jak5fwmeBtLS8W81K/X6P0k7
QPRL4nLbX01sI8ZJW40mqGlVv8u5Y3QnDcORggCpxE2SwDMbWLt5GIN0bDT/GewsmeTELrbKzSBc
STzpYlgybc2Ixuke/9qqTAYuaqpC94C/QWgZfq+sUFXrx4nrz4//mLgqmoZlVXc089/g8A+zhQJw
BgGF8uVn2x9VGcJHxdDR6BBzLtQeCvXKv1XZly9huv0mufgzZYWoNz8Pen585doPCCdV662yz6oK
NgtLJZdmcZ640dI3TtK5sc9QVahIBq7qB3E7ZL4QnLHljZAb5+baYdV5I2c3gfVXzz9tlZA4rMcI
XxG6MCX83fyT3/YPFT1E6h8e/62it8leRl0j28JcI9BEHxW98w/mK02Bg8vXv0Z3flT0Bj+Ex1Fo
yyqNwH+vHURc6HsQEKH/0r6KuP5kYP/z/JNGhp0B6lzc36r6g5w2KovCyxy93zbEVcCrNN3M7dQN
YQMiynBtb/RoUZz9lb9yFiyLV+z2uLQanHFv/u1kzRSNVCljFh7CA2qIJ38zbM1juk/31sE6+Ht/
b+7HSygxHumL4SJHkeDsxuCSzX3ukaK17Nq1zcH8oF5Aj6UKuk3eNELynLXNehYNEX6Sy+4qT0C3
bT790n4xIOXX+/3nhtkvr53WSIcqZck4tL5vKGSvYbtWJ/02Z2/l1w4Vk7dsGc9UzDgadhSK6ruV
bT3nBQlWqfhHsXpr4IvxKUdS/DLjqD/2vYrDwkn4agfYekLGmZydxbSrV4N/23duiwAJ43NQvw4U
0oyDmR3tQdrJL1Z4tmHC5BWOGQw+iWcSeiDvs7whUkGN9hoZyareMsDVnvMevYFm++eABDWJAHnm
O0Ho46UgaodcXgNRT50xgrapTx44iE2dDPqtRu8yKby0Hppeyy66TpODFkqL4iEoF8kxrgEVjspy
zPCrPKKmxjZj7if/NkiupG4bmLf2dMPPCwHUoum8kP11Z69RsxCUkoDYKXcpKRCE3UzVAYrqIqG4
janttCxYYDmYGQRYrIqUytpzcRbd2IyQJgoWFSQDRusEp2szAbsM7HCfMAkb4uJs4xMlqycsDyOQ
2Sv2OwQBVZ5rPsgAjPJlBIytcft+pSUidLMnXmURY6016grWJVTk5DVOrmptpuSIU97S4KK33nDL
yvK1D+4q3RsYYkXinEXSTTUH2IVLox0pTaioQqVNFylzuBk6bCm48dq1fJnR2vghspaKxFkmfTWJ
W2PI7DocTBy7vvrE9/Ga6qwOGbvnk9OC1yoGaZeY6VLVnw2S2hCW1+QwGJR4cbRMjGPmPQzqtKiS
bocE77F+MPrw1cROr6LiTg95CWaqsl9aSQOz3LiV1s9qgxFhrdEahW46YdIeAUWGsk6piUzFa8E6
b4stWXy3abMbuBxUHfbypmn0eUvrhIitBflBvV6iLe7e4yK9tBr6TidMdnadYpBZ+EG2Sd5UvNhR
8SSXzSLwN5AT25odxbMTXWB8o2h1ZkUkraqhWxkNvvZu49g3fb5En65qM7DCvLk9yeRofSBbazRv
LuFGozrDihyRJwQEpbnFNDPPRtcITyN6hKGXL/rrACcf1Uz2gpBAu23R5dCd0Pk8wDBBl+7tzJjH
UiSqB1PeY8PptHtuPzbA2sS6DvgPPbSuXmnwSyieGTIOCMQep2PFtE+wmyM8X3NDql3Zki4KD499
MbcC9PKLwnklWoNEkSy7NZj2y0DW1JVaPMtWtxryg1c8VyTjjNd290jiBB/Abd0N+HvXJqmKrBO1
Fpn/MzY3i72GdaHYbICsa996mmCfxqQ5Cr1R76xC2V629c5AkQhAebghAjKsmDweTZLMj750Z02k
n7zW9M+MFTQ06A4Ytjvij5hvLrUZ2IEybBbM+kUYR4f1ybxNErdhtMElTUjUMneZnI6bYFdddE8Q
f73ZOzW6tAkW0eKaghs/M+Lt1a0F/YDwlZnzZtPcoGuPkmWS3fIepEB78U1qtErOroPMSA2qwGKk
NXRJ/HBmuQOZ3NolxKi1Z9O6cIZLMiZzwmbyFEPW5bgqIe2Ae906HYGFRULfvvAviBhElreCrKZ/
4coRdg65B1CQyd2VkN7i3skPirP1U0YvD0yYagQzfX7ootu22avbGEzziDiS3KPQBCcAVxnfVr0C
m8weIt+CPLvIonvi5stwZ9KDpeEmra4k804EmOCR5x2rt7VziQEVOzpPom/MjdzfSs02aRaIvqoN
Vu+em8VdRDb9HgawTz6wdm+GpzhYDuj/NfELxjkFbwgw0XAUmpThCk9i611UGR3zQqkXSrZdRWeJ
fDRtn1+EF/fsnpgDc+nvGcVjH7O3eYz5amE/akfQl7wjSFw82eAGB3ZcXtmoLRQAQOmFwA4FLFTC
6aFSnzNzVVY0NNllJ5HNUq6J0yYZ8JJmCfi56XJPy6P11J3JjZPc7rKmv0BComFWRCSEoj90O8u+
kIy1F7+5/PI6bRnAp1XplNbNA7SlJF6WPAeuNtiEhrdswnUj34E9aqGlMXNWExAae7FUtOAFTQ9h
+QzMqbXPgb/g0wCtiF95A3mJiyHSJbe0VnwcZOuY0zt7U3UTDPplI5oa4SYF/5M7WwVc00E5tMf4
HokSsSx44fmQGsFON1NG1Fq8awaSCv0xeQb3w1L5vVb6pY68JnFesUOYfXuls73qBFGev4Ev2MP8
NdHedFjmuZPM++CmjYsXB9TBf3xsFa3RWv2WOVajuiGpi94jn/Kxc3v70B/7ZtNPywzxmAmBn7v3
hgPSqPcK836WatrXbe3fKBb4qvFgNc9i3hAByrQ8vyuWMYt9Vyz/6vEfjRYT7v9PvDjTdhudwo/W
M1EPO3RftmzT0yFjoDT/GH7jYsOXZiAzUMCF/pGAXYggvm+zaA7U71/35/nzEKhxU2iSsh27dB+E
bK1Ymkz6IoZunGTnFLqURzjqeIyMqwL51JgfYkwxwNOj9hRntyyRli2+MfgR8s2UucwS+2zJYRk8
e69cr5M33+gP07kEkwgB5lo1Nm1OBCEs0Sk61MkT7GWHBdNljHkIqaM0K4ZnOJN9+OylABdnzSo6
/bX9P9U8/kNTxm0jUowsmS75t5elxj/4XsPy0+O/9XDOP6JXYLOCWgVLhEmj8G0r4wh3owlzz/6S
E/L9VsaUdS5LW7bYE8lCevJxYRqiJ2Rlwxbpz3OMfm7i2Bo5EHNB+aFkYcnz3WYk05tAxcIobwWQ
J0fPIdVjs2Le8e50iLyV8aKr2L12bEQjLAYBSgFg+YyGB/gAnIEKVYAH7DMD9MmZRPFWFAQnDgJI
A8XptZraVdHBEr/O2YCMnKFcuD6KbLU59DX8PShJHV+xKwrB6SmA0yMij4z+3usqchKfA9YbHd69
TFU3bSBzVE7FymO+hbWsA04pQgwVSCweJggdSGUakAowXuwLe17J9s6PDMa8bHRrciLcyTwZFABh
dyYCoxPoIzoW/ehROiVLhcCOfM9BMJZrske9aVWyVm8V+ST+3wlvXUlIEPZDhMLcNhjT+/q7BJZv
fBW4Hv3ZN7HuJXK9NyF7xsW6lECzstOHeXoVxWT1ltextUfgDGfubqzUcxaYMLqm2FWY2M0a60IK
ryuws/66zLd6m625CVgPE2r6uUHDQfY0091GUR9W4g9IXh5Ef2S6ZRze+7j15egwaNJZ/NEx9rm1
aquFh2gXoEI7+M+5f6UByGho2JkfVyeWBbaHeCSR0C80sAOORlzvJPuidskXWXZ+sgzya5VTD7LL
33t7YNqmoCnTUclgmleV3494OEq+P7X4IP/0+I/bA8MaA4MVC1jwmkLK+XF7MGWGPHieDJ0RoJj+
/DviYQbIVBD6pqCjfBFy/vf2IL7EVAJZGrA7Ps7GH1E5dfHp/6TJ/OmZi73qp70plXWveDbu2Kbv
rjJAUJ2Nxx4hx7XH52RS8y21bWEbdwUwtmThKd4FIPhN4PaRyKCQcEaBn551z4a25q3dqOxO+3gr
/j73X8OCbSXzpbcEDEObPhU7QJIViY8FFT13aQBBd5PmPNVon4Ul1EbQ/NdehV9rH0fGuM4pxbHx
vw4p9XvpwK8e/6l2YskvM4fG6/f1UvsYUrOuRwLAj0WugBv1v1fhl+qJsD0qK1iNX7/0cUhxCYoy
z/4ygeRo+4NBo/ARfr4Kf/XMP1+F1iDrXCqk2tI8ifai4cyJBC76yvSPPQajCWLcnC61WSvdnMTN
upuQEa6HBhgbs0l8DVQ5tXaJCbrFfo81QKH6f8GaUWqXf+0VJQoTC2SkCooeJsP/XHuY1k/S3Z8e
/3FfA0fJ3YloxC8uY36lH/c17Mzff+nbfc0BRExFxD2Pyvsr9/Pb2sP5h6A1Jq6o1/mqKNX/4Ir6
ueixGdirILCorVTZ+GHrMaphlBRdNmxVDvYMcnl0H4Qbxi9p8PVyeBn+n/+W/2JSLDY1n69d8R7z
o0x+EPU/HYp4Kp/uoIT8ZoSFBANRKwuB3rTcJCDbbKEQUyuEKHPjftARZLB2Lh0Xwz6+xQph4qcK
9RdPQxSov30aP9zIJdVv8lyFOqVQxujdI53uS7quk6vGvPHYTEYsSa2GREhyoPNn/t707wAdmSbZ
4Ab5xYSxLC26DydcG0wXRt6rLk1QzhENCTFglUgr2bvvp4cSlWg8iyMQ6/9DxcN64+cX8fl6/XFZ
NRSTFimFNmztLLgq7PRgWLT0Ae4Toj2U4FGKBqE4RehHqgDTf3NlZi81W05+OXjFsE+1qPtgb7Cv
m03XlbB/RR7j0TZaE9HMmQQeKGzuujSDTTncyaF65fnZtRzVu7BNV6gP0x6CvPM8TM42L0VoTjEv
Hb2aI+LNCOkx8kNmHbXk2Oo7A1Yk+MKFHanLApaHNYxLzZ4QLmi4rUqKUFF+IYe2EPf6sA+Ul8YT
KphOtjd+bhwFmcf09oZ0mo4D0pnUI2PU5bk2ziEuYLzHxbWV3wxytTbp+hg9ZK8TvKhmVPaNKh0q
1hFp2L+2RDl5qrS3jXUtU+3FxFd2Sf6MPQxivTJdy+yQfdKSWIZHHWLFuR2cfQlKGvatgDHZbUSC
S5GpIl2ClE7CBpRX3irg93fNfcVgGMfhSODLSjmaIiRO9i7uLcg7/oIl/UxromUml1x2ou6sYE9k
7EgCwpA10riLcdNbaTMXf9Drt0S+o//A2rttRWoXrNEJ3y2+ZvHnkZ8eTO2eUIOeNT6yxlTIfnCu
DjNNCW9spo8xOFf+N7W75hpXLrq4eVc0d2jUI5Lr7lr4HsqiXdn9orjGdtRWLoDjHVmks4KGZmJe
lmgQZoFx2fkihXCEv0/MwXq8aIroWehTRjAhBXyr0p+ZJQbPx8kyV5H2aD05yjqxlpnDUucqCgFC
kV3aN+vKWFbmUudXqy0qbJnRi854WsMZaB8cPHqAbYXUJWZEjklKKu6j3Fn8H3fnteS4lWXRHxp0
wJtXEiDobfoXRFp47/H1s1DVGpXRdIdeFQqVy2QShLn3nH220fdkusXo1VFIo6LUokMPHI6LNu0J
gt0W2gecKDU/d+UlUkiXtmFpW08y+WK9rbvea0Dn9Z54HzQ8BtEQ6of64n0qG5hAzSo4wzoGg0D3
DNVpUD9abRE/WE+sPPKWG1K4mW5zUzAIk5Z+vkzQikFJw13uMD7MFmrVpnxAoiNv4l267WTHosNb
ZMpyhKZ7NC8QXaqlGdtQUNuSEJNNdiO2zDtDNWNIhFIa4R9ofAUzZzc8lmGLB+tSjyH0YMplC1fp
OrnRVXwul/UV6hUevLNGoDiZW+ndqLdkGGp8dCc6pQe1vytgmOPN+oa1ebxQDdv8mjxb4y6y/TlM
oljLyNekpbIur+YXYnFtpzFDPGi76Hl0zK3w1KoQpWz/oMdvhXmX1DsFC767vLLjcZUnS+nKD5u8
ywnh95XpTl4vqnP0VDyLOLxY0QEte4bLrYa409Yx3vGQSRcLLVvHYe7k1UvcnDRjpRQ3pNE44CwH
cQlRxBcAvEmzHTfCg2AcU30tvXTyybpXj6D8RuTWpZOfyhvDioLhBEmEGvGGC9NuHrk9iUnRP6Dd
NKP9HhuORxxj58T3PYL7YRn0K/TepCmClGYV8odlRF7FgAU0TnhOsi4zYMiFNc5RGonqajOjCQ4K
Zsv+gRWOezBDH9gv+IP40dVXE+NqRFPqISW23AUWJ7vsqe4XWKdKyyl1eFTPjEy6HGIjKtorZutL
wuEsKILBzixsAQg0WDPrhDlDLhQOxSmqvzlCDMEuMZS7KLY9I11UGpRymHZv2YtHGAWSDKc69oGd
npEMMjsSZvlXJ8Dt6/e9sZ4cmOEJalguKeTtF7N2z/50VJ/KcM4IAGEvSeFdGIyBAqjVYy69Eb0D
9A6+Hd8y61gSrnhqohvBvPFe5S8Vs51rTfBb9QaPai3G9+YYrFT1U41f0KIH5m0a45VswFZsGGYr
qHdgYg/4UYjpvFrzkSVXqdFuTo7Y7VLJFu/hDZopuG/05fnLmGVEAwHHbalwRXwXDIYbPIy8OGRu
UsJWzCCDzUbHEuNOFV9gJrlxuvPx+ccXeNoVYc0GBo4iGZmDvcCEC9ymEplnCZ3hKnxWQ38AYB8z
BprNYlTO8NZKjC+HeYKLJlsrd3l7mWW6uf8+O1IlaGeH5t5NYGYHA1S8CUqVNjxpWn8p1cEuOO5h
UtC3rmJu8gBVhJ6d1Lh+9cuLTsoHggHOGOPFGSwisdjF+nLZaCuNaCAiTM8duWgARiidI5X5pOBk
2gq0U8dOiaxqItn0c4LyAm2oYbBxV23+0PVui6Vs9MRIqOOOzFjF7zvlUWVg0WAkpaInD3AJLDe0
kuWT/oR0YdwYZN+Ozvg0wtIDqnKUC4Z9gnxBBTBsR2mh35SLkX0pwRIXw2MmLGt/CfvRlZ/Hs3aY
pK0Jz6DeYjzA8QQgtC/JIc022BjtdLhsgpNjcgFxEhJeHNiDtBWLS9tmjop+enSC6ZDGHZqua1w9
pQN+48JD3CGLWprI7dubQHyppLgatgzWJsCnrt0gfRdb8c5oirt3YZAPufiAfie0rfDSqd17CNgr
gx+tpmq2N48qV4zOSnSX4ZiQVbcrFumS5vbyKohgcDkWG3ys9sDGrmw5s2lB5ChUuOY8pJ7nkWey
YKlDhWozyYvYWLav3QrPpRQU7DC9e+lXpF+FG3ngDPmrc48jN1qg+9FhvWWE4yJo73Gh3k8fprHS
X4Rb+5o8txdp17zJ5zkRZ6ufSe3djSbMVUQ8Ox3/hdRu9sSaBh9Q0NovRAyzL/NX+ZUxqpZcSt+Y
xHIiZQfXuwbb7rXm3z/aDWpjfVuZjkF1h1HLe+ZOM6V4Ib5ohlt56/Br3q+HgkKW5yRg/zYHhu0U
eiF2sVNYu7WiTtgjK5jA7P3w2OJcRYIVi/RVRfeiBjkqaAtW04wz9ihufBxh83ClMG4NsgfcLgHc
I8ozn8ysYcjvc2gCc4hOP2vM+XPG4jr/XifPDM4g/KHkZgY4m/Az7TfIWVKeLLU5WWr2Pv+ryQ5p
EKZTPElTvtD6NxMG90SNZvS1Mz/7av01gpb6YH4F24W69RodqqxHiGd+7tsSOTVFEKNUSnmGAgcN
UDWCTSLH2nMb6NifDcYTY+No610ZiLejC+0P+aHOINv11fTRE/cqOfLm+p/b8mKgpGBWzH86oBtM
qB/6qN99tebO+Gek/y9e/0fLC2cPIQV6UP27Fvr/Gl7zX4oli0y8IAHO2mp+5J8NL2COrsD/+t4o
I5r4s+El5+IP/F9nEPV3Gl4J0tgvzdN85DNVaZaBSJg1zR3iD41obKiZWel5RiD0kp2EjM2ChN8P
Q7aLGprActiUWyVfq/i9rlu8j9iJmQHf5AdYJQVKywsT8+ksS8uRXFv0pxEz6yXqL/QPbWJ37AIr
MXXyZt/m57JcVht0CpAj1sOdtkNSh81OQTvhML8mIwsGkGUuxBoGMTQGu9tPdqIuzfIhm1aWSe4A
ddRjZ52yishQnEdW8+GOK+g1ueRWe3bHGNLzkQU1Jf+FRKAESaPtN6sBYscBZ0DFdOm2+2iT81ji
fxEscyRMkMPvsKPwyPR0kWQ1ygZKEJZAPeEAm+iW2KGTOh2Nl60WGJumBAA4ubgOxXWHeM7FDpXA
deE2zeXqEUOp9Avmfly6ncWWyNNLOTyTDBY86XwPqtJNbC3bK/TaesnZhBdGS9WimJNdP9lEHxnm
JeoyuqvGlfBO4Ibnil8csHyRXzBHAQPdmFem92mz86GmFI5+rSlMMYciwmE+iuTOXys2Fj+lS5qp
mqOdc4Y3il9McyWo+y/SG/SnZs1QEcfDZoGcIbjxOU/jrC1Y0N/TLLjksNLbnBhfax+g/zhLajbT
+TevdHnPsXCi+97bSUC3DdwBRpjsfPNJrSSbwY1eIFVxA2OdPsSzaZuD/KGp6ZFmc83gQ3gSTdvT
F4ot9g43F1sSJ0uCjl0vlYnBBQWBXaF3FJciVkuu0izi+3ccdQwcP8Z1+4xbVcCtReF7jg/sQKWb
vyh2cvavRKRjKkTLQlAd9wEKTRuSXPvABgQCcaHLkPulcR1DFxLaI1K8yXOUF+VosAEsm3wT3MhM
v3FREPU9UNYn0RXpr2Iba+2NbkR9nNZj7HLvti/GatonZ56E8gHLyvhBdKEdRXyaQ1VvlXflHSZK
RiYGEAJkC+yfYGlc+o1Vr8S9TID0Aob6W3cvv63Dk0HiGToQVMnUdy8Bgcy4jibwv5fcn8IN6j2c
HR6N5oaTuQb5nY2csr4/yK+EoTvVR32hAjT5COuKOIRhm39WJn93aH7aAye3WQdv9FmxAyjQvnBi
G0rxnGedzaVCFIFWiK43sYmeQyb0FVU2b1x4XNIFAqJp0ZyTc1PZPg+xZPtvKEk8/Pzhzt1jOCK+
VS4RCehzOIYaI89lcE+PjUgX4mFwl8SEdDjlUWgcbrAUcohLQnGBbfROhBcIW2lpCs4EJGNT2225
/OU2gBV0JjMbwU3AGSCGmEt1ko8YRHs7RO6Jehbd9Eu8IhYNNhloQ7OfgxlrZgcb4t29RadvSnKl
NNvYtYfkBMm0wZXrPdY9ksp5YujhvMER6Wg0aa+Xnu1nu7jfG9kZhmLX3NGNjonTwDdR5wMl2oFb
yUMrIC1KZpuVoAJ+bTmdtenQzAb6QZceYkJ8Vfg6V5823OxvRgygAHyQ3ComfqQvhDCpQN2XZVAv
vAk9js7yuULXZd6F95iSYSQ7x1yWwab9LF08wpa+ZA8XzSnt0qcFWAzmIqDpCF7U8FbGPnc3kgz6
g21bn8ie9PEPyp3grJ1mLkv5JX81ISoa7c6nguyF6c07yjiG49D6qSC+9F9An5ZTfpBnx3aMCaSC
S9SQeaY/W5Lp1B1hNCsrWkVPEQBHiKBFVJ66Zf8sU1XFGGeREpglw17JUSREYrhVNHVZUoiDJyad
RNgtjCgZ/ftnjA64pt2Yy7EY96Q42mXkllSnRrB4u2wpzFGinnyLDNJAKph05ZGdpCVZvsRKNnfK
eRjN3SYpNrInsJoS4X688wqE09pjBoIDrdTVrinNorzyCX/RWPVdwlqyHHUS+iNt8fNrJPXAAvj7
97dX7XFAcuu09+G2W3w2u24XApL58LeE/jNPRHzmGcT2TMPHqRPsIZLW73Xv3VDTc28QSydhelWL
D1pp3vxZkd2MMuZhmh1JwzVvMWIymkf0PoUzXCPFhwhGxly2rgucCSbdDiHeVcZaGNXXKtNPKuqr
bJ0W0pvKQM2vQ7KwKSL9uHkhjqX3+nWdHxrEM1rub/pbqU1fyhB+TPfBNvr0cd7DIx/dSnGBzfth
fc6hNHVdXTsEZN3G/Age58Q2C8Kciu1UiTCxXg3QpbvoEIqrzNyJ6j48K/T4WuLmmAYVw3Vok7Vx
KF5RrEO79bmmLTBZyv+auhUfhTvvlSw8FjSyuQWcEWFtEmey5NuJXWscCc/0dKWUgCYc3YNewEj0
3rDvD3WntvDiUrZCBnUKdkD/KFezJ2AxkKRi2cp1PKXtUvgcP7DVF3nDoP3IxnWxNXdBVkP7MhTI
i+hd8uxeojaeJG3rye8lfW3/lDMlCmhpB1Xa6tlCEcc3ZVZlkcenbxgAxGBpLXl8OMjn/bITKUxU
ChBgYNHIbirGvYFnkA5LaCDSeIWv5XNqLvgBTfs0xK6cvUvRqi78rdeKhEvJbmYGzcIr3qwWQDdw
PBySxocA7zAfY4xX2GlwbhdYqflPmk5/uvb64wTlrVRt7Jp08C+sz+EdPETGwwAlseUhfNAwedf0
vdlPTjkhFRLQs9PI7Y1TtJ+JflmoH70eS4ERH4jxUA+OtpK30smIZ+1b0N8l46Ye4k1DuAPlruv5
/PAacVeDt6JYqaueG8JLkI9zRlOrO6oRsbAqtZ0Vn0Wx3XCNZi7croSV66k7jwFc3LwCeKvQKbe5
ft/VC+gJGB9g3g9gY5zNmqkK7hXAQ97MedLlQ7YPoxsUiJ1moyM5qo8lsT9zfg7A5Gd2vw7jpfnW
vGqpE6ytz0Ig/EqtrlbbIOOaZ8gribGzf9I2tXET7j5QXCFl9/X7TBYvEtVrkFjvyWuzrWGjryJ4
mV2JA8EhmW8Kqzq0G2XbYuuDWh35XtUGPEKUoOTKbsd4T8z7mNED2qTTI1adLfo+qG+5E1qsvCKH
P4Ss/Tf2ce7u9F0ubOy5+xCbOttXAdUX1kb7+F4L/4+ZSEXfymjSWFaGnaYop5oqkTT5Hs5JTLFt
Yiuaav90FbxioSm3+EWTRQY9/4lvZZq/ECpmFf0vr/+jCzNmM2KFeZsEpwlqBfO4PwaPxr+gWCD1
YhbHLzOl748+jFE2BlcSKi2moLORLQf0Zx/Ga+B0wLX4xuAy/k4fhvLulzbs+6ETb4OHMqNOhYP4
sQ1T9TEzRCHJt7lfgK+QShCqFekiyabbgOgzBoGHyljma7iLYGNzl6qXIsHCKiFz4hqVT0m498Cf
IuqkJmgeyqR4FPz7DumrYLH3sOYxKkJwBjNekRycYCpRh/jPMx05xkRtG54aBBVJoX2KHXaxBJKp
y0RdK6COTXnsQVW04/QWWdtoZZ5ThlqNbo8YO3jtu9kl5ERgY9TsKuCc8UVpsRQRLiQ7T6/ty6iT
yPqkvNXBbSgd9lqj/1SUeyTTlhUumblpc2rno/DI7CGEqbzNqkc8SqZx7wmy4yfHAPw/wPxwYKPb
j/jRhYgq0IxT1Qvb0HdrHSL2hTI+88j3c0VMgdg4QCBN367BbrHmCBem5qR3HcrPE6ohixy/L3l8
ZM6DosCbCLYCoyG8o14zzYzyRxA4JjNPQurSB9JlsICD65AwudI975IMgopZ5HSMSp1A5Gds/BuG
Qbj0A7/SOzWrUtJtsMriDVY4OStlWuHcyVan7jX9IxZcBacx6wXPeBtbf1ec3IyrOnK0+xYOOnkZ
fb2p2LBFzHjnWirAHQBFtie1dlU/EuoRn0yZJBppXRLhpVG/e72xnRJo9NHOzFZliQvRmXgzLHJ0
aPjp0dIf+hEYEuNKGPTNCts0lL6ptQ3UFXCVmB8mjoHKS9fQih7rfZaMCxMym7mIz5qrHXw3vB+q
eJ4iWI/DncLQ7tTQWQlc/bQib05x8tCt2AjnszJxMypsHQKkUhJfMTphapBq0LVnH3nJK76yS3Ef
iws2JCp7ZcUU2gUsweumsT4JxZQA8LvdEH+SEpRygIGIC+rHoO4QFkTVdczuZkSsau4lQG8cJJmZ
EW4XxV9VteeLKVL1KU7eZ0FsmqbXSTDDBSY0H1WhvKgE3xKYI6q70GpAGyipEjYAtmgiRGKws0Qb
cbxFjUsaSqi8gDlDQPfro4IvpOFJmxjjzZLaiaei5qypfXmZ/6wgZK/LdfwUpcarR9GrvqRfAAJ0
AlDgAYPoahfSU3bHqrOUVh1zEOsZ6TJMsCVhwg22LKQehnfRfXwbDhzZeAsZzI/TM66Pu38sPPeN
6UOKGEiVTJip+N82BvicP8Fzf/X6f28MFlxvYD8Ek0gqFbYI8LE/OU5YIbL0w9FGzzdDbT9sDGBm
sPMQW35n6f7fxsCeofDNiC91aTZHAVD7G4wUnNF/3hi+H7oGRXg2r1O1Xy3Oecj1LNYaZZvBueh7
woHUCp+4JrYNIvTSEv+MjKK5af0jTJ5FhBuu6Su4RDMSC2UGnXcZmEQ/yl+dgrEIU4SHCbWW94oW
xQxxyhBxf/Dw7zWijdVIz4IPFj+xeuhwR0dItnmmvSEMirpibXTLwoJzOrsvWtllQjEWCDsNH9Bx
3EhNQDxovFFC+AIzK9csi0MtlHMEd/WU8fARAR/TPRLR2EzdpVZJT3r3yYQnZaghJCVq1wNELGZU
RXJNcJluLyMNbLyzdu1lKounAjRfKoCFcuSGmV37+NKSKPIUahfAJMlz22SnaC0Z83i3eqy1E25g
AbAGsdTRk0wUIubhufBU410rKK7pQ7vFaRmuxmjh9g1Ig1hvLDRGg3N0KF2Op06bcKTCbPCQ6v33
YMIFmqyvVKK4NQhMbHImCESUSkLkliCbQy89VeXgdNhBepi1Kh4Ijdidub4LVZxDtojhLJaqjHRJ
1svl3IYHeLVSrS8V9EUwmfEbewglbVMQrZEZr7jO3sl+/GqSwlJzVudYl0Y5TEOzjsXqThikcx1W
hwK75Qza8+xg7EXVTgAR6d5VGR2TuM+5nJOQbOIhwhoQBBIXs0xPzgXLWtGuOklydQ7QUNyCOEaY
muA/kY0moKYpn1fzp6lh1x3eGuImc9YqPTVuXrcNc85oNXvRshRmxrawyH0iZhs5m44EcaS/o6/1
uE6RldthffRqKHYVeE1c4dsuDC2WMHha/2MXtm8aAOpdCetJaLuq9V/mDkQD/rSw/dXr/6h4SV+c
KZow576Zs/6wsJkYaMLPhIOpQqlTvkUr/Tl5sAhXhEQ7/0YOIcTjPyteVl4FFjO+m3+baocfwW/M
s5m3JxkapD+sr34peE2zLXDISbmJfFRqha0rJTZtAVnMIVBPFnGDSqEDw6wwwB71Wu7J2VMMIvrM
1Q9tw1+R4JTfPahYxH+4CvOM5IcZiCePkdlWTbsdj4U4EWCzTVljg+bGrB/bEvDdGSeF9zDt1cmt
QyzmraG8zJLZyovuWlhvsabENsLqRXKOH3oqTgVgiAXSByeIrPOsTRs/QjSuyuIBtSWJ1inq1Fk9
PWZ0sg3UJ6MUyQBmsZYPIRLFWeuGai0elybPdPU88sTLWgEGyJKIJAPjZfI5bJ8gtqYhgBowfcSr
bcJWcjYfuh+IJGwx35NMAJJwrldqrKOK2Tr+G4RH2iwD/kKTtrGMnSL4UIdKXh4NZrM7j8K+6Q03
AuluvdBEPnhH6RJsQNWLckPMrw46FNdftfmoFSraNmMf5CQjT9icQiEo63KPyYUPRhbciEKPMHnj
POZfbVqv1bbb91aLntIF+xBmhkRKX12p9bKEbyjCPYBIiCGSmWNoBAw+NR86nLyW4/O7W0gxODC4
QJ3bIYgFx7CUp1kCJVPD4SiaXU3RDiYDT054Rob8MpQEOioOtM+dGnnPzQt1NRJjZOyiLz5wBVnE
5GIJgrdUWMzCIV8J9Fwdk9KAGng2cDHYJMlt15hz43BDToJB3kG69sVdmKerHCSgQw44Uh365Ubv
hlsFBtiARmpAS63Jd8NVUxj4VkuU/e1Fbft703N9dqKa3dhKHwKqTgLk4Q15m0ktuC3oG+xucKjQ
y971YJ0VDhGgyRwBBXc+NmWu8lGAEWfZjfWB3ne+fapNcja/VOU5Ek4kj6s4iHsbfRky1OfQs7Mh
fkr5ZSCWmU8WWucYf/fEDWcw3EHhb+gb/BpyuJGiukrh0HjROpkwre93bYPXP76E4sWycMl806td
04HI3mXRzugug/AhgaMrxxqxN3BavhV9UG+gFBhJqmsPHLcnvY4ITGZ6YQhLiBfxVCvmA3MPQF2B
VBCjuwuKe5yBrPhN43aFV4T4n9lO4fTyPAxZVZETDnv4ZJe0Bivb9jV+RlvM9afqJeUdKVkWU/LW
ZhsBWSo/X1eg+7wIDJqw+G+daM/UEjM2zW5p3Ro76e4i+dbXZ0t3EBlVqHmMhXGnfVCJY0HEd+Yw
0yCx5LZu2Uy78CwiX1kJXQnCARTLaEvgoIcHfeHIHJi3DA5TQ76ajSlv+5CPDJpOWvldJvP/8oe/
LY8/KjC+iccgKWvoF0242r+MbWusjKvIrNotbotCyJCK/bsRPy0a4/4UYsIo3SbS6Hk+WGpabA6E
gx6SN7YoViCqESVHzKAv2UftuzpzfdBmjZsOoOAlBrLHCpYwSggWI5M0xf3H7s/fq2/m9oziQY2w
R/lha/mdF8B6y9bygwLwr17/Z+Oh4I6CVbWExyLuiyBCfzYec2CWqFpka2mAr38yA76JKxSyCtm5
jX/rLv69P8+NB+nNoqhJso7nNjvu32g8sKv+eYP+dugGRkA4wuDlbshUHj9uimKqZipYlbzt1ScT
9BikQltFgdPjyfVlPUEPFV+7O9xnmbZjr5vKJwYYC5F2v68/TyIZvDHgVA7rpmJTCCSk5LXods0m
VdxJXU6NwzRJHpFsL0rqQNwX3AzmjvkWkuhqkLKx76Mvv1ZoKGxLeRAZ1I5BdBsEuoyCxAuiNkgE
yckZKIiHIC4gk8i/BX1QwKExcKhBTYQe4Ohp/JSsVTgsY1ylzZWa7YsGbN+OCrvCZuIOAtwuGL4g
4EqzgV6vEHV/m6J9QB7CUMFrJ32HI3BqyOuVU1ck9cI4YuAjf0yDuPUqNgShWjPljjWsDN7E+xGi
T1eJbjy8EWNpq0OxKV+Ck3o26Geyx2EXoxFX6Odmfl+rHED5DOsFXv3ESEWsn815S5g/mMHUYMHU
CRMvC/JrQVYs9jHeDF911jFtGSdjK8MFwdkeChqAEF4hcMrbYQWqE8LZgDxJ/iLnv/9gN26CFX6M
mBMaEkS8df5pHZVrNuFUMS8f1WnOleg5Rj9/zCjz8/qcDLU9WwwH0o2B6szBzvLOLSRamfRLePe2
pXwaAdoxO5a/hFt/afz3kigU7QZ94MjPCZDK4yIYZoOd6NbRx+dCxmrCbKet95oQaZn52jUfUP3f
1+SCEKqkMOuA3F0g4ne40up0qYQL83/4xi1VRnWLNNdUiaTqV1n/5QdbabI1CZsX2KnhIuuP4nCg
2sh8O0XQkEDiZva4aKZPS9sQ3KkZW8/cV0TjRJgmFnvObYJVRb8ISdF4MyqXKJyZHEvRydiTOJKH
mlGLJa9T16xP2Duy9C6UjL7QTeMz+Zg0ZFFyygm4gMMcVFBFgD+XMX49+O+IdnbqtSNED1ne+XTC
xdajIQZ07Qpo+3t9A74oXIljnMkPpEeR2dNVrhrb4zFE0OqvEpI3RvYomI52wVxp0TRoC5wOBJdc
mxiHChkiwGH8nBgLvzfGyXuA+VEgA8eUtHjiavYDV8BJ7qhjlXEFcUbeWuWlUj+Hyg6qg1DZdfxh
RpB6itHNM+K2KrftN6F6lJXjOLhDAZmO4mbBblp+So/55Ab+i2Ct/JdsdqGb2mu+jx7q5xz70sAl
Kjn1z960mhj1JfsqWdfttg+cQtx04iFs3STaQFQMweq2PTElisNYu35WFZsTTr576q+FYDXiDpS/
9sKX39qhvJo4M21+mwyU7vFx8O5UruScpwXTuj8nzeOAgzqMAnUdWKuYKym/GsqpgKQCVppvh/FN
bx0/crChXAqAn6LCbPiiQ+xJAFQ4Akfogst2ZCVLqKJrc8610XXXLzad9KTUhqPXDXt/vktPdQyf
9xb2Z5GvlzYTeK8Bgbg2Yr8SlelLggsCjlqk+qpWz4F6MljOdFYzXRLXQ3JojOUokrYzdNZZhbOt
a2TNZyA6MiM2iHqIhSvlAHYzXcl1NnjWU7uf/a3G6hSLO1k+qtldlT8SkRpa16rfg2KUADlPJfDo
1tQSJ0ZHUiavlh5tWvGzDMJ9w2S9qs8kQBeeY+h2bG6KkiSfAH7tALVHxAKR5CiQTYafU+6oy56e
J4UBQWL90sAEJX4mglUSPwTDXwgU1hk50rVC6DK+vXlj7PL9uMcmpzxnD+qddYw8W+XHZy6jXtmE
8FnbEOf7jAMu+MnZ0GOzz6oD0D7lzbbBKVWhJrHH5oJmGViH5iSCJVrmh4JTk4P9dFb61FzMHbmp
1M2o9KBDtsKlATGyun0HpwzYRp92AjSD8J0xkD3w0xhGRzQ8U1puqy/hvp3TEsqTBTgV4TA+ZeA+
MbCVCHw1AmORapMAainWUgTiUiPkVyBeTIeFKF9zsP4kv03AYgbwmAiugrkRg2uAM2kG0JKPmb0p
VlwOnP+FV4W+Yaj9h0mr8elSp69obhNuY+vdWUbLc8W2iMm5BeeDMnMk45XkNZ37aMbomrlHghie
D9pZHt4ST3kSaJKVlk5iVZnQu2CaYuY6sunNBPh2XcTxmuxg4WKRCjviIJrRy3TJK5aOiyw9kU4S
oiXKRGGjGacqbV7Gst15ZrP5x1Z4ICizbQLkTxm4dk6y+Y8VnohR9U8V3l+9/g8EBudtVdIIAPkD
CP6jwDP5ijW/EnU39gqWCOj7bwBGlWeLRyAZtGaz/8KP4Zl8CVk3piXf+aJ/k/r528QRtz9LxypQ
VFVkl99UdT+AHgqHphpSPG0tEyHHEW4kk3metCneytqp6w8VRqTWqgYeWBM09cNp+wvMRZZ/x394
e4t0WKB1it/ZlvzH8tLrdUb3GFpRPx07CjgLqBIboPSM+yqJcnhHDlCDmueM6Es8e8i24tcHhA70
p3Ss2KHCgMZpF0INAxk0F9M6AsXNig7FIUIbByJEYOMLvW/2zehOH4V+8OLRjU6ipiwTjJ9lrwKH
IXl5j2kPAQTRqm9f5fiWf4kuhWpMCMOZVMvDkC9Kn63TWmAUnlAlmouMfVjeVZBeCXhEPuGzxm7l
zkTss0o1GHvKa6augWRH3hnCximOXXxqxYP0bikf3jk2nfRzgDmbdVhD47bnPZMyEZ2k9ClSIT3g
XrETY1eA3i+DLjhTvun7jWKtSBAhJQNSZ74UNJeBaPwisjnuUkYCrF/+Bq5FgXx1ZViLBDqasDYi
1pX2ZJKLKV79YpXp8RrbPZwVWYRN9nMkPclbFKx0fdNCjIxRdo2Pc0wZZfdEj9iS2vfosSw1YNQT
xWpzR0Y5PFgFBZulFOf4SWfCnIBwKaAm6H1wu8ChCU5+89UxmjAzW0WlwhiQFsE4zpJryExdINpa
wac/QKyvmYLFu4DDxt4qvgtLB6akSaAfRW0LzmXZIxsS7J/cWomV699RyLK+QgKqhVWu2ANOZh1R
KnajnWsSLxGDRORWnhvVvpnoYcgJNlxMPeJ+i8GfIMG4714EXXRu1X0IRzGrECsEOB7i9IWlG4RJ
3KUZfFPUBnf/+c6XgHR/kdz+fOP/0rljOV2wf1jjNo9uZFgRHYt145q0eJ1hDDktIi7rFWfP73bM
iWd2U2pdsrkAgQn8X45lfq+fUYT5WBAis9qQQfANpP1hDRjDsKy7UeVYuLZGNy2k+/ZjvAPre0cL
FlduQnVigOosyGf7vgT8E/2paP1RBhis/dhtsFzPfhj/iZhCOtUvm8Tvr/9jk7D+hXeDRXA1pBeE
4D8YATGaFEHiTQ13ke9byI+7BNFSvI2kgRMo85DxD5ieDYTtg6kkrTlpV393/vjbMj0fuQmphp2R
Hyj9skwjfw7KxtC8rX8sagwNUcYuppMVr7CaC8qDqS2sUzfUTqzf/3DO/nKH+O3m/PbWBlayfB48
j34BIKy2F6PJkL3t8EEoMkS7N9znsJaFRv48xxozpLvvMbYWLf9JroDh8PkMk2iARJk29x7L6kjW
pZava3YKCfPQEZEYTsYdAcgQS+FeQOgSpNeZH6N24rEWRLvvkE9flY7Sf1hlvrenQ8CVGz3jhOkp
5WVruDX4s1qhJ0OY5oVvZnVSkPMmSUzpvZ/kk8nKliSmowb6nQnsYBDfmVofFomUNNMSrp5I8DCj
peHut0XknXIN0diseAjOc8upIbeIDUzxyJ/O4i5eG5IO1XHOfWk+MF/WgsdMvHgmAU2HMr8z0l0V
PkrK+DioTwODEzw6C1bP6jZKy+6zgTrPrmfZ0N7k9qbL7zVkQyVx70dY9cFGVumgijeDBngsnpT4
s/UmBx7gfpSagw81HEx6hKReS6do3PjEHxnkGzObZJz+HCafHoaVGnMOHTz22M1z43IX42OeaFHL
2p2/mMlJfzQrN8wEWJLmNVDEl1R1iaKovOvMTGVVh9afYnq4TmZVQ6EcVZQcuP9VRByVkJIgjAHj
upMo03jT+uCm2Rw0UKWacKAwzmCSzuYD2bah708S/RaVm8b8nHp0ZzBQGBt4jEYDCMYSnrgV10+m
Lc6n/gnYYsaIxOItTuJD7b3oTbYuRRnhQK1v4NK6RsoaOPMvFc5QbGeucvah+WjGdN9xJxVWfBjl
95aPEDeKnfrJC5tsyexhRRsnmPustdNoBY5Pg0iOqW1Cqr3kt+zQEZa0oytQ0aOIxyBz8oD0hdkD
ju3HuEGrvBCnzF8mjIER8X57vP6Jq+93ENWUoC+wEuCZ9N9AWPVnP5K/ev2fIOy8ruO0NvudyD/S
All9dfzfqMNJzpmlWz+BsApUDNBPrHV/A2HxKAGbVWiLpdnY/e+AsADBP2/Qvx36L8uvSuBb0uaZ
gj/Hwt/CpI/j5kgk12L4QMHcAloJC3GTv4cCo71lr2D1uRA/9OexyxfNo4cidHzADAE9wbpt600E
ZUQsEa2iEvHq1wx5o9cTSw+YKinTpuhxPcVgt6Ks1WoL+jzz+qg+xkzvhZltEaxCOVmF8Pxmjp3O
ABJQ8X+5O6/lyM1za9/QDxdyOG2g0Tmzm+EExYicM65+Pxht/R5Lu1zlU5dtWdIMOWQT/X1vWOtZ
tWZuq34lFCmrW40ppLota+vWMxuQmntAvFxalq9huA9DcVehIG66bA2sYDpKdfeixt4qZsMWIqr2
ZtumHyEIBE1BbnjKMIuveJrYUhXPBnszhfd6M40LhLx8V4Jw8cik5fStL9lNPgc6S8PnjC2Q98ps
irAXaBaU6igZhGfGwQYWmHlIfPHvwNJkUKIRDnAyacibXXN06Gd1Q+jBEJdkavEba4ZFmCd5jyLl
71WTQ1v4YQbQCqO8QMoprxK20V1f7O76vHfSjfSjYzzr6eIulxHYWBAybGsdYGcd9HKNW3php864
Nq/6kkuVFZL2UCr5VHBFhHrtO5HsgRSQ09aJGnQnbcVEuifBhEEIOWuuhsgi/ogkOL6jzDzIABg7
atIA6/aRJs2xl2si1HIULFSv//4+lmYN1e/F4h/PokUnZ4g6YZm/CtvfikV8E3hlM0He5tVs4qI5
q1mCul62U7VdVQ1ubT2n6PeEMLIb/pGx/Dw/F8cl7i+V3YFqxx6J2Mwl02iw/QNG+7u2zhCjBNmd
l31tHHvhIqhgc/k3DJmAdROx/USUIXF6ICiGfYA50WJIbRVx73rz40vvZzYoCnUZsp9xLg4++WUt
B3CyFc7CPqtw7a+Ms7hL+BqSZXdIvsv1LLomou+SQA4wH1CwYyI9inVSYK89Ij8YP4DnzYtZqRfO
XrmzqlOEqy24+z/al2Is1WMPPSMS2JGVN8lKlvXojAzhTbI/2Cf2thkd5NEJ/G3UX0wv2qNUDAPS
lBfjOttG3ssQTk50wRfmNY//4oMdXuS8zALhhNIElNhvj+Tft2sAqTj+/mW79veP/+fBzqxEYbpA
lgZ8vlnH8s/tGuUkBzr7/pngOtfOf6pfzH/Imq7xq7P05Zfg70/xi/kPqm1cWQQkMLGgsP6PznXp
r13gr4ANBfngfFXoM1KWN9tvb6awrnXfVOpqG0znsi5otrzUZQ5BLBhpe5pa7ILSOJTNSWGQrB3G
7EoMeM97Gweso3eHQLC19ljGq9m0VW6NJl4ZNMKG+SZ0x15/zqbwrPdr4sOmX57KivAFkdviu8ol
GzAKO5QMb33hH3NlJUT7Ptlq9cYTV3q6CgJ4M06fr0zZtdS7+C00t6S0SNYCsO2/Feq9klj/vxnV
IcOHWPTfQobvQbnpBFgW2ooozjSa5y0l0x1q5xT9d7+J1doptdrR0AeowCoR8TpWkF26MXA8v9to
Q3uUmvBOamvYv49Fe2qSN5WRqC70+B1VbMQgCN7bRuE9y36s2VgIsdt1VS4LMCdhfOybE6vs4nUA
ehL2QHYWymv5TJ5k2aDcoFhc5DlJWTsKuhY8Quj6xtbolhGtbwTHhX4fw6gQCIhrHEMItpmVr8k0
7EWPWtyUFw2m57nfsU4Ja7zUloJl/Rjc9DFux61yYlFoWs86zMy2cqOBDDvW6OJody7LyOVov4h2
dC42k4u+YEFca2uPQ7Tqi4f5VghvgHaKVLGBY+vIUQSWdKxAyXYnDZOBxqUTuAI1B78JWhOJlOBj
OZzQBuGt4rEQvJ98PW6FW1oybyZ+jfsUA24m+4sXlRK7ZBYzNwUIefxf/7V4OTwUfqc+lhaWE2sr
5CzoCm/oJjJ+kGxMOpwBNlkAApMH0/XQ2/CyQdTBIhi6DX4zSFR0UClR2eSksQ/AeDn1y05zOqDE
6JQ4UrmdYm5LR4Kq/82TkH1H38G38JV/IOug9g+fmVur4UUm6eLD2qtH9So88SPz4Y/uOigWCEnq
Xf0cHILVdPafqQP6aItPhpmN+IbOVGE9mt+CEs4HaVDSwjHgYsBOCZ2BZ8HuPv0jCnWvj7HMMZ5a
aB1yxtSOXusH9siLySCuhBf7iqpEL55zzzYQbVoVz/qazeBLeWyvJoKcHom5kV2Clyh2Pe1J1C4p
PgsPv4Jn0CIwHCtJHPFoFmzzId8Fwhl4dzMTs+Xv4au9WkWNov+qGdcaH63x01CbSPv0ijkJS/in
duMFQHaCwGQ4B1i42BdJwjtedggZSCxJjIPukPE0EX764V+8fFoAV+rv5aUWt65SO30I4HXplUjt
vzy2z5RorAbsKfhoxSWfAedzTibZSyqyr3FTw647THA+GVMvzH4F67Nm3dyiYPeZoQpIRCHet1SD
ZIC1pIExV1v4ewRsjTN+yTf1ZJ6Cq/fSbuR9e8b+pAwzOJY4MuNRHcOz/II1oxzdmsceAFrvJL1T
jEtgPGXi9qNLiin/DeGeo6btX/lruRWs9dDy05SO0SdaNIU6ZracmjTlLJgq+Trwk0nc3PbvHqtp
ieEqMXt25ky85yuCzYSZo5FyffOdKMpKqt9rsUgWq47NV0R2aS0N1G/HVrpZ/qnGbRGzrHOq6IXU
jxj0Psh94qffSN0YCY8mq9QWJRRZC+s+nqbr+NqxR2c2+Bw9z9A2cZ8Oa22tP/x1O9mlf5Ge6pU+
bsXvwtVZRumbtKDIxln7i8mjg9HD1ha9INDpkdm2S87S7lwk7+zYNfOa6+yzLwHvZJH6NdjAChKU
+lUi+UWfC1GlfmqKW5ptC76iXn8lZi6RSJRMafZVvbx7j7L+rpixDul+mmkF9YqEg12xm65zUTwH
1jHxjOT1LGwrEYix0mehGA3XHp/EyE9aG1adcdOUlb+XLsk7/aoj0zgL5TVbthvRDTcl3uWcHlrn
SxDYa5GGQrU/VkswUKnJ478so7emxx38jScnJlcYzxxCdKaKRHdrzFiW+pP0MGuemvFWvXFA5MIr
kOPBtz0itbtdDYjEc7P2U8JxJ/wIAMWCQwgnx50OlX7U1Xug36Q5M2VrskQvC2PpY/3t4ZH5BsQG
zsuS1MVQYjydLAOSlBNk4ZiaUA9M3HnRqc33unYWtaOQHnr15kOZk6lgryqv0bACw+CG4SeLYzL4
JOmOudnCVhofKNEjVt3edQhPNAhBe29puKxbHO399LURF9mrKG6kHRB/QSLieqlySiO5Kx0IYvnD
0nalfmXTO/2YqFiy18Y/5K+lt43RbcCESdebfOCJW1Y/ebUpAlsaD3BKe2CC/jKaNoF4yIVDrsIs
NTeT/hJJq+Z99M9auS/rg5Afmdx2wVoUkMWs+3IpUZcW6+6en8RiPcgv08Ch7lrJQ214+RxEfJzX
ALWaeJezAmCf8VbeEtKYSM1ubwOxNwORBE7Rn3KJ2cgGe4y+K7bauxrpNFnaok8PFobPvfCFFsXR
uo2HUagGmO0T5E1iUVO9Bf73hBITr+TOcgwnssnFsKO1vOci7Y7VVt9VB/EjrG8pCZfBVn/GRbDU
PxVv3LKblonEEWY/94zRIlE5CjJXyL985UeATtcq3zoUnuS9XbcN29botY82U2odp1J7shLbH98y
0V8lcOQq7VhqJ7l6jgEZtWele1WTQ03oNWOB0xiCILS4iuhsVvkA8DDeREV9CBK4Y9on0esEYIdf
9VN9Nlpwc8+8bPJHD6u88de61buR9xhMnMwL5ZuzZjkgDJyxQCLToAANpYQDqHRTWhvTEYZ3rUDP
5KSQPdoPX32k+nW46Pu65/HhC8qtjSfnrrkRjb0crMkXzS3AetVPKb9llFxsm3AUm7x/i4HVM4rO
NJ6FsoS5MGVCHWvsRQZ9g8xwS14WAnwxrzKWlIhB/9P4w63Wg3WgncSunOEVocXnXxY+oY47w2MJ
bimMDLgfK/2FUt0O05ShAIIjkepNj1e+5b/q5r0uED8IPD3pB5pLxQsQsWADqeO3aS3HToUWwFwO
z00H22SnjHuD0kwxn3ThK9ZY4v/wdTOgdNXoM6HYaqR76K/79qLlbJuSHwKwI76VWlkK8VEOXvNy
GQEwGT02YO8eYhcKghKyF0golJ/EtBTQGojHNUckRBSV5NUCg+OyluEZHvvyFvlfxDrW6DwlNd9O
6XscnvrwycAIJ1b6ou8eIwytcmeqb61xqSJpJyYvIeoUWa6qRWm9SiFhqR0rsqiFIPwS8m+945D0
aG47/aiEX2pFlkJ8bC1EG98aFa8sxV9a6j8FSUG6587MrRDGSb72FR7jMT76/ETWdZlih5YACT7G
mntRCpDX8Ef1SrK2AvkQZxiBfdzN3xOuP7Wh368EytRjpwFhmwOIcTRaRGlRQErBSr9i6yk93fF5
uQ1f3BR55siVcfh/sZQnphIn4EgAgQH6qDeSG/puTDdtroXPwNrMIJZhk5bXPvgmIs1VPASu+rmo
wCejYzuOG2R2/Md79p5hXHWX7hLthG11TM/kv3TvmM+tre5my9QNXWtTf2SrORVIJjMTb3mfNVSo
/QLN/JigrFsX9TrXdxTLaYDvnbHnfuIpO0mX/CUdv9L6MkVr3zuoxmZkjqEM46KOlv14xN4ZM43m
2uwd8/Rf3DQrMLTxqyHzpL/V5tzAf7OLwh72r7uoX2Ocv3z8P5tmOnHd1Ij1RpuAhPSfTbP0j9l/
JmNS0ejUZ3Hpn03zLEmd/SDzrkrSmQshZvinJHVeULFjNMiRQO+v/0ddM0jnv4+gEEzguwaeTIM+
7+F+75oTTKHW5OvKViQ19zXCSLYftwepWmbNinRt+FWieDDFeaF7wYicyqoDldR/9+5wG9zsMwAb
4wEbnVgt+ztwa+rFwGMqgAzYTfXS99gWO1MI2GoZX9NHScUJPu0dvFD9XQ/YoRb+uqH327Dxyku7
2BDVNoprTqWRTwD9hFrAFb9hkoo0fIR9R/uMlVlUolQwDdsQXBW9fflQuq017eKrfgF/YCFjRdcg
nRJXQwnfMyQMg6fsi5MeYpX6Iy+7Wzxeyu9QpdBF4ZA4Nf7v0/wV4nJF4yDAwE0QezNohU36zmY/
x8+AtaFddZ9W/6Il773+BL5Roex9N0O7vEYp4UV2W6wQ6NGIeNNTfB1epoieal6iiFZwTikcK11k
3JA50T58L57Iab9HX9Sp1Cx4zmhSRLfRvVWqtCzc6dQxwiCbr3fI/nvLZQcWef0r92WaLagI8KDw
Y9rlz54c7a19dMgOybZimgfeUKKUR7NGncZRl+6Lo68th4eEZt8obTW+SwgwZt1tgvZT3mujDcB1
2naPKZ12/UANNi0C3XAs8zsXckSM5Lm3mxB8KV8P2WKD8IagI28fBgUsmCy4YcCCjM9MdlqJI/Ri
xG5oPTfp60RSifcZEEHvcUBpGdfkXbuqeBcLoivnCEa1OmoMgZEJLvvDIALgWgz0HB0bvFTcxff6
ENY/UVjvNXE8tvmSgiU7I22ej7wY0Va/Hy/DS/1Ir1XWrWDNMkLZV4a57JlzaMAtFlG+iNiE4fIA
f+TvfANi0kqZN4Ybnr7wqJir9tEe00vrkzuC5Y6ypHEL3CdePACSno65pnwahIv5pJ4o8CyYq4qg
MCVWfynCMUl5k81+k3jLwbrV3pbUZLsRL71AtMl9yLcNr4JubTPP7kLG4eS2IQKIXHIhlmWDkBCv
Yf+Yc5bxEbrwj2hvpV0bbvPx0jH4Xynr4FbskM1W8hp3ExVh/1rxZko3FO9gNqdLo04oZ9715tPi
O+KJDjZmcqYxHZNVA+yFFi8ckSiu1eSrspAPRrQ+K8P7NJFIc+i8YOdleQoCxFwG7Gg1AI3MJhoH
NZ0sd6hpaZvk6KDd8gevPn7FEEVv+qa+5jO6gL2hasZb/Dz7dCQvMIN1tQ6DGqRlA1SOkE5zHihR
/Sbr7AwdL2euLZxweM4a9QCbJdsQ4VD4Zz+Yxbbloo53CQis+JduUllPzxwCQnuM6M+iBcsKGTpp
iksWq6gto/aj/Bb7pyzGdtl9SwpPnZLbdatujYGU0i7bKu2HoTxJybZhvT3eLHWE7SNvu3ziwUCa
WW+bi9W8iYx1StmHs/MWKkv4MbK2xic/M3arZesB5eFJMrR4KWNZsRLx649emDde9KIGR+Qus2fL
am8x+sWIDPCMbB+J80k+axjvErBgnQK2dWRReuqp5yPsrRr6T35u1vSs4YqqYY9NwMuIrgTs5dvD
jQlrhe2WwcQwfJBuPbIKdq0jP+lV3LN0BzGU2S1ZOl9Sc5xoQGlcsVAlTk+UKfr9705HWnCm1hTv
5nelUYodkud4QM3/AfgNrdQQIJDhTODATJhjlNWeGJKAYE1aFQ7OqN2o6nZGgCXZKQ2MQ2y46Ntx
0dPbnMeQZfVZNMaHou35fSn7Gei7gn/uRFfGqPYwM3rXLDymBQxjhgoKhi8WEwXBRNi+LIAK4bIb
D5W3D+dxUlUcqji8KmC38NImoh0AlChDIgwXaPZ14y4Xl6RyaSbLetsWh0KB/B1vrYMR2CZzQMIm
Q1v9hF2s5EeDfi6Cs+QQ+Gl++q/EQdvkxTWditpUIe2ImSeq0AIq2MhR3cKPmDyNyyuqlvM4IxLB
Y8+y7155QDbYBDVgjFHe8vznvn8dmMrpCgPnsHxW+BlamyF6H1OebKkFEnFNkXb1qXRGcC5mO2m0
HLH+bMipD0sFFamoXun9kSF4qPQGuTmjP56DQFlEmrdEXxQPwXfpKk7ddehPyXV84VmW0l3waHV9
p0Mn2erNEwsbzA0jZvUW3LXK+CDTL4GOyWIQl3rJ5gWAQlYSYgTPh0TsL/Rp/cJj4nBlwln8DOlS
uvAoKVf+nYDE+5a4KXu3hWyHV4iQDP04OjvZaWhQSlt+AC+rV5G55Q1ax44IBC+2qay7nXaVjoOB
8W/TzTSeTU4Q7hea/PR7vmtLh8MXz6f4nZ0Ak8Os0/StDpNWoSt5qXGPA5lNUSasmsQRLJvIEZGJ
JpFO2krRt6m8I0dgBi2aocNYwJA3mEWkI+G9K6N1qxqo+5LP21juUK1oM+I7B8gr5w6npbbkU/l3
61p+G7tw562mahM9WQvmAajnL/gqm+Nsq45X2QnJSBs7uACOXAcYKBpp0R+a+UXeluZSz/dmdJzW
8YXFLvV4fyf8925cMRwMC2mFm4R5Xb7pfkR/iSIhO5qchdy3bnDRd/gVX7MjZXjyYArIq98TkZkB
bKTRINSKl9C/yOJLXbjNjQ6tubWsw0Sb23BmBwpn8H1csTJBo+IP4MD4ER7H5bTJTrz8wDb1+iRk
WxoEjgEz3zOp0Z4hh39hBAwd+d1Pd7hCFXe8a8+UYQHfEnLJYtmBgMx+jAtfbpzCP+EhYcOwTF9Q
uA/NNyS8UNpx11O+lMLail94udvcZV0rRjD+1qY0/yN/ftWcRW/963siaNapCyDk4o6zqcmdVlh7
G78/1OYec0Y2PDQgfwE4sZhD223NZf4d30PCTt+GC6W6k/xIW+3HM3AyoCacJxz+zbwi12dYKSO8
Rh3/7N+iS3cIg3Osp+c+nqmQI4nO5OGCTTSCDUMcgNHVT+vdO5yEpmbrQPyzHy377ujQsd3aWifP
4HaD+Xwq68ssdSbTJtom7oCuO2pw7RqCUdFHemzn2wZiHhOTMw1qZ9LaSfcEs4wIN9ObsW8BrLk5
u2xC+uvd+n0afmDjwFY0cbvm6VtYi2umFkxziym6edZaIj90Aj2HmCgFRnYeKc5ib9mFFHD1Ijy3
js4n0dzRW8/HgOx218nP9gIqfTU4Q2rTmseENlXVl1197uZ8CY7Q4IcucKDgeef0lHA0KXb6azjW
+aYbjCw17mCy/OKtJLO6NkHFWuOrRjsZRC8ZVB4t5GiFjlzOP63cIbtk1oV28UadJxo04GfpoLrx
LfQdIoMeYbnJ0dyLUr6tiuILUPN8UhXLJvXfR6LnBgRIOt6YRn+dqEFVBFAEPMg0EWYofI141lAU
2fP/i/yvp9om6SqyKNTk8s2Xx+3gUY5nmu6i3on1hY+hm+QEt9DvPu4zjRHqWMsPYokQmfyyXMkR
thf5s7/kqIusEuErioz1vOQwjmQXv6EvWyZvEDfTD838EdGllcm0Gi2SfkGOkqngTcwgk21ufmv4
q6NIBrCghO+y6r5ELX6eex2vzS5axe9geMP3kGHgV6BcoVHIdBNJQb42k9r4nQkPs4JFmq/QyHmk
YdNNqMFTqvYXuv/KNw4dF4AHcIj3v2Jp8M3JOcmf0W7N+H5tHlrdxA/RI/BYwvzrq4M7+zCsyTuk
0mdiyo2joMD1uLoHnlq5LDkIEhWsa7sZxfopMmVH84RtgBRLk5OfPNiLb60QU6Ki3NLNo2wgcwEU
BRC/0PdGjRNIxVOMpUEYRy5EPKtUNKmwYP01AynaaqX5D1R8tval/vDTgGvbGciaVx365grqBhm3
DMT7geRsDvkyxLXMZ5WNV0G6CRR9rGSTFrQojisDtYV8bZ87KKn5BkhRaxXIcvA180ZlmaKO9IK0
hnxn2TicZ7CH5y2MSN2iJg6t9C3Lk80pEIpbpQDnYHoaYaUDqZttAczlz1a00o8hOJHpS8J5Tw51
SOU4RfVtO9L58Ug5soxX/ZBXy9hzE/0o6Gfc+8yv68WApDk3gGrwRv/vnpDgg0W1ajFzMEV2//92
QiLxG/5FVsCE5S8f/9uEhHmGqSHKFTUYP79NSEQ8HeCC/gQC/YbzZkKCmXcWWvNR/HX+gn6bkIiI
yUzoEyD/0PL+JxMSovEYgPwm6P413PntS5f+kmBVKXxrcZcqWxQFpI6oCAWg0peL+KI9j/hS+RtY
2cVKT7f+mjqZgHbs8CwyfsyBJHAEKdE9mP8urxbS2dhA22KRsSmEDbHaknAJNgHz5Yt4ZPUy9Hb4
oXyJF1yPX5prrLMT1wpDCiyDUnxQBpKNl4p2CC/5GwA34YNFXEqnZ9FgU30CRt5COYY53DTbzlGp
m1M7rd3OWoEC5i1ExIT6joVSwm1rB5+IcnGjTcGq1RdI17Dt7vPgENfM11dNC26Vhee8Fx5OAPSC
u0U8g/ATYEjQ4NvZ4pPIHonMeliLohO6+BbdElPmlbD26cQoeoCzNmKCd9nMc27k8ivHJDjh9EoL
OI9Y+ad9ZWFNxOxfr6UwvA5jcalSdROvoHXsu23QT8RpFjhDnUlKbprabhnCt/gzcKpErFx3DaBM
0JSLYt3syjvTGZM1x6xiQv9V0+KjWGaEu8yKi3IiKjSfNpO3lYAMXICVttDRo7ZcILs2PDui+pWj
I7lOGCQbUAiCHdGWCzZWU+lDjpdUurQyhoBwau7VRnbUUJxeFH9Hs5adFVdiQ6LazMcqdAwkH4zo
4WyygnTN7TQSg5Jz1m7VrZ4ufSbl2aom4jVFtLsw5ZUa2tiyC/8+JCdTc0Asl4AFgHiyZJ4jFnbh
gHR1lfQurThrcsXA1mlTUecBIeHHeWSAkQ2/Bps7YAX8IF5LtkgUfYhA5HcaanszlOiTXZMpP2jQ
cm2BZILt1240y1GB2FH8ZFerOYI3x4pLlTuJH00LgonavYd6YI9kkoh7nvnuTAIg/Ac67mGDI9eo
bW1iIbAxtIN3nq28/ZM3bDN5iZmuU+75uOIByG0PDsgVkLahcFd+xEcQ3EBFxBDq3kmGIHesLQJ2
HiKhLR3GcRh87WraWTfpFBPezhhPvbIxDNYR04G1OTq6DocEECsXFNGpfurgLOJzF+0KETb78kXA
QDI9MyASxO4ihtkeWRkUbJCQr+QF7Ehx2GvKslGghB/8Tl8ZJgx+mXvrnnVE40aO9ZILy+Qc9nO0
RoUEoFxgDi7ExyzOTLekRx+8vcD0rXiedvyxGLfrWScJkjRmUpeyurHcFFf5rp/L+3l0ybPCdK9l
ygf3KrRN5n7JD93duyGN91/tHfGLTj3PCTMGhiJTknYeIM6TxOQRU3Y+pWdlO2xBDffoKshGO6OB
Vl+iymWPNOhPevLu9S8GX8eqfsoopVBPiC8eiVZE74yMGlF2rNKeou4Wn1GaouOkhWN7HKA7+Y7G
S3uTHZ+Isw1hLIyUxFvP2ANpkQ0N+QCixWPAGipX/RSfy24XZVvduvfssKkHFdt67xjP0m51W8zI
+oIYIiTX31rjKg/lpxx2MhdyvQ5B/qzA9Urp0lhxqqguopoKP/c3nZL4UvwwEJq/Pii+yk8N+I8h
SArYfieprpLu1FPHgHajsFtJGbc0gHusd41yEvTIS9nBv0E7TuaWQBI30pbykP0gmI3SFZLFZbjR
tpm6VctXNrXc7AU3/MhNb3Hjx9z8vsGs9piASqqWTXMINHvC+8oCzzll7HNDLKdoe5sAOsNXRGWB
BytaFc/s0bRsm5UrPSL0ycLMW68kPbttJ2zDEZXKAEeNuqUVh3Vy6XfpM3G2S1x4EdFX0nP6EaGW
D9bVITxr+bjJHbKaCYJpMDS1D1jPOek+7K5o4Avkj2Bw9dHJMfVSl7IOomBFtzERvPTLrVCuSu0g
+ad0ni0YR/5umhnX8sGYRQhjZTf199B8dQCQcoR7C02iJuvIMfcaW1m1jHX0HS9n7zETakKnFI+k
8Ondc5CpR4NvtyNDzkARLVM1rgQ6/WA3S6W26ovOdrazc7bg7S0bmLgU10bC+uhU7+1OhkTFtFs+
tFNzmXKRWU/DOpqSu66s576zYE/DMMBGyyE0CxyYuyj0D5ZfL4euvwvtyKaBbC95BvX915ZkiOyN
GVmCDlKD4ojj6d+WZBRLLJF+K8n+r4//35IML62GcQ3v1B9UMpGP/I3sS72jqGB1tf+t1v602Up8
FOJQUUNVSkE2V2t/lmT8kkZKKcJ/cw6D4RP+BxyVvxRkv75wJK5UjJh2JaxaFGy/6TzlIJaqMpLB
nKnIlYz3mqbFm95/e3n+L6+UQgX5e933x+tjgsjEIKwjpJ1hLr/9MWY3RFVZtt1WwVyUfCIXw4VS
f4v9xh+6haifcfAzE3IMtEE7kfe1ZYc5Jk1Gaqdae2Pqh2xln34M+Na/SogUSKLNeW1jUqzoRzLZ
si3S6SUgGJ370Un1i8H8T2VkCo5rrUZk7wnbmeI4Nl+1/tTW7+NRoTsaj3lzH2FLkaMADmpGxWD5
R/Jih0jRlFllqk1u8PrWhnatu4S+eOK6f+/fkWKklq3CQ0m3QmpTGFVfPoKDRYNUnjkkSzJxOxWb
WnEpQEzhinEW1gPjM2XhrRV1F5urEQW6gJW3BwdGbtTVI7c8WxYMDXqnC06gzjJlXZC0yLgH3ZfE
eCtkSeE00gqdTpKtyABhopndGiA2uFi/pKt0HXSga1iUQAXHpGpEKHKhNkR2hr67PiOG15f9qVl0
PtF/ybvWfOXcoUJ1JASNPDmJNFT8YQbJXszF05aSap+L2wrRuk57reEae8tpmKdXjwg3fiirWkax
OWOIbeO9L51pVYQblagN4pxqedWOxJCKC+JYaiaB1t7blUQNII6pfHM7sxVDy8k+jULZNaS+q7Ut
mtG5kae9QfU/RB/aU+EvA2wXmeUWvhPHEtlpVSicmJIgKuBSNzip35sX4rkB9RrFogd0/5Wq7xzc
tMTSskEudC85qo3NPMR+ZnYrF0stB3Ogo+xdxGgzCXVwxsiebXjslRwD5Sm7ojm5VISViQR3WIzm
f/XxaJqaRDoTXStMqJn29e86Vu0vDife/n/7+D+PR+sfeEFlcI4K1p0/spP/PB4tnKKcflCtYApY
5qyu/1MIb/1DQ5IvY0slC8tQ5l/63+NR4ZcgJqBch9xIjjxHzX9wPCqzM/YvJxdAdnLCETLMbfUs
Z/j95JKVxGriVm63ecDYe6zfJy58xThRxaRrwEgqwyYxvETthTxDi7U7tjq2fRFlkpR7u9/+cf7F
h8I6gFYt/2juLeZFIiTvQ8HuBP0lY0H9KO70jzrdpydu7lbcMgPLs0cECFvaZ/ucYA62lMpSehaO
41luUZYTNLUKU9yiZ0TRXWPtG1Tm3UWHawqZI2N9vE63QXROlFuTu3qLXd+NTTBLKytcqSRCALIN
jzoat0ce4LQ6Wrt824MD+A5zOxfWc+t2m0feHgFF1PPeBfMhwgHNtoJHEtEW2gbbyOngpUvhRV4y
pzLWwkeLrAuSydnf8T5Oq0/auOTcPXEyGmt+QUbTjgm/P/T5Pp9eNA7GeBk0OwRmFkcEMrP9tKWc
ZXBsXEDRmCwIHF62rfwuGzsftwqfaDctOOA6Cu+vHCMCdHKWbXT4dxYVU/dTiYtyWFnGE2x0TzkH
qDQjW/+iHxvore3wwm9j9/ldMu97My7WJbgqoY0M1O6f+k1DB8kJgFCdUON5HchvTb+TG+G0jADW
Mfql2o2BRpkf8bU7oUXaKPPuR1qJid38eM1KWlHiIRp6UY7aNbzz5QQ3WAxsNDLUnksulHCn7Vh8
JCf5uztBYc+Khf4gzsgqX6dm3b63D7qnENYU24/3GdFrUF4mP+In5O32l9B2A7KFgXTHfpwbFP9b
QfSpBGdnFx7ESaMD+GiYe5pYtXAVeeC97SxxNKYd4KACaXmGptvi8pXXCWexKD1ryWq4Jqxak6yy
tXEpz8drg8vJP6xjBt1bMpYlrnAwP8NHnm20/kkdr6Zymj5p1tjoNGy4FsLngGpitPtnnUxU6ddz
Zzj5ri12gzsPQ74aZo1bH4SXcvKeQecrdhX/8CrXc+4huVI0T1uQPHzVNdiE3Mec5476pQ3cCzEc
jDs1l7UspE8CL9m+osb+Dkxby5eTcQR7BL5cqd48NKEBsdNLU3RQAvq8porT0OdbjwGVAISvI0XB
7Ex5V4w9MWiYeHO0mbxId3VyRWMdyt+8v+nx0YkD9Wdkr+86sBXU48us3OvJKeMtlrooxFLXVCSn
/SOI/b/RBzuf8iJnr6ZzQYhUtf++iAYj87ci+m8f/89b4pcNCxyMCd9X/Y1CACyY64NRKn+4zE3w
r3NNSk3SEpmFEiMILub/3xK/YISc59irDHIF/8MiGibN32+Jf/nW+c5+vyVCM6iT1FIm3h7zcnQa
z6LfODU5A3rTfPgiz5WUvInIsmqy2sf1qeF9FTJpi9kNgZq5ygnWVtcMNqVEOYWqq4E+mDBZQjnA
t72WcBEYHpPzcROTjNkrLwZ+db9gQcCaH23vpG/0cF2UDgWVmjk0vK6BVgkfBYGpTfuMVEWhpxS3
feniEuEGG5WXiDK6uhavzdcoSHhw4udpai+NPrzo91YvZ6VL1u0U/yHMgRlyAxosdnxS5Grtf7g7
r93GsbRr39DPBnM4lUjlbFmydUI4MufMq/8e1kz91WHQQJ82MBh0V5dtWdok917vWs9yAqhOfn+A
WQA+j0faUMyBuOTxwgBI2MzcZ7Cj9tQvD7nvBbHQI1RRO5ZvV8kq7A9gdUR3F/Nk05p7h43BB5kw
IJ7IajMb06tJ5J3CKY05R8YIqyRP5XLP6vw7b+pIV8P0jrRQt3yg6D2WMmWo8WKb7dINAKKDLPBT
xYmg84A39j/IoXjEnObGVuXH0H467AXrkWDLEg1vHjf6RqKjSsNfIjFASbj56fWwMJNDbWJlSI5T
qYJVk0HqxS8q3oH+obBNqLFBO5PG9b8ZiKnC0uUj3NI5LVQHmZ4FOKxAdPM9hrEBLOxd4WES7uJg
PZx8trqkZaR5MyF6lgZVdrKtfADrilF6E6d234Rm/l4SxUWWfnTdSkI4VGdUsXXByVBeRrhrjJVj
hv5Hh77gNt541rIc1zWTIoF0yrxCIuz2IRwb6ypc4mLZeLAmAODynenM4llEHkc/IMWbPHYPcO1g
2ZSruD5RRuRrWx6EFMV1QGWXCnw+BnHGRk7ZXbvKHKTAB49bAMk21D0yfM3XSDuK6KhfCKmxdXbD
G0XS7qUdqGc7udEiql7IGyiolDZ/HdnVSzcYA7P+WX0DCIjoCYRIa06Q8bBiayua4tAEe3v0SGew
5UrmqYEJnso6EtYM1yAMtYselZVeEATCefipNXNWipksY4vwoEM1Yk+fdOZgvgB+C9ywe5Y9EEHT
oU5CAuOgeBW7la4jMoPcqOf+i+WdLLqJV0IBD2EnVNs03vTiew7oqJ+n9T3Wjx2Cqb5H5044GnwG
0q6eLgQTk8SkJCUM77GiDXx+Qs7YjVFgOv3obC/xUYliPgsH3ieeQdqjQcnDsREzQ8jXZGu8eBsT
HvwsWf3VB9kkzJ9TASlA0uFBA2d7ZN4gHNh0pKcqe1K5lbgFj0LUMfrdDLC+1ygAJfgdGMiLTobb
R/yMCYvR0BW0x6FfjfLcz2eUlRomCtpSkW+0Xo6WMO+ND4sm3iy+S+a6cfSlptKOFfHs3JTWhQdi
n1015Eef/PCMXu0cAtwKriUXQGA4+C6y4UDbGTzt98yfbHdKd2hFuxXIpzMmeDHXXnF23yMw4npz
jy9E5Iv0GDBTx0eErYbqszBZa+f8KCE9T2EvlzkNzv4wISHgJCqnyAOUaRmjh62fgkddbbxbXK5I
5Ifyza83WrkqifvU1K6z/YazqEYfmoaDRKUekpZ4/wn0iMoxu39j/iEiPZjTXozfpcTazy0kXzMD
j3SbnhMLNOQ37tvGIF/EGdtl/EwWYDZ8+fAdLX057pi1MGCRbZaaku91Sns6W02eZMNOsLnS2+05
LLQ0u5oPr7whf8MGeOfkS4WnryYTZh2RFHeMGlI4hLrJJj14wCTs+4t1AIBqYaYjQHSiDzZ+aOq3
NcsuBP0L71hKBzieUo7JFkIgx1oHbXLjf+Ye1PBFp+y9ygfCfvG6e6Reiqjc1MOwLdPPOAnobixn
FRVJ1cEXXhLMmn23q4xmI/UKFQ3E17zJDGvtAjSLvvlMinaZ1DZdZNs8f1L8+yheE/OtxfxLAN6Q
W3b9+VOg+296aX65oryysvC98Mub1mgwBTYGB/IgKZ8LhhAyT4iimO6WEs56703Or6af4QxxhWvv
Mv7SFe9dLpKvKkNpl3tab1PrLIV3RZdvMSuulDD/CxSG6h+VjGj0EaPYJiXmIRkDM1FildztSF2v
gRMns/j6mN4lRxOC7RC3Szgbr0bz6GkkDxB+c1Ry2nv8gZhvR01U/DDVb7ejhIPVzIrWVae1XKZi
oGnkcqGVH6lGZCV8qyrRiev3vDNtGplC+dzje2kltuw7tfD2bGHwDbkzqJGzQnfG8mSorx1TKe17
0HXgjjEPZ82WewOoK1v6cmaO6bysMCkcREV3EkrkXDfZa0FkK97o+MAUMhyCuVzdeTwWQDK4wWzK
dKtjvkNJkRhQPXvvTX+EtK7U80Q6d8lMVff4a7OE8jx+HofRYqtoUHomqGlyzZQ3mt1kbrslxw7G
SvFgq6tuW454Z5hRlea8I8clngYuc5oe63CV8FAKyAyGLgSZJ/81PGVvgruReT4Q2+DJzsTC2xIL
YUxq1R1Ds3UgLyWsDtlbdmOC2aQb9yv69ijM0vvhKNVzrZdPlX6zIhtSgQnXrV1keXJqJsiOjQKP
K1TNXrA4KzjnBxws+CvpKwnnkvXZdxsYappq+9EtxmhQE1TLgw8pAplAZ4lQr7vh8ilpp1g7ROOn
Wt9FrM7nBsGspdmwF7SVi9tqUD0nU5K1jA9CoWFreHMxfBN3lTRhoo4DJuqXFAIOnGtFdh0jH8HQ
tgvQPxiuaGbc6u28WDSQOGpcVLxJKFiZ3fPPmfvhaZi5aztS8WXQe9BjyZ7am7BOnMrnMV4muO1G
uiBTTvoi/k5uDy+q6AQqdaikbR0a6wFSEG1BU1COyRRzvsKFmpUNdAjO1e5Jnozl9Ws0OmYyXBR3
mtXZDDRr/1HoV55y2RsTcQ/WJ73Kw7z6Nl7i1+ZS8WUSvqygnNJ9XPyIjCUBAJg/zP9w12AIk8xt
UnxWIqNDlQRlabAx7QLMvXc1wmnpoylOrpSS9jU9yt/qnGxd4LH3YdupZA+BZhuDjnmSB6V5hDeP
S1doV+a7eMVp4EzllbF8DNLhUYSknWR/3SmO3yTLjJhobmRrVf4YqTCYBnWiN66nE2vKeJUSgoUV
PCnonUy28GGLuvAuYUr3weFr6XWk0ALSkeE/VPa0BkClvFTuKpPsxFAdVRQWlfj1r510TA4MS5r4
7JzTLBW/x99LeThG/jDp+F9f/99DGkQi+O7TkUqael1+UEN/MS1UA0oawE7CNj9a4X9KeZzEQF1w
AlO4Mcr/IWH8nHSIv5GlsSDM6ciD/1TKozDrj4e0/7x00+AFasxb/pLOaWujMvtoKhQRVym3XzHp
liRGYa1rN+9Sj+JGEfsvJfRXcuzu4yK0M+Jc+gv5vQKMmZ0yMd7AB+L05OgvTIohMSx4yua2FG6H
Zed4K9rSoxWZeZN4i25DvwEVEHxEC+PagkswViPtTzjfg30nOA1nlYHpLWOejcCTPPGUPf6SGAf/
OBz8wl/gkp67TbYkaFGlW0x3to/cJg6IGVDba7wYWEp0hQJDnOmQbWSS37nWzYFbOoWUOXlLl7fv
H5UKbkFIT57ZEg8yd7WfLeqPQqhWhU9PV2we1aLe9OwD6GKBod8u3Efh5+s48z5Ses6lKNuJUrri
MdhWxlGJmg13lD6AgO+fzCJYJaayxMRHCNEWOhPtXl5LeEdrw1upxXsst6exEOdp33K6Svd6V9xV
CA0D5zCfjeWol5ue+q6MWkNAzfmob2+mq24yLTtUjpQGz6pKk2oWbJoO2zsETzPELauzs8c5k8Wf
GiFXSwhwRCIVQfc2eUhk7TrKnECh5jDOz71/DTgSVgXhYeSsMC5WAmfOhPDOaHAr15iGqJDgee1Y
1SUec26m7SMQR4qbvFRuTrXsuG5q9pC+xgg99b4zzVwNJ+utqIYviRF2rJM2aIuCg2iHdquUp8Qy
3sVgqTNqNvggmK6MBEAaeQCj2dt+uR2IPuA+H3unYkwspc0tCPEIhMasmCrAYKs3I+7Tiavnmca5
G9iziuVRGN8ITR691P9kP0phgHXBZwaoqN+lARJas9KNidpeLzJ+QNnlh5TNW96tsPdQsEY+DM1w
XX93H1prB912qpV0JjYXvodG5WFL7SS99aA8KqSxu/TgTs6hPMUwmp20R67NjOdmMSxcKs1P3XiS
0q90PLKXNwyGRCiy4hx7Bs0AcNFNzoc1O+MLqZbAoEkwX+IKfbHSpWquS6prv5WHSOCFzi6P99VU
9tGDOsoHW73gHDyb8DeS/oCFnYOrRVaq+PB1POsgxyGizPGpD8GyH9qNSzSe2Xzl3aqAYTuE6sol
0ET+lkestVF3U9eOiKXTJ7oWL8OSF4R/Pr3lllOfc33BpzfEz/UhKo7mB9aL/nsY7/23lSzDi74S
V6Iyec7bxs43U9F0aR7cJ6uckf5v2E3N1Giu3LzholGWPMxl666It6ZxHTUZq9lWkAQ6kevlrz8f
5AG+h/rgaWUR+MDPI0E7YDwVWsAZ5kRt9fKphItbzUPvnu5pWYSRjY+IpTkqk0UHm0a8l+TtgP0M
Mdx02n4lcw6HIoPnqqYU4llIdiSLE1BOXOUY7UD6BfKc/VTFk3KtrNmHRIuB/QEHvAGQi/mKybd1
PyF4w3mJkaNJLK8L6uilAhzOl6ZsVN4N8SCxSqWY4nWKV8GuiJTa71NpBT3RbDfcl5KC7aKds9Si
+DUud1Z5oE3IV/ZKlNjSI3f8w7DTq6u6SrM5/FyPhQF3nNPuCCr9MiDiiKeoXo9fHVygfRBtUpqN
QpYvvAes00nNahrIpow3z9zrGpM9Ug/fvn6fzK5VsiexX5LAVtcuzlWC3q1D0fRs9DadTnApQ3aT
HIlj8khFuXmWrdd42NQFATiLHMyzGB0bfdmX0yaHSrx8ZenzVprJAHtp/kO+ZsrYLAqR6r7wkGY7
obZdcyGpCCH+v3drgSnCIPaKgXqqZaH8+O+nhJJo/DH5+7++/pf+y3yQjC59bNO4bxJ5f00JFZ09
DaHjSRj+Qwum/BvEdMCM7AJ/7jp+bi34T4psaAZ69bSzMP5RC+Zf5d/pNzfZV+DKYFSpTEPE39kb
YqkwtaDlOV6Llyw818Iy9k8lXRtiSUkrALa9mmBuZKPQf2Y6VRQV5ioJ1zdRJE7kZf3Mula41zXx
a4i7G3JqJN5Qkr2BGyxtJMSh9NUAiVDdpzhhRZ+OJLBznBhiAQdaRsKo2QMcIxmB3jdSqPLv3uHK
EjMClcQ3ODQmtn8zrJYYW/x1h/unr/+1w2VBifhYaOTm/MOq+bkM2fzycLJ0FW/LT6DbTy+P+JtG
wlwjsi4ypPtRl/RzGf7IpjNZpmGQsfo/hSFL8rTQ/uSv5oX9+t0nXufvFiKQNjNNG0PejEyUJ+U9
ngvDgfkh7tm83FfhllE1VmUMZYd8zdJLECPLJftXS/j0ILZjRZGn/EExjR7DE/tVJrf+1R3m4JWL
/qGP+8kBScjopOH8xC7HWZoaPENaiBn2ufeUkTFJkashrNPQNtJnec8zceSUHW1AiknuBva9VNEZ
M8++NVLNdHuS7VA+R3kXxU8c2XRek98sBWGB/bqdMhLZQR0HEmhr5F32oPy/V19S6xjc2MXCGBun
HzHB0FubOEsu2X36OpYvXGHCkytd+f5huKu7pyja1JVDtrqJyfU5STA3rKX/yoC0Iw3G1efh9IHL
dCOel8VTrVL50Tbrkq5RlAltGbSLLociNG9im0D2dLCuCNAsRTL8lwHoDe/zhu+KA3ya4pYoI3BW
GH/PyCq53Y53CJgKIcsf6DFSWq7YOAYtKd6rWKnLUJXXXZU5UUw8U6flReJAzPiBP3aVJX/JhIhU
26J/7wgE2gFI6QKfENFeeE9kt2feedyODMDRMdUp/cYm0MTUBIJGmS3ZBwnJavBP+YriEwmxMyPi
SKy0jV8BhsXsJ1DwB3+lEuPvloF+7Vkmwcr8TjtM3YjX3HcUIIBfrYs4MxeYnk9paXZA6dF9Na+Z
+E1jIrk77Y4cjsM2Yp6Tb1U4q2pXXHmSqlr6hGJvUdtHFry8F18UETaOqZ7LJ/01vCeUW9feU4KC
Dlrsnp19/zS1NWbKHvm7i7K17FPIXYL66l7iKZDr+OyqhU22i+FdVkRfXSk9yM8tTP0ebULBTymq
G7cZZqoeLDJIrNyPewWFV2Iv6FXfsoUznXJYbL/lLpHYRiTyfZhqAZIppe3PA2hXU4OW1D6lFaYg
x28tFiFN9wHxIuObt64N3gd+2bzdjlQf8Vo5/2FFih4mXZyoHNGOjPeEQ8EVKrGFhKhmfPhcO4IF
OwRLL5Vd5SweGJ485E1zqOhFTJntESdXF92j+qqfKBHGnErwSr9p7MZ1nhv9xac4Bb29nEU+YCVe
IocGkc/Vt4gw4ETIZ+hYKaI8VMJbdQnEa5c5ww3eU0EBxUxz9+64bs3nsduK0hU5OlpYHu2aNp1g
/XQNnnkZOloq75dI4mhrXMI73LF8WKkMyWK4fI4arwv/LvtEKZWFi3O/pM88RGCjkjzjtKMmqxp5
R9AdCAV99YqopdJrNLnTTW+RccXIdHvwUWFMTeA4iHfqnhRz5bH3KlZaswUhUEecT7F6PCQRfjlc
iHXZn7hc6Y0Culojlfneh6l4mOrxyVzKfscKQ9eMAOqV1YXJA4VCBUmv1nFVBpKgBiGPo3JJKqKr
jYfEKHFqMI2RCQl/SsaiQ817ZzqWYvXuhFvyrBJLf1L0K//zvrR7JK/pmgaf1wtYl4EZnDOruZb8
QawumuFUg1Ft3MU4DVWNJcp28JCTnUh5NbIzm0xmGjPzNb0bwXnUrwZpaSsbt7E/LnDn/YAsKRdG
RQO7TXXJBziENshdkG27TiUiw+yL0UHxlTwza2O41BaOcacNtp0x7FA7e/KL3PjZMHc4i5CrDBi3
zjNjhlD4nX2Dxh8ZlS2JSlRvgOW5V6WEP2/8XytjcVoweu7X3Z5ZBblX6SAeaW1DJ42/saGztiyy
6iRnMtx4DkNJfmtMHxVZ31l9BQ8m0x7WsPNJnTq9iWt1Ej2ZISWfk0tFQ12VGjLM6VVqkQRJxc1d
Zrx+PWw5FaOS7xSOjx23j5lHfbWtcGNAO66W1HB4wpnMNllzPioL2LQ+WcRxVvbzhmGOfGE2EJqn
pw4qWBp99g/hW61WVfTcIkgGZ1eulunU7aTK5UnDcy3C5o3SZ9EdoCya5IzAKC9dw9+QMJ/0cCII
ErpzfQ1ihhS7yPyqOWKm5/TLujboxS1k4LZZJe/pc/XUsO6n3pDK/XBl2lGIrAY9en9L8hNy2b4z
vyoiuBWGdSmdKOulaQcCE7WlRXBQX1idMWv757qZqKM02zlh9OTmZ+rIOCV3fLKcEnmOGkT9kX6e
yvBLelZbtGzHkmkfn1vfJVgB7Vyy8LFAmu8x64JyFuIt56DddsF7zk0OImePDuICFLAwQkIRYGAQ
u9JcBk4P5ACSgeSdSnXHPfsme4uW8Xx+5PmGm92rv0LFmnE77/MHVHyyTGp6mGzu1qaXeYDiiNMb
TqOktk9eCQkLrb0H9cCzw9T3ZcWnjokB6DD/1mjIZBP4kEgqztCSXuBxQnrA5KjTTUJXlwERP9x4
H3zN6HExLwpCLdMRFpiFHM4DYkSh48LRwqZALyhn53I5yttEeda8L050A4dhcbrIWSg+DTflEgWE
0YJgI4oE4dHqlxUh6WueOUr3bjJr5lZ9D8WZqw/zok0osHkwoZfqk/V8wmSG/pUgxBH5aWc8hZjt
u8SxU1avjbwv9gf0OQCmb41P6MjuxY2Qb019rRbrRgKDt4HIVzRzIPoic8kFdO+usgd3JsK0fK3K
K3/QIgpxCj/GD/ymJuoGA4l+KcJ95TJo9kbAsGRTjRdXXY7Wzex3CbsSQLLJeImFVZleKISElNqt
yq8qt41+jnCyNTUIfTN3hlgDvs6K7jn+4W/tTMaA3LVydp/G7+AUeFtSHtR/YeJIX41yEfiOFq6J
fEwncpFhMdYKO0xmEp/jbPJH00K2rxnLZ1+9cErWhLzDapHx1lxURs+VjexR5C+YBiB9II5ozwiH
3gcu2v6r3U80nQ1DfIqPuU0iwTB8J80dTlxWFAoLrDZzO8sJaLFFM4AzTrblbLaLCRPrQTW98PRE
wdB3dJRpoWP9oC1ucIUjiCCZtNohoYrOHopNaDkyhNrY8ZgL0CLLFCHAtYWaQKY6OvnDUk7XQJp5
95dGdcSGI69KVmFq3vCTpQtun+wpO5WqwJkQExeDvMegacbedIrmcZPWNvwFtoOA1qJwlRMu7Gh0
W0XhlWGVm9mQVLpwET+I7lroruGJht6B2zdzHOqEwVLN/GjJYsXKzhuVb6i0ZxhKwfWAU2TORyAJ
J8VEbG6uBNq9hj3bdySh/zhCvhjAjL4jtdKEJeQ7IveEUZahskjKDYdDU7z7FDNP2ADOjLMmX3ny
PEc2sXOoCxjoAnbtq5ps2kB55Lx/bh+I3K1HtchiJI9lt3zYJVOtaTWJJsXOMz6EWl6U+onfRcl2
vHliuh6Kew8nrX0tzV3f2IPMJbXis+Tvj1/luWRraq06733AwKJgX5jiNnvC501g85mwKGKc4QkK
S7ZGQenKpbjlEGAO1ALuhvA4uDavcSWEW96pWuc2s+y6RQdukZT2lyE4ZfXBc/faHJOjQKPg1Ons
QbRNZlNYMZ2efEOy7uPLv/tQjAhsETPRpigvB8e/PRRP6LLfBVx+zE7+9PW/OxRzruXwqsuyyImb
r/zd2EcUJ2ceatB/J0K/DsUqXBRmPsDFFflHtdOvQ7Gs8zIx5gFSY4z0jzLHEjrR/zgU//61/yl8
Mqqen1Uq/bc5InSjx8s0SrdBuLJ7fZWX01RDKM4xYEv3VDBB4ULXXth/hnk3K0/iDWvMU/nB9FpU
Oydg+65AfRpnpoNkSqw/Rq4Pui/OdhFcR1IQAC9p5M5vPpWisj0w8mcT7La7YMvG9KgcY9KRIMso
pUmUh6DtJL2h5A1HL5aeeef0i8IpsjvlLzG0AukuLcI1OQpHWpSEMGPuN0ivc/65FjD+XbtxD3lr
4R3l/lYzvkXp9VZaeqnzZwauGebo6tQEV2TjZkt5CxdZUV+5PO4Uqjf5U5RxxGkWFVq5RTljRURY
h1ClvFCdo1PBjuwKgMiTyDnipIJtaZv065QRzF86ulWSaZZxRCwOGdx44RNldzRUfEOLfEfNKhWT
GVQxVzLBbjnIisv+5Drl3hVsofzWcNayswrEFpCSsc54L0fMfvVMIq/CDJ6fnuFvN3nEkEk8u3gm
CF6TklWfp90G4R//pfuyaFad61/Ktr8bkDgKx5M5G83wZ6lfUf0Jd2yIAceuNCyKZV/ZuvzIQtzB
YbIq0cKx3Qm20i7NsbQ9Hkgw1bAG6t58kNYqvmo7umDGLMRXj4OEOUl4ekK5PaC9r0jhMFcTB5z1
eAKwB+KwM96LvVdMsCh8gEBLmcG0nIJSHhnqAjcnO4VqCh2yc2RIBCtl5G+uAXjv0/Ko6TdJ9W1l
5TnRcqAzVZiBYVAbKA6t3XYfNYyq4Foa2oZ1LH56KhD8ii4LQjhjsSXUDcJBPjST+odHUpAvpvwQ
MO9VBGXxQ5CtMjTxohNgLxXhbkBUpmXCaz7RF9i7NeG5b1ZkpzJ+4czLbB/y0cDcZzrAhwKwLnGK
Ha3Et8J9gb7Fsig5ZneXmx+wKsGeEYmIyoNBcpzzleBuR+9VqQ+xuja9TY5xCpRxrx0l3B0F2/sf
PcUExRn9tMK2GZacjACYMzAVAQuSduyBBC+ISsfqKknek35uvJcsHNz48tcoO17EkWA2wACkDrnY
iPoOn7/X7kueq4r07H2RMKsDnOoz5kuqNjf6XZZHJwXPK+tDZ5TWYvmPj+T35dTuP7vn7Es/5e8V
d4DkyMkCKjThh2Tf5rXTi9JigHkxbcQWhcoumtml5QFk2RJj5vcJ2cFYOn2nrAxeFUg1vHAXT0gX
eXXqB3nf4XQFZ53wgDYWqgh71kboVX4cnwTC5mm9Tzg6gTq3rI/0WKuQCEZr05p34Y1XYvWE/6cd
kwQFCHQC44lAf1NlzuPyokNhqskOjG81oTduG0C6jvkLjaq5XXNZ5TGs911wyCKGOVOaIFyrD1fG
u86nvuFa03G0DqtgoM1h7Xl7gJOFg29Q4Npg3FFdKgL2bH0hF5vsdJ2EfZThiAZ8BSiGpHNdj90k
f4KExtqjq/DdwHAZOdHZS9bk7SeuE6fJMdsQpee8ncC7nyn8I5PmAXgVIDdgLhUqmqnBR3GSb7O1
e2pyCOhxLBLYuVB2sxpPKgCnjzaeRzfhqYU9eEFb4HDgbfFFdw/xK9WXEgD6YK+fGmyRPcAE289s
MWUZ1zZGRANcFH961LbNRUYM4TCD15qRzhNvOPuEKQCmLgNtie7IzZydnXzmJhFBj0XXa3YlNY6U
bvMrPHBNeRsQEroyUw51deDcGrQrbgIcjrsW++XcuFeXibkAboXdfYXUh+Rvj8ds1TO8m8fP+VLN
1pk5xRmpeMDPROFLh18Lh1e0qJGPmFm98OPTZA5sf6hmBpA50De09WzqdD29ySToVBx4c/y+pTib
bhsYUEF0RztjWDWeLZ66bi7MzVO/oscARo9oK+/jNjz6yV7iTDirzgQXV6guxUiAJ/+EkSUylONi
TKF7aZfwXTrU4CS/Xc9ml+/ByYWycIm6JaY2Enb8mYAijHhyoqqTKSPahkQyghdN1siWb2QmsDj3
cDupfDLTOZLklOZuHSE8yydFeWTNvsw2QX3EX1WQTcaBO85kawPGTmzOY7Kmett/94R11W2aV8IY
3OCUd/9FvvHZpetckWeavIMSwdsUXHij+LF4Jcd2foRij4EWrsO46kWOgtgTdoR0XKySCOLIEfQW
IUGh0RLuWPffRbP0ThHH6nTZxQv+DtR43sQS0ZCq7haE+zJuF1UICHBNaIhVD8jtO7qaLxK8bCfm
BoDrN59Jt1Ze8j0TjZzPjGsXIJwIpyR6UjTMiIBNr8ZZrZeCdZe0F9ARAEFxR5No561OMJRijnvo
T+VwzPxLwssDHwcSNOR2zf7A3ZcJWmDM5nnBgHpgrZYDR7+LUO3K7JPvr9fL2nW6jwbXCQCrysH1
wqekQgnUbX6EvjPT5wyml7D2nrGFE/TKxXfeH7hjA3J+NP07kt5MPKEnNHzDfB+Ejzpx+I7WmbOi
EG/SgzTMgiuZVN4oyK6+tnSFT5lMW7mEkk3Vl7XsUOyaefDhA6+mwnTPCbHFWntghSImpRRcIXLx
EaMDZNymoUdwWq/mLj5optib9NgeZToMWlCoyULOv1XMkNxZO3piAa3Mgct50XYN6mx07RF+vrmz
hok2Lm0B1on+l5KtBfY8ibUb8b9wc0ltYCmuvAcsGbIyDQptqKyI14jo1ZkucnAcua12WKWdoaFn
fSe2rwNnm4LY0xoWh5rt4G5U3F8on2kX02I3YRsBF7OhZWHYxvXbQvJeGAkhwFn3GJ5hfUA+5zVK
2QrMP1ctNBCL+BvDgTm+F7RtHnmyaVs1eLsXFOq03EAq8calyYHOK3YS/D0U93c0Jq9YiDwTGZP4
3/isJ6TgDToacYcfSGE4GsUBITUSWUnUVuCsR7uFWsc7pXPUNNvr9IDkQYYzowlP/C5oiLAUwkUB
VB9cH27S8Bq1K7nbEJ+b5Et1wVXAAh21DXf4iHarGAmB9Ug6bxQcPv8JoaVs9XI5vPuNbZAqETC4
3vp81/IeFMnZMneqsdEa29TW1fgl8SBj24XfvX0k3BGL2djvk+6QiLSQR3MVUx8McW+TdN+u2y0M
1eaO7JVPtbETQPthrBXOyngOqZCxuOpxyNMePK/YrbG5MhNqN98zT+PCQZ96s5pxowQ1ARP5kugW
yNOePhK7xqKp6rdhJ5ylc6kRsvY+upNxdj/w0BT8ahZS4xrIwkchkdnOsnZZ01pi6UiPTz6SrcaW
UYExzm6S7+MhvuvUaGjeMWa/lYySwwbskH5VtHBIcwqIhJzCmQX+GK/7ZNhSUPLFWu/mlrtIVDQS
ZmhYMCg0QQqA90OoxHdkj17k7Jg3c/CxPKEk+KMXkH39jSwQNgSeWOxc5wZa3kghHZswCiV16wEH
r6n3RYCZSOoW5ircTHyMH/SHk3fMHypssBxLaBW8l6RPegY547P8buq9XdWbMlrJnsm8SMAVUWGe
xW3GPYFXlDhIWlrvcOebYnrhSiLumupbVb34grQRgQMXFvvv704Zt0+F3lJaYusMBvGjpDvRXIT6
3EdKYD1/eS9ux0gJG05c+9qsRo5hrDhIToq+PKAasWOfSBeNbHFLyOaSvBks7ymSeJOLW8b0u1TW
bfhNEw/po4mYw7ajnA0Lfadz2JjumtymqgXZFWGcu+2yjJGplJVFwsCUueVMZjBIot9Sq9xKBjhA
WWpCnj5nQ/w0tmkhUXIcKtQPMR5u+piAx8nUYw5xyDDGPVWHz6Jx0FGt1fCp6MONCqgyeiICJWdb
09+37SYz7l1M/6kt1ACG9r77pjMRSoe7WoKWoq8pJZa0NxBR/eK57K+r0Vsljcq5zZ+7ySrTNsZr
SUSEmizVTnD3MECg8Mbbt9Zz6tsD6yTgaUuAVO3nAFSmXQI61RN5qwSLFN8lahYYBrL4K0OenDy6
4ZXBS3crvrV6r/fKnGuRQhpiXS9RZX3pLXPD8q18rkmP0Cc7mHspZgN/ogXAVndzw6hRfScUnNGf
as+WWM/jR3SjXhTCOCaxhJwW+ByuhJIbv1aXS4NoBS79WQ3Bz9Z4nBjA9NIp8xSsKpiIFG7TL7gS
4nVCfSBdD8v/Z7adV2PskDb8EvqajXL8JEPrpkncOniyOc/23bMSvoVUPA7whdk5RucQQWo9XLgA
NGT7ptyh/3C3ubfPQAgt7TVkCljSWnH0N0qymh49/1o5aOJxqNJkAzYw10rIL38rB00u3D/IQf/r
639adYzfTB09aPrGKm4ICRfQT6uO+RtuC/70PzaIyT3xUw2Spv+CeZjgvilNX/Yrqcl/og1v0op+
Wof/QZ5f/mtQ84+/+J8NEv0o+NqISw0cf2nWszDYyepWV3iuoQyr5Mi83unTDQVKYB89aWd8mRnT
KFvpjv2bFW8lZfG79/J/wFGkP9mSp/dS02QVo4pEXBWj0h89G4XiCp7rK83G8A5BB4dTCjjsLD4G
n11w8szTKHHXRBEsJrt0BzHP0fp/r72Ht8tkxfJ24bOCR2H9vZIpU5L756X7l6//uXSt36jLnczh
WGhMdTKF/f+lS8oYP5GM44aAM8llrodfLApLpu3BwFJvGJQA8/P+q2TCojAmSA+yimVQhUEi+h+s
XRpOp9X5O3vPj98dSVRGFGUZ0wL5x6XSR6Zv6X3db2h/mbdGTImNYLu0KwnU3tbZNepsb3x02bcp
B4uqfw7ZfFjau1jMxfTJY9tjzs19SZqvfVLPAWyF9Oj3T6m5znj0HsdMeg/cci+QiB0mYilE9brc
FaSJ3zrrcItA1XxI1sRG7HEaQCBb0GsEDXxL3hQ5i+k58gfy/KXDLH8CL4aAFc6zB6pYP6+0YiYY
U0MwQtuWuTEkdqpxaA5gW56yFYmmkTL8Pa9fW9TzFds8JfgyXyTsjZMnKbyMLbFNuiEkXOhObzPX
w6ZMjiyaqgVXcb/U1b2ZTQygUr2Mn4y8qRFkJsY/xJyBd+LdorcWYdBfROqSrUov86CaTof9Wh7J
4dmazK7T/j/uzmvJcTPLui806IA3tzQAvU8mkzeItPDe4+lnoRQKVevvvyf6tiNG6pFUlcVMgsB3
9tl77bCZ5n6eHvwIKETwyDr281YFPVm2+MzxZy+nAPECrVD7MhSmmFn1aiyY6XGUBgMw9Bu3j/Ka
H+tiaYaOZNraAWEEH2k1+6SOSM2ek/THyAPu1sRry3oDEixHqmWA+CZM2zpeAA1KpMP10lr7hnkw
/F2dMY4gH1l2Cc96XtJJzpkQRVqsX+oaEZCEc8Kbwnzl98IWqeIjeUXRK2p97X1AYbsOV1z+JLi5
1VWOT3cY45bFja82DuEwZ/YobUm8qzRhdGpNyKldRpQsbuM9qOhH/aQ3A1Gc0mW1+hbY2pfcLydR
XTKcvj9U9HghEKvn0W53sO0NzqH37t79YEaZUMNcP4QizG9sVnWzjNjmFnFHiG5K+GpwHxMZh3Uv
FhVfxRGgh3w2FWHnee5vexELQmMYiFxQK+rEsrsqepXp78mIKjDKvcrTq5gF2klVoIW4qxBPxYt8
YsqJzVlwbvbNUx7nVCOUuJqTHVWHrrIJ/AfpBZ0K9A5x5kxB54dJezxJAnaOB+MhUD75wPePXolB
h4PXsw0cRbqju3uyQ8C4fJt0F1J5s37iaz/yWlyR8jtnCyP/cKN59KmMN6/dpgUfx5PVrzOLw8cB
GeAtG9CztLfE9j5dPgy0hJJACxcVsTwZ5mhBhoE6ENH2xa3QPaZ+lC/9Un1UPSFX9SqES0YiN7yN
nPq85GGy4voQX+vyRcPvFaYvkTv3u7ORvjfa04MJn/eLMMd7EF8iAOVPbXxRIVx+997aY2xDGzHf
+eDcEQNxByX3FiTzT4dVY1YWa+Oqfeo/FQ33OER4XyENX2RgpsZau3LNpWvysOuSuW1pbuS54jnp
G3OLtGtYhu/RQhF9wMwjz2fu3WcgJZ34NpyYOXA6pJUtFXcw6fQNmFdNdNLEoTmgS229Qhx1wWzb
Hl1v6QxoJ6dfe2oN9E59vi1gN9E44E9sDkThhCIvLvWWug07bW09ZgTgIB8bm85jj+Fda/yQIKjW
TfqRD/dkdLTJ2O1YiPOqNW9vzO5JvK5v0mgPzLRgRt2BNOZkVhRhjHr7CIcalotqWBLmYebe9V8k
7egfY4JG33JR8FCPF3zIjdiZqVQJ0LM6PJvhIBT2aOBX2JMF4fpFV0lJl0Qk7Wyl/440NsOM6nSv
Urm9SIb30uJNRXGtCf4Wt6ILlhZht1Y85cUtx1dGmSjFuGhKkT5Zd6R2Vn4ZHyqatu5yofb3CChg
sPHdW53WW6kEZFq+1jXycsOLsxbcjDQihYKj1gwjIAI3FpvdW4OEa313Ao6meZ3w++YVXdIePWEY
H1K0b1g//px8qBSuhXFvJFut3CbetYrJQ2y08AI7t/vOVxhNOtBmpnlMTZwElI30zVYQbu64St5z
ZMqOCYSkk7AXdewPfAcjskOdkaREukEyNsBxpVuzeXery+CectPpEqcpEeoPCjzJ0o7zfRvs3H6p
KJfBOpFxJQJlMY4EYMSdUMCvs+isO/ldhExkVW+H/FLzl9iBQocSOX6yhwjAKVLiqm/EfqNjytSG
S4+qrBVXfdELjwmB08Dol6VrIyIdwX5Dl6IvXilatFEGeFq4W3Wrye5B42EQVAoTGV92LmWvDTGU
RBsmN0sx5LgKPieATzeVUjCmk67VINgrvF/Qglb6uudObwBfUE/eJjhr26lBSR7fI7yvPbLe1Kmk
vtcv/GGMO8amcm9KdMr9H8wFvcaDR3iLx41cbMx0j8xadhtvaoXQrIMKTKArMBNUKmVAHdCj6T9B
rYudoWVz3ozvBrNYiSMoaKkc5DvsGLVKfC8mPimTFU+OcWbC7w/KKa3ZYiS4lVrfyYTQ7lNzq6WL
DkZwQS7TFHhqdkPkCHg0SWJkrKgEHdvbsQ85oEhU+SH0GS0/m6g5+y3lmCVle0mxCYTCXQSTVqGN
P+5IUYtrQWOSIoROgV3xAmxROair2DKgDLN6FP0DIam7R5/PVGMDOa78hdykshTaj5qIG6PGLFfi
2OIQ+aNC94j8ZhOG7A8KW7e4PhWiP5J8k0sehxYbxhTD8IbPWdAl5xZrisnyMxKCD5WBP4p0WlH4
CH4H6V3Fi2Zmgc3ytuN9a8C6iK6LmCBxbXuNdByvRa1o3MRL/FEHH0YEP1YxdMfFEPDc9T07EWUm
aPHkQTCJuG46QAYZP5bis3JXNYSVN35QeOAyx//ki6LTVuiH+iZauptfjPjwK9gIl6Z3WG9Q0uMp
c+RkMi7DZ/PJ7onHn/w52XfeR32mbeBYDSpzzXYciNnPu7Ww1mjy9QHknaoPcVuftbv7MM7FA3Of
+EVzVUTJ14yvOOnXwwJG4kRbmbWUnOIDNM5pc0mUb+EZ7FKDRPasXLqP0MBsziJjrQxLmm1l92g2
TsWBZuSbxKyFkCFZS0KXZURUxtRWJlu80MalJtJGEm7PSXlNTDYuPNXCE7Z0IuAD+gEuF7gV4q1R
208zODMfLRa5SNqKHkJOjuVNaviP3KzktUUmL95M0H8BxxAyTnOlBrMA5dhuC4yceFJMkKqkvyz8
m9Y+5afOU6rFdC2dawpPsTHJUJ9XGSrcGNvspDBvOWm6Tvbmu0QyvpkLlK5IVFItW9jXx/4kvcXO
T8lJFivOobSNGDf7j3HFfAmrbUeD10jzTjM3rrEKBnHufgfvvrZUIIttsU4W7/oTNUXfBB2MZEqK
GnD6GYGjTgGL8+JlmCEpptjm4aPVb13nVE12Nw3kwlQRMNsQMzdPlDyy9WA1nu9Cj50Szlpc3JK7
p2i7pDTKPbWfsUmbutPzuAqiVTjYonmwPBqRO1BoEa2/0tlTmvdhOMasE6qaBXLPuplo1URrkIeF
pQ/nWusfXcXee1r6I7Jsa/1FK6TZFGpX08/pVaTNuWy3pcxHg1xlgZ3dUD965ZQAfelTGwOiUt9l
sltuaziFKGDs9ddqAkxS42M2QRNifVqiitv0R0W+TLaya2fwwUQ+JS21F8lUq8BqLqbA9JfAKQQn
0uuR9OpxNkOL83cmFmnLmwvBj4ErHmoD2iYHT5XGLw6PJAQK2cFLmSCPdla6+W+WgcxJqYH+L0mI
LioD779zBTF6/z+z9N9//1+zNL0ByDbM0tATGX5/n6UZr0X8QORetD8MQ3/qQDQRmLIFzUvCMmTq
BgPwX64gqhIg1SrkywyAX9J/MkvL8jQq/22U/qeX/jfVpUnLIR7aqCM5ikrMMjUMzO+qDY6aaW1F
MFl89BlR5gHo+wJq97y+Fi/CJZeW7lvzUhcQ56a25IPAIwvNOti0W8AI/F4Nr+oTzmSxKLMzLvGx
Y55UGlpaWubJvpEOEhqpNOgJVpDgLeJzo1hMKfzHsgcqa9hI5I72JViXKjwX1SG06Nx7jTMcmYML
Ad9Hqla/wbVm+3jhLYO9VmxrioDyo9J3uBJFaZvwJM9jVhjwaGGKIWvcPINSAGolDf4sSfLXybl+
lQNG1zBE6OfJN5oYNb7pljuzu+W4rWoCWCP9x+XzTfzmVIzQrwFVaLr2lEGPAVKA2INt0IHTtSVn
R888mAxAtF+p27FBPchXSeO1ECsKTEe9lsbBCDayhRFz4Emc9+pJnlWT5CZyCPLTYNEzgoMidK/p
IWT0ihn8H82jTg+J8ByoLzfdZXxQHKO+ezR6xVv4igYgcSjmWqfvogw+7rSGe2EyG04KOJ7h2g79
S3ZitpVZqyWfJn6bFANnOaq8wuHWAzILCfkbxPNyzhBJxgGpIUq7LNuFtG9wvZTLMZ7+zr7pj7+X
PVR9LKnTv+f/+MeqXEq/fs0f/+mPX//Hf/3jF/Dr//hHfuUf/w//5vev4/NE+vMPqiFw/PqCtbik
Gqi7Si8ylRD8jPgdRnecXiOnQ/4nFHmMW1i3FIEyot8+2/9KlvxXHxCsPabM59FAKube8HuUTBZb
Mc8tq91UyrjTM/YMSUygQjLoyKixHWk008zcMcCFwcY+ZiEWaBRF/dfeTH9ZJIFoa1S6cP/6P3OH
2qRN/91i+bff/9fN1ARiSPaQr8pb8pumTu5wUiwVUoWEDxEtuUP/dTOlgIVIKt7MX/yMvyC5E/5w
Qo5PaVUJMCJy5n8iTP7aF/z9bipyjwXly71b16YHye8XSym1XmNFKfViQfflBj5SVma3yRN4xaBs
SuH4lCKa7e0hdSKf+tCxuLXhizceK/nMvXTf9WhEQl5CpqL1GWMCZVmHmP1upUvHRD5LCREvMb24
jbARC/+EHOlNPhKVnBi4DQ9YczqhgUAUad7ZqiB4Fd0ayyq3N2hNlMW7crZ36Q3nobO0jkJUQSvE
hc4gwviZYG7ven3hmwlQWnaqOSGKYC4kT0U+sYoUOZa0gcDQbM2yINinym4Mn1KeEwe4tPgcgET5
JtoRjfDD+4j/09I/WwNALHNoqNFNKCzVQEeQ4C+dzm38Q+LTx/BTt6QAou8CGFVR+Xgw44XZPJVI
eCuazpGGaGvYeYgpb0DWYpYViF6qIK3LhJ9NCyYNd0Cvjgsz/0IL4O+GjzxhCraGUUStOfHGKzOA
qINlEtFNzQk/srBO40suwEAnl4efEfHDp6I+//R7fDPmuyz2l2joRLINU9fnODdv9OWs2BtiCGM/
qBx83b9xROxFpzPWPutIEFiMtz0tepO3zglCx0Nn9Na9NLn9yC8Z4EmaFXd3Ke+XYtotOxMtBJuh
VzeL0Rr3Kiv3Jr6UoDks/GzAB7TmqvYAtgInJiCWhZRCDmiVmGRc4BQizEadrirlEDnjyk1ZTPZR
81AG+eNXjSai3Bn3g0ISIltbyV7GiaAjdMW6I3d43RyzXSfeRhccX3UiF2BBPsczBg0YvyC2wv6O
te1uVm9WsZWnrjB5Gabo0bkc5qyVVUpnM2U+vXrdn+FfDfwX8atUG7w3e4+qCrcGygiJfORi4Dj6
U2jLoYfZxc51ob0kPHlJf/R8vRFExwueIzQsBj70sUk2Z6NpMps8CKYlZFcTx02UuYMq3JfdPsuU
p5t5F7YOizwnONozKHo/o4YblV65ZoG/SnAfpnKYfkXIA7fhe/n//6IO1XVuHLJ9eaVHJWItJvMD
HzHgtm6GB6VgAc1wj6gbOxpaFJeAR5bLL1e8V2RTiea2t0KTZqZyHVowUej7zWHUaEoFsQleUt5G
8T2uD9A41eGmFRvVe60K3KCgpNsdZU+RBwLug0Yl6mRIhPp8/3lU9czp2ConT4s3rrCdxr2dVg7v
oBJgNWQJgYiT12DL5Bpm9bbP1r6JxCk79K85FWw9L42R6mVyxdTiYAdswsBB8tjAtuctJ2ZL0oNh
oR28RUuZSejiY3o0Hr4S6ZYRFg2eOoJ3TtKRslNpFHeGiXsBt0WHdhTxsRI8wVYwMnu84p4GOSVV
CX1+ENVKGVN9WphanDgoU1GeXQqdwGoZkGKgG8qEboLcR58bYRNKRgaHA1eB98OajRtek2tXWTFV
MjQ59MGKr6Aj6n5m8qGgvEN07dLEMdvquLXiDtdZSdlIWRP16dzXGBFw6gUBYsNOs7uPzfCpCcNj
sodK7jp5Jt867p9pyjJ73k0JD0m64g/NjJWCkyvl02oSAsVeQJOgv0sjf2MS4HRayqFNvJAiYcV5
SCgl9Kn9nIU/qejoSEUu9OdMOILbHyt7+k7YSDBkljAO7iDCynlfUtm3y3bFwgyjVUv+U0Q7GvsP
k0MfA5yHwv/JFR+t5U8tA8WJUjpj39ni6YsJL+IzTM/Vq3ZLio/g1TxUR5+dFF2HCedFxa4oOa+f
ykuCd9Rc+cIhthg0sY8+iAyG6syHLp5DSsAT+7KyWEj5a2wbF8LDFj4Uht0Xsir5eEOlsaaND38a
3qT4A0+9z62IoGGxZJ5kuBxxxIjePWBSD7NXvxXQzHBTXSN6HyO+nswoL6gmbQq39LNmHNaR8gKr
WaWMxWJHz9Ux5cqItINXYjYpDEeQknXDLaKiJbEhQSkkhwFAD4rRTuaDkoYrmbadun6Raa2iolvB
V7JBDjSHnzB2LAnQxHBWLduPT4K5azN0y7mOcTz5IDuVsbrp87N8DmiD0TaaHbsATrAOOmJ0lZnC
a+knjluK+0g24GipBkYdO8dPeszEg5aig4C+QTxwxX1INk79zCYvirDOwcWI0YQSDSVMS+Wsg87T
g0aRqK74UsWzBEBAwEGOXBCslMckpjsJtksuUf0COtCNXtMI02P2U/LcbJRbF+19lAGg7cKjDJcR
EYak+E7FbSlgrX0OIhhVxJZH0wFup8KBOh8WgRtu31SoW70tltiHbFqrvPxkDXaUEe/3zhIgwhq8
KCb11GJVBjtQmbcl+Ml8B3TXu5c221O0nfHTusl7El5o3jiNxWAdx2QC8AaR8J5Fd6lcGNdmM1Br
L+5QWCabST7FP9xwLx2HYR1HtmB+y+KSFd2QOOIz/lZfO3orjlyJ5iMeQTmuWtiGWcG9kxDIhXVB
QDO7zoOPlnKn4pSCY8gAKUWGDu1voQpzJV6LiR2Uy0oiaXkeCME1V/eVlBYryuHGXoLw2HQ2WBL0
Si/G3Sdgt4wf3kfC457AsInENaugIJnyRfQx5wNAn9WK04g7ovQecFRxV510dmh86ouFLFMnissT
wmXwJQMV6GyZj86CrAmVcn5/VoTVjybl4vxl4hCgYnfcG3D/9d1wayDKatdcVVZ+hA2a0NeEVnXq
bwIeU4CM7CpArI3CygXvrVhRk7uQ+hmJvWr4crFLCsyoz9J8sAhHPpvzPXM46lRuUURDYBIviUdm
4kwut+A/GxRvIEQ39RFUq8Fb6e1S4QyHtVl4ui0/+gVBVPhCBU50xJ8IapPxJboz7buGcqrOdGPj
foCriJbVKtkGOV41fcXzLUXGC022IxjoeQpvOt/W+NIC/fQEGrxN0+8Un6OY8J1oRE+vcanOeiua
F+42IqdIL1f3pUOfGvS5dAx+fI+1qWNC+z1LxNi0Q9wce+VKoWG7Kv0XDb5WRkNv8tbyG4SJkLiP
S1RCHKI8QB4lbZ3w09f9u8xNvINZ9qMHJz0A8LkEzzn1yIRrlyN0K58HgopYibNg6WMWn6K16Fxb
oubYqYi/k4aAlKZZ28anHnd+jesvvV6X+qH5GlPCPbPpzsHim7gMh2jWLR4H61j5Rk3E5VUaH7DP
Zm0SbXWU9mAJea2tv4Tg4ZpfOC+5yxNzwfzVcVaF9waGdbWkIs430SZsFp0C1Y6JjR08C5fpFuNA
x7sSbgLS2UtRtFVKXV4rwRap/Ruusj+9ew0NvLQ9jBMmqqOYl5trC3ag3MgQL3CVvQ/r8c6ZDLtf
mrHaJz/MG9bSdJXwrJ2gWWj3De5WObcLqz0UrbXSUcaVDEQ6l3p4Ma/ICsMnbbKGKTgli0+1wtKQ
gPdyjW+BJzQPaHISAgVGXY/Btvgoyovq7iQFDN+iD5xmShlyA1u7YK29+CF0G95ZrVlyK4CfVbhL
zXiJR2khmEf+WTOckdu6wH3R4+fF+W7ZafWxCUiWJgOfbxUhYhA3bJ60zxzI2mRMzi7ee0lWZ9M/
YFmQ7h/zJ5hmuMbawDIS/huX/qpiZSZyyRPiTtE4jQ4mwIBNWadsu5x5PDM8sqFpYHsx3TYI1hbs
14BGv6vnryzfHkaVE4d18an2qflL5clONJ5nfCSwZx2XxsV7Qrz22OV8sK+Qnq7/NIk5CJQhcPMq
npm0ZS8wjmABfbSL7DWleumoLmvOlUYOVXemKHRsY/HEWIsOVXL7orh4zIs1BoAZkOipWOjYJGul
IqZyESta8uDHQMRdD/lKrJzCo38O6UF/9Y25CK67OSi904ccdW0XbIXF4Uj2g4seGpcsXvDIaLW5
NGVALgGXmQFOzRHUS1zx9mDr3LScYPVzFNw8kVnMHAWIzgVYrwlsu9X6gLDc29v0dFZ+In8RUwNB
QrUoV4ZR23G3aHxGUNNssOkH5eF/el+O6lzBEhudQbICPx5fsv4jQIb3PmvgJ+2Jn0Rx8aFLVwux
eu+zfcEBrs2kmaKtgyt+nJy56VV5A/tEDpnKDO+DdEib2gJNI9XCvFsoWqykSo7m7Pu7chKLAutU
8VuHYS/1IRD0i5cdk3rTGPpJ0KJXXnk7LAfoJHVHD4Ee7f6HJZQaUKYkbYbgDPJj8r93WI9PU0FU
F+7ptuG1xxJPHVZWkn5vi5UoDfMYA22JBWVFzKad6GiqtivAc2vEZY452ZgCQZMV4H+tHjSp1OrU
mQSUTMRMZvx7o5okSkjQv+lB/+r3/6kHmf/AaoZVkg5hFCPRQtn502Np/UNU8Idp2mSTm7Siv/Qg
mGf8K0Bpk3tOk5Xf9CD5H0ixpgEL7Q/Uqvqf6EEyX+if1SCcmqKKeIhHD9HexM35uxqki6VYV1ak
AXwxL2o+cLroCrDM95R7yRtHeMXR6LuXyNPWoveMn0qnOJTcf4IfIDUirnniIsaCvBjTTxPW3/8h
bU5//j9r/zRU0RiisGOQEXz+9vrUoiu0vgi1jUBXvKlwlEB8NoR+R4MG7oOSdWXHp0r2n76W8cGh
E8cqt//+Rai//pS/vwoJ6peGt1XjlfzNzNfFZUsGgRjlkDfiPPJMW6auTnZhmpattGB0pbQ9MWFc
L2t/yfwKbMYFhAM1yGBs5MjTQm3iPLOuFRaNkjAj3yvwnCMTp6bKxPVW992ELUiGZ2hacyZ00Mnw
qjA5sPNAGddGOhXS/iCarbSueT4STj2kmnkPux858QlGN+kqi5N73pFaI08YiiR9RPMYRByy48Ff
hkrNsalXX3FuzFXwpSs3NG5eZax0nG1TuxNBWRLSMXc6s10ZIWeDdlm+1cMI2HrVUQ0Q4PCyclsi
IuHpgOFXlnGOurPW/JTFK14BHlgnLXoYA41LM5O81qEITjBFoEjJ1Zum7VqfAz9lUA1fZOp1K8Rz
pVFXCh9WvE0tIAJvsTZNyzjOCxQAg1FuWEXcz+KYgqyvxnAw6cdEpRetQTZr5ofzqFjHHHuxSxS8
VH9aknQASPJZDB/Cw2JmhHvXx+5IE4j0SoILOxPzckC0rPfmkk8mb89JXBRYHq9anguS3bTnaX2U
4Dw71AplGwcVQn6+kVo7rrdja1OAEVEB3a1LlfjN5KjKNRxjO61YuiT8PnyaVhtEAt7urchdWk5v
Ktcqh1pOsWl2wQM5Qxs06KZwFexyV/Y/xIfwUJE3UeWTXrb0MpOZWBtP5CSuBrliJf36NWZ0Ax77
huRntgjNuyyvMnVvNKvKcmJp73tnzkUAP3TWDCoH9ZbtPu1a5odhgMDPyU4FUb4iDKgEfGapQshA
jVjXkAWuD+zBQAWwMOQQIzUpTVY5dCMx7LJX03DXMqORNiK8sRXzG5k3ob2nw3pIbzLmLABn3i8M
s2a8h8oXN7B5j1YWW6C/Z/VPD8jtlF9QBdvmUiuEA0nHJxvwFQUDNImECDPAI2GxP56ALRGaHy7C
ITunLnVVX7H3ZjQnq7q2+RqL5FAegU+uRAY9bJHT5ZHpL4yq6aPs7U4+ivJq1Felta+sbV88A2Eb
BvgMqUZ4sSD4Mwk8TQgpBLf5+2RfDD6gh+hknaDpM52SaXcMmrHssNyjacFa4lAEGQ8wfUJgW99X
EqnRiRpdNjzZ533DEL3Quk1gQCblw4+8B4zDO0jjUpLB68x4K7w3D/AyzK5kyTUakPEGjwN8HiCS
u9cBHKlL0ksAlfpzIKx51116aZq5yXCRrsDXRA9rHnGilBZEZS3l6UeP3trSXm31LhYQnAn+Svc2
Lh9f0MJ0HtMwtDaxCCbznix/4ujuBvpvmMJFOYYcwzObg8vokh5GXh+ZosHsxquIOq1+65ZYe+85
96uIdgDeK/gBaj/QIHfuyv3QXwOOt+NKMxmUSQqWEt29rb+XzV8nvnydIS9pKz7jevYwulWa20jf
YncXvR2Hef40jWjjtYBqRF2MiuzauHRdSwtjzoWP1qi/FJEdjvu2wmME3L8mLoPvtkcatQ54bNxm
beAajlBneN/YaJG0xajnXQth1baLyaAzsA5tuSvWWAmoCpEVbDJwmbGrYCfGyyvA4/QgCxguUbRy
0tupXOCFcS8osrNnELfhaXf/rz0W/VqT6RIGK8mQILZOdvl/5znQVDwAvx2L/tXv//NYhEmfc83E
YVWnB/vf1mQwOFUDr5fMh/i3Lkl2YXRM4khQDF2dVmi/HYtYrrHJM3H+a4rCo/o/8hxQJjyRRn57
5P+xIiTOMhFPZBMH/z8fjKpYsWAMksUNXHxUQx7vW6G9CLG2c6NNIZBTO2hcNrG7ioh9eG211rV8
McTpEQeAZFK/5bgUV1HlF264NXpeP1PdV1c6R/Wuy++qdM6zWSnvvBAez63Cb13YkUw5uIMxgXWy
zII9wMIncBqgAdKMuEfeVTRja64vdfloWJQVDdW6l5u9XsFY17SvwSoQHhFNzEJ1tM7oFmyFDzQ0
kbdTj2pNYW4A6SJCTUzUPVxMhhSzmEOoNqdCGSDjLs/wIsNZ5eF7lU4hxGjdxQiFu8t4RYI3iXfl
+bw3vmsjnsXeMxpv1sDNDIG2xZlWOYrxLRPHiQJ6Lc+mcK2Lt44HnciOkKxo0zXzWlQWEF4SrE85
BtVIYr5RVRBGCW5hyT9ZtbCWIB6pJRYlBfihNi49/aAn+aboiLwyhZvEyIIAkOiIXwMhIcuR+8V0
m+TEmIkXDxLFP5W2pphHq1MnKeNTX6SvHfFew0efyM15ZYl2CLiMqIjT6RDKkAL9F6EsbMXEY2m9
B7QDx/XELdN3vcKNGzkA9VGk/cpEQ1NjOHzVB1U86Sl4Z8KPJIc5FRUxVS+yeDbD4icHNUo/CDde
mI2SUwDlaF9Ac+RYeFM8HniitWhXKs1Xb6TlYaSsxB2Ih3MbTP3WDsaVgfexR2JPwJdxn9O3NB0p
b/EQLv0Bt1WzTIDQmb1/ylzyhDHIEf3ctTfoDSAOcp4z9UUWbBNNN1/m4wW+O7xESeT4tzCYthWm
bmMav1EDOPjwZVWYWM1BKpYBZXG59cpdVwp3UuWMsEi9NUECgf61apulF7U6tsm6lo+y5jqzAS2g
H/K1hjagTCJBnr1mk2hg0G8HYwMUw5TETZebkqyirt+VYFykluokBlfa1iietTZHDahw8ibdM/8s
3ZX+kVG+hDvsTb/I3MRZ4owGV5iT4VXrKwvbiUXd3CWY0gaonahVY3DNlJOprgK0kgxp3kA7EVj+
cBrPUVSK9cAxTOCURbAYLB6MTAmTyXTmGFcj4r6/U4cvpNnOdMT8SbjfoKTs7q5QertHdsKVKEIk
OGBdJdddbjyQz25DLNydbESqWR4Hto8+KlGJm1JENcIhCmQuHI69KC6s5iXA3BkvFHFJ1zMQCq9n
g/QQ0KFaKO9Q85Cm6HnNeFzhXdwNwrky3lWKbEs9+TWGubaHC0Yuf+S7W1DVx2Kb52+a+qvp2/vR
63t0T28iLJeSxLnBw7YIsFoGOG9R1Eb0sHpWToyhWtp1qG6yvi4OvTrhMoBJRtZceATb+gvdwjW3
foeU+lqyi1I9+AXzHmon/cxsGbn6k4XoXivwrTBKYiqw/PyNhe+Q4a4PQDSVbJmDDBnfvxV5wblT
/aoL1i3qeEqrcN2DJzCzca0BTojtXL75E6DBukJ7VDHN0yDBKahYRt2O6DHKI2Hia6NbYN3mmToX
fRHpvNj59zTzlgw0IBMGQ7AF3Tzl4ZoiJuOnahFvOIRz0M3F+shNoAz9AwcxKTn1bIc4Om4CHfss
98Tukgndj8RtLGGtouDojU2Pptty60G3la4+/s/Wc3c5l6ccuTRALnLcvAb7nlPS7XUoQJxs2Va3
2aqstpWw7lnUlaa7Y6mICyJo9mLfztkbdeFSDCm1RuDcJjjLZQbrRQLvmLLgJN5GeMO7Ffydpjk2
Wss3BKkc6+yMFYpMJR2dJgSjjUQ9hJ/iXotqu4A5DGR29JC8yzdFv0OnGAjrymzGptFjuuAz60vB
iBSR7Zg6FxmDsu5XBt7lk0qcjgqtcGmaXw270kGh54AGlNeo5KaOxYwQDba5zMmFeW5QI8a8Asqk
xxT9pWlgWYul+gaC1+5eDPD9k7c3vRoA3TJbZp39Vr7GR/Gl+2a+IRZ5rF4quChYD94q4kvsZz15
PCtcrgOgpSK7dfQEFUjgFcYli/FNfZ1WgIByIqaTm/WWHGU4xgoznDuRlKESLlhWQDseOWHTf0XU
PvrS7RpVGx5omjPEzHofmvKsF1o+D2fA7RhP08m0DYFXEW0YL/6JCLdL/QPTDQsBbiesLOAbTXtI
xlRI0FvhxH5aJ5AzlZXPgoJBE+oeH3S+jagGu0v7w5uAXEKhCpN83y+naTSi2B3edbqkWAo4FAYA
2NAmlKx6ueFSAnsqL8xsFpxCsgrGIq53dYDd3JF+mpv3kD+YBo1mWb+xNUNM9D4UcgvJemzOprqR
ky1iHseF3FgSnPNrqps2abOXlad0ckPMvUvTIt00o8yjeiWiw16UjWi2aG78qbD44KngVob4B+iW
WNHJSqdxhrh7A8eUVY7itDccBao5/Ts3ZkfO43QuHoIPSmpuXjr5zkeWFoA13sd7US9hTaq28l6e
M8CI7DL3wZHH1AfLIonO6HO3Mk7uvIUudALLzeaGYxLA0Z7V9Zy+U1wzcx9HJZEpLs4JI7SmA4JA
PfxH/XVar2EyDuYjBqK72cx8KN7uEisGGSQSRQ2IFC6mntv8TMvWhQNyF6o1UT4qs5gqsE0mRNBn
TEMeF+lJR+ieUxhf5cuocJD/EZfp1JYPeCHEfCmsC6rWnt2XrLKTY/W5gxFT+eAXZ9CYSnBQpKeg
uDqGCpaSDwZ3yIV29ou59IM14SbTL6xugRzyrWSLdHwo9WKEbcQCwhIXPYkjZYavfy+cxA8gieN3
+4wBI62zL4W7+mnEuG9esZRoMNBAu9QoE7CKpgfg5DgZgEQWi+ZThj8G2pxC8dmwY2c5fluTWwax
YP4TR0sOqLinkMyVjls3ceTSmdboZyJp08/3I4f/BEucnkmcVoChiKfq2E8+ODDAiEK8EEsq1+Yj
ISEeZlhAT0xtIfGPFv/mQlLtDJjPuKYf0itXOtROjoj6GjqMIB+zB5fPz8DkbK4wPnEIBuA0+fyh
Sh2tF2Hf7XIDXwnmn/gdkKbHAcKvJFuRXzt4WR3cLEmZsdlOuL5MuDwiHZrvYfEwY2Hj04iWHLXm
02g+G5GgdUh5qsFHd47YgdSDCV4Rt65hxyE+lUvGpC8hsQFCUEMeglcW4gySPDvxDJg6+jpMMNbu
eDqqrQkrjGAMuiZWVA5FbIxCpxMRhaCLxXuQtLwSvkDQH0HrZh/aKf1uX5JPGaaJxC2Ibr+z1v0i
RclhhzsqOv0vd2fS3LiZZuu/0tHrhi/moeNWLziA8yCKFEVuEBIlYZ5n/Pr7IG1XZtoV1ddbLyrS
WZlKURyA9zvvOc/RWT9qU7oDCfSVzCOpDXxHuoxcUaHeueQX9G1c5Ot805FZRTcMWPfPpU+Hdzf0
FR1CMCr+e0iopp1nwNK6Kbsell4C7jf3FXJwBbVG2JQsA2mAUbTJECz4ecSSzd5hZAsbAPTddaiu
5GrfuzeHuntpml0wuLl7WSZEGy192HDH5qnB2++2lHQeIbeHt9JhfBYXipXPv12ZweH5gg7alWsf
B+Wsn/X1ssH9rE258nmMsvLKhFdXjtw6+HUmHDsTqQNsD0Zs108WYgrQ7EQeywnI4TZw8JJtj2d3
U6w64sLB1OWOPnygJefw80z/PJ5u2ocIWU+hTC97zkb68TRYAK5BfyBJVr1geG521spY9TwfXGIY
inigBe//lvcbY55gB9akhu/nVDYziOFtWp57Vjo7/V2z0kVOCSFbaFh2RDJJTQgfvAwa/ECgKHwC
cHDl8S37Co8Dx7Epf5sgYNHvekYMbmGijBmBgKsw+y+h4MThl6m0VvON0x5MPHuyt4hN1skzvAJG
M+Omhn71N5YVdG0M78uSLuJ4hT7xb2UFWRzl9p9khT9//W+ywthrpxqjQI+6+K0q5vdly1j6gXQv
QwSQZfXXPcx3KsDYL0OMgS48FQvud1UBKsD4tw1CF6L0V6EAPPA/agp/eOB/CDKImS5VheJ1a5Hz
S+4bL3Gpzqzk3IkvaWScB38BbFRshHJWjkNtUM6sQN3kqUfKnaXeVuFokW6sVVRzg8WqStn6uaFv
sS5cvP7WxjWvRimes4HrytCQ1xx076KzNxlwpUr6UtgIrkKJR2zK0IyEo1nqK+cOIR13Eyx5NDKd
E5zBsjIH46z4s9IoNjkXzA4xz4/s0Mmpk6bMUlybXFu1zvvSFIxXEVFqhQMKpIMs01G8w/qMg8Fq
7g96Ivwep2o0Ao16msFLX/hSXCY3CiVZiaq9slAwjMjPNJrM+oEMgjuT6aogyQSpKmMhOqLZATiB
EuZkbKE7bkSSwuNuW0GTtIgFVIlhTHSJA7DXXMUYtV8ZTnr7Sq/F0rEFxGT4A3J1jEPnxrG0GLqD
InIpsVtjkXUR123Sn7mnfo1Dm/voKKngBi6izTi34UXYqU4ETz3dVLmP5SqDK0SuUqutZcMTr1jU
idafoxLNv5JcESrjRl4GS0wUIAEOdTkv4cGFK/O11ua0zyV1dTLdel3q0SKTnk0ANxInfNzWU0Ou
dk4lzzxCIfg6Kb+LXzwn3AcsaZsAS794LTfSygOK293q9/S59e74LmdRXkOhxjzH8spmvr0YxO07
VFAsWZxKiZbQ5cauZMcwZV4Z+5qnlkP/UaBmIV8ToajdDacFwEas3Qt9y8JKlkGVs5/28IjRiJG8
ykjU3VMBSPpvfOVih4syKXOhEDVJV/+3Rs5RoPzpyvXnr/9BEBUVSxSlb8Lmj0CTMTcgiYbIktjk
e4o6O9DvuYHvASyWwlxJf8xgwVcmTaB+a/I0/sqa2FD/dOn6+ZFrI6znh7aiskyaUEtIDegN926J
6vdZ5XLnjqcGhd7KVMufhnJOMVAWbLvitXHx0azQ1TEhniXzEHf3SMOKywdx4NcIW0PkZ4yJX3Xz
ppXwrFDU5FubvwgoBraIRC+Vy1ok9Q8CdSRExvdI/6yK8uoSJU0X7pLCXO+jyQ6B8QgwC3abgUJj
w+hmotbPTDdatgQQQs9a9GBfPRWToEbGtktnlUXClfN029uC+FVxsfGBmlr6BQObhhtYahJaH5Vp
iWnCdEZGHrRDg0xz2eKRmmHLGh99zXjAsiiCE9dyKhTKV1N/7f2wn+j5Bw8QYD/eEXMcKljvYg2u
LthyV7F1NGrBGJs8pyWmr1Q0Vw1jUo3IIYgRPc7AUQy8Z+wtsjGx43PdEUxjJWDsyeONwcoNd68s
OxL2YXHmYLatordQdSjB0EitAxPJu/RJmQihDkfmgGBGa+acAN1ZNbKlpvr7TMIRX0snR3y141Rd
bCoaqKLXToWfqsewVCY1O8RYL3dSRm4Kj6uGkhTorDlv5HOlZsRpR1x/xUBaDkp+HIoDMQRkWwFr
VbUfsD1lAR6fddVyco6BugbwwFK7xxoktTvKkSUmLyogsdGQ8Qy7U4Cm4dKcgz4SJMmnoJPyR33s
K9rWk4cD0n78o7j6yJO1D/2Vu0xMoZM74IZKtPcUZXGgc8gQEYczPztYaXrSvH2LMFTV9R1BWq9g
scTmVUMQE5s7FTgpZYf4KLHtKht0yvYeUvdkXqXcmwnoVh0KUzlSDHiQlLD71tgG063HX5HmhBfu
FZw6Q3C95l7REfjnJX1Keypc30NgNvRrFzOcs92GHPjCeMZhKopz0x/diuEL+gNrvu5VOtfSJtct
LKu2SQNSMcIPFdqMSA8bhAfF0QVOD4qT3i1ugZQCWfScdkcNuabhis2dfytE5dJEUOm8OxJJcfTj
teRMPAz8eoEL25iJcoVpGCs9sJQe10ERxye31r5GIrUgu5fcdChAOTlAJTPxFmqQiZxmWnBmLDQq
6vyCeI3RboJ244ZrMf6U8VEFKlzYPrpmZkd3I44v3zbfDJEy3LGalbFvQh7D2MYoeI4K5w4bAak4
qaPzQnsqnyzkBjAAAJ/JcCDYjEZBgjYqK3DUb6zbkwF1Ydwns9R1YY1GjPNs/689tQO30MJeibSL
+W9Hjq3njulzPw/h0o3/Lcd7ONi5mx+ShxgvB0I0USK8qmGP9w++krYxiqVFFmmmtNcYagFoPQfV
RUTenSeuv8obc4ZebbCYlK/ScGvFY++95RZt7yWJFP78ZIMBFUFv8AYDfaBWW9fRr3EZADjHi9sB
SHHeElOcDBYHZjdkfJop6hm+iq24dk1SgsKW/Fij39Qs6ov80SAvBPlRyClQAzq9p4hJYye0TYNH
oN0ihEms9Um88VhTerj73K2p0HgkGktzAyQBaIB2rAKk8XqVFCMwZT1g+RD7FZQArb1r8tkvnnJp
2xhQmuDjvmXaJkbLRZiM2Xt7ffHk0PyWn0PrEKaHdFuUCrSSixR/ifLGpMMFTsGvEna1cFxtq5X+
XEcQIYk+0EkRsOEtpHNGjypQWJXLjtD1nAIH26oMkKtc35EiiHddnTI4WlG8kNgGWJTCFNpCHSwk
HKR9L96ofc+GuOCqSuI+K+lHozVr/Fiz+9HYAQnaXmUjFLMZcpHXOw36oWOtXEU4uEOySdNobXaY
AqqA/FQo0Fey7rhX1Eo19RwkHnnfohN15qs4PPcy5IyjrH8F5SeG3wBbHU+0yUIrGM6hey9ZclnF
J83HmLJRFSadcbXYhZHoEhpApvkxZFFWsDDTx81Z1j4sFmnc5FrWaibrNYBTu4h1W4DErI37N5lF
HP6BWc5iTh83dBarOmXc2Q0s7xqWeAbH3Z6lnsdyz2TJZ7DrmwsWxouJa7wY6Gj5YvAs6uXUqcKS
sNNHDHOgLnC7wKILq0VkPqvSi1JucYSn+VNrXsRgW+dPaXdNuYdpGGkMmvKWVFcqCpW8u4QOAxaX
BgtMj0Vm9I1jt9Q5PQ/Z3oeLbK6ChhydWZ30LtjlUANHHQxBR4bNz/INiekuwFitxqiRvOyieZyQ
KXkon1x5UMAEyXbzuW5SwS1vtM8WYMe1gSoqoaR4aGkXqF0SjQEWYCboHk5LQ5W7kj6ZQ2v87OU0
wcwqXgCMw94OcSnc6dxEFnJhs9q4GZXmrsHvgKNgTWmzZlqgKqI4KYkz04f8o05GhybiTphBHw5m
NKFQgojOGyGcnpK7DK8PwQZ9AoOLBBsY+VJ9BwQ1/mpQowQyTPRsSVjAEyuQ8SNxE9BAo7QxjT+I
jsKjij4Vky3BcynuW3fPw/PadzG6l1zKlOHuAgrDn0p2EemgKR+JclYfEREPay1rK4F8ZK99BQiD
Or4m9iBieqACS1S3qjmehV6TGMMQHTFkyKimy8nQmA+DMwg1MCZSl7MnRzcDzmQqX5WCQeOMwaSJ
n1WT68FaU8+6fqqDk2BshrdiZKl6NEsRd/k7T/K09RDRNaEq0AWr/Htrg6zoPzs+sQf86eu/axCg
BccUtiYZWDt/tDZIOD6pN0GaEH/9s39O8igNmAs5pMvACUcN4icRgiFfkaATauK3Dty/NMprY8D3
Z2cDDgnqdCUDE6moin8wM9aS62MYhItildiWSj5aJm95VRmnVYeAP8G/yqEHj/VcRz+Tw9XbYiUk
ZRvNuClMML02IsdpM+PmTbWIHfowqwlTeMlgl4KFNQmzu+lQTx3YxoitlfVwLqONxkEy5+MZQ6xb
Wi0+yWhVZCSDPHi407ZpsHLayVJbSN6uNB/Zk/yuq/5OjHaZsIRJHKDwKzsfKBefxWaZiyfG4Hmr
7zxvWaVvsq+wNH0tCROIL3j5C2OlUiUnkBYKqgt2x4HYqrzzlAfIQFlh70VwQ1WeCnJhIeFJRRCe
QC5M3YyqpVbGxzWu1KAk4z5ClU0uAugMLg3DRnxy94pNjAu5mFU/s9PwQbFKy+W3FZpNrXZUE5T5
VsE4fvbn4V3tcQ6ylX5u1OUwWVXqsiqftfCc9+vAv+Hwl0jjYeTse2joSXtMyXd03MfXLocHuWRC
Y02NO0Rvp77wSXRDwVBYrbgjSwPRuY2w9yjpblb0EdLWoUhzAmqLssqfNV5IwlTCKiJg6cBqJ59r
cwbpqM0AMGyOGUxWUSIH/ThmxwOtSXAvYnGqHKhzlbtWe267I4HHEftZBvDb4aoYL1LpXOb6rvOs
fYK8XJfVTAM6zQq83g2rEEpxBdkRvwh1HrYS2YjgmzKekakmt0k9Q1wyr58AZjjv2L/g/LlgPIYF
0HQdIXuXP9EfmXCYOOnZRuzfqA0IuxmOkQmlGFE5yz7Ui25thWt1rM7kmSsTkBHE/7lc2vKbAD7e
H1HtGO9jezRSovDke1mg2HaV6pNXlZF5mobBHWOifsiVgpeR7CRfFU3QqnN0G0eb6wfGUZ6kmMKW
6sP0kqnC+DrwzwJAQ+gHpBMIi8aJeS0wyLJYY58HBJY6MIQtOTDnUaJNCyPkFr0yqFkjtKnZJrsY
Xu/iMFxHh7CjXn1tlsVUbK0jqli8cIfzIpBOcttSxDOSJZ0gX5OO1+PnQCom2bHee5y9LOFsVU9q
wbrKYelAund8O2YkdJQn3tsNZ1Ccn92IPvH1fMmhyYkw9aGRHUUcwhrhTql13i/cNz34ygLvf6Bp
3ryu5hKbQV6y0s7dRT3smVQq3KHopACtEcSVLYOifnBGutvMbL+Cu3XLNzgsjSXO4w0Ni4co3oTJ
tFpkC21VdWxmMbu2ow2a9SPMd4XJmTNU/OqR4X+oHLQ03g+4gFa+NBv2BU9+wjBTIMPf9VeT99FD
ezILIvFk26YK1iJ2mjSS3BsydhxtvtUfOJykKUIwj8EzJKGKt1I0Vh+1zsPUhIn1TmiUEhrMkR0I
S2YEw5rnL+pXf4n4C7wq4OkLTglNsja3+jHdaRs1fc5JwDP4NUOzMwvjzfOCmxvHy6afMkU1cmjL
j3rGFAq8iBKUYSq0M2bjaWVOtX46LgRx0XC2aUk5eqiDHHv8cJNnthPOY7TGCgDo3JQWljovmdVQ
c7fdyozwNb4XzEs388MiTU9LEjs+/LnvgU92keSnSMsNFgxsPHtJhuFn6xzQM550iK/KFJif98XA
mcpXTY3H3p2cJ4DPpH/QPxhOlXTuuC+5nK5HWTVtOVrF7Mf0J0YZnsGOjaJnvN40YJ1+v4mk1Whz
P9GBmCTrTt1kZQmyGx4TP/dAtNazjrqzIi/mifO9xCl8uHmf2ad5db1j0jdrxn/yKVk4Q230Uo7M
+bwkdMhlJZzG6sXJ5mPsEXIWwyN3ErbuLQ6VT0RhwX+OqPzK8/YhdNmb41QbJj6jODLm6XioOiLD
tcc72+KpNTU7A/YYNsZswFFGheZEGFZGe9HBzAdbJSFCNw82bH7kPVYjJk+cAiarUYALxTOzrrM3
ukUoWlM/o52JD4BADy+hf2NLSlDL7q01SzLKmllmtQNpRYyoMTVcWKkcMoyIREMTIm1Fxj0tc+5Q
jOo5JZZ9jJ9Ev3d8NlisvzbrEWezlu4cDCOuh6qVraJPjQu3d4tp+ZHcZYU7VqXBB2cDPfWWCi9O
55KJecvM8Ey1FgEnadoR0ERn4PKjATYsUVk4n8/MnFVqm4hUIboxojj581AhitzNKhKcHtG0nPOm
UjkzoeY6Y1Y22yo+23MjqJZ1p92K2KIxCVnYo2XiOQqvfolDxaV02aHoHkREgQ0FOzMh/3qh0ziE
f6F/7t0F7JDiUbxEdyd7rfJto/FJmKRXzTg4CfcPi8LhFgaE6pAvHWjUoAmAi2vksPXl7d0wsOpj
DKmhJUrjKkaBbG8lW0lqj7XJQVe/tM496ado8CwrYBfFXPKwYidWufS5L3lis+bTltBIVM5bdY5z
fqyFwcUftfrCT/w13xFXx2hFxEVJ+LcV4pVT7d3BuNe+8tXDSEi77CFQywP/1GsxVVErEmvSPE4F
288HloSTmBvHyIkd4nNmRvNxKWlyNU/caclJgYzG3Eyk54FdH/90rPKcBsLWk5Vp0EBuJncYDT5r
jHx49ZVlX3f3LLC4VfUUlv4anfk/j+6/3c/0+OtEV35jwTzSrC9ot67+8Nv/2b811Wf+f8ev+eff
+Z+ff8uX/PZPzt6qt59+M08qv+qf6s+iP32WdVT9Dp4Z/+b/7x/+pn+f++zzH/+ZpWX1hu/u4/Nf
6uJMpaDoNV1B4f63RuNxZv0XuvqPX/99GofxIyKbs/2DYyYyx/+Wv0JXVxHxx+iXNkrvP+vqBLMU
ZnQiPyJ/yPf7SVi3JBD4FsRyHvFfmcbH3eIfhnHVUsGvweE3ZKoX/5Bv+t6ewMWDnOPSX2eHBBWK
RZPHnpw+0kt11VfoGbAdIiyFXrkfTuoqTG0vfPKxgaiU5Un35pLsBAlm+L7f+LZEgvwZG4S2wtv7
w3P927vqP5I6PqZ+UpX/+E/s2f/iIbME+eeTPf5IP64CpDZw5T6j8KFFRsNi9VFE9NueGFCq6OIq
67G0GpwXmBT17BHXxbmqKS+1Rdt1djB02j+ci+KhXX5IIXIyIYqBYYDSuGpZNK8txR6lvwPLUpJV
QNOnTh3q1azH6lDwEVa0VWCtNe/UEvm+DMaDPr/In5vDvCVXFfhvJkBjc7hbznuEwSzfm84+6p6D
7OxJn4Lz4Lqd5iMmhAM8cIyS43yIC1Lg1GGb+Lm4Yo1MtTS3tXd+lTkboUgWJpIRGNIURrpwig2s
wRybKCxZiTBrkRVYMuQMCgkOs/xDRXhQECCSejl2wHf+zAUwKe/V5k5O0+KuP+FCxMNL72QukKNw
9STihZtjwIlLnNTs3z7BxqyElqxD9IkTl5IeolC0x9f4Fici8Vp8B9ZgrvyhO0bcN/itYXzBfCl3
wrw/lkRXIsy3zsySUasGY46HMnKqd1H5NFfo1dYppAiyMGyvO7Tk0JD40N+k+egR7JmewKS5CqIW
XhAskjrfvZc+WKoa2lNFU5pDBWXF6SiobXh3OC6eRyHuyv1bOycSx6UJGM922vhnoTxilVQJruA3
SVh9LuHKj7JI9+IdVGy7bbYTzOdM2gnIed5Ul3CsTsb/ngP4tlGo5rp0xStEbL1Ir/kMc+7MpUf8
pDCJyFRyuvo2Ue7Q2o1kFlPZaey8vbXuefNvuypa6gQ7Wu5/VA5dZAxzSLFMT5RXEqBqP2Mibyqv
APMArGEgVMuagUgk+sZtWrkTkn0rz83ex0kJeaF64bH1bGLL4agNq4FC5ciWKNfpl5PeAO8TbWSg
uhVp9CaB6s5kGdQrC44n0dxwMG0E6WIMaHv6foTzcC6woIxgjZ4CYeTOGN9yZ9xhYLTfsA3+9n+2
a8bhnMNJS3EQXJK8qMi7r/CfNfFwcJl2qcWYLEwCXb4+lfsCWD7vHqxbvOIswWR5PtT5W2XYQzMT
wYmE2i7K6X+ycTQZ7J8tfWH6vEOsjzJSN5gYOyiDAo2XGtPgThc3DQBlIk1wm7gFhnsw+aHwxcmy
blaqehzQPYVXUT36F0LtJm9lDK0To98iVjXPyqZ6drDtWUtjEz55s3hRXNUPixE8JY0zSZbtR8Wq
oNCIWPS7tLAmmjmT5B2Gvzy6aRknRPerfw7A4cKSyqDb5jWAlXPceG98bMF2KeG0gd2LtLnEYWr3
t9Ghq3Hwd9wpzQSUdZoh9WTFgd1DiwurrK3PjGV2NkRXkVdJ5mwA6rTCxCfjtPZwR5cqsayCXKRR
YxkMYBCx8EhhYQlx/eIQi49a7SiysRl5pzIvaHyTqFCfZ4ytabbqzeKlDvodAzan5pbNOtpD1HkH
CVBzx1updPiIA2uOs+e8zfYJrjKcSZrB/F3QUz8qsFGHuVhC+LBOAawoIfY+ksg8OMMb+7ZmfOoE
w3jSqw/w9GHNii+0s5IZjwqmAD8gRYovBct7RZlTiNvxDdxiE1OoVcn9tMcJZbK7SIx2pSlwOxbQ
mt8rpTjKPdcJteFaFurDlX3aNCv7z+TRHQmbLuXE/XJ5eaoqYdmlgpJnfJed+DXoeSOn2g7DMRY0
bW7A26BfgMG/Z/2I0JpPHc5Sf2vBUWTEkCXNIKckmv+bdWAMHP084sAA/Pnrv484oiJT1SNhbiLB
/kMXyuh60nA80euM6jiWmvzgHIA1KOoGliSiVqBdf5xwRJivIxpRlbAb8FW/D34/TZ3fp9Af5wUe
4p/mBR65TDhMFPnRsVL9PC8Equ6Eup6Ka6vgLPgWcbFNyrGAq9GXuvZUi2+xvBSRTPA9KekuLk9D
tisJLBYrpVr0+Jfp0WrTIy0g5dyNvwIVct8Bt0FAD7BwTAYSTFzeGzCjyguqiSesFWetl1uHpitp
kWinHFc1MHcOKzG2Z64f4TLl9BFc/GAlVQvFXBTaiT82SvaMdlLMIJq26V7vpx73KajMuKKz3ubf
Tnqbb0w5aCasndGwzixvx8bMK1F45mq6L6stloMwWcgevui7mmI4vXbD0ZcWksk5/2Q564gjFF9L
Mwp9BQMEoouU3rRilcv0H7BzP0fWAUY+uVQLfDPLuUyw3f4gyMOiqsjBlnCOnEfBrqKsMTeXBDmY
CrhbacidmANcZ6n0u6jFEFxQAOvihJj4aJnSiACyliLrWAYuUgdRe6RyUzOhZdkDoAiXTXMjXXsu
zVF8aMV5jUFsRMs3AD58OVlUIgqXum/k1bBvC3Vm1Fc4N7Tp4roGQ1HUiHWdgaG9pVR4mKcww4Qy
37OzDlQO38xUPRdDZzgTxda2MjZ5C1Q0b+xJy1NeEaoIUEuSfCWZA8JEua5wt4HhCDekvS5+aa1y
AREYOxvlUFOxJpDN7UIHsx1Cz3KIjQgCJGvoU16EV94icD2+fwD70yr4kltrFyJaQX64JmBgjRB6
kwVWRkagdFq6LKLXBh/GQJ7JDR1mbG+eqcZUMTVj5nRHEeSJn1ys4W0M0QnoVSh5LK893qQPJ+Nc
F1avhXB1MdNnpNskEupc0WkF7CfXrGUB3ExS+JagDKYA7tHOct5y8lRDArU0Np3SzKsvOjqRxqAf
RF9q3qFpDCPZjVaVWelhYOG03qslMo+xcE2Le3uwLDG9KEw4whigSblX74XiYTj76o0mEdXm8bnl
ThOya5d/NuqtYYLJ+J9cwmhahuAeQOg6+9a6qOlNFLGCCFfHfQvoBs+5nfLgFSzorkN6nF8d/651
hzo9szinkHdl6CAMr5a2odBUiecVMYkBZiW69jSLxD33myg/9qV4cqPkiVpLegxJ89E8F9MzHBM5
w6wDlUjtTHBRHyFSU60lMPNKO6aLsW4FEujuuhUD23PdS8knHj9jqayPkoM1kgkWQ18Pd0kkjOWT
pBxwbmsVSYM2v8pSsku7xhZxrRBQObrmG2U7i0wLpsogrljHbLuomgnxQoauVkLUaSPhEGkbF8PR
UK6NWjsw3ol5vPSaGIwAIt9gvedDsoJeiQsi9DG1GGzY8mptcm/2sZvrQ7HU7poZk27Ut2VbLwOO
/UUmn7xY2Etus8rFZO6DgrIEZHVGyZbOQ5+IpaHc++GluhveJ8BMI5j3+XNH+qp7ioDXMLcQMYlv
vHWZxB9NJkJ4YhVa5TZ0/BwzQMNAVvDTHZtuFEVDAB3VzOfMkNfEyqkLMhA/rKNkbmFUmI8GGIHL
l7l4+wnLK0ztJQTI3Nrn7dZXUQbVnSVvK+lF3jkkMLgowFijnshYQx+y7BT1RxThBAYqJ6CdQdwr
CxPcGCN/oZwqHmcB4HKictGyrdHtHHXbWyuNzT5m6YBe5VmRg24qEt5Gz42xFwKAgAIJAunU11iu
pXePXgb9mOlTnT6YImZrrB2UcJO6sDSnjErg1FQzAoeGQaRDzizHatCuYhh3d2oMhw8+f4frI+ze
h3re5UzNCj4BaEvFsRL4N+VdldhdC2NuJkXTPFgR8ASAZ5IC8rxk26DALmMclEZOo/0uH3N35MZa
3FE606XrqFzAqPjkehluYuMZT7JdpE9izq2qU9/ZYXQMl5UtqtzD0EfJoGuUFkwBiaDHj5uEmydN
GfVJaHFo4F7TBrPQOVlsfcToTQISdOpmZrRCx9cCenJW9Ibjl/eNfSVPXYZZaIqpMc0+erbxsPtg
SGIbmBXwJiApsUVmUqMkNTXPOdezNI4uQ0nuiqs575wglC9rFTtUxNxb4Qyt9bMvLjSWFrVqm/41
DZYtnRlyv3P7bDuSEhDP843a6FPAQT3eg5BchV+nO4NKDIxRxKEBQBncSTrG3dLCIwhSasADN9LQ
POomHHErJY9gTXYInWCFUr6vpvWHkjzQa9kKUQyLs2bqWXMAKT0+KMV66SRbRZlWi42DLkoXCsM3
Yc47JMQI+XltSs4GA2UA55s20vrvizEal9Iio5sGzgd1Cv/7D9LOqNn9NlDu32K0OB3SP/Pgn2bM
n7/+txnTtH5hHMRWzxT3qxf+RxlNNE0DcpLIGl36Rjj6bk+VyeJTqCdrBiOqzGj4g4yGwKaIiipq
hi4Z8l8aMmXG5z/oaPzoGpKcobJE51rz85Dpm74auFkorlH+uT0yYjGnRd5JNZ9zJjHOROYipEeV
cvatBiG+YtW2rf1VkXM5VlDRiVBRAPdKtJu1wltKHh9PIaY9HbcO52FpzCZNss4ujBehfqqqW0PZ
l48yPjNA0jDTau7F9a+1uK5CO4f4TLlcvBHYHOND1A0b9OR4TtO4Yy+xPsq7Dq5cNY05R2Hr5OwX
iwtJQuKCWUK5RrWwwF8Us8B6M9w5fbQi1tuIq/nKj2laoYZlE8gvDLl9P6/KuQOMhpqp6kRQj0lS
5UqGtSsWd2ayjHSmiyllZaQC8hHggcmHCmvCWBC2bfUiVBtRu3ogQZ9LvOzmciBk3vLgFqYxHT5S
ZtzEQeibMgi7L5Z0FdkB8TOae7AbDjCydRs8dw8WNWa6V6p12l3Q6NvK9l49YPr6jqioRepNXSAk
qMklYofDiNoqe541T10mCXtkjqszT7xGKpE8bhuH6Bb5i8446PTBvicHeno79PgDcWEobw+vXHKz
gLZzxHhIihhXDbMXSwSCYJPsgVKSnBVhbVZb1s9BTuv9rP8Uuhf/nrfLSl3l6SkhEKp2NwXSELZL
LAnQMyE4jpsGkp2YKzeJJ9O49drmz1A0Be6klq2kp4YUKNtyAxWReydbTfg2IEeTlYPV4EhqUo/W
UAlCc+pxfnFn3E6q+GASGgWsW6xw75Uc1UkP3+pu6hBPxGWq7DXvgCDVSptAmIbVvf/kVkW3XQs4
aeeLuOvwkjJ8mdZVxnuAs7SkI44nCjosGwjxM8ogvmIaZbnBPdHbYKNMQBLhIz2ZX2zGYm8Hm4qA
eBduE3cDepfS6sZYpl/iwr+C4msaWEMcBQ4tnMN6gnFVwBT5pb+wbeovOglRtztn2XKAcgQXUIYQ
ZFfyhHdZ3tI5NrGWrO7KaIdzI54E23hYlV9AOeNkwX2oQ4xTN9aWIC9QPN+6kjSRViTB2M+Wi7S4
pR4MQuSmVdTuGE9M+r9xQ2PPZamKNYAB/qJ1ewVU1NCiVCi4+Q6Rvg1og6rwH3Mqeh7LBhnJgX9F
cGa4k7L07imbBnW1cwFLhsGanSX+gJb1FI+3JTq/KelWZ94noTV+fsIlvYFNRNclFUTJtn4ZUzpv
KR4GAdqtddWh4Q6HRMVMDFEZwK5Y0wvHeCwNJNPwBi5M6s4KvGUYWkB3tRvDWQvum//Wpi9y/DHe
XD/adC3dGuYLvDPAr8BfkpoD6hG4b8OjIMOSQa0pMI12h1BYOBgQx4YhjQb0REYYBh49km0ImnbB
LCBXTEHl2F1G1+SEnCOhbFOFkDB2xtFitMLLuYdNPCe/s3Sbnnfqrrh5t+xsPaRXvt9r9pqOUw2V
Wd9M4NaksZVD/UWL6ItmD9sMUmTP/btnglHDT5y1NVva0Nr4IxcXgvD4LKOSvUe1x4zsIksyOw34
XgZ2fR2/Ap6UiTYjhzoT8aXJasxnoCKz/MpCoyn1bObyoXMAS7S0BSn8nI15zZSBa6q70cmde8Zb
SaPZkJyFd4PTozDWcEac6MCZDqhtOaRu030xO28j8iAGbOsl0lMsUSid2KWhznPOpYUS4FlXxCfh
hcTSdJHge59aImhOiXSoykjm7xX88SE+eR2/PADNND4MgvLMFEvJWEvM2sX1xcjhzOoI0rcxq8l3
x57ByzUeMhFh8GG47xmnT4dTaD0eR4OGS0rMCGPy2U3WQL6mooSThRfP4zTrcaot1ln3XnLOVTm6
awx0gb8SCDXVnIZV3gvjKzvCtmpgfOyhhyeL4zOipc9pWlDcec6qkTM2QvrE4cwtNlAGxkN4y08N
eMCDEE2YZarX14YTe3eQyHxxhsch7XGir5kFjXEc5qRPDiiMDz2LBDDZLp8WYfTddzbtkzzPYXss
xRkWxJKNRgJYEjEhoh6NxkYZuFZNsxofWcPcYaC2+FHwXqE7SrSH8ukbDqiaOYoFCPBGgCOCjuGg
Z/xt9UDVQHmziPRYSHDMamNL8b9ZeYpoZz/Nav/q63+f1YxfqB2mv0hiRafKWBz/OauZ5i8ioUuo
ShYTmSn9KAjKvxBpkglCYjNklhuBSL/PatIvjH6ibJGRBIfDpvKvzGqq9YdZ7beHTj0zeiB4qW8x
yR8WiELQhoPvxsM6IDCb0zY4lqYi6yvKMd70xML1rbw3k3VafWXWV4PTHrFc7JZmos8yW1HeQZJ4
XMxoEdr1d8xVyti5SIax4YJrW1yyunyZJy9Wiccc+tCFac9VMVhc1fLNc/Et8uHY9guiwdBXQ0JK
GUcVgIPhQCkAIx5Gw8JaD8JTgVkhB8CEkDYBlW64VKTAPNBF2grWgiFN2e1ExPE1IuiuMp6So1tJ
cDqlmWEjCQedO3AfIpJf8tHnk3BaXGnkKMWVOhyqrVZP/x9357XjuHpm7SvigDmcSiSVc5VKpROi
InPOvPr/4Z7xeG/bMODDfwADG13t7pYo6uMb1npW8iIW50g4QJRKE8wVANShHpkt8buPFraUGEHC
E/V9oWk2lPH0e5reG8Zq7XvurYnzHSxba99I1AOPqSBB7GzLNX/Mj5CUk+5WdOiw7u0ce8QDnJhQ
ipHMQdlAm21covt0MfctQ4NPD28WDFuqlKP1CK94I6ybchIv8kFl6EBcM2/+JfWbU254u4n9kmS8
Z8pGQuyJmRATwXvvf5v+dx8dk2pYVLiRolWgBivvHAtAE+LpKuWTaxDWG7Zb3t4+8t50MAQGIIdC
3QzWuwLErkD7OV3jH4uRRFm0AIc/9I4HzSEqtkHICnW6MhNGyffN7s7DFjMR2hWeriG6C8L28CxZ
CGqEW6qjyfuIleLRyjjw5Y8fDxZTIyfLzB9JPrwaPLUN6cz/iUQQoKGyeegIZGBg17FqTxGmlAkI
cXC95lEX2ToxkIMxOqk7KXjra9UN5I4fImFTWx+2BJQv7OawjJN9eVZMuyuPozod+ilc4vb2S7Y7
SrY0jW+5WQvKNpNOBYqngvzH2fA7q+9KZEzxVW1eZgAkjnzjY1AVlxtrVYmIPleGPL4ureDQiGiN
Upz/8blu32r9Qxk2PorWpyld2eD2/VngSUz+L1ozb4FhhQp8Eb6jPEffx79m3HW8PdUyTJaANT3j
FCpfYbjHvpQkP7X3bJDFPgZxW6XSva2te89jRzN+W+1S9aumB+ZsTxMU9G+iDMRVwPYO/jP753AZ
MonNXvh9Fsq+GdvipiKWJE3NJf8EzlccOz34TcNfavmLBhIN8bp/a/eauBlGsmNWwsU7vWcaUNme
qiLdRz3zE7ttDpmjWY6F/oGWTEdoieKsPMm7asWoQIJfwVQyckXjZiar6TRe6q1nOVKz1Fk799TT
cNVqyJsZ9CqM/+Wi7ledcqB8MObqkOqHsUlmojmjfiyF4saYK5+zuVFXjejk3KRY5jYyM2hoO9Gy
B2VRsx0V7ax8jBf24BT4RPIYx9LI3nMy0rAhdZeArXLoRKO2mqE0RMjWOmtnN6/fS9bL3o41LjGv
JFK/V0xVvgM2d578FIqNdydi1NvrPrCIrSbYSbXl9QnTjtBGV+PhPOQHHqwaJfIfmPRww2nnI58K
qRsgnk+MYzgCqWv5QVh+0rMW1pb3JNcf3GR1BWN9SQuHIbEeN3MvhxaYGVd6UkcdWMcTklRfV67F
tBujFW0tTG5jLkSCN/4XkW1mbWlZ0+rqhWuhfTPucb8qRGcKni1fHgw0HYJL8k+wOYXcAfx/Wfa6
0ngIEXg1/leXXNWZCq807v/Z5/8fsxqJKDDWdtI8tGEr9m+e/zKugb88///Vn//bPlACgkBNwTKQ
wSczRwQ6f5M8Sf8F3dqyRPgL+j/tAxnd4D82AC9KlvbXfSDrQIl4OW2e5Wj6f/L4t+ZN5z+Namb3
gyTPlQgzo7+OarS4C5Wm7rXthDgxvISHsl0jtayuKZAjHsbllaaLA4HigIlJCu9ZIVfKo2psJW3L
Pt9DLeBVvyniVcKxeKDPaY0a7cL836ghq4ovU6Ga64ZCCJOYBJKULGT/a/4TorLCi8OzpIVCdRGD
l2BqDxW1cqKc/at0Kqk17gXzijjdBMTM5tiZWidBZTK2LMXD2LhW8Qi3iCmnhaydfBWQp3m/zrEZ
irT3qifZkM7WRbOD2hVzmJ9GN/ROxW/9lVvXqfvSR9nlfcrqNslc5EKAV+OtIbZbfGDMAMDmGh+i
4zX+Kh+hocRfiUA+ERBU0VfZtyDGVddK9CJMcGOYv8xDmN+Bp1W0DLcRDei2Ln8zhtr+Pi9fB0TP
WfQCscgKlsVRrzesfjIWIP03faxOkBeOrNwGCWwT4ggPwYmjY55TJyyKd3GYp9SR3a2Vq+g7WA/O
JKT7KxPlQEajsqgwFiwkNwjhMiK1JzlnGUbr+C4zO0NfxEiXsJ/cIpUNqJHswN7t3ieUFH3FTN+O
9tO6fYoyTEh+lqhAsL6ihvHL3lsSJgChkVSkz1pAhy99MLoShX1Myk2tMTOpFu029SCxHHvSm7SX
HgUVBoR9Fc0H9HxOhsWtkgo31CnLNOlNCgH3SRAh8JexI5DjCNYEaqB79i7i7UR6g5pmmQ+w01zB
erUIAGOXJs9uhZb0CQYd9SIg2e2O9h/ByfjKdJqhWZE/yKeXSKkn1QdqLIkVI7N2jGwHkyx3rd3K
nXVGRQaO1k3XJvOCJpbfvoa620yIJTzWJga3DvEtK5HkUQ1Cf5a6GWa0ghYM05A9bWZxuljukJMF
yzZ3cvqqCs6RNOtqkPqy3qrBa6iIecNP/aPmcFWtJfGkPFrYvUpa/RPQTfrQHtm/Ejw9KOdeK3U2
r7e4nTPdoq+Kou9T70CMY0HMb9JY3FUkrux4iY/jVIcLSMktRIe+ZwYhfmCJJk0c9QFrPOQz85Xu
6g/SVTdyGB8Wo8wU0YLll6PVIRHLg22p4hUOrWtRFgdT20MJ4U6/utjOl8Vwqt3VcLEyGzet/sLd
LaHCCw6EkPAJqD8iWiffO+nWyR92xkWpQjvfk49gSO/Z+OzdqWJEQbY6vmFj4b0r9Q+9P3x6aSsC
BWDsVS28dRIJ3zVGTzQ54zHmmrdEleFgfNF8w4EtXKUXtV9Gn1J1JctLH/RPxA4ogRRXejGaF23q
T6MGtihfRRwwmnmNw13JvM3ApFGDQKjIeSlIXzro2YHCj3y5Qn8EzXWibWm/0XsX4mZ8YMqU8O+e
wQUKw0ZvdjEqzvBRfODmGS6CfhE+AvVRPqCV9caXdWm/NLb2nYcSCbf+x9i9a3gvCxUGoLwe1dsA
FpUeHJuOXyzlO/cwqvLy16z2yBq+o0fEU9g4VwJib/jGLynrQfMyNLumXk4tdzomb/SGju6v9C/S
7mkHujeW0YDCq/eRMYa5w7aFek61lca6jdKwTq2r8FrmyCn0o3jgaxFJLtO/uPsFJsZAaVqPS77v
mG51fJOT0zVbKJEVICnpgBhec9tf4TppTsLgFaYaHCUbiBgatr3A+cy83i5fBvzshStj72foxWga
vz+SQk4oEaczLIfvP/jOdsTJJb8G2UYVn9ZJvaRwqp8Fk+LzFBypVgdQ61JtsB+K9mZ4k6t5JcUN
tRAvZX2WUu4ZskbKyZaZZcGcGNzAuPv1MWZVlj1SgJALWDfIDRuXcWzKe63x+lDNAfHkpqkQ7cu6
6wWHrGbSu1Dbxo7YJpTLpoEP/jvVa05CoV2Ww4fSPvxk4+eO6J/k7jnNzVrFLM0jBn14CT1pKSP+
M4TZfFwAfpt/Nf804eHQRBOpsojvyUAGXyuvk6t3my4dsxuM/1Rchul0IgSHRbaVIYXno4DngdAs
rAco+ZLi1pNKj4GpA++IiE3KHbJVBrgaAsAabEsYnD1mStHMVSAZhLy5GNRmNgK2vM6F5j36qB88
yxJNcRTwsWS21Sd0DChHiGosFin2DVYdGQtYiAAUxNIGA1CSpVdaKj5fYdYlavuAKC2F2BLR6a7T
tMi6YIVGsaqMNVWzVTB1A6umm1udkSNNvROBEeGZPhCNiYdik/v2IGBnkeEMwEDSgSXIZetSJYjZ
uR3XCQQK6RaFu4ESe5KPLS+nY8hVoTzL6vPA65Xr03QsfvHFwa41GQIvyMpdhj5IiyVw93Zup50S
GmuAIBlrssexXABZ6H54ovh88RT1WPkbdtKjugFoTBpC+O6dhGf9VSKxG7bSNseRNjKTAKDI6a/X
KwFP0ghXiQSfnlluABNBSb41Dp8WdQmiGxgbbsWhLcTlmmGb5+9rbS2+AALM2G7g/ZEkdMhgj9cD
0NyCKqaeUcFyjIaFaLMtolZP+xTES3D3pH02bcIKD95GhRryLGsHekjGLNKLSaQSRMzl+rZ7BvJG
XJvHBpVmlcBzwBffxSr7GQJERTY23pUn6fx9ZmbPOJ3tinfEec2tN25mgSRtmV9ucGl00xZQJb07
u2asI4O8VckLsgwCWWeroLLWT9kxbC/pJt7XYHNJhmtd+dtDuFPUsOjYiX9mPGfKpmLvv8GdlQMv
rXlbZRF/Atlj48SH7ScqXVD0S/Bgrzkie5s0fGWHJFhOh+IkiLfDhf3HiI4WGU2x47IplhNJm3Jf
/PqNrd7QLQv7aUQ0hc3IKRBHz94Tzxn415iPCsztPwSUPdzcWOkJuBryIz57/EhEd/AYaeTtcAez
6QOq0F6l31TeW5Xb3b03KCLlJd6LnB5vimV3bwHWrPHsEz6U3Fo8WVBjTG7B0Y7e1GwZjF8yZGLi
SLk6aTWu55kTt3n+WRwmHtXpLoODWJF0luzz0NrV6CkDfW3gk/MO5tZEGMCIS9tT6db3yVLglWau
8kdupi5/lYN8TqkeBBVUwLhRaagjdpa7LqwOIcKC2X7IIafKTyA7IejFckcpxsGJ/E70HhXDBCa7
pdS7niXZ4stM/WvK/pAwdeq0/uh9xI23iIFu6sjNxkX4wRqQs4YJWyBwDrO/mj1c4no4+G9C8+I1
dy1/6jyPw4E4tQZH6EXi+1nxdfk/2/4xA2Ujji2FAGZTZdz679u/ebP+l/bvX/35v41/zf/SUHvK
uF1UXCq0mP/b/jH+1WXQUrhhMJPP2s6/60Gl/0KYijxTxhQuz5v5P49/qeIkyaJRhUM1b/H/Az2o
pP6DHvR/Xrry3/Nk6w+zz5/9Iwp0z6CdiKcne1q1zr7nzGJP6zTS9FXRKwrMPrlpCYvVU2Zspi88
DkZwbXOO/BU0GackcQK4jgONwqu+tJ48q1+j2gjgZeCs+SvWlxytEciLCf2Kiy1Fia6yuGYokns3
vzjzF6KcIurMMX8H4YBYM+w/cJhUFJliyvFEE7ZVn5lvk+IcPuMB4IotmyeLSBxP+Va6j45UFY8R
ZNfiLMaIqFySN92868J3KhwEILgepChAUTOGBk8Aqa3Aj4O1/4xOFrvCz4SJ4ql91uouRlb6CI7h
2XvIk8vs8DVZZ+i9XXHfHEkdnRxWMMs5lNnBjkm67hKtZWsc4Yi/esHOqqm+P37kF+FJbRR4DxDm
NRX//Jp9F+inorheQ3EL2NVapY2DO7IHRcn8M07qUxNv89+OZWxwbtnK/2lE8S+cQvos7P0TaOCf
7lHUJn/+oJOk9AJzYIqlxNE1Vd2mfjfougdx+k1ap6UwDRgcAdDB4ZvyrIIawkCg2cLTFsoVQrFa
3pvRM+Na31JaHi5/hJco4xqwfjeKY645QnO1niaZp8E8RzPezDNQ3EesSNxar1ySYmUejb2GSsNa
+L9hSg6bcEPzj7mfxKSEopVH+FkT3krpjAe0bnR25eBTZQC3sfffkM6/OPL+rIVW+RL92yvC9+/P
V0Qv/KoXavCJdXMt8pNKmmdYwZFpSruqDo3wEZlfgIesZB94yMfwFVsQsmRp2Y1I4QbVkT4nlu0V
1ZRWA9GCx2xoSBsJEVLBr76YzVaRmfWtu2RbUGCNKe8Gt+OCMclAQzU9R3RVDeP5KXzzE/BL6kYU
/jsu639cgv/zwf+D0/Affvn/i/GQW/QPBqmqWJo+C5y4Rf/NFE7CDPiPx/A//fm/HcOgQ02wIRzF
pqhz4v7deIiYajb78QgQke3/4zEsicocOPJ3QsjftnAia715VsjKTNW0eUH3HxzDDPv+6V78y0uf
LY5/vhe9JpMyS4NT6/3kRezMImzEdRDjxjJ1FKqznlw3qR9uQT4cihI5LBV4Bi503iFhUvuppFv1
8I/pOABfAA4gEp2YIx6eVS0kl4rhDn1PWj3j3sHFziy+at0GhULWfUdIL3qo5xVC/GhnChTF2kFX
j4byMVavJvSLACIZZroqYuwTD75dCh0z5vIr/h356wlmYfFTU/eV7athDEfNHz5yEjBK3PE5cnfL
+JhwDWtVuTOp4bS4ALmVWW6jXJENF+apzY6NdRiMVxI+xUFABDsb7V+s4iUXzobO9AizU6WXR48U
jSFeTuP3gGoGW1NeLkTK4jloHkMVhHtLfMnEi4jOPmrvZBIJ2B1n75C3YsKiT1Dlg/RUY59bAXww
F9NYrHp+x4OrGjP3QK/RzO0Ow4Vq22cvpknabWQAFSOZylbxW1mkZG7k5IAzmSzd6NV414w9LL0p
wvBd42Pjda2T+J3Zf+mU2pFT105M5Oklqhykxy2SNHEphxfIJqcx7m6qHWKk5nk4C0TLat+xT8Iq
lRrxucgRaeM9yEG4GDi+Ot1JvnTgLOAjMBohltv29QfD2szaBksGH2rxWXPr+CzIpOE8IiVVM9sM
NoGwkpONpi5ZzMLHaMo11sTIe/b6u1U8JF4zUW8oMqJFO70jmtWLT1NxFeOkibYPOKmDR7KI49+K
XG0wfRn9fm5VPdEv3Q0jgW1VqiugGgkpRBP9lTfkbZlUucMpYZXjw76AThDSkSNl9u2w+A1Hrkrq
knpS1GRGOxYLudjnrZk2swirYU012NJMFfDBe8srWV8gHa67OT01N9/EeyuQkED2y5Lh08iOU9vo
ya6nW6jKtYCDIf61hAsBNwuh3FjCc0SvlSAGZ04pwAsEG8itjCz8o26ppfEOoJK+SxonMn4YuNy0
N6ayoAMy27Xfg3sBtEOKH3j+IFgydfSwGaIkJsHqwAij+rY0B0aez/qqeI3z/QaqmkEC4IGxEdIt
Rdxj3xiQDDWNMi4LTKJ1BhYQSMiXb6CSawTqHJOPuBquWfIW6EwzuPS9tcq7mw74SgNlqYof6BEt
VE4iy6Ai3waehArXoIqpj0j9y32aG0TdFOvcStwSC06GUAobZPErKfXOSlm0XQZpJ0YPlVIKWbqY
vIZSRjAwe7kMOMJwllhN55q0nHrfkS0+As3tJeO74pc86TkRoSgm+D1VYaMItsdzvC/cTNukCa3o
zrJeUZ5CN8Ro1r36JAiROS4fJrjuTH0x7rmhj28oAB5xkB8B8rSWJ7tEY++dpvRWtwRiHz3hEISH
STCcEHJYr5CbFHR27cv7TNpMxDlq7ExTY1UZx4n7uXBMZamDPR1sXbtr0tOnJJWCR85MXDP3tRku
4wgpXkn6noAwmkFS/T4IjCitF5KrU+2Zehcd4wCKHRjuifkWYgEOhREBo3S1ECOan6VuLBuQDLK/
m818/F4qnJQp5MB56YvpEgnH977HL44AoENTJd1NMq9Lj62ab48MyXpJfswg9TSf845+5/c4FD+J
csmMBwSmjGgk1nHu0GCTKQhMgH9RvMt4sUsUgsQHctV87dvqXgdOxlH9zrybRL0E8q7kY9SQPBo+
Fsxlkq/E8GM0IPFfFepgWmter4EbCirZ6L36EiAIdr4AoxZRhXklee3LU1IdS5K0QBhVe690tJip
xraM3ksN/LqJIB4VYSJv/AA5wTmq7/lEosgtoSYU5UVvfUoZegrCJEWpXZujgL3okltrId0m47qz
HP+BiUAZX5rkiNSEg9ApFLesnJA90gSnKce88A3ThuCcem/Rd6Tg03KflGeQoq7oW47CiretmUbY
MUnyAusMYVubawUTOn+uIY6n08mRzGgD1IMyVa5KAk5U/t/taP9YSNI4AjiDqEB2Gw3rvymlZBg/
fyml/tWf/9NCU7Z0Olbi3TTlD9XS3xea8BPwXwF9F024ajS7fxef06xamLzkGXTGS/vfjhbYmqGR
Hvf3Fel/UkrJojTX7X/qdP547bphSMikVAViwj/WUr2HwD2b1K2OXlmbVzPKYugfCnpZhiGY1phZ
LdmRsS7MB1ArJECo+E4axHvuyJ0pH5hSGjpqCHnLQdpNbyHbgRiK1k3AIMKwMUJct2yM944JjsU4
s2kdD8cUUNQK2FMSfGk623urnkm3SXqNZVY2ZG+quMEXs3GSiXxx4xnk48tIbZ6+2Tf9bWAC40UQ
wb82PnMALTh//QXQGrW/R/qyI7hOAA5fIfm1ilcBp3xA+AJxOCXrHYiUQwFTk7EQiXQ6IMY5t1Uj
KLP8lX9FK32gzvFiBsH2bMiJyfHWl034nrEHlAjwmWWkzUStyLwaJo5PhrwPtXxA14QvSDRlgkGB
F0yOoALQDODCNtvOL799cW0UghMn6/ojMa68wSSwZ5UxA4Av65SAkwOXhrevkY+THGw7c1sz8kLu
zXaSbSi9YePve9LPq43IntlfIUAl/TNiT+Rx3aR+KSO8novCBs2+HRWXeDxJ1odivpqkTImrOqh3
go53ALPO0jAcST/347dZbAeybgML5T94npC+LlpB2NOL5XQTAhYupz6xkw3iJLYgQuPUKY745hZE
rpZaIH7dUDNhjA1O3lEyU0v7A0viRbOJP3DAIrwo2oPVHjp/W3/CxMxhuxVvpemqpNUI175cGdne
sq6IX0TV7b03oojZr8h3qjHdBJLPIhhA0PAOWqruYXaajlStFLYq38ye+w9uJKyveWYjGja5RIAJ
2HswRg1YqQFr9SLG0SHOtbXn6MpGwN81h5rQf7Z3nEFmd5dbuLfRye/PoUlZ4qhXHu8t+iqWq8sn
An6ZuSwfBeZQXA/aS/VdzN5E8AtrT9vxcAigZEJsNZYQ5ET/giJOrT89YY/5NoaR6bHPkM1jhJvj
FeGtLXyTeRL5jB5fw+nbEn5ic5EMF9HEVrhklB+nTkywLLyjdmk96mTdoGDPr/XM19Ki93StPeJf
GBWANF5ysmLeoY3wcjx9V3DnUn9jidMhlg3LnCV+812XTMBz3cZy1cobgTUGJayOOikkum72/3J7
1DxNK3/FIGv+dwObUS1WCMalCw2pnII6N8Z7L8eHLn9thpVMvWxQla1ghQns5xYoIs1LwnexBSe8
1L5NJyXXpsRngJmQoiukRhs+wxn4BvqO9SR7PmvZCZcCHWIsvkCripbGi4pFlpBAf1sQAtWcyeL7
JMhGimzr3Yjs/lN4Fz8JONJpL07meI/gziAvDt0iPuol0canQjGXwGpXCtzRApJTJKxLBe3aoiSY
UFgGz3WBNhCGBmTuhc64OUBLFDlt6yCX40ewjwvMbv2cMsuYGygy7DIZGwu+0Oy1L1ZpQHxOxo8G
70t8ltGjtHy7wLEXWtOhZVzss8211o0YbhlXiyW0KrgJkudGyCdEUtlUtlS9nPIzSTqM9J0tyTWz
JP6UhZ8euL6SWj8XSTI0XmfxFQs+IFaa00GT6wqOxE3yKEe7QTRezD6DmGI5ZWiHp5SMMwdQMXsp
1h+i2G6wFM0MBv6YUDyGFgXdu2zU6zyGsSJMv4G0VzDweT3JZGk7ulu8aa+xx5iOr/FCQerpwYYL
pS9R599dpHl4FH2u04CTUIiNjVw2WFdYsbJSH/gPm0tLsC39bo3g+Dit+2vGSSlzETR09f4Y//jp
d6Wcpxf1DuDQZ02R2h2sZZlDZyH5d6H4HMNPvLG+1J86Lb3lo7SXhhISmOdOW/Whu0XwRlmpISvx
ImDHTtN0aMLpWhY+pbQyrnVW98MceRERL5Gg6++Q8E3G0ULQULIT8mNrT15mPMQrURD2UWrLQoMO
nlUQm8bCtsxjiAgA+JcvuDnTNZ8UHEEer4q+pLVtzUV5gjqqhVTSgL9sKT0KQE+wCFoa1B9wuckq
aLhXHpFuU+SZ3K/Csnk2M0Sd1QoMsV0xgAc5IxMMMXL1SPWZEeYAwRiKvVm5eZx0eccTU8OzQjnO
z+VN0rkGZxM9vs/OW3DVemuWGy3dyfjDNzAPPYJ6eFoAjylu8JKzqCT0Y5H/pGy2MNGexvACW1v6
askTa5c5HirTHl6ih/jDc031b8Jn7e1N1ixKX5Deoh1gPNPT/uiYm2GBvybGLW1yW+CKGr14HFmG
pIDlUtS84lZt8EDu+bAs8QLx8Kb7wnoS9iOiTjLVot306fNpe+WV5rPKD9wDme4ExCFJ6aEK30iR
4j6HKk6k80ob1wb+MjN2WwXSXBegLiHrtXJGWAefM29eAA8jse0JkekuyGVlHeYxiwhBSgK2R2E7
8hru0ktYv1bxe2HSWF0qRh5vLq4RnVMqRiekJZfcdOTuwKmuvPUDwdE2jq7Mc9PE1tKldxdfy2V6
QT5FZnn4M3RwhBYRNTiaRAzHq574aZdbJ0pPRg4Q/LUwDvwyQ8UNa1G0FWFpqGuhviFpMkqHQZN+
z7HIaDAmsdANhwiNZ2ZP5hrmqJS8BlwE6WWij+qx76DsZhlGhvcSLk3Qu2GCgpZpRxQ+ZqOvP0lO
9tWD5gHxqnKMiN20TGb5eKeoy57P1uwEp+OU8np0FNZOHQE37luVkkHtYmdo8aHODij5B2P4IrE+
Rs7FVhl56xbiAxsm0MXgPNPzp9Dc/fYleBsP0hr4D2MAtB1kfeeD21Gb0B09WjIKw0syTzVYswkf
Fbvu+ckRQJNROe9JfDdlu2I9J7Kmq/0vyXuw3iy5lxD3giqd8KZAr3iG7Ph4mxEFY8/qD7mNccfb
yxdrM2mM2n0s1awK8QdH5ACgBM9c6lxkHC8B6eLdHgTRcnrWm3Q/K6Mjed1wdhasI4et8BnvKk7h
kE2l+VMeis8u5RmKh1Eg6VtZIylqWXYruV1H9gRuPNrX7/I7t0cis4h/g6XHivCWjN5s/+ZGsUdA
hrWtYVAEi6Mdw+TchW63E88zpBZvegTalgMaXYXxgLhO8EV3JMUPhY/AzprZXvOtKQes5+hXlhUP
pYJdfyErC0gUBhmcJLkRtRzYtO52X+x9pukMHyhCvmqsLRVu5ZwqW18a4p6zdc5vcKX+MXvIvfxm
sdwuVmP9HhvBEyp/6687tTh7qHnZDLfRV97xpOZoxmyIcAOl8ZJY2Qg5yarrXrstb05mwRyRweTq
L0EpL3R0wnP6AbbOjc7yd5cfKHp0vrrqIj6g91Cp9RY139n8p/41+EaehBshouy91gUPuqd5p2ij
zVbv8l1oNi2VLmIsby+Q4Grw4aoLBfJCTdRJT6WXSu9RRu+6UjcBp2ODAKorSJn8aC6cvOHM4QxX
qVafmEb4lo5k3VqkX5R9JZt4S92aOCx9YhMTd4q3Vfw2jxRApSFHwOjAQpvPMUMFQwZRvSmKcxoW
BCf8aMlv6m17ttQjMzwabJ1nur4fxXvfHFCVBf0TkKke7EpxlwsbplwGE+cMF1VNIgIiCQaES5hW
czp7SPFTQMFIv7XC3+Ssji0scAqSKlgsvf/lM+MKxV3pPX3PcwT52YvetJaWOQUU5708eMXRTGDG
1rcKUJ5ZrcLoR5+25t3vPseMz8XcQRrhoaabjNiKHbjhubPh2+k/RmNn4ZkE45qsrGKrDxSmx1TE
kokGtDbPjEVJ1h02uDeaGS8r2Iinyp92VTP30JhXyLspPRTVW6vcqQPRolbUkDrhnDMD4uZpP/nA
ech5EhhUYKI3x38dm6M3ZCtoGQHgq+amMD+KhnexfkPR8ll440cuxyCXrpJ3z+oRnZVdqsSZ8mAl
dGFptVhWWHe56vQVCSVgneuQ6Ni3mBb7mxh5EknGXYEwrz0WU3HSxpJL4lK6j6XuaG2GDmjpf5UI
OypTXDXarW74MtBD5AmvlWk2dg0pvNeol7KlhQTAgGYcusi1JM50fQq2CsyAOPmsp6+6iEGFHqvW
HoGG9t05eoK7VDOiw/zmZk4ez7b+jSE3LfuKK+D9mtJra7R4aQ9ZfPfkVwmQQqHBA45KJ+XU/JYP
hnEqp8045I5mrnQt+vKk+jwpS4yt1NzEvfCpKrMT0/xU5UsvH2gHYxBZVAPdXsUNWHq9LTLqQ8oX
OMGLdGKtgSBmRVuO0MIpsQe4TLYoxl1rra8M65WQLO64DSIMJz41iVOfAsd0KCTl3zjD1Ls3U/yY
50l1aKDU1YTRkLRiwbtVuK3FlRfuZey8yrx7HCo3RT4rw9YdwBpJxcXD6gDVggtvLMarBHUvf026
jQaAh6N3HXmrieTW7kBE2lb/ESved79SWsf69uMlW4CAv4ejbFusMEeTIYS0lCPw0pm7hKEA/VsX
2cVXmdoJx/i+3+br4GDAW9cRdh7yX4Jlq4d1a64dtfSBr1x8a1ZEyrfb9tN/Q5fV4RdNRrd7Fpfm
l+bL+AWKgwk7dxljhK7SvzgpjB+wNuUcPSmPTojs55SCatCfPrGV+3bX5Uw9lgRAtW9K7CSmY8rY
z0/VFkF3SF+YBOe5umIwULARhVoE6PhGh8p0Mt6hNOZYpd5HRQvbI19kyXI84i8lqA5lLL/dBGfW
8xETREd6TyOc6c1+CoAtwTsDL2nXV/4i0amIBF3imX9qX5jNn+h5UBM1e3F04ASoT0V3+Cqi/As/
ClzYDIIJQF3EM1vC0bS95PL58q/jGuYFKJtxx+b2yOFnoVG7U4vQQjg4NxZEriIOsIUv/w6CAEvl
MOdrGDTZha2UD+UGqR6LGi0InRdiaJ7/L6aCczaY9m33zbzU669K6JAjGae74aUzfzzFTaOH5W1G
vCU9H/dMOImlTRE4wsn8lTiikGbh0mVgI8NrofxOm+hUy0RE88n0zCsxYHdcU+MzCj7wxnLHxn7x
auZnvhgxVlvaizJzk/rsUSTMZhtB7F1+gvFzNq60wiX96qsTVpoJSxA9ZxrvI33RvuRQLe9q/iLj
hIaUe5jfJnAf5lm4YRjoTJip8jeEYB1CwaL+odXd+Sil1iy8yvwALxhX/dm3fRvFHVrcxRdlDULF
zLKNnBQXW0z3jbwp3+XFdOhIG1uUypmNWbrvgcLMmkJ8PZCEonHZHZFIWhNBh68iwUIr0pepCLFf
Z8hEFXHr0VtVx1x/BdXdn3hJSCAr883E7S5ydYCPn8z1bDYqaXVXrf7COVlgiaIhBSnJUhMN2mnK
vtAjKnxw/R6aikGGwbQSaSouwqe2k3R8WzaXL381w53MUAwnGI2/bjHbuPZXgYIx3SF+IB5+hTAd
p23tuSwOdpq16wlLYgV1xOSHseGqW79ddRsWoEZX+Pl/RD6YpXaoO1S5blXRTi4mbu2NhsBl7pJv
5LNKDJle+LhVZlxsPoArn+QK5e5KS7ZJcTR4li4RhOoYHRQ0zdBIm/RbDZ5o1Fm0/UzJxXcCN3CH
nZSvLVzL4FVUG5pyvJqIIianHhbRiv0C8jZTcDG5ZW+sr6i02yUNwK6NbQxt3m/CxiJyinXVOn+Q
G7/k8/id7Tj3nOJT/MKnB5JjVX0ST2A6xQ0mQsxHLxf/j7vzWnLcPLvuDf1wIYdTBoA5NtnhBMVO
yDnj6r+FsWSNR/7t0qmqFEbq4TTJBvE+Ye+1d2pzDN7UcKG+oghUVNtr+Wc2y7/rDYOnnAFbPROe
5eY9PelfZQ0rcxHlb2Gypk7T8FpeU/bKToaTk3WsaqsqKqOjgn5zk3kPR0cNCb2J5huEue3SOdbL
lD3YIpZW6UMo8C2zrgm/whGCFmMMLph3JkHU7xQbypulYIFYeKyfOuWeuILdMTkiSmsj8A4NLVUE
k6jcFbZG9CwSiq1gHnGq3fRLoY+f3EqDoC3L3B4QtxZAMlN3aRVfA5Lh0EOMvKsCRPkvnuUuW/NU
yQwhDCTGt5BBrSipjqCfPJ3hRJbvrsoQ7CJ6sr54TLtCi3ujWenbdiSUbnCSTFkEbCqxgOFhZPp8
d0ek5JltjqndFM9VpdutQgcDGR1cutWGc+hlEQWy5InnHlgVhkmNjI68unVeytD5qWE4mlFJDlTQ
xCGzQfTZnwrgW/tm62cgnZovHSknMVhGv63NfuuqsBmYIVWQt1WM/1AbGCVPz6CqtkEMhlWQ17kC
0MD/8qRoURhsIbmjFp43TzlrU5rl156NaSDQLVTW3s/bTWZ1TnbVVNyTEckA0M8wRlhv5F7V97i+
P1zxIChPr676RQYXUzqKj11JJOewFRFEmTqUdKwLfGZkFFX4C/VVR1RDe+7HmYcUmqCuhqsl2Mjg
ibHlVM5o5EeZ7h/YFNpx8MlzhOLVpkLDy/1Bp5VUaRZVpkX+AHZZHpDo06L9WJP8HcU1IisbFIi6
Tl6mhRXtf6Vlita/i2v+0+N/3wiR88uyxxARIyqYMKaFy+8bIb6Eq874d3ubgvLRRHH4BwfzN1XN
9AUdGY7BVw1FnXI3/4KqRlJ+0bz9eM4TjFMCDm6pbJ7YFP3kbVfJuikRz9SbIPkUwC9alCM1S/ok
+q6i/BmhV33lEprlUDKSm4H9KTQcv9s0EFnYg/cINuYtTBR9caShA/+zYaqbOyjD/EOxIckwwW15
xF3RC2CA5IV4o2sU3xg8AIXpO9sfWVCq9OKwI+cisp5oyVJGHRymX/zOKeOPUazBRB7OHC5efnvg
OwoySRV3FvGMiyq2jTO1KXdH+drGC5xjDEw0cemHV5NEcGDE/YXBYjUNEMojdvVM5nD1PsXgkPk8
aTwaGUdTOL+AyQ1FKMQ066O5jfwtQTniUiyPBXtYhodpt9OmgA3GlQnh50yeXHxd2ALRE9uWv4or
xOtIJayzl70UZbkaxs8iOqYtLzB9D80Tu/KZut1cI62xMch7AlROei4QS2A6/iln/Ht+8gCBycDu
FeKdWH5OmIf/uoud1qa/gsB+efzvnzzMpWjmTF39F0Di9w8e3lK8rCjT+L7TupWPxk+rWE0CHaEC
/PptS/v758/6BxG1PMaUdT6IkvaXzKXq9MT/tIn9+Zn/orDsyD6McjnUNm2+Dxpv7d1bu/cuhbDD
EIWoqca7TPAG49bJI6IzfnW5caeMY+H3RQxnDYa0vvjlMrLNGd3WRbE1GKOV7s59V7yriVDlK3ip
L1zV3WjnHB8USg/BYAJ3Eo0jett4k34ZWGIYG6NX6vKrkuyYDybsRVOn28jYocEyjGtExhCFvNRR
S2ap+C5bm2hn8Ml8VE0G1t8Ds2uTGXYsP/O/g2ylMd1mBxI364RA7+oEGdWiHcSZTu4SCJY3Q5gz
ex0FyJBsNF6gywyxEzJJh+0xQxIEAoLmoGAUw90g2Ki8riMhQzI6Mx0n4nARYtNJf0zqnZz8zwLn
HLmAFdN22ijQjGBr2RFGik+qYeRUGDyYrumMybSWOHEPZix1HlVvxMagm1YHg0YYAEer3t8ggLGw
efNU7ikwb6doq4H7RMzsY4BjNaTIr480O7nKPbNqvXONmElnDFp+cduSe1ropQGlu0A3k4cvrpae
WmpbLzOY38+SJb9jUD8ohvVeRYRdAN2yNbwiwHPY38UQehRHh16AvXTIWPdks8ps5wPfhakNK5Jh
OUxbp4nGTluDPcdWtJopNLHXC6wiR/JMwdeWq9K3BRcO/0fKQDtWV6W1kA7je64sB7Y3W+mSuG+J
Pn6Loq2WqomQimFcYssx8Y9CqBiLEmuVXt9FPEE6WlwWPPeBkpgoLWFfg4ZFVRg5bCox/7fHXmDk
CzcM/yiLIwQ4zdyvAC/wt0lpaxmYQMR5T8WSckHzI/ABIanjA0r3yp38yc3kVK6wLIdYl8HA81b9
MDMvc3kVYHCOk3VBF3AqXeKZ9t7Jr04VdugAW7TkP8XnGim5xlhwwibITFbS/j2Cea5WIuBZ/NU1
WzIJDmMKo2hkDBwnwmb6d62jqztPj0hoXCVtR+RpA0hdHgRiHnwnKREpFauUhAIerb8UJ+7cPXlB
PmCBSzIwnvDP5pTwxLRP5rVp2rmFNor/jr1egvgqiAgrah4Di5E8/fL5FMXTnqZlCxkjfib0R62W
hUWRbpwa5vcGc3wPlG+uDQjOmfBLTPonslaU3gBW2tbDZxdgcT9oZOG5ZVHNwed1kPkWXEJgOIRv
VYZf+2hR5F89Wkpfe2LWpoirKODZ2HFPOTxPWT2m6ASemOzoBdr7nVtddXUlM7gVCQp1SK5xURYY
e6286RlAvyP/mdgtU2tnGp4xkgm4cknL/vRJgVjkXGZnRAQ37cb2lL1XgncQeCgDvH7NmouFX7un
TlbjczitY1jLpNGMiE0UT0PKbmZfRK9+dRuu3dMA44m1DjVrqJHEBtYmslmOTi15cBLFuctCyHCZ
UL9DosKzVPPmqggekxqWcmkrfIQlfbWVGb1mnsyyDz1F+0w48x5mCYc9NjuaeS3eWsVFEMz58D6p
VFOKm9XfuBCebNCTbtsExY7w6X9Io3SZo/OX4/jXx/9+HIv/UCG4a3Avf6tef6qD+b8yWnFLAgYB
muxfx/EkfzItDacPT+Y3afofxzE8KlWfvj5JzLEB/YVyWP1VZD4Jo9h6gJTgT+LV/1oOp3HZdmYy
iBvp6g1MSmd+C9Kc+MW9Lq+0eq8xWDTKzXjlMhwGqMxAtueKMFkV+m24E47pZ9TANH5qvptNiYc9
MooV2emOCHOXgQu3aWmRjUuNwzfdqPK6A2dgds3FMNLHJC9g4S4W5TdacGONSAXiskSWpbsmQqFm
2t+DYUlBkwdpsdEZ106xDGKD8ifF5+rdmhx2znROObn3oSovDU37TAfRjZwARE8drF00B0F4pabw
zW8onmBhSGrfGer7Xapy3HHdTuhsNDhQBYutYihfSZ+f/XlWFw/ZZ/uwzKOXWi4XjCDUp16emHWS
ceCfAKINSmnmXu06Qepl4ItZCWhw2JEgwMKc6eO4PxTyswGeU2M21RL9IPoVUv5rkJgE0G4I+sQD
UuzNnaWyPTayBeqist6rLj1+eeAvt2eeDVUP5qm/a76tlylHpiCRYjDmALSU7fjiOqa5RcGwz6pg
ax3rtTSB6uz4Cf5Dqul25pZbGd+lcCVrByOxZmsv7crl6cfR3LK2AsGRuFbBQ4bLfsX7Lix4GSJ2
91Tbp+jNckYFIUNcV+crrWQXOvUEhAogADQfZDAva46wXlngsGVBGOAAAx7Ezeg4vFVvjHRD/2Si
nmkBMileOK8ViItwXAXjO9rqQYzIdQ7az5tudg+B5wHgBkldz74vubDBZ2OAxKJep5W7yfWlyz4n
AEWSow0p8k+v00mt5Ow8WX7+WlTCq9HuFBZfwbIv77p1M5W7b7ScGSgF4N5Ljq7cpWyrbRrfeiMQ
MIXF0S2GhmGasPTLu6ljqEYWVaGjLU2mbeo8Vl8lGToYYErTeo+ZeJvV2UivNd9paam6I03NVkek
ZSAA/ojFTx20kQtblsTG2qesUg1UE/dQ4Mghs67tsMFdhw2GDtN10gPEYAJbQBPwk562EgIHRo80
rY+uAv6j/NvP74OCgm2PklWWFkg5mnJtAjJH0IVGY98utXBtDUu/sn3Y7u61j56H8KbVF/5/ELF3
5NJc1+I61mfmLDFXFMTpgexhna6Ug4Q10cLX7Ujp+am8BIldEBWr3gsXux+ioidP3XW7utnFwkGV
TsMOHXNPNDZLVG9dc+mYHhOz1FAcq4yWRn8ErCBy2sj8HL1yPRYIhIlnFtHw2dlTjeTqY7A2Zn4W
SJgbZqbs2xEwDfL2cExlScu+YM1hx58ZoL7qaxjzwSov55qHEdeJwIQzHqpXqN2saK3aCu4BCPqw
OodtXRyy+DagkX4p1Llf28aUfMUlZmevJUzYGTNvlqqRB7gK4TXb62OMkUVP96q5Ycp8wlCeVA4Z
6jjhQDUFy2n9f8qa+XiXolm1DtaB+zX268RHSwQZPbO2ZZ3zomfcHWr2GKQZBMB0R4rXftBYmuJH
QeDxnsTHftzEI+TgpcFWB5FNfEIwY/KXSXT8TMaR8vT/xDZVdV/oGIMX7nxk0jxqwMGq7QDfoyDZ
yape68BR2UGr7uanxvI3Z9jPBrjpIPu1PdN0SVYYjmjgBH9l/2SCqxVyThZInG/kDHsfQhsS67tm
WXE39giTCcB5augRgbJRwwlivOnOXnhVyGRAnE5ZGE7LX3bnyFmcv3VJQZeNUwzat4Tk+n+UFFCg
/lRS/Pr430sKOnyTMgVotzzlwkxO4D9afBmUtyYqlCPiFJn3r5pCFf8hIj9hEocee7K0/aG2nr4k
aZNzTdJ+2I6lv1JTcLH8+RriqeOSg/RtaCjN+fpPI7YxzEI1aXNtw6xI1znT5WgHGtsXHVAKhH1k
ytxiWU+1OobVMSj1PbN8Pf2U+nm8NNAgcZSaX8ZKtJa5eCedyG5K3REUbLtevq6i6/SvQFgJ8kol
ueIYSHYWoHdhrz4bD3G4KfRVm54kFro9BbFNS1h5j9Y6RD7jcZAjjLfrXZo6dEnhI2YUn506d9OW
4GvmfkK6qsLlW2e+z4Aerlr1ark1XTrKYbI0DW41MJn5mxKbMRy+JwsYs4MRn/7hqALFylcSvbdo
Q5gIJ6IKNotNn92NH73kBJqo7xUtJtRjA6AuXWcJY9NCRDJ1o6AmcCV9A4MTL912gKND3/ouHgrk
suoqoT2UhXcXsJJvB9y2YdsQLlscCePoF/LUD6s0xgzmZird/Uid0k2dMwuwnkaa4+zvPO9mjoWv
02I2hguA+9xPN8f/gN9X9F/n3X9+/E+fSV0zZaCuIoW0MRXzf3wmuQ0YItB7UZaACUB7+23sRp1P
GBTAVm4PEjYInY/rH3U+AAJZnUz4v/H8/0KdT0zLf/hM/vzSJ7PpT5/JvLbidBhSdSNKtizMRio6
GYBKCCPLJWMN8z0RJ/B+GG9U5Ym9tiAdsnzbqggmx2VevopROWtRujNmhiUJYL3Bpkky+kzCxxfW
axZfOcTR5cAv4ldiRapwPUrQYzeonynsOcqjeI8kPlE9hDUUKksdZsiVpoKSPAzfB/b+H8xPPPlM
/zEFF0rfHDWR6e6sPvtOfMEW/UymAWZuB72GMhH7WduSxjsX6jnPXcXyJOxzHzsTH1Wm0gf1LB1h
d6D6brLvQd4ILyFq5PFrGsxUlJf9jOm49GJZezjpTPz9fOar5H3MmeF8pR1irBNDAbpj45OzDdH+
ZOhmaduXKwULn7xIMH3gXwLg7pfePEhQ7AEdg2abogJcmCwWzXcdOlH3UGxxLzQkg+CwIwEy0ed8
5BHjBogQ8jVOcvEHiql/KlmrIn0FVoaBbelhjhoOCbXzs/JOyojHiAy+AHatV/p/IbLNc+AeUgSH
/lJB9NASEI4LLH8Ktmb8wYY/QovNJr+adXBcD0lD8Db/RnaTbin+Lz1hLXP1lGG+Rw5B23JTiAXe
Y8XsjZXROLwvMdHBLD/yhfQuXOqt615cAX3vJI70yALuFuqL8dXt/AdL5OeR70ijMyXZz5QV4krt
ua/m9E5Ve+UHeZGeFe2h7PRuz7513j5pLpUk8TYE+oVPqGkkYV1bFxP5NNV49RpquGMQ4Fkxeh0g
1jV/bEptFcbaQfHfEiLe/bBa5BWCwJ4pUjQZpWMcYVbMj9NCc4CRt4T7XnsH4S74Qb3oxHsEvGos
m4FWzdu4NCR9qh+9SsQxBwLXAA1mwVIxkN0rdcjQsgmTeVjkexl5eaZOM+M9y20iT2phCJb5Fpi4
Xtl4Rhjxkq0TNS8kxJYISzVGhqDOO/7YLKLaFJErEHpIiLiMfxS9nhOUu6AGSh9fKvDET1OMyqz6
qO+9o4av5juMJoQfbroyLQe2Ddd7PDO7bQVS0SKjZ07OY0L6kDlzBVbhn756i6Ddotv4SlEABbdU
oyI7yNAkTKQyEpomVJbuQzbXFTiFZF4acxHOlz5rv+Vum5nO5J3TbeWhV08h8n00iB4D9C2ghoPY
zLlsctbuJ+2i5EtwZX53ssKjgqvEwlxCA9DcIZmTJOqBGzOwoCxDdZVRpdNPCiicVNQ1Po4VV+Hy
mpBs/iELpmYG7Zz3SgfcP+iyxNIhbKpEF1mg8epfE0zU6No0sh79dfPU6kAV6C+fzd6WlaXL5ZLu
+sLxvKuWL0sT8fjztNiq5vV7x8+3gV+590MG73PxxWcUiq8XaBOSZlw8Mv22j6sHlZSKx8cLbUaB
W3qyMEMwPfWMGvLFRVMdPahVF7roGNdz6AyoxFqcX3iJBjxFqA774VPWTybBs+4cl8A4rM26IADL
EcHLtje/fVTpUbEQzC7QRwDJUljTy/SjjAAio5wx1g6mft3m6iU0E/dT5e1kCNYM8PBFEfDAHaYx
NwOOKaQn4TeYpJzYb3I1H3AciRZD1Y82JG8v5otoOWniLrNq1WDI6jBmQcV2sWmZ2LVygIKYt2o0
Px1mrhJTV4O5i217ls6bEQv3uJWjOZuURF5WAbmZc+zuOYsEpqiuuUrx/nTRi/sxfOjoZlAd4CrD
XlbS79GnS8Q4ETrEtBSFQ5Azq4nwJ+W3Cs2T14rzDtNahD6mu0+qXMYLPa3CrH8jQJv5ME0Gnje2
AA/tu8I2xjXynedXE7o3Qhp+3zjvq1kJ8XAIo4s/UMzpk7Ouw2KXM6fmDmeZkKGWJovLhtFQZby6
zN/x2rBBkbDMXN1oXnyGyTPdvlxvBNm9yJ5TVPseNlpBiGDNhEEFz2anOL0ILsf7pkElcbT1wA07
X1msl0ZyLeA6+j0wSAkzR3ON+F5QkbEdlcuJB2xgO+J+kY7ePmXpoTqxFG+yrWAXWx8/W0s71Y2v
k5emp/MVp7l/qqFZifjEtTJj9b9t7zRBP3RcpLKisKcH+/HfeyeRCea/9U7/6fG/1WkAlhQLOYJI
XYVj9ecoTr6kMarVWXSqMPmnkM7ft6PSP0ykDIgZdE2cMsqpG38r01TpHwYO96mKY7E6CRT+Susk
U1/+3H3/eOJgnCxDnZIBRIkX/nOVVidhyzxWEjciKtWAEwyuQd08KYt8ikFBtcrtfIcFAezo8/Th
6e7Klhjo0IxOgpX9s9v+/8JwdOmXXe2f3sfp6z8Vjb1YB0OaVWQ2hRDRBQTkPi5+zF46wY7wznOs
cDh02jcw1Ib80egLxqoApxFNhqC6da0+/nhIBMoVbSYk7ZH9J6pX5n3DcGjypz4B/bYx8KCYtUTN
Ey3M7hkKfDNxfb808liGlYnNoLKoMR8jIxGCxEXbbNb6Z6uz86lPo/GElUMErwoDgzfIfPCEUwSA
5Rwhb8ZSruXzFbDUHElIIsQ9yJ7z12pUHMSaXStv3fydbZjY505gii5LGmHjRygtAvUggJ0XEttA
ukB4ZIipoVxGVGBA/fTviDuPWTtt9EjNy1CemrBdNgcDskWs7XhUyCnFEpmkK3XY+/VWKhyeaBie
5c8uIM55AVjOcyp3pZJ42LJh3PXj1UMKnF0wxABZ6Bdi8RUihBIMHWDGmhm5ucRX6nsrD8Y+OPcI
G1NRXGiUMRgNAlr9OXf9hhu0TLHVzKhQp1xRfGc6Ij1skxVPiZoRB2ExLC2TplZdJkTUAYPj1NEd
KsxBJkwn5a2Vl2bv5IHdK+s6fLIYO7tvw6Y4IFcxXFpNkrzndWInB+1F/YHycL0jdjZ5GaMUzebt
q6o4yHHdjnQBbL021r0GQWgyqxmYoYu8hStpY8zNNYrzA2dhb+47A1jwDIFKqa+jbXEJP7s7s6hi
YnhwT5XQ3YDULVi4zZH3idZ7WtwL+Wv4JOJboB4n3g4npw1NSp4yNhfwAzGqZg8MZM+YKBqGUgA3
IT7I59y/wLdXEf6RJVOtOgTg2DXc/XSgCBk5qxmS03rVmC9mfmqZ5mdS9Bjr5j7k05QAFWH47qP3
xjYEBzNiTVLiuJoicobyyFQ8/ca4h42LI5iYvKUnbEJxn3oQo1TqTG1VFCB1EKMj0BZuIvLPeY84
mOQZeR+sCmmlxbg2PYy24WHET5sDUlWIowgcShttaq/qRYK7PH4u/A8K9ObeJA8DV0DsPbvjDgAl
esxCMg+Z5zpd/dzqzy0bGRVMYquBRpkRQNtEgSP4z/0QHLV+yZ5Gwe3RYRgB1QKPqjCfkjpGkoA7
1oA1WnUbATyoEJyJvBSWKZjraKW3S7V3EEPEmFIl20pWJJjjumK0GaAG/4Gyagc08+XLAHykIuer
3Yaj9tmD6SSCFJ05BiM13ktEAhfCVkHmqNqGYixNIiiNYQVapFZieS6b7sqD4MCOoNwZUvFWDcV5
lA3qVRbU7J31EWjbkHnY87xbiqV9H1zNagu9p0MJEtodu+h6gXQCE60GoASjgG7raLWXDcoRP1qk
Z9bolBciPxuH393uzWAWThII5bN7x3WDn/Ywwpz7Cpf6C+ajK1DQmbjiY5/eyhv6A21JxOkVa3MK
DxkyXONuCZZA919HjtCtm4YbmQMpt+fyVRknR5iTbeu1bPd+tO2IMOhnncWLn0LrYuItAKwRABCF
axbAkv9GGUG/wy9iXnEo8FKmX1i4DWvux36dbCj3MFDxZuJrZ5ejLuA8gjeKYAW9ngd9g+oFmwZ4
ZHQJ8HR3+bzbUtV/VFv3YK46cCEz872PUK7PpSNeAk+ktX1TDz5X6RPVY64pTwlRxAy2IOEI0qyg
7yKAgM0ba/zxs27WsnwsDHyg6sqSiWomxKJSNpaAd03rlqJQbqVrLgqoOsA5hS9p/yLED61Zqd2u
odJN1S0NwODaXJCxedCAMcgB2IG51H4qsqOKn0mwqPAnxPCKB0C+rSOhpqM7mNLfxwVXGg2bfsie
EccEwUVIULNNQSQqoz4Js+pFAhDDluYFGQqBCh+QVvxkocWL4ZXVg9ez/BwcK1lwWWjZLVwq2qIY
dhSxvcXEpF9aMcPLdHgiSn2mmPuehCmZkT9u86ozT5VRP3cWswurCFERLFLzOeYugJihWgjVh9Ts
LFT8lIaL1n8JYAMK8IWR15iMHO9hh7eP+9D4oF7+2xZ/00YaPzi1D7I4isD/UfyxqfjzkO7Xx/8+
pBP/AUCTSRxAT64KQCU/D+kIZ4dTYiqI4CaR6b+KP+Sq1IqSRZk5hSJMStY/ZnTTAp+KUPz9S39h
RmdOE/ifq78/vfJfyi0dn7EwQErZGB0jNWBUIXNw/7ssHY9IlXRdbn3ot0X+xnqZ1kp5xzTL8K4f
rkQIwveHk7aBwV1JLwyhclrs6ly+Fm/hVaQp7Xbp95idPPDhSO1x62EnFlYctYW65KjwADYyW8Eq
qze+k3PYtwpIRqYgvXsnQG4j41OuBW2lu8OCpfJcqlfRBEcWn8g5DiCOuBFCUkBogOUwFuUY8kte
hnGVN+XasjVuQyNyAeGaWzM4AnJ26N2NwWgtVZc+/ohgB+EW+mNIdA3fXLpjc3m0Tz2tHWZUZmwZ
o+2eMgepAU8a/q7lL+XsOxv0RSdv8oJcCsBwRxRxcWQbR7xltfUFgXPsdjFnkQiFlFgXDDLQyxk4
EcsgP0U75WAdElSI4gvJvgw8XODbTfbUpoeO+Ox/woYVZR2+6zspXvSXQJgcq9y8WsKajLnxBnVb
+dQSJ3wgbWPuhEuyoo0HXBmKdOwzFwHfZlLjSsmyFLDvbCvMyaQ8SupdCC9K+erWwYeA2Zj9ue6G
C4hsOPfCdq5QgzQK93uoaPlcYEuI4a6LnlGaBdzT/TPlQISRjsOf1DbGtOhuHfPevAnqCh5qCdoU
GB57RtWJqEywZU5yqg7NhYHbqHPEKZt7K3mTfwMTKj4eEBfiItHtunbKgr1jzN7GLPdhu1WzzInh
ITR8Z7AZEuw8DnQ83sYstnkQEdWfHQgzLSXrR7eIO60xJUgAS6wJXVfiKBiaZUB/O+UL4HPN3kQ8
SmQ7+09Ksiq5SdNHr2NrYZJjWpG+x1vXg59J1r3woltkYsF1k1FVkiJwjEPeG4lzgTKtIP7Kp/th
EbKgwkSlwD/fDZa4Zc9Kd6CEQPvRFly+KWEepcxVU0ZY0AKSrARvqTHS6TKWt5YRHwwukcqDlSwE
F7HwnzSmvrp3VsRDHOODnxAQNhbuD8E7Dp9kIbg+JTnRH76dNWfUj+ygeFlmxOVB9MnWVzCU4ySc
g9VGbGiMNy6ovDqJn2hHwupblaDDTAyXyR1u7rwRID2pB73+Kh3CKTSDN1t/BfY9V5kktOkGk/eA
Y4Enwj58SpZM8UBhuIurbyy1jXCNXaev6MLmbGgZFmXLnP908aPreWOTDxVtJbGZ+GrwL8b6pkMJ
Z2Tm+esqa51KCZzQ6nDzqajUcI0mQ/vVlPlLWZ0SmpkMyrlwwwqvvqTJKjvFB/Oo7U0dhgvjKzxK
1dIwACIu/YR5FA4Rhrc5HiQrPHVecVWFAQUG47cukmGQbEtyIomAQapTs04uRQMyRmzj9BJVf1GS
TKHzXtDF4/btCFpt1xGhCiMmMBbtTl/YEpeX2xqnPKs3QHuTPXrGKUQ7aA7pOWZ+LnKBpt8sqLNv
7B4KY9uz1DjBwzCcYFwF9CxcEzXX/B2N5ihurc/0HOZkrDyCF6lba7cOXgeaWl7tbBN9hviV0RK9
jtqie7KaC2SMhJ0dEblvkEouiX8Z4B89ynOoMvtcsNhgmcJsW9gW79U1O1m8N9s4QkGzIio+eKSn
EFs26BIWeXhqbxNMmPs8Md/wZN6B/3ql7SdUPjPwcdmX9gz0HneonnxT9IbmxT3LB/fCXoXthy/s
u028Z6BJIKeGkZDLdmbeWM0UqKX9hUL8HaYsbgbxxvuoxHcLr6mbIiAAOUNebv/duZPwShd2BAgI
AF8aW2nXMcoVo9uoLdkvcyJ5lC0rC5g5LBo0hhNkVHRrIDieISMmRgPD2qJZDtbJn9olqFTzsbi5
5Rzxov+lx08t1n9MOOOalzE53/1jGHPvmU6JCP593m1H/6R1jDjRXC6Tu/hggVAL70pL0b8IYLjh
GwjvFTsUnhH3iJtGVod3zUyeC5fWosFCOp8ojMhEMJFmyFJwEc8j7slcd1X9YIrHnjWZfmjUvywW
dP3ul+V3Cd2KP3GO6a35ikA5Y5wdQ2RYb/pwUmgjaZRJvHM/Wiyifcg4A4ABaE42FPmwblyzYnSM
H3REjsYBC4lSXjUrhewi2RbQRoFYUT6FwGlhUZFc0cgZEQpIOfSdOL0dPE253odChwEk2SX0GhH1
rMuAnRUz0bAk0uPi2lP6Zut0IPn6UrHnxfOfb3LapyLf0AB4Pak+xb3BaJfLW9g+8Zv+rGXzK7NJ
bOTCwktvAXmJpoE9NcyOHSo+Sc6+iozVUcsmT4Ne40siMIRPqCrubtNPiu8pMaaZNODwHwQahwRp
uACBFJ9xIIK7iJejixDMmo0k8PjPwSp7MMlQBZwu5dLLlZ1hZaDv8cRkz4xamBBp440mOycAt7J1
RrzqnDK4e2ovaFMFIKY6oto+Wks8nZGxTnuGSTQzEckX4t0UFgQ2dCB4gHsV/ItpM6c2iB6Jg2ac
mD0p8B4TpTVrBoA+oIC0jbFvJ85PDPCn4M8ScROoLdJ5AEtZGexFTP8SAuzW+mxW4fjiafuaQoPF
kkEnW+tgwBAA8Vn6Fr9hkDJSQrAQj5VdxhzgG52Dc9S7tZmsBuYa+orbn0fnk7KtDKNPsf+2IkcV
ki03ca+xsecbzNEhAgVnWdm3/kmlkKJ1crmn81v6U5ocBf0eu28BsSJDFG0EZmYZykd/EhnV++6s
4ANqkVxDPxO2SbeLkAaRjoGiglnXj6xyV4fgNjxIj92SpYc2GkMteCVGWDn6vb2Q32o33UcC1lc+
zpMXH1QaNuQaQTIDaUDqvBpmNQwDPBDpqfoStmvX2mbJ+u/dm6DlkSdtzTTwpYL/r7adqY/4RSc8
aYF+fvwfvYlhGgAUMeegGfo3UQ9tCwphFa+eJE1WOr7r75NpmhNxmkkz0Z6Gz5Pb5o/mhEaGbkf6
p2sHi9FfaE60/yQgmAxCMB6n52JOXsGfZ8GCUcSm5LrAy/kAKezco1Y9SU+IyD+q70J89a19aNwU
HB3GrVh6WCEsbAO3cTixgGcmyoZbwvnBpq1aG+UiBQ8789ee6mTfwlGG4gnTB2Q6hwEoRIXsku+O
/WzDjnRmjBqfcPa7245ffMm5o2O0neHNCUt27ETBz6yXlqIrPQX6THeXuGEtKNbAkaGeLbuD1tkp
5Sm0CohSyBQUDO3D2cop++eehCcmYM/+EsJbdk2ABu55EoRK6ybfdt6Lb61yfwfFZviMunku3YZg
69b7RCA+FXkeOXBszFD0jLlTtuNSTW/VB6s5DzkTouGWwiEf5xKsj/EExQoFrEkqAHvpEA7Dm2yU
3PkXIUJlzz/2SHiy9sNnZthzI1OJs1UNhX6on4v9DwgsyXgZYxdNSZ7lrOTFytY+zqydGQcvbbDV
1T26CHB5Oki82P3kI00xPo2uaabkDI6TZNNcZITcOSV4Yo7xkqMWgNJtMOf8YOPPhPkE/B/bvIfe
od8Vl+JSR+YltYx9x11WL7YSZggKtRD/Sjpwj0ZoXSrjCvg40STWtd9BnmY6zojS2so510m0LO7p
Z1Y9eP8liG7UIZbdfpj+fLjH1KcFkOGqxOGuEJkS9U/MeLMeAiwYNwyXmR2P9ZnzeR36FVpy7pVD
MKcEUvgJpw32GFv3XhIL3wuS67oAPoLOIuc/8noxtkvPOvf+h0Sd561UHJrMqgGoNP7MesUkFRL8
AtXAIhebM6Eg2irVmA+BoIsLSgTSlyI5uEeCzu5S859aQySM5aOO52P2JKAcgEk8K9JxK0xHPk0f
F3Xdv0s0OtVyWGa4z2sN1gcmMMoFmTl9kcBVgdqHTOzN26A2CV/VmLiLYqUQe0F7VTK/3fZNxw8t
vkxKHUh41MZYPKRJSrwod+FJ2pGSOHg24KOBN6+grwO+wtm8UjJKoIR8rIaeF82s3Hhn86vNlaPH
pYIPtF7U+KpAbMQvlld91vFDrb4SP1RpyT2H6xh3mDOFiWnn9OAiIUPiRvZslQB9EB2jB13U7FD4
zRTOTz5PU9Zqv4BTx/La9Un1haOaCaC1TlLnIsmPCffYj+I8BVE1QELO35kkPMsaj04SaBspNULP
4gKHqmHnn22w1Co+GSgkcMPWRE7pm3wnnuEgEAjZYavqn0EI0pu2re2b4zQWgGstgpImK0eY6b5s
N/5NJsRIWXXgNGXtBLo+zjaJMX57TB4nV5W6aMZzGsfLXD+GHj/32vGw00romNGXhPMp6Z2oeQfe
DiAg8xmNPNgcQV2XFfPAlnbw0zq2JPl0zlSDsPj4P+7Oa7lxK1vDL3TgQg63JMEcRUqUdINSauSc
8fTn2z32uN12ecq3rprqsVqiWiJB7LX+aCn1vaQYS8HC1AbT2tO3GunoRCYQD6ZRTBe0PmRw+G4C
/wL70vE3cnpDO7k1l7dGK1HEL484aPYOlUQ9rii8RnJ00R/rV3ukDyNxk+5oWeksKN+pAacBbEC/
FKBayBpIIktiHx15FWqlT8BCym0uwh0JsR+EJUsbntLW+GYiin+IU0Wfx/h7S3K1aqj8AZ9RSHRW
/xD2lMDNrHHFfY52wQVOo5GoxYKb0YlMv8k/kQoY4qwylXzbq/lel0HlYxMgQAzAma++1gShsS5v
g1wjYlMoWqgfpOgo/hwC6S1j1vKSYF870a61mdkG1re87p7CBKWJYpLXpgc3OQ0+Nb+ARSqKQ9pn
Fz0EtkDBihUSn2ATnMyQhJO2cr6oScRLJXfCH1mes4kKuDZpkAZV96Lam+09DrlRIVhrSMHP8frV
3B46oRTwifUJ15pNQfFBYe0N0AqpDKpBAgbx7x5yDOpnGXLgyWWTGeZvhxza5v805Pz0+N+HHCYZ
Ap9lh34NuHYmmd9Vkqol+HUDbgdXtMl88btKki+3TdkCE/7TkENZEqgtDmrT/t6k+w+GHKKn/wKB
ZaozVBTS4MM/u6GoTMzVQmfIKZJhVU3tpWnbCP3TvMsPZYbWBuRi4Maj4MoXuc94AQN8dNGJeEVN
xTKIopLGURNsSrhoZa3apLCC8qvlP1JoBJvT2veYdaEO+2XDtRhyyUlqsBFF1wkHVE+PQSXqO6Zn
4xpD3faAQzrpTzrlcUp2ap57CJVtKMA9zlbRNjYF70VCGqwbxFRLv+InFosCOmniiTGMGrQjztJX
ASEM7vgdllsP1kNXU6P6xnalgTCovGNmJbWPTymGJnSLWHLGbm9i2eGbDvzsw9pOtwVOhObUIM7R
k+dOu6rlPZ0WJIQMHTKhE7yXrB9M8Jt0I0nUXVe7ml8mxpJijPUiK4h+g7pcqjWxcznxzSoqvbcY
9d05VFEKyTcaGTBH9wyPlsQBoQ7jideddDo0YbgzWEw50ILGtSoi383+WPAMtuJdzbs74V1utTgq
9xnv/I47QC5uBWHkGiap9fPEXibilkvAbiaYd0I2sR+n1pqAUeifCh1XlbmhBkH34K3LfanCMtu3
MiNZn8wgCQBVee8eQkv9rABcVYcWALkBq8FKuhoH56z5zgbBXEfBubUyuZk5DkPrmBHNKT1oSM0H
snPAHYQQ3pg75lWt0VA+xTez55IRBZrjza+22RatHajnN2RgDHgiz/lFS870LiDNKzfwirIza7Yy
6NxjJkot3Ood/RvS82hWQH/puFxjEPF6Np4Caa/JqyLeRvnnlMNYz5wH7T05aXdLoR+XFbE7Ay+V
kLkb+mHqR9+N4w+7wQslz0xmj2LrOL4L9TyMRJAS6e0dinSRq8gpmGJmzZf/rDzRSBGrJOLauJWO
srUpCPaBV+j7K4dRbmGd94mJeqpJrj6ZA6lOZNomX3SuWo/ETTwox2LHPo4grrNAXykIvjc9yWtD
v46VdpeRLRcTvo3mJQOBsqJ5z5Unzaif7XC8MnrzIrMWJ5kw5e+r7iNjgBkYFzw+ApzJpdUIUUtc
IZBywVzcCe9ecIyKK6grxhY1il86sU+zDIA0lisPOHleyG9w2y1oJUnGxWiQQLMpEA7q9efAy1lf
eiaiofvoJflegjDXZKZxgT5VHJV1fDf2cuus7abYYvYlcqkeSMf9JkkHXQH3AM5g3I5Ex+Vcf9Nd
WQUkHwmymkMAKOzhxlyqj0SN0cuDR896hxtiLEcVELyEnGC9y3ucVcbj2CYf4YDzv30ySeEKylXL
xj6lM4n1XazxLfu8RqauN2f2z/MlmZ+JtGvZ/f3yEesFXR3kYNWMRUfoJEpZV4160kEOMpnrA/ia
ILuZIQpJEzAGAkGSHQrGHuxB9GiTRtgcxNNf8AMlKBkn0IoI1AI42reeHHDycw9CCbLRtpTNWPOe
CDgNV9WF5xjoHPA6aJd8iQE+4sUrhQs//sxBTnqgF2abblxPZFymaxmExeLWibuqRp3QomVF1tPN
MLDZKBGZQkDWSZgm+hOtJ6obFJRMfvGE17F3PlXwHYXZowDvGcF9DPAfheuuYut596vZqQXYVkNC
jaIqWqEx8KZvmUiPVoiRxgGKDTGJnvlBRQQkwHztNBtweAlzfXIfFdXNoVPQEdlYR0aKzuYtsdWi
WPUpLjcmsA7TcEVAK2wADBnBMYRe5y2Aq/6QshNM0xt39cxVCXULgSwNezr02BWxXHGxyPVdqpSl
TAAZ8RITS1doPbUEb2frQPhKuaIjhITUuc0rnqIqeq5fRu8Dlg+2J2OxLFZl9qhgTjeZ3fFgzgiB
lfNl3G9Kg/YetPbwTLNWRmEWu366sWzxV2hkDSThh034Gklop5YcKJW2jkkah9DRCR7XCCAvCSJP
9JOFpig+SuES1ikOt874RDAFqKXQjfuvw7sdLbwXlbhZ/PLvxd1pWFvc0N/SnGCMC/tWRXN7bze3
kqNDMS70WYs8OQzvza3tivUwvLdEqzf1MTX3CXHr5JCSCfWJ27a7p7zJKptENBJsuW8FCzVaGeQO
WuwMLL3AEoeKg3SiyFy0ZMq8Rn62pFHWsoWiWlNvHbpb3rp9jFXArNwEUJJbL7qrqUEwO24y7vMm
mxVue1Bg8vXIgzMw9hFA7xB2Azc1QJLNnG/GExF1dXMYiD9F2B1Ue4n07Xjeq3Oi6UJksiwsfUWD
A+jzRLZB51hH5CrERU5a9cxAbC4RHpfp0mO52dVCYc5C37PWHzKhPTcRQ4WI0ekATueq0Keb9vhk
82uZQrluojWX+P16JO0p74TKDraSDRkRo8bRg7snNPDJs4Ugnkx6hCZaMG0IythIk8llGBwzxdj0
APB9sAr6bolQAweHc5kq+zOHbRIF7YpGk/EOGFfKCQEO7oVFhAo3VCT/8VemyhcLnDi03pyWrqXw
OrxyUDbJg02Rr908pdypFY537Nuj+WIwa9scQgkQQqA9hGk+jzwiz61TV8F0pjYHiNaMq9GrRbf7
tJCxAOusk+auNW9ytSdvEcwjZETAoUEQRICSpaFgqU5eRHeNyV0EChBwiCxqSj/Sdhb3H+CuXsKK
+DHYJDsATFFyaYnnXnu2KqwjKp1Y3C9Q8sbfyKGQiYBhseLOrZGpax90XgPEV+NXN3LO+nM7B+Og
qj2t10HyZYXTSmPw+ZpwdXIXM+voNDjctjj3tTUxormpfVgoxSLrTSTaZtZKTo/CEE1wSiXQJA+T
Lqoh9VhxKyCdZoBByaRV7OdANeRZ8GErfPXozJTm0CUPDuhXHSEMvZPdLz5orSWNFmru4qPgkRW3
aAxk8rhI37t+7iyAVVqeNYeI6MOYrzuVxBJUPhFMsZO/af7a6NathphrXXZflS96BRRiYMoV+zXX
osyzhlq/nGFlJfg9rLZReuysuzdCGDBYrJQv/yPA6EKeZe+SF9671JPYkAScWlWCB4LiJ7oaHGUt
87qJsHqy4nWFPkjmAjJSnLPpzZoj8c3xGZjmEG1r0mRlb+7IIZ65VcQIBS/qqPWqFc4gnHnVoJ2F
6BvRjd1Wd5Vatorrc0Cs9O9e5kxKDgmDUiyN9ep/LHPqH6XU3zUpPz3+x2VOUxW2OABt4UP9cZnj
Q0TRJl2JhviK/y5zeE0VBRsca+Wvepo/INYmf22LViA0QNY/qrElE+MvljldNTWZuiO6HHV+9R8R
a+rzePkr1GfTNXvOqE9QvvoWzb599MdT7RrKE6bUvk7AjWa6fbVBDpt+x/wyxseWaRZDlp+sg5fg
uf1iAwG69k3BQ9b5MUz9JUIwCjNs5uOx2LIpDS26TqDc+EOCmAQXg2UmyJdB+ASfNzyaeA/u8Ul9
tx+oZB8qt9M+nXob2SsnP4yXHhN9GkNHMb6jaYTTImp4X76DnoJQJo9QxsFehsi05+bW532isYWd
xzfaTUDDZJSWxMFtUfHSAQclRR3dDOYcV1z9NDyn0P2eeQ25AYXJglsWq4gu3K+sJlN2875vKiRg
hNFaY4HBO8oyM7HUIBmgOsUilEPsOyWLTzkan5RaONo73hM64woWpJxFycRudGx5rgNWqLHOyfie
Y/QApE/RL1ZLomoyc20zjkSLmEUstpcFViHzJaA5CeBGAcBZOpXDRhf738wOpaNaRCfPxw9c6Jxn
wFtqX1DsUB3w/0Jj2tFnA/OoCcwoYt8q6o66vhaxeonJGHhJAmaCH5kpcvBuUy+46XkZJaFQcXrj
0QDAipmyqkF/zfFy1AoJOr4Zobqpyz2hHNsImIvwraw6Ed+VBeeawYToYRORj2s+qY/2uOL4L7WV
ZT9EqDI502pKlUYKYmvMMpWd7SLiS7AeEUtKc0TB8TkwRA+srjjSbmqFKzdklbmEN32ZWf5dzl8V
t3rSr2poHv2aPOx6dGOuT5VRyB++wc18ZUQgoe5AqYTWkTBQaaXzD4uPxC/xEs47hG6zTj2pCDP8
7tii3MDQhmYZuxi2GHKeyHhiqJcbXj6R1K6ieZKImwf9JAPKmX2EDQG3EUt1jT+LmHWDpj9r6dWo
ATSlD1zLh2dEQ0MhhiEENp1BDDiCjUfmXyJ3+ZPUXd9cE9NLL1/NvxVgXhaiHTJCTwoqng41jyFU
PdJznW56Z4fQpgKyt5gGJAlVNbXwaIJUyv4AA0v+uZOWv1r1KnAeAsD1oXXT3kIqL+RFphAaSUAb
/MaNABwHlEhSF37q8iJG6AtCf5MeB9NeMes1QjvFkaOhaAq7nYG+yTB3UgW4gValnZY8KGWG7lBE
9elM9l/y3cRoT5ipqW46kVjDCdyhpkI34ekrsqBIdS3JYpcXnr5uXuVblK/84qTQQ1nOx6Wd0M7O
iHOmdQ/Rba49dXwmoKGnZbym18AgL5kZtJwTCZyQecEKmIwLi20VF+KH5TxXOozsU2IJOAXd3lbr
URMlLnx6RMH9SThTNbRmwPoUquqBaBTrv2kfDtaz9Mt+7T6oZ526HY19WY9SZDZdjXKBzPxd1TYa
7IJ4Gv05Ja2efHO4Frj5EEUuTc+Jv7GP6tE+GOFjhzw7mbXkjnzHrWsWYjansd87wS4P7K/BpVjb
X4YUPhxC+Yy2aqY3Wx+xDAGvAMllKi95rRhVUn2em/VM400+65H3VQ/ms7GqQAiAtLs18Dt7eWbs
uBVEo5sRZawo29Y7BHReAQBcoqO0dSo0gEtplW60i0bEVQNoUu5lsB10IERTxm6AJDEn62e6xdx+
AzRmHhYJf1y0iBg9FTEHemgbcWPGjRNmogE/Qfu/aphp6ByhIAAGZoRLJBibPDSJRCRfcnUk2mQg
wT5K8n6ijvJavMbPSXABnyHxq1KeGUSnYRufLDL2Ppv0qtL/wzCJvXmW0rgECCY0nCRubRipympl
Bd9Ca9v1wzxDZlIAnTm7GK0ThLvJvT29IYDyikO5V7kxfbJrVD1IH5P8i7z27ngPSQKLMeuRHoLD
oz4qxlxMSVBh5hwp8wSykLkkn9DqlBNtjdbiW0/jtKUcYvMrrhdTibiMg4tYXgALb6cBXqB3am9N
TyzBrADa0Cvt3ncfHYDHBCY6XXvnw0lQQSobxLR4Cup7A9LYubn8hqwBi+NKp0aLXjoLa3eqBC89
tBHFJiQtBkfRHJUDw3DZQlK4mHCYTwnz2zjGfuIKEVa5svuwjH3MoiAUD1ws7D2oomQEK8BE2tXk
vgcY5AAKyYBDqfoYARVBx6xroKPyXln7FjBpkGZ1vsh3VPg8/GtHQOHiQiTABEgQL9OVzpz2N3g+
CoM/Cqr/6vG/joD0ZBNfpjpkHij0RX4H7X/F88WnHMogDVWkyfwBz8czp5kUepNgBj0NdP+7aEF8
iugS/pK80e8Q/D8RLSiCifhRUf2nH5059McRsFPSWCrQLWxFgmehc8SRKjKeUmzZLBlRs83ykz2t
c+2mF8eG7KBkP6kElZnk8z1MMMvDBAryploRG9Sqn8BSlxoHX7FRQiCO8EgGYa5wPw1dk+9nrpvK
paBZ8R+HDMfUIheCyoly7kXXPKrANslY7AtrpRT0AJGPFgdbB3jJB3oqhNvP/wh5u2JK14cGEzKR
BhQ3hu8swZsYXW4ZNx/jo2EOrkExkJ8iFZ0u03SJpUs2HswO+wNhPEO7SFlLrVO1IjNsTf1D9DlZ
wHCLioDxeV2sPYdIhHVdub23kcuTYz/3RBdIrU3+k7Pku1/UjULoNyE/7w6GOWVNVSXvN6O5FwBd
HEz3Mj6HqFkVhK6YngCL1k10yEm94ggju23mwwYjIm/W+SpFLW36y+IUP3LosYKWDjJ1IMOe3Iew
cenpcIIrE1nDZgzDOM+aV5hNwavaL4ouLDt5/xQapx+u6/N/yj9/jDoS+8nfXhxsPj9eHGVkKMNQ
WMq20ujZKg6+tRgxCVorX3sl08lkp9fJUSMUDjRB1HbRaL3gF6RmC0ExjdkHfChFuCsQO9Zz7yG4
mMBK3hIZJn0p7UJV/t03HUvFM4ubFaoPB8UPL86fo1ZklsQ/kIjinfvz43+76Vi/fM8pxsRhW6RU
/bB3YuHlRkeUEV3c7I/EjP++dwoPL7nHJI//+rD/7p3cdHB1OIS2sCva3ytq/wGJSEbWn68ryE0k
WaivEHuZP11Xahd5aj5O4zatdcyAQDDvBPgvxpXgtEChCDfESFRz4icNvTlE361pipAPTG9krCD7
bps34eKUV1RjEVCehct8yezl4HzA0hW3RAdA7zxpzlZFC4M1wEE7JS0L5avUaZhfVB+0OqeumPqg
KICq2nFjZbcieQmGJfwgj2rMNTWp2qnfEvk4Vss+dS0F7fEs/EbqHJtdb805+Uc03OiXDUKQkgSx
8N709pzlj0NcrpXCWpBtkbe4VwfMnTnxIaQlBDBHyJihOg1vaVpHJgCbG1jMWob0Z0OxzjJGmjIK
jG88yIiZ8OxK1DKG9BkSy2bMGpJisChyTwyTL48fv+H7shSwETrrEqZQnS6W+oDeyB83Gt2O4YYE
hrR5lBMKnY4TlSMPcJ0BzAKQZ8mDyUhdqfoyDe41pl2NTIFM8K3UwI4H1EsezTQyTEJIMQnqVBD2
QV4O4wGEf6z2jebS1NJ6ex+knVt45T921T4GIYQ1YJZ04IJHohHKTUhZZJg9UbYbiluet5S4cRiI
LyjGkrrXCpwX56So3prH5jrHt6eDRmrWEnbRRn4S5ZBK4SIG8x5Qaqq3APBQfn2XiWrvcs4nfuHz
dCzG9YeTHoHGp6Pt8WzijTzwU2rciit8dnhJwc5fCZIdX8kSBj0VoBlPwtzkZTSelRqQmCgtSBwG
Yjdu54ghzBgV1QLkwbxO47xXFinwBgtDuOF/3nCmEQzvzbSx4qWfobcTScnezNh323Dv8zAZmfRw
QiDWvDmP+DZCMv/eVbfzV7xaE+Ay7vFEfukAFIlfCJ0tDd4YmAP/xUdmjjSVVeuTaI0Rhj2KriiO
SqliFRQO8EP64WVsy270LNHdmce0e0ZX1cIMzAw+N3s8obB9KAR5dYfqoSvfmy0p1ESfnFUCjMON
JlECyhR6pJQGRhDfIN1YYCioYpU16+pouhW89Q2voYM+hzgXIJoa1PHrE0AxIX25sDO37D9a0COt
5H1CyaocRGv13Xsvl44/rX0Q1VG5E73vPGk3RSOacu5RgJf9+qe9H4l2lN2UjmeF8RcTdIFX2Irn
E2U2yl2Qqjen3LXlOgQChh3rbvFWB+nt+OZIup1F669y6MyDpZLfvI4Yrwm5bNcG6yh5x+ue2l8F
otiVLuNzxkLupgtKIvWl4vb63urZMdECAuWU8JyE7kBorJOKor2erJATYSA1UWf5YUjpSrqH6rp+
5nWvAmeOe4S6O3lOcx/1Pa28lG/NZXo1J55whJlzCFohpx9erS/+C1DB15ds7jBTBKHefId341Lh
SQ+mEQ06HDYaba74WqBcAzEq3hqesjgRqiOtNCAXXh71xFdQHZ+EOyI7WQCyD0W9U5xbaFSWbqkx
WP1fY1tp3nbtSE7iQ5JfAijcC4gKT94S9m9uLOQVGdxzDD8L+Ok5usOVvi43ziGlfCHc1hueC+Py
f15ESZMZ9SPl1Y/jUSc15U23jml0rWgVWkBq4JGBKEQhxDNUbZuLjTuGNfsktzPrkfpEuHXl1SJN
EzXYW2ff/827hqNrQL+M75bmqPL/2DXIHf752P/T43879u1fdJGXbAs8WWVa+G3RoB+E8UIh85C4
Q/GJ37XRVBoA/GqKKDD43jz/qzYaEJpdSNPRcLOhiBTlf7JmqGKs+GmS5KfmoLcsgwPfsX9Cmk3m
arkdghZB3GVyEDuqYE5knGkoI2My0YaTZtnHoAaoVdT5gOBOJbVBEwCWXeyNpF4r43jV0EKG/aKe
NvrB+sQ1tLPO43t6aq/ZISCcZmYeGYXHdUq82FX15sUjwEb6oe4gcggjp7DPv0qfEiYvDrZ22Tiz
3NXONP7gSSeZAa0y5CEWY1CSc/BYrnWUGQfpWqkzedvztSGOnSX2nVWC0QQYjnbRg7yTwK0W1Rfc
z2rkfEHriFJwlt57H09P4M+bXPipBfB3loOFs2WBac/NCm5n+EoOxnl6AXdiihiDpU0u86xYeDRJ
AQQupHMNuLqSaZ2G/2UtMF5Z8NM7zjXABZQfX/TXud1LvfMJSKUOcFdI1P4R0xVeIdlw2s2Vz0h4
3Y0XCwGBATw05/ti7vm0yIdXC8YGw1n2LSlSnrGO0opnTswP4BjApW2lA0JaUEwpikPdQ+hq96eW
LCxIKxWZyEsYPUc85b12QO6QfNpPUH8y6bwam41TW7tMQOjjdA4nvCmjn9LZFGnIlpRzK1e3FLBz
URcZyFSSxajITN912FtoTEI+Ww8Dypo2KdFJ+qRckXqBMtlpRhL0DR8L/jn15GSdgRXnveTMcO3s
ydUmLJZUABqOCudT50fxEm/twHrG+MwLYpdzRI2V5J9bDQAKba5FjV8OF6ADWnpfJpdmNA+LBfGz
Ggg3TCXEM8sMggl7LjOu8Dx3JEwO5YV03Ej1yQoJ3FxHaRA/G/0+bBlTUdpKG8O4lJhlsJ8BC89J
7792rHbDRVGK5Yh7J9NTDgfSF6ySDARDj2EW/EtmXXH4zEJQg5U/UQQgWcy5QkRV5Qm+JvhlrtKk
u8aSLK3oN8avOuclswLvZJJ8gQ/HUdJsOwb3BO2qxrXSDcZKi+iagau6mFPeLj0P7B6wHhT1X3wn
JjfJUGG+0E1+t5X8/QImKyRC/mBV0a0/P/73O7GqOuTLmhpf9fPN+A9Rl8KP8tvtWBXtM4LbgxI0
ddSVvy9g6i8qAk8QH/EF5N3/o9uxQebST7fjP/7o3xe0H2KLQoWLR5tKdZuiwWxwUhPdbB/I8bDp
XaT3JDDXcPoAu5ly7S+dx7wRrlluNBqZcIW2DO8x5WGiSD6/VPSypSfeYiLtwfuAS0JDaG3sJy+8
FBFq+NcyEaxdQdniNl0oUCnjqqMiFDKg4FZE2UcEhFuQo2yH85JQonrRfeJRnkJm8KWCnCtUjfe+
vAeNvNSAnpPKxVmAvGaFa1Da7aSd/cgwj/WDkd9ulqpw6BJCJ68GcuirBz9a+9lZ1Xee42b03Gtu
TXdvcLaQ9sQ6ReFR/V1NwA9j6O/O95ymkVWlokmR1aC9W6x3CoASFXQDG0ctoZGkNGWr2AfYAnw8
BgKFlV4u2cBIJYA86JJ5xWSJ56Jd024Tj+sxd2NCN6zTlO5F7g+CKA3TWsM/2jE6RujSKMJ9JviG
3HqTRQ2uDFMQJpFjCmrm3DrCm1KyNu8ert94Wid721xwT+Ope1a6uz7iB1zUfenmU+3ykdprGx3h
Zp1RXUWPNTX0ornKISXpUwn2YksekYZK3FnR3I76LvvYEm6uko9oWCcYrZG1V0nmEGy0j+FyvTrq
tHCMtYwRO4DsEu7gMb5QvY1hL9jTJmrHV0QakKbPKoTbJT2OT+obt5r8+fbNCD4VQPDkK0HC6mjd
MnMeC3pWkPgsDU4JBw3QGvYEWaJ8MI2lqm4N0jXtdbEpFZxTH549j/Q5kUT0oRbqApkYrvLqhu5P
bfY0STcbbd9ddZLDre2AGzQksTA07/oKzVctu9TuQhiZZ+LWt9OlXoaPWDe6M4ZOb958qx4Q55re
ovyEU2RMJRE5gzFpWI+RxGQrGCluvQ71rrMN1BA2wFRRZhhZkuGBs4rEg0o9TZfeQbBaPodI0jTP
mqFbHvp668uUNYprjVNQxs4jcY6pFC30y1jfEeVOeE9u3oVcf6DvpDNvKCBH8lUasjpbM84J2MNB
xCFILQ+CwSo1V3FORCCLu5NPa6OlUUfCmMNSHuXE4xCmtC4IR0Lwi+m8NdBkWivE1K7d0mi+HSYi
fCioHmHG1OSomt/qhHJvpd2Wtr4MW1fe9Ohsam/TVN9ybDdux3MdXVH3Qa+uc+utDOSdXz7jdx1x
mZtogHjvYtcOi2/psOjwTyF+Q7t7LfN5gtvfjS/+a3BCv0KmRr0sJtxmsMTNhtQKjbgYGCQUeLME
3RpHvncY8pcEpjwlOfKCu2zqwpUsqJbg3LDu+eA+SFZskIhk1feIysjQCq+URUzmRs+InJ0weZMv
FZRz3Onhub6xkpk0eOOxwH/fxXf4HecLBRVSSat7Nfhucbeb4i9rxJoR5xd2NpCEEBSIJxVWkgza
gS5oVHaxo28a9jbhkGbHtHkbjOne26UBepyNhwlDtMY2Arc6oZC1xeuk7FlWx3gpa7z/VsUFie/Z
Qa916jtoe1k/NeRWktZlD+sGC6ybtWdtVL6CXFo6w4dKw69vPtqd+d5fqN0OmoXwq1LXMc7AK+xr
IB+qflP165bxDd4/s9SjaWD5FhW16aY9tdyKyNvwknkwudaKUClUR1ZHS/jM3CXHY3qLz/nmzXzu
nmCjq3YdJw3BqQcBV6UhIEZ+cNAJwaFS514xqO2MjtZpW9okNVU+hM8C/RIkVpPuUZsbOkjZcssX
Ndj/i6cLxgON85r0G9Kr/9eeh9gHcc4fpos/P/636cICjbXAfuGqHOMPsiLb+uV7PD1UFvTRf/J7
fpsuFEBhTSC+v2qRfpgu+JRgodjP+D+yuf+RrAgjyM/TxU8/ulgGf5guonLws0EBdVD2VJahvNzG
tCsrENUkv+Lxx2Cto6Rd6c5dGTEakVwybu3XIX/tpzcyXrT+Wfb2JW7Ax8gHrchyNDXzdktEA+KH
uHwYBHjI5hj1M2ySMu62D2+61eOhtt5SpDmkethPlE9To8vIfC19fCYuMbYmwIvvSl8YpHj7kPyb
oSJwXBLfy/SkJa5CGZxo//qsu53CexvNUiZON6L2yXutv4Tws6YdDm2J5XHf26QCTqP8cs+HTBsM
JAiElVv9QNjGQ4P0PTp41MlAcmXR1pMXIxgqI0ob3CbW3eE6MSXFuyBzlt5MmyMsyUlsjrbE83i7
qt1E6S6WWXMwX2RLw9yAU9K+CT60cJBvMJMwWGXgU0G/nzBPejsC2tpbBtpndHNAX5GvSLy4mIta
d5K/Mvmbwp/lprNWKbaHRY4yBZFm8ziRzpcD01QnUCjiA1LKaqiu45dX89cquOXqEXVJzs2X33Gg
/Kt4pzKI0s7kZVxRVK9nH4PyyZ9UZHfKJzMYU1SjfPrJV55+duUatKtEKNp9tNqhoDRXZifGw4aI
EuEHzlGoeXrCpYIf7ZuPCjvu95r51NOdTR1JP4vYvzoZXOwV8NbuRJ08QgfOQZHSkrvD9JLshNlP
nLLJDmQah2jKZEfUSu292qEbKTQ764xliC/Is1Gidd6s+mFJ2wxnQNu6veYCwjVqwb5O/Hr/0GFL
isIN2ygVb/gxXM50/4xmwUQXfsjS3cRKn8g3O19pXHOZvI3adS5/IzYvkVcIrMpx3Vw8QFQuMb4U
P/FK2lgvLIsLktG3xiXm99q1Z1+8gu0lRYFOcA3OUCv7kDd2vSIj+ayyJB9FTIxNbAntouj9q2gb
ol1hfONKLRAwn4GJa35ZOg65xnrrUK2a5KOt3GqaqXtd2hZvTr+wCUetObxTxo1q6RvTIubJkU59
fQjg8nbMbSNQ8NqrV7W/wBvDP4IEtXLOebzEKzEFpxkdNF/TUUrW8n5gVHfpMiZGPl2E5XuxwcUe
yxf4X150icokTl6MxA/oYHoiIngPp89D8h44T0+c85azfe7sVY5rKZh31jqo6N1Z+2STvAzRrrD3
rb8POa+U01SeJUrvumcj2CAgiUYE0eK1yCBMpasvHxtbFGdQJcfrD0EaEZJUfGshWia0+v5sch0k
EUmLIZniIvpuHBcVRJsuW31Tl/OGJ06R4VDohl8IRF0r3ktavOeW6f5rT6/volbkBUhC8SLSzoZs
4G8UEapm/nE3/qvH/3p6OfIv4J66pRDgS5owEtj/ApXiU6aKEsJWNBoofuqBwN8IhPhdDaEIEPP3
FAexMJuWbbNxI7Ww/glSqf+VJNZy0OWiy6CC+ed2n6oe9UzqHWJXr/6xfvCCcjZqxJuyvWj6th8P
bKsGJUrJfPCfsAqbzcHe5K96sJZB5Ip+Ye75Ch0moSWi/cV6QKmkc/NmZVP8dlXABUJXulSliMDD
bOVMJ91b5S8Woscn2r23Rn/yMGFk0B4aTukfXpe/YPQFePwjDvuf10VD5wIBLPOc8Tz+eDTHcSFl
sanC6J9jtT2RdY4wj0bzfKX3A+Bli7kq2fdjv/SourKWv31BlAzvQYAH409f8MRd2rhFuLP0Q9iJ
0ZR4zY30hJmnIcpB9b+ckqBHIswtxTX7bFNAnTqfGIPC4GkEOzSr0wT0VlGo4GELJ3/osc1ufjIP
+aQxvXGKTE8dNXnKKclXJJJCaCA1Kzl6ad3j2ItH5RaARnQM6jUBCKuMMOW0anf/6rcvcydUgAz5
Tl83L/Pfvn11hsEfhk9xmfz8+N/evlQrEQIpm8iafiUGfuMZHKRJlgyWJuuyIbJWmAt/NygjV9DU
Hz/1+/sX5gFBE4gZPS9CIfUPtAWm+ZNm5fuPrgqJlmgu/8+d68crPPIUsorUQNv6wieTk+oVbruQ
2U5BtYPIMPooR28uJ5ReVCmmVqqFJpJMEeo6IwkY8HUN0xh7t2g7nFE+a+x409/C8qjOs7Ou0Ypn
IzcPKr6zvuxKddXa2gvzTHOKrsaD/pno/M1TsNTW4S6n1SFnfCIHeojnXTMzywQ9I/aZdqMFQFtL
UXQMsFB8TIyG5iNG/fZb+ebhaHE6Kmt9tFXo4wdOYGkxOIea0C7ZP2gQ/eqHRbKGn640AbjRUSwx
UqrTYx/cJd1f07Dc9emlB4SWZbiP+kz35DPBVszF+dY7W0eaeviRwEC201ZRX4ytXhOli0gaE+MI
ykyAI4HeM/PFhFTo5zkZHYvQ39T6tVSX9WNHqOWWhVV+D7fWugRgEUF9ZYuGdSV1WwdbUan1ixCR
crEkw2r+oJ5b78MYzoJh6CwL/fK4pS0nCtxoU+muBrh3A+A41Q9SFrmjdYzQJktkHXsztu+LRTpz
hhrqHT0+jgNM41QkEK02XIoKTDISDLd/RENNB+fDxOFuAvldVUplg/WkPOTd4gQGl4P+GbIKgHg2
3yzgAV7IAiF+fGpJjgpoqp/X9VcL8ewsPs10qzNsGItKWqjFPoUoGmbVuHewZEMBrJJ6bj0A1Hjj
EYfe5L/ZiDOsdx0xv92LiJ0R0y6905n2lWePnf5YMnWa6LDbIVzaqL1TNKsjm05qH0NgttE1kytJ
uf/P3Xktt25lW/SL4EIOrwQJ5iiSovSCkigd5Jzx9Xfg3Pb1sburb/nVXd12nyAGkNh77bXmHLMx
XkdvJ3qrQjn02abyXoh6nETd1l4Qx7kifMj6a+QHjjAwtKClYTIMjjlZ/fr4GtiL6P3vPwNfrnaX
bGgD4oLEsWu+wTrU0VvgpvVt8yyfAzYr7x6FdEEH4RoreWmbHb0hbZPKCZ+JtpBJthMr4H20U4wS
nzbp0Wp5iLdwHlUE1PlI4GhqV5rNx5Zr8MVWLhiScnIoT97eMl3xXw0hsMYXSj2g0a1wjoKkMbih
YJd/MGILHPeVxzwEOWxPc62SyIGZDIjS1JJxXAAuwgtpapHCAXOqQcPC4TAWmjvUwSYzsoK9DkoZ
Qvxq3uhfGe50eC21zjj7MyjPcrlWn37+hc89Vs6TLOA+0PczWsyZyHI9qaMtHiYk0kR2bumvCi9v
5P3G5DEF+AHiHzUjf8R/xZnBmfKOtCEKP4F/B7CPtAuhiqCXFUJFvAVzmzje63A78hk+BJ0eCoMx
lJhQ7u89qR8JGZr34kuI1j4KKFTO91rdIo6cOlMRuQHwcYYJBvPgwFMS5pF527E8JGTmeCeaW0UH
UqSZMiwRWwckWkkkWw0kXFEZj5LTyVD7/SlWI+NLJk1BG6iyZpMws6veOtbBAIdFufWW+TYho2Py
j1sfGbkdk23XQ/jB44fJYpTX5SpGLc8y8NKR+mHS2FYGdRUM4CWzpMbfbM6NEecPRG6szuLarw45
e3dZnUZGdmgTaETWKFC3gt7tzIzI8Hg3qHywyAl6f7rQj7GnvYStW9tpHy3ntBZd+buS9CAP8VFj
U9VDdN6tYhcx9MNTb+0GprAW0BzogDBeikUsPhrZWFk9hlpBWcTf3aufuoc8QoGGAbc4yxL+hXSu
CasG95LSXiv55qrHrh6RhklQ/1W7Go2VPEmplQ/FFFZGehlcdx7zkHEd7XvyaGI8/wX7SuOHTimL
cK9YEXN1FwHBpPp0jHARC+HCk+n3CzItOwOsKDK0i6XCbXiN8lX73WbEpcfPilmyNdWXxKE+Co8J
g49Zlv2ra7+RdseGcLKG+KghDbWY1nLMM2XyWFaNy7uTywOoSR4d+xb+mK2MOIOFbyF2X23OvELY
uhVjGcF3LPod3wqcyxizZlbvm6lu08FLUd1OENd3UZGcRHYXqPnpgzCbwT+g434ExDdq2jLIVlbG
0EhIbXm8AKq3YBqVAY1SmZT6rRyf++iOms5gcdnJn52EDQNOpUzusRmfxx6XdYCFuMrweGTGwudx
BG6WgZdvNj8aTJa9SthQXs78pdyQc8+v/W0lLaJ0rZyIdL9FaNoLTM0i1DRStsJw6bJCas3ewJup
iliELXfrehpPVB8jVzpXTbcqo08dsBDkyXnCz2sNGbw0ZlvQAyGetsHiJQgQTyT9WtKq/2eXlRqc
b+QiAGpE7f87FarUnX8tK//y87+UlSK6GEuzLJ0a7tdTIRWnYRI4IxIU+r953r+WldBwqPV+Lzl/
PRYSkEObFOe1NIWH/62eJifTfz84MdTRLV3SOLzynz8fnCpBT4PW4FsQDsTp9sVDr6wXnYGBuy4Z
s8utdhIVSG98Me8om6N806I+cX/o4yeszBKQQLxnlLbKIfU1Lp0T6dCConF3P73Rtio9ULt2Pj4O
5ve4Gb2nZlx688IMdGzt/Cv8QhpDGsy63/lXi1wTpifwrxQSOPqNotCXH9fyj/gKYU0Dh8t8Ub8P
qBantX6b3KyL26ytQ7UX92AsUmYXCDA3nbr1kpl6M2Ai68c+pRFCIMhOagzOWetQflZBucddbtSI
aqGLkeJVkWxInsEs/hQJEhFmdIjQvK6LveU0kwJ3yzOt4kOFVk+eeYPTcbCViUQXT1QpOoKJwAEn
NlWAOj5mOntNM59Uc7idDhK/W5FVxhjBkOG0bZJoGw53yfSXNQugkJKtPd6HqSMI9WOYwCRw6YrF
hBmp7clxzggIi5D/FL+VFcFcd8Ek8M3FRGRjB+faTs67laUsAOX6vDZsPap0rR+MWqMP66E5fMZw
BQCRkOCYkNRiOB18i5qSq4DZEJTMb5jJltZ+6N5VtO7ohCVUgckijZaDmsG8ubrlCwMdiXoMt6vl
EbzBKaLYkfVlUENTo5K2wl5oOLwoV7hII8oUZYZXcNUxBZWmlDHea8+gVT3CdmPERq5x43/52UpG
GYq4KGZPUdi7VfeHVLyab+GwA/yTM5Yyz37C2eBQJ3sOMapHxPUxG859+BYP30l80vA7dE4XLQ33
LYuWebJnFBuiTYoONT+O0iVwBm8jkswgrRrtFDanSDvJwUlSjnJ1HIJDhPMO20O0Z3bqpTs/7ncj
JgxjGx+zvXYRTyrOevkt20urriRdDYgTATcF2Sn9IjzpS/3c0mmOH/zDVZcgBxEsttQXRtXMpXYb
ZTqxO1wFvoYMcKVz372iUMiNNSeggRN/QpxIeRHhDcHADHkU6csKlsYVRyuUgZ/2JyAgXKCWrazg
SDGV9MlZelW2KKaZpH8QTAkjU3kIj7xd9s3Sg2VDaN8QrUQ+d/PUg/EolwMihWLTa8dUxthp3FwG
DxnnG7frX1x6UHY5ClcxnSJBAb75Q2ZL422gL3E0jy74/m+t/zlje6sh3pDu7tnxxthwTKnHvUWQ
To9I+qXLNog1R281eLvaAKGz1rmE1SKoFnJ/CEpjnnDXhfKbxZpR+06tAqHhABFR6Bt8wSxuqWl7
CzkISPpr2H+M6MT+/jOYMff2L4/fqKTDYKfGlEgTxiWLZ2ZOTAZS6KvPCEL58K7iErQOeezol4ie
LQiRmYkrcdjh/ov9jcSsVEAqwBEIUPT6e7TmpDGa5ldIngqcOcp8vpkQusClgwIu3kKZMBVUuBzM
SOvapBh1pItCFKG5kNSXUj8N6pqSIuBwZ3HIqzk1ZFxNoTtzTUbdJnXee0CSuiUcEHUOih0HRgHk
H6nxAYAu4+BypKxOmOse6lUVnXRYKLCm8QpM/MFNw3FUkAg/grSVfEmnc2oj3Hd0mSQlDrE9JX6Z
bhIyxaMa4QKFHWCalQ+w4rPjXw1hArdcdkr1xffW+jinsdfZjI+0t0DEEkpaA+2vGULCivAWT1oj
WIje0124M3xMmFBS9YN1YhZNEauv20Z6TOPkKffEa84Nx/iggH3srSCJuMnN53DRudd4VN9lztvm
4Mmzf2xRwmaMYwUksC5jXWHk+v/0uhiY/qko+U8///ug1fpNndLAGYn+NOhNqtbfNbX8EVpbBGQ/
S5JfRLUkFuuoIJi0ShqSLU36U2Ix6eFTm8vSZVWUkWX9jVaXpP2l1fVvr3zqZf8yZyUWO1XV1mgw
uRy8BkUMWgOfg7Joq+/GS8+IZHgZRJwFh+RmXv1uXuCgeCXNVipJdpvH/il21mbjY+O4TkIwS11o
k6UAbeL4QkKdtvOsE2SwmUSN3m45K6M4iPKzqK8qOCXBumaCyr5Fwqzq4FltgqVXHSFPpsYbKVkV
53vUXflS7oDDHBH3dx0cOH8az4XirurXMUujGP2QtHssnA0i2ISDVJ2L8ayHn5n81bcIg+6wH/p2
qdTbYDgX6VLqIgQcb0TgjomTE3cGcxvrQ3LSseW0oSNEoEIJjyxf1YIVv9qIx1oGPdHNRPoCXr5F
qSmMN6/87vutFj44o+ecXE2Wz1NVo3CjgMK8gdO/ODlDrnzUHHYl2vbxxj3o6D/9vX/OrYrUNhmi
nclYl0YNFKHqIy4vzWlYct5hrVDGM8SfeGNW8/hhWnOoMPFNPyDknJYnEPtmjnmRgmBCEcnh/h97
A08dW6pqzgXTHIcbil70f2tWcwj40w38n37+91OF+BsyCPQOkgaoE+MaVf2/bmBmTYya9N8Tx38e
OP5oVtP9thCzoKCA72lw2//RrMZ8q/JSQZDzinmtf+MOVsx/o2nqiEPBiJKnyYxNFac//+UOJiBV
VkbFGjZlejWoPyJU8Ri0Yunrs1BC0GKxUxmvVLkhmazFbbKUnvWhsmlESi6pymyBshfM82xdG2wy
z9hgyyX7xsa5H3svxinZirAzMkKKaGZJS8gOubZI8oO+6QK7A24ZkgWCbUkjxBUVW87UHycWMeHh
KfvhIV22DABljE4VMNn9miga2GnY7M15FVKKhRROTeeMsgYIZu2hEkvTS3iK7gbc22JhHeu1xAA8
O6S7obVWvTfs6Lc0U5LtzH+rRfRNavnMxMU42aEAI0/orgECpt/pC+wwoKcExsopRrsk+lGJSzrS
jU2YspgsLPWSh7uRqGeMfM/80T6zAbvYifrR8OYCGSwaOvYZLK7sXUebRjrUM5declJtkl0LqyI4
u92xg57pySuXiO+7uQwwJoWxLbTEM6/RxAHgIjOAvxxwg4Mv3Dyig/wxUPvmLzFqypr+FuHbM7Fv
P6aq3sP8x6i/gbczk+l7hRSHSrkp8s7uVA3Wd/zRiJtsUq9DMS+pnHXAIL5ormPSLIRXQgQRvyKB
keW9NrYn4bMYN7EOwImUYpujjVv+6BR34h5PH+XwOsoTUPFtoKUWO83eBWRYYBle8n5GHqWp1q4o
HAz6i6qqXEuuTZgRWclHWNbpLURJXu7kpUtZXTKPgJ16z/FOW5ivdXFU5xnAEe7Hi1lk1wbxh0lO
6UKBn+a3BGe2QEQiTF0hkC3TOOa8yxEOWtYfChTwg0/oscJXjKzjEcUMsOsALQ/4V5sP2WParnkI
ej4EyAcIMsj8SGg+TiIOY2oShsED0aOGklcvFYYyImC+IEeM8VCGhfWugOBLqk0PmCxp3pHahHW1
0fOOPO92m8bSaajWWSYsYo85arPT5GihgDW1lGwRivoyTcNjEVoLK+HZPTpm3qe18SDlhTl95QZE
TtLsu9GYC5ZmuyPcQ/xRZrXIcfcJqQ/ThE5jQIo1Lj+QMaKPz8m08/5WW8LSw5Pq6pcSDoiReMCu
ed4Jagg6GlZiD4RFmad1NPdgjOa14w4Vae0cW8ixMqDqtfgSqqvOyKVSPxNYpuJIEDI3xwizIqMP
7aIs1QXChPDPRaDufCieKEgZvHLjpg10v7BGxiDPwjxdxUrE9KObu0ixrB447LbuMa/E4dEf45Pu
Lb0uvKbg2uXo1pqPQDnp/E0R6kidhrBGlPjh6hq1+0XWNzqD2niKVdT5sJAuz6gdXpqNz+eSuEhZ
yTpMEzzfsjtNwAOxsOng8rHCA7JpX3CXhBvjTeo2zTZh9CW9k1RAHk4HikehU1GK7dlo3WsdlVst
y/7B5nDsYcY0RNWBUbBHKP/Pnijr7Gy/dNrU//DzfxS1iCgksvws6aeZ+097IkUpe58qK7Ti/qS/
IBWaHxKxayNmpBH2S1Vr/ibLNH7p0dERREX4tzptxrSb/ypR+LeXPnXiftkT0fr2jVGVxcb6NF4b
9FbE6DbH0HI6GGEMArApvk+8Y1PB58rhPr174lUgEIsasC5A8u2Hw1izXdkqHbWbhp+rn4XHsbIF
4oDMnVS+tJyXIc2YjN4w/c5ogiMfTMU7nvGEh/T7QxMvClgW5nuhbAfQNmqQ2YEPtM/bZcq2sEXg
staudq95e+jLyonyi0/vTHby+oUodI3s3UJaWMqhLR4VplN1Ea+JHmYoSHcp95eBv1e9vdkS4jZv
sHuRBlYsrXrug/Un4hRYAvBeOlm9TcPHoHbFjynMimMtrcbv4Kv+VumVibSnEqaoV4YLU467vA+t
VVMcxBFuLOMBu3kHMtPVjtIS9zyHWqvw7H7EQp5G3kru7QDkmLFkAopRwWd5Hgn46Fig6wJkNDRv
KwOU3R+UstxbBoeLZnxkzDzc4qUJjnHLCrvxk4urLD1t0wSweVnNcDjzgLq1y+Hr57vMoLm5MkKu
jJ35m4wwJm98kCg/0bdX5LCxdA0I84t4URPYBodfteUOkv1cTRZ1uZKZiXKAThmkuZB7DH1lFOex
uMoGiyq7FAZYhqYrKcInTiAIXwq6gf0p7/pZyyoIANoX+jm5gNZn+YZzoNuXbzUMuMohADm11oOy
CaxHFa3BszUV/rRjE6/4WrRLgg6xhbNUfoTmD4sqfQJPug2660SaV621izpvqfG2wA9EybiztHev
zW3PlyGmISuQbMWkz/DMmu8CfzJcq7WSMqbP1G2HTi0IVsVZOiKv5wQDYUhcZ58UbC6+8hUzwa2K
cM0od2VIKGxXzo06+NBoHuOwGYPPqjpRoeS8oDa9CqQadpfIeMHSwkB2FecKIUThjIFtXpQHyoFC
PtJQg/JszEZ0eeqil17rdb5L/Tki+xRZeyl+d7Qh8A9iciSwTGO2ifsxsFUSsB2R+DbJ2tCk304N
UZwPUkNe8LCunygWmA26Zhm8K+jK6c84GvolVIcEn5Os7KLY1dk06LDNG2yFbAvnoPrBeD5/z/ED
nQ3RIf070DJMau9azWyUvF3gJ/FEgbIY2YbnUuCA271W+ZVwq6yI3+jsjHf/4l3DO7WHCKerDyn1
WvGaKdG2oXVngDcWYsWpTOPMsBH99bx5Q9OrQhnVuT4tMBmr9JA6jXP0wphkNqwkjOwWLC3IBFow
XWFzZvqvY9fz6TRi4ZGLLTT6zHhJSa4zXrLkWJuvePxibsZCv/WgGiyR73drJ4RyMXeSlmKBVJQO
NG20NuW8STrhuRzBha0tpMZa/hTSbSLf3bw5cIIm6T1Qv7T8ngibrjir8j1FJJBhrcBknlbKrIbC
GH8kxl3xj65xlE2gWRLf9reOko6YyGkmrxgN2zVEcgsgOEdSbP8ClkhhqM8erz00ipWJj0sjCiU4
n1J6l3VYOr20KoJm6/KpKx9GTyVEvp+NtVFCrMzA8axbM343urnX8NUakHt28JDLrbv2NshrENvo
Xc/MfyVXq8Ra61Se5koivJn1jlM+qAcAWBP1ApS+8jlwgo8XjbJQXSeXjz7c6GMUqkSNI3pB+ubL
K36jWQ8vKi4U87XX34gEHt0Hgtskll+9jhK9SL8hkk/W+XCfkqST7EojWwe1yPvLF23eMyNVkJ9G
AN+TraWHa1liGp/Y0c44px+EycJJneUXdYddoR3ePNI90YCkc6F+Fl/5IVtHa2PvovSGohYf8sPg
EiSwVqlphWIqPuO3ROqckIVTo5NZcqFFyrqowQ2UpMJDHQ12HGCEEu9KGZc+3QOFRCHBu4XdJlL3
iWsLML/XGX3+6OEqRzG8JnRwqKAaTEkgGUjIC5aEHQPflcbx2KWIGqpNCwENf5vUNMyfAXaCpZUH
rhmV82wAEpFja7aYyC+GbcXMP6KlPTlN3/G6rfsxJ1BQNBf1YUAPnW1qEZMV4lwbcUGOJXS8yfoR
KYUevtXj1TMuHDA18R0VPo3KH51q1x2phfex/+hRAkSvPS1fyQLPXztJexiBLSZbv/QXjGUZLZ9l
c5Oc2nyryzvPVe2iOA/CBiBuDBFBL2YaMYYREXxldGBIT/9UBBuhLQdWxX3fXTvxkzS/9OYdu+Sh
YFyJZImuT7uSjX3UPYjDivWZV8IX9i8CaTwVOI/BMWSSSzdD/01yW+CTR0p4pvrS0mhvv3LrB+k1
bJv1VhbwBc0N/VUmCKd/JnSmM+IS837vlzfF/w61SS9Qme9eceyAVz8Dfx5ah4RsgXrd6Hhqt4kW
2JMVMSiWaXAnkTJQ9/7waP1nX74DTTjiFBQyZGIJVca7Iq3QL8rC3gpfOddlBz07c9dXZkSi6bUI
lnW4gt13DtMFQ4LG38YAuMfgKwbfXBJqYUnbvFvnGHqSM0W136S3uDkr9OxSSOekRSNY6ud0NBCW
S8QbBtZJ4tzwj20t0SFFIEj3Vpxss9rPyLj/0loiCO7PMub/9PO/l9E4bUw0kjqy40mqPPl4f+8N
g19CfEn5jspWEX8NagGkZMIWlQxYC7JC14fn+1drafojFfmyBY1V/Ylp+BudJdnigf5URf/lnU/Q
4l+r6MzXS3cck2FT9/pp9He1PIJ557vCxOVuYUiIUZOwdTBnTGHQ9rOE5DUGrDB5CkjAvfwEO1ib
KoHDM0hHkEOwM6RP/o26ie2xnby0ZvpE7l9bmzZ9lmCcfHw5LlGoGERIttQQxiUqfSf+ImsZCc2E
oFKTeZTYYI+McRngk8ATGGGjYFNec4ff9ORUJgTi9cR0fENlUm/9S2nu23JDlc7LNPmey5cYcBPm
xIV6a48YZkkNG12nNY7xM9qK+8qOn+M6GfbUoYaIyWWPBfWhWe/GKnxYtTMw/m7OIhWSiYPYUW+a
v6MMJsgFZmjO7Rc5kTWHymM1L2yuR56w6qlF0Y9eLCfacsE0cQ6nQgGt3S/6SVC4lM5xSot6mkmR
rAnZFR9E+2Io8O0xHllfykE/tehYkrcUrp3+RUAe4/OLyuYx/U9szgN6NARQAgQZOj3iuIqKe+4t
webJvOCaqwYtBw9ysTSUtYzEBrkYD2vwHiivVAEEfnbmQ1UO5EoQUzZ1AHCn1sZhqInOaRAu4n9Z
JJ/Wu7lyp4xrIkvkgw9PqxYXt05fb4zxY6w+TNLVll16NcVdJzhEpxBDMLTnmpJf/pDuVnvu3K1u
zfXoEUpbvZjXLokMy2iEWV5At3Ea6KK1gfMGVfdMWY4UCI5nfJIBnvmXha85IRoF9AGdYkA2WC2k
DXHa59g8lYUDCF+zbFCovrLE4gFjQ2o/o2COok8oTiKC+mAx7PBHW1QOoGqI6vkgfwu/p650W5WO
aa/gVkRqy99r0ctpLZXVvYCopVHT0XaS37fbDC/Nk178yJ7d2ArOyIbCLtzQl+8tdcm3l19r6XVw
nZ6rRTpsYe4bfW0Ul9z4Ry+opk4IlYR9AI0MMJf/3quHf/DnvgTDur/+/O8LqgVxRlYVVtJ/GRT/
WFCt3zRWTAZg5v9ZRn53NYq/Aa5H40NTQqNn8mtfwvqN39UkZDfa5GHR/1avnqX431bUP7/0v6yo
oY72LE0SFCb3DqSIqJ3HaJj7T+UVyr4+oJYGuD1Pg2qXtM+hbNfNgXmbaCA3mJfmmii/hirMsj6M
RrxbSnGIhFMqkLLtlyy+uRMyjU7b8KDH9TzJkdAY6B6GHfhd+CmTxry1Yvr1D5nB9KRKoNwTdHIF
1m3lzk2KA53+gz32iwKSt1HYynTmAj9n8vKwOo6bYk2hoohkvnAIQ0iIHHQjK1+99YJ82Xj3teLT
j97InI/u/Yi4fOu1IHJZ+AycFgpt/3O3J+OdAM4Zd7ldkRzaHES4zoTF7dwzuUCL4cyu0SDkzHCC
1GQ9RD5IF8NpT1WUf4DX5QG1eYom26NfobTuqUI0FDIWMCs6AW8sxra8yK/lGncavUeOdMGz1sbn
FJ7T0QWPeVzi5QOivJtkiSH9Z6hRIz/7L8BjFmGTJPgik2wzbQVydNKRS+/eOrrK0Q5c8LFyfN8W
FGc86PBtLCZx41k9Is+5d+tK/E7e9IfBegX099watlzbHL2Z2XcTji6Ht6kTmSBiJOeCRutsF51G
Lvm6CeguBcbMcDQnWJVrxSnXRFDt6qrcYN5WlKUZOyLK8kHZZTqgOTjDEpmndbzvsh9i5y3a+F2C
qDA3cacLgiOjJkU0zYe4Ed6bJ4sUYqcsIXjJWQp1C+zH1WfZXGKnJAFNmvBCqY2jYZvdhluUL6t9
/Rm+ikwopFK4BAh0Wy6XmNPZTaMfOiMZ199B9dqS97PER69zXDRu0nJw2gXIUSa02cHUVuxeIxPO
lmmndCOezSrt/FzfdBLivY/x2T+hPHP24MgIsg1igPttqhsJDzrtC6iBGWLwFgaiB2RwCjAZ3AjJ
CPRSrmmqsxOx80AS7SHANxXM8RZEf+oAQE7XsJj0irCZn/49MyWuXeSY19/yeNXf25SkAhDah65k
kOAh0NefXucuDWvy5qozGhjEhOuixiHCsQZbfBAkQ88mrmjbNyJ/VMY714cnCBudbkhOoBCLfsXl
ssRGm7URfoS6/iRdDkQ8IlWFKUQNxyEsmVvpnup9dAMgiB5yX3kVDHUzGtEplM1xaQactiBOD2Lx
pQmSMwBBdJHW0vWAfEj/Ks8KrFXBVUFsbYJPqV364IZTD/sUhF2T7Ud+x1TY8C2Gyqle3NIGLUrx
yWGTXckI+EQXVRlwkM1RvAK+jOVNYDIjBwEX6MO2W7R97/QauyujK1cyrmqVO5E+0i9MxGn81XfG
MioRXhVpeu2tkp79IjeV704Od7pnMOVBEsC2yeLV03esbdyVMvO8hrcgNwMBars0Jnhksm6R5DSx
dhlJRcUcecyUYc7/wScgJMGcTMkNzRdpiL57zjkRmHBvwtGXOR93C4/C1xPH74WttLcYd7b1AA/T
3xSNjs/ikPuv+LHLku9VZ55y0h30DIPtEhRNSJvDNRRUvz29QbM09Hk6SDkG7AUEm3giltC9TFV/
ISioxsitUWb/2FPQT0uUhRvKYFMzAUv/d9KsjGHsT5v2f/r5f23aTNEhxrK7qj+tlxyG/m/Txg0m
gQbARES9wENMit4/BuwmmdvSRMDjePTTAvrHgB0tAPZPDqn/m1f5dwbszEz+vGn/fOmmxjlNmQLJ
f2oLfj0GSWFYZWqcy5uqgATpuu89+kQvwZ81NvtxbHbtKH+mU48lJyqaTKZpHmyRLikTURFE1Uts
Gp9eKBFh4J8m0vpEXAdPa4HUMvHxCNXN6shosIPGJ1NOBPeyHxg5lIxnxxwZComB8GSkQydQaJo6
+96BaMeljNdf1s4Apz32Og2eiMkMVsHAQ09SQLlTERTGko6Mv85vE8E9znaKRqv5OUgfFNtxu1JV
Upb2Wb9Tmp//THejZjfI24GCrv0MSeEO1hfIfvKdClK02oVGARCzupMnthYnIieu+4xsIEkvmHlv
QlleD8kpR8+cxh9KpryHDee9fqWIjJKJ5KSf2pHP+AmcBKK/0+Ari3B8poJd+PfpLNLSs+3eyuy1
73ZwPSlj1oNBt7k8tpB9ccGlrPW6tMJ85eH1HOTDlPghwGtweVJGAIV+JfdZ2gqUHIGjwIjaiWtp
KT+zHbafoVyXDFHANdTz3jjXMnLaN/wYpQCv1W7aDkoesNpyIXsLscby4rAj7vMjIebDITzSRK5Z
NoyzaT3MgBHRuCDBO0RntPTRFNNJydeDnKyxrWO1EuyKF7NNlv7c3cnsGoQ2rqVV6rh9PSPSzmlX
5VYm0nub7OOj5cRQcU/I2889X6/KGt4+mUuFKkpvfdaRo1P1KJWlTV9pqxEbV7DLunmXbiP5Wrp7
wd10wILluZtwKVZZzsxFsbtFwhRJeRR5QOpTRZdxLxX7XPnhuq85QlRp04a7DFk37GCC80pFoiYN
t2JnnBouNBY+n9VPU6lEGv9Dzz9jRrdTZosuHaVqLllMft2nP8F86ImBWZ/mPwZVSMBpmZ2OJkHG
VGckRoWeNoMapYII0RLtaExSLoxFFVgYhZrIIk5qSoHOwTYTMiWhkGz5YrmET7nUn5FmZ/nSR01Q
TglVWC82yT7YRxe2qfzElEEOzm15pLmeogS3xq3O3WDgp9KsFSWngMq8IhJL9LAWIX5HCdMtqltH
EAfxMPHCf8rfgr6UbwIa4M54jYhawxsszPFxMuKj0pNq+pMcOYE/I0fDucnEf1W232K7apWVzs2E
AS37iAj3CqhoOsK+xgweIhM1B9vmkDnuvOvs9FMa5qWFNasnZZ48MMIiF16wbcl+YWEhQbDNXuvw
Mf2iiy9yDeuinLUewyyGbtY0PSegbMrb5JdqsqsIL2vIsEE9S0FXMc4Rvlsq4jE5JMZSw3xORlxK
NkgXSU+UHTJzGg37NDOMzj8moMgGYgi/5dLWSVSTxG+TDzGXXgzI7D13xFDBmEyYjKG46My9UBgr
k9kXpVrlMLDoxG+4FnJGciyRabDAguKh4KKmgE9I+alzvHnZkwY4eZRx9xx4pAYGP3Yt3itFGy74
CPxz/NbQ2cZ/UB4wEDAVAIsfkzJC7Fywg2Y1Ig2Q+BvRmmjWKyThRjh7jPkbQ3gq8rvMWqqGyWqi
4RuoFyTmFgK1CFGOADF6a9tCPWPd0YBxc3gZPt1BsY3Rzq4mJiYdRFFLoMesPctzDcnFVKpIdfei
d3Q9dGtR98o9kRedxghs03cLEkVYrw2TsCIapMtQQPoznOp0ibt8vJd3lSEO2OKHuAsREG3F1/hM
Y5gJD8axjldHpU0PmnBVqNYp/Q7z6gZL+cvnQGMS1EduiimcIXUM4o/YXVi0sLx5HL4y93HhhGjo
/2q7QvzeJ1sT1fvkriPYUa7nAjpDXA73kntWPw5OehAwSvYLBIYpOnovsxbiKt1LbwrfrvGkXtJ9
dNS3U5vHQ4cvJGisZkEEvmpOedQHaCmPonKUglOonYLmVGunpl6N4bL3NkXgVAQT096LDpOTEhRM
ssfEoLtvbbSMOsyayzimwPzuQhpW5y46Kt5LZTlVspebg5fsK/M8udU6mOA7400sXhX3B5vELOL6
WAytpZbQhlXtf8nVdgIL5qhTjh1cHNwNIi6HFrdDgeuhjhR6XXOLY0pqEwyJ1oczHN88E80U0JBi
Ry3vTj4KZJKI3iX1KJQvinUd8VtgYhBxTzIa5rSBPL8I3tMRChD0qUxeFMxRfBTxGTPKDF65/xox
5ihYdxN8HtKiv4sPBPb+PcvhDSBUKvEYOFqPrQRpOLvXDJchxTcOkrH+4gzJ/TeS2gfqSi43P+8p
vmLx0iwWknHqOaIF+FJ6jq3ueHdppk62PRH3SjAwWdzK2UaXVwbultK65PQmZeYVnCvsuplX2M7w
w0wS9MBjNOyg1Gr9hSmcXPcEmXSmqgDMJtePf2o25sXc1iwThZPvtbW1E1yH9WSkwv5Ugc7ibiWy
Ch8zzchKgzLBXlruAzZRfS3i7bHIAYITA1lJP7bKUrlRFrTYSXEETVQzqzyQ+bU3D1azNi/xTcR+
Qt+sYRG9J92yrgiZnvmXKeNzjV8PgCDygtH2+zmuH5/sr7O1iVfxpYQT+yF9pCBVOAN0F6u95P2n
ac6K/tTidGoJR5UeBlR8z+4JA9M54BwSJnekpsx8Pm4prhYR9k7NvRTVNteUcx2rZD+CeeBZFRtd
r9IQ5sX87KuDh1iu03KVkRMWMca/9XQa4BnVDR0WGylwSsoUiBs0gjmuBpIuadrYDMA9lj6MN42d
jaSQbZABoCnj/5j6tuw5xu76bmuGpFysIDwZxtHNPyMIFIzE3WRr8AEMBzE7cGAu5V3abfNqE/s3
lK5LzzxkNHIVdVz+D3fnseQ6emXrd7njhgLeDO6EIAh6z3QTRFp47/H0/eGoWzpVUqhDUw2qoupk
Jg8T/M3eay+DPU3z6KOtKW6H4KGPmzB/EtY48WAeNDCmzwdMd3CcjQZHLfJlqbMXsRsYGTQt2mlf
XWIipJq1HzrKsJyyZ1ZgFtwAyfMOtoj8UcZ2QsyQv5jdbKhDyH6s4Kwdgwf0NfOoeTSgHK5kW3nl
UpQcUBS2akJUF662rjmzaRxjMz4XFzkkR3hPHu8pe0rvLa3iU6U/Cn4YNIWss3RThS44Dm1X+mxs
kkP9QRgA1BRuBMwsIWpiDRnh71WtYnnNbVr/GIJNepn5hWTceLYqF29AZa6goWrKG1Btg4xmksIa
3MjrZ7ETD10uXgJdJL5LdYV6Oaeh9pQ3pCWRbwqq5dN9TnN2cA+oa5TgZ/+xvR0KAxE7FxHJEYID
xlz/WpKJIBLi1u9EsX/y8/8LyBp/0S1pDpo0ZIBerMP/1tthM8eEC2GliOKCVJDfU0QwDv87FYy/
j7bv772dqWtMuGQZBxFSL/V/p7f7Jy5zcwASIzYdMraBo80fJ1xpGClFKga4Q5OMBS1AAIOR6m/c
KTsmO02IAu0GaXjCUS3+Scn67afX39Ds8z/m4zDM+2N7+denj0sStuYmI0btT6pQVesasc3QcVVA
RQVgqyq/ZdwvDX626cRYlsG/ShWXhR/ECGI1YJfGLW4x8ejN7ojCxJkzbfO0RXCl0qqhfdBWOZKm
JlziddoI8J81gFZhBZ85nw7Rr0ROnXELAQfjqumQOCs/5cR96QRf5aJWkHYrGAT4cLiw8qiE955C
afad/CGUDUkIh6f6Hk8UvPCBZBAdkUjtIJDcCruzpIEcDtiZQ3fB4yxMTVxHyarubqRpRKILgVaq
SFyxcSqgAMKqQQOng/WrbsZ+MzQ7A+IQtCeJDD2KAFuNlnxPhgIKe9Q5ln7h93OoSKau2mGlEAOC
WYmMjlXz+3sFMSkQ23Ofcd2oPqYmCQYDAj7bYWNtsu65L3j/KuaamTRBbuinU1BulNi2Zh/tQAZf
7L2zn9M5ZFXjSmF1a0llEAAdB5lfOwrQarTPxIyQP5A340+I7xqMbH6VNw0nOQLNx1bJcPtQbYN7
cKlVzZencDJl0Loz8IOoiX/UsHZDc9tKth/FLnMwsGuZ4Kc+wYgOO0I6+OgWxaFbrbQAIj/aeUJe
ShiIpjMU4qbON62AfHDc6ip+RvtG32PMygB0VxPyHkGuuLf5kijFkBIoz45jvB1oD1EVkvLmhB4U
M2lpfQv5CNAud6eMq6jAhDkrQz42HQPOd2tCxK4OdOSlnm87qXyrx/SdCNsLi9WZQ7RXKXrZCf3q
IIuXqOq3LESNdNHZ8zjFc1ZUKZNTzVvEbSyi1oToK2X3hJYf61gUCTeDYMOyXHe1AjN45WXYMI/4
pmIhWK5HwIyKa0j3kBKoQaUstMb6VicRs4U5hTJFQeiP0vk/9syeQSlwL0zOEJHAnp9PjX/BSpAV
lWPntzP7n/383/E4zMwZdqFQ+dOZDVRn4moGU0DRyHn6A7nX+guRUDo/Bz74J3IvajaGaCozNu3X
Wf9vkXvnG+mPJ+b83vG2wPjNINvur2q93wG5SKi71JeJeu2N2+iffCmlU9iK4YUqiW0U6O/yeNd2
BcbAJQXFXS3e1ZRQWP1Aaz4aCcH2wmfo5PZKnuqHPJHXkn2U/SHEv7roznLs4T+0UqZlP1zqin7V
xLtCMbbRnPOSXzElZSZAfqjfwrXfYtTUS6uBJTxsReEn8DA7eQnq5yS9DB6G2zLq+XXt26VdjD3h
xj2164ITcX5rNdiDn46uis44FH13gsU0eVDpb2NxVZDQ6oSB8p6l5hmeY9btfGsXpXufmAqjIYBq
xBQmnLOlTMyy/VUkN7cCiqAn9ftBSFaZqW/VPEDAj5Q4hEzVGNkmVLZFnW9DPSPIjhpPbV5GS9l0
+4pSqfQ/kVKDdZBym5IBkcKSnAm/bbaqOjp24duASy0GWz3GkG1lCEt/Bj3nOFiCMElsiwcZr1B3
AA2cdIeJ2qWBrWE5IPD3ZKma3xBaNqH1DcPOTYlMbmgabTlYphoeTrC13qUYHxTqSo6hEc8MXArg
rQLYMw8cz7F5wj/jGSJ1PUGCIGwDBRACiB3joWWzLp7B/IoT3q/EqL4XlmucYiAZsmV2ADDVGqMP
Qp40jQgcZBeLIKtvBrabKGZEDLEC6AfJzADdmF9m5GTPJm11jsEcInSZg65vYUcA6dJaw2/QFhSO
rbYLEFyYblHeqfiD11iHuvc24VVZ4DSNq/ikbZuqtlUYsc1dOFG+MtfQbvJPxbP3Aq5c4kUkCLfj
I39YBI+8lnWy147+NnU6okpA0tJ1rb9CT4TTTn+ZbSULEmdIonA2kmiyCY1NLtFUPes34uAxGn/P
70W75y6LEU9iZxPfjFcNXATxkX5NwcMQ3Tf1e02sB8Fm01egvMyuoulHOVzBvgTUn3TK0afVHfyB
5lITb4POHHlZK9KxmIv2FsX6qiIBK3r1hGUTSE7YYGo7s24DgGn8wiOY1QftkOF/AAEy/dKD/XiD
jSnbkpPew42Q4IIAUnVQDhMSnZkc2aCDkbVr8jQhNoOiq8Euv8f7eg9jg9kbLSPXo1mCb3wHMCQ7
73PWRMLVd8ZfdugHIVn4zX28i/eaEFwRImy3KkziQ+CmxOkyG9qPEMsBkX/+4RvyrK24aNy/fYNW
n7qj53W7CDJwXE2S2wMpWSRhxJpyz1BaxbtS/NH3KfqyJHAxApD8c6QshBel+WrCj5KBKoFpUKs/
SsEVZldC/KIGohczVw2BILbyocHrceox/Fhnb8ZGaw4yHnPTI4S86u34jr45TMGuxzcy1LKzBgBX
n4HwLyqmjjnfJECS1nmqu/JovXRIQRGQrTXvFHVwipZoeD1sIss5Om6d+Oo+F5lLphuEXA3WWFCA
rnm+KrzdCBIaDMjIM1st293UI3foaSan58ZfqaziFP2Z9f2Pf66GTnWNkQfIz5OxyuC8XIofCAs4
1kXoB3HL+SIohhJthJmudSpsA+FQ4xdFgLqUm/sZRlZW0dk/9Jr20PIB3R4ExtRf66Cg0HdhN0ml
+aT6DZlwIDRm4igY7A+SQmYnHZ/nL436pygAjLeCI0Sb7qnjfI5dOLl+h2Hru/CevvSfUKlxpBum
0zgdGZaMeJOAoijAS9NxMHZqCd6i+SstQ65B0h/uklAwGKULXXQR++Ji5pDFdXjk4JtwIrYtSAZ1
j91KBKdH/b7KzLt00HIS1+GHt3ATcmZC3rP0SGcsWn6bhA5QkboV41zI/7H8MNArmIL4EAlGHzra
9XSVf4zPZCTLAHTW12zwd2Rx9MgVmTOJW3OrzHi6PS2xadtP0gib2hHNjgp8sueRUgm/Qe61c/rJ
85pIj3F7TmGNj0UlQW5YZuJJnfCKUsHEFrH6FXNB0HUb0oXM7jQ/9cESYVgr3shzThZH7aeu16Mb
IagzH9Yp+rKCJYosnPZiws50qK2o/awfbyeP/TVhVDo2joUlpyqdMTaAnQsptppAYea7Ln2QnMNx
wQEwIBWk13hMuFuc2jOLAguK9IwPPi8IF0sIt7K2h5YwMWuB1aZgv92/JPFPFP/4AF/B8CFBp2cq
UFAlBmjOIUKz0/c8nQgUKQDBxZsKcronLQtR2CjWIfDeJSZHf/hyZ9QnD0JYt2/psKwC8IbZVZiW
h8S48eo6QyQRZ4Wa0wUYJvLz1XSio8A7pBvwB9nlsrmwpK883HTQabTI9tPvMP32EDcI3bMifYc6
UToWo2h8qfVHR+5Hfgi651mfOqd6dxWAKMIVt07Bui27rZeaTjKl7Xub2FoDSkNZ8wKnKnamlb+w
zywsKvJ0lRo8s/ajUIhesVsuzit3aAIy3uwHbdVocNk3vYpxRU34SQiXoVuZrbowJ2vvNW5bLVEd
JvKJBR+bX911YsSzLveatC3QQ0Q70LVttTUfsMOjbmN8qW/oAsYeCgYDjwWuHfQoU7QLjnp5SWKs
xOdM7A5svcH7pfixvO9S3yoy+HrbudQ2mKBTs5eMz0USX/0l6D9hJpz6hUj2hLqY3sR0hUtdeYZJ
nUtul4E6ydj/zFmIhky217o9RtYi0jMbeo6APTdkRO6ERZy8Y8xRcveU2yZ2TQZ52nLAX22H+olZ
JUYbTCGvOSra9mq8pE8eU8J6W6/nRcHqM+BwUoTReY2zLaGM7/bCe1KbL7RUiRecRbD1GNSe3qU2
qBOwAj9n/ho7DpjTcFTJ3AJUbkkxHC0oqD8ck4DlsDrNWZQUN0/hbtrzMj/jU6Oc52YeujYhwkfr
JO37aYGMwpYPMooaHdpC/2ujLIaz5sP8Zovin66c/Y8KDj699BunN06dZeCv0tDC206/jMpBYRqX
K95xFg/MuMECXKCQHJx+VBw3GRAJP0O+Dn17hYKNRcAoS4yxYXElE36EM9NICV0YHPMbrS8iZuI/
AhxKaFYxI/cIewRU7lHbkjiIf0krNK8+lYVco7qY+GjiWyjs+bX1rvggslSfNiDOVbgU81sqbbJz
jV+CkNqWwIhqlSqQ2LuHmjkiyorXUtr4aIQZJnn1yof1+xOotvhEBWGPj/Jh7IaNKDhTB1/XlniM
7U9/mdjTNOc1jJv8GDdXom3Ud53lJTEnG155GLPqBy88c6ca33Xvzvlb05v6bF6NEGMLsmNYRYpG
hQoDy2N9lJzH2QsGgZfpPDWvBLvBAJLAv2PzrnR36CZh5ZIGz0wB14pizbCM7To9GPl4stPe5fbF
YuBJe/GOU36Wuem9uSYXkRuoQuBH8OoL173+UpA2a+fPOZ5wv0oxpFcatyq6myByGx2WcQzv1qrj
dSrEThID6fgamfTuyOo45upJq94YgAMHL7VomfkbnwWOdnw5rs0PXM4tHGkxh7hWNZZPc6nUfSe4
anVbUjgSVyhWndlhbHEW+k08ISDIifxpMKRlGf/HdtFgbgaOcKYiz/wSVVP/te8LPBPa7N+66H/2
839HPk1Y+0RsKFjKgG9CmPmN269gXY4njKSoM6v0b6wWCPw6bjDajEpim/67Rzlfmpteum4631+5
HP8O8qnwm/2J228QRqbhhw7+itHMn5ioiZArpYA+fOsJTkRdljy6VzozcnjQqCWfhPRqsCX2w41A
gMmH6M0lQw9FASA8QcfKNyKTQrfUv8NuG3ub1osY7dghZZS0MY2vnrtM2kjvlfZ/4KW6BR3oH975
758ZT+/37l8jXDhuLZVMZSVhpypOSQmgM/Pl0OKYMujrdDyfDgPzOaMGwzPXA7NidRVwg6YhcuCV
FK+K6iXsHoGJMGyTimuFujTdGs0aSoNPjMGGQ7Aq7KrgeMe7CVWoMTo58wNzrfdY9ZHIlYzYvBhE
FYcRylg34K/zR1sKzHVK5AY/1AFGarWr5IETmCexBLCVUc3Kx8STieVLwPvABQ4DRbBAWMH/fkNP
0/HHr+I2LGIB+06SBXVv4swp00xmyhW/pTksagpKwgFJwmy6XXfiaHxw5c5cFmLWTzKMjU+uM1gZ
PXN/Dnk0iExKyJQ/jW8+j63aCuZCw0yngD2DOIloWDKNPxrzUKDBIF6sEy41cDhMVjrOoPwgViIL
zqpHFRKuR0g5PjNOelEZ/T9EnEWBDsLmrwY6GUZ9r3mmU+T74VVl3ob8IaStfMn4/QeIFkwuMcZr
l6GJfK5fBrPR5lwBLfg6HOOInMZyNY/h4QxmDkZ5GOKdtU26iw7CubsMqGxd7RE50zlysOQmrG1P
diOZzaW1RcoAGQGzXAmA3OreQJ8ZLJPEoVPWndUlmS4tSChAErMh/PPGDR953ROP/BXV90K8dgCj
0htkAzHYZeuxcqbjSNBdyoA32M/Ba6U5OjXWpMaJS0mdFJAaKBlHPFBqcZugacESt0R/YgYbiSui
ACuP0x2rCYrUBIOWL0bi0yxmaQMi5KA3EdOC+6i4bZWXGMlx8YqUmVyy9kl5vier4l5sgn37413g
Q7e2DCKLkj167U7NXVkyel/6jrZTn5iG6e504hPc+EdhXX11qGrgGQEjz8BHSiLVLQ79lSF+UwHQ
/pVvs9a9R4+9m81H+mk6TiGJM80iEmzcj4xFUNvDyL+Zoy99dam+ynfYncLnABiAYwQ0cZtyCB54
vNSYZTcL6ZmSuOfW5yrdTQzqZxl2Qs0Q4k28kInDWWIPjXTe5znQ+hMGRTAmlLfwmB8TnJbxm+X+
voZvxnMnnHTBwWUH06PN1E7vMWOFhCTM1CCsDd78voY4dPO2M5rf3uYxgLb/wBlzyO699CXiGpzN
+Z/pmUU8NI9Z44+0B8kGTuam/6gJRwmC8mRM68AkfqBfZkdqSx+XnHLDZIQadc5RM3qIzXMVI25J
Nu6Nkw5/IxxWwNgDXNwM6Bu+RxLh20knOHnE6nlD7FafJWtq6xG3brny1mL8C+fFsHOIJoREQICB
pv+rrkEw0r22sMFgOgBUQVhjjEMbfdBuTO612rE+82O47pJXlAJU4jwu7zsG68DRaoZ78IyKP2Xe
FJE2jFt1GrjIY+SyaF3C35bVajqQMjTmodOxzIev+io+qfR5eLEcpPP8yRv+Q74wzqbYlY1LDBB0
4RfsTyJp6p9ii8fxUzJuTOsNSRD5ChC8s+kVUAOnquJjOgzTpa8tBrNY4J1Gg1UQf8eizuCcGohd
p5IZOKxa80D6GwwHHBz5SH2C0/DGg0zAPDeorip3C9SrtxqWMpIcER7KurqEIIDI/5kYuOONxwyx
HFQJVrqrN/dutnuR32APiyBdwbie+zmfTT1kn7na78J0OBBmIx2AiyLjJsGTUPpTjcckx2PzGJnX
qOO0UpFyvptrDEJpMviVo2BJ48PSTLRwQWmm4pUk31X16A9gzsa6ezWWkas7JJ6Z8VbGrMYsPyEc
5kcEcIvJglkz0YITqh6LI/AjlIbASTO31FYd3KiEAG8HkTk5iWK1gvRM2wWzj4RvIIioXo3JioCg
fWTpUKBwaoItuQJzKUCiaFt9pmzEAnEszQM26a3BO1Iz8ieRhkbyEb9hnQQmC2dVqc9cG7WxEkKn
6bfWmVSNxaMGmNEa7UebYEIwZ1HaZ1oOkUXckO82R9041JVk2lHei6TTCenTf/lFFWVarfAidtij
3/7W/W3+kJLX+brVC4NB1wJ6SE/uvQUW4nBtis122E4AsSvD/q+6mcQ2lvR+G3RPuKgb71O1HaGq
bYOTdgygs7Gjvfkuwhhmjo88JC9huMk+ZW8Fkt6f+htrm3ykQkSWCFq2QLVNIlOj3/MaxvYqghJ4
7v+zczsUylqTcQwiUeX/qGllgnL+UNP+mgz96ef/PhnCnUH/5fjyi4v9PwUtYyFDgrctYgqj/HEs
pIp/kQn+pmjlJ/80yLfQcSGgMAnugNz9b/kYwi+fx+R/Ha9vvv7//0O3xUDs97f9p7LQ8L0IDzdm
2sUnwbLx1oK4pdf7Nj8COfT+RnzID/09QAQ4OfqT+oTUxks2UXD2ga5MPFSxsLoAneRv3lBsMLCx
izPEJM5omFGZZWzAW9tM+xirc8Gty7WsypcB+FAmlad1R2hVWlUvYyzNchPQk7n9T1aRtJVfAsbj
yto7V2vmUw1wCdcelkuUrfnghN2yGMBq5BGfTsobL3o0IhRu7tLoNfTww2AstY6P5kGG+mkeqj0O
HV26jxiPQj/d99sCwgztIgaGXAIGbi0egagqLJyJeg1gLFymzSr07yGbpQlwLsNU9GTWn3Ae+Gvh
ux3aHKhwVV67Zt1RbkwrqXGmcWcKDpELTH/U9lpNcyTo1LkaIv/AnQIKLDIzQ8d8D6QbsQzdeUiR
fqxagtySdSxtemxVgEly/5L4u5pTSN0K0FjP/LRUu+VF/jZ1uyYCA+dVOOzEjATr+lD3DkF+c0pI
clTk+enQBcdURXCFj9B7JTzCoADgtoaO3xxo9L+YM0V4kIF1cVMTF9E4RrISTFe2jgzBZo1LE2Mh
s0uHR65sR26MwB27fSzaCVAUnlpgrpP5Fc4wDEhCHL3o0CEVpb7DVN4W8JchYyyjlvzheYQN6Ylh
DoMIq3sNsHYvKd7yA8OCF7wg8JYMZxOPjHQYEKtXrj5xdBvAAxPXnGZTqpc+2UzxKfRvmnoiBiSR
PsTHR0eEi+gk+UmTkLYtBfiJDkcwZAXcspsQ5i2RnDcgTE28F9DJPZh9S/gccMIJ4UuEGaJC1pIJ
21rf+TLIzRYIoEc8JxGHUN2D+rUKjthlVvqB2kz8VpMNJURerwAi+/J7IDmUFgOyn+IIBKibbv9u
WGuqW3GBZAAxAz6yZMhLWDnDzWINf7RnKd0q5RnTnAn/7Y8Zk0+c6VVNF+JHSrKNcSrVteztDOwc
KMAH9awqa0yBTPGqG2iNSqdqJpR2Tq+uDWPfw1Mb+L+y/8KqIC5dLXso5RsYXQXoA9Aj3LSb0hC9
nNjeiMFasyy0flMxXdOh7JYILUasZnyLIBoTrm++1EcuqekKTzWmn80L6V1Rl/hFa2eDdOVWoX4n
H6QDonlvXiABzrBzyc7MRdJjeaMVM89djQ6Q5UVsIvbR1HHidFCGVQ0Th7VgwLj26KqaFwLfW3M1
e7Rnm4T5RfcV6ltiMQBFQWygt0U7qK6e9iZVbx7DHbRHTplt+tLGm2gGySCwzJYvTG2YVaSJAzM1
lV7a4ipYK3iexRcVSNC5VM9BB69T/caXMPkSkZrQNjCW4PvLAX69g4xOYeo3ffLa0meBy6p8QXJm
4V50s9QP0zh2n3wcBtxYOd4M4s146V6mUD96QrbkYeBU6DlAhPkbnitGnbr6B0rohHljjM3LLEyT
fd1OhSMQnlIJjjcYi9Aj8DeAkzxgMUzeA/4b7RLcr2qxkHS9Tj9ACwLaXgyb+jCoG/G7ljapf9Fl
F4t6YD9mclZqDyrjNSh7trYutTtDrVOzKj4rvO8SFm+6xnY+rfZJAnTYYc0N9LymyRXVbZzfsK3y
5QMJGTqIsngcon6pof4rhWPfXSW0hPr3AE7gWTSY+iZgWlsZK5XF533hY9WZrxODlgDFIM/ac8Qv
daNvGugzFvAIPSO5MeT6gHZPgM/LeYKq3wOo7cB57JBm0Q9rkzbXgFVNiYicA11LB5FXBL7vbdjv
9F+Qog6x/8yOrtuTUd0wTsePLLb22nPMRyfZ1MNaeiZENH9RT/hwnzp8vSZIlP3zmNau0SLd1NIJ
2uvf/jxsOT3tYLxGr/hv+lTtT7h5FzjmPQnpKdqE13Lbt7NBu6Ss8dBak3vUug20geCFfxvCSvwx
xVNxLsFcAxQ5bnspLUeFpkujGFdXoOKmuYuE3pjssv44MBcjqnpfeYxZkPauImYyNd8OgKuFqxQm
0BC6JmoZZAnposXlKNqHP+aMeirHBMIYtg2sz+ARXHD0Kd5+ojcUZwfNN5c1j4Am5jObhyOA1NSI
yESFtYruw8jmU0hJr2xgA5MzeQXMyYvC6AzRUeIpKrQMBLkdvlUoXFds1VFzuEC7qGg/K/AB8qNG
JFDkZOn5MzxcEIdUgOc6PJNGoo4C9zYtmaMtSm2XSMv8B8XMYEJP5gOtzukQnMIShVGikdnETCg1
pwNqhqei2JAusIACQhP77omSq6JDFgEDtA4NDVzTaOihh4OxI3FMJW0rsNqVjOGdWJuQDAdsU7Nl
S+1s6E8tT71GGGNq9SGisfNC4zrOw8MaJ8aFPE/AF4G0GD7EV01DDYyQSYYoSLLnnTjRnnGX2M5w
OEgJXlspPo8zGTya7sN49/SDz2eK4EnFQ+2qH/t1upIxEhoB9tbFwzwK+yTi7bR82AIZ3JONTSfw
FX7yyBksHrOG979RhWx/ahGGXHMUQI/h01YeV0UMDNg4/TDCgX5CdRtfLJ9ZYvWabydybtheK8QJ
lhfhenYJ/a0yLq0ICx677+7IgkfQkYbxp5U4VXmLBaz6mDdpR9VwCFb6rCTw+KVXnYRyJ/fCuaba
QewzfaC/oSODsdMw5kZZ2iNTwfxqIYSXQd7gW7ROv/tDr6dO6kg78wz3uEpt/+Bf0m1H4nkADFAe
zHOEdjh45mwAzrCWMM8wnpb5hDKowkbz1DIM6rRLcqmfZ5ZEcDTZ2EXwOXnr4FF8dwcz7Z3kYp1J
toUTPWdpXOvn4kHj5ms3dZcc1GMADoK8V5CPVXsxzuJugPJ5GZ+zY3PsKDmNhIgHE3qlGjFLJUsV
KjmPCXoqQIQT7OWrnkq29Qr/Ibi0EDu/Ug0vWyqSJ+VlAJ78UW5szyKTakbYzA8XRWQccO1a1Mt+
KfTytmLOOD2nwUd7677jZgf7k+OQVaKI1IkSbfxTemFUlD7Cb/nMJTpyI7OS6lePmXfUYiw2Exbu
objTHGLPJe2iEIqRP5fMuRQHHJKBNzdiO2wDj8/eLoUFJt6kPaThLvJszaHkQCPun/MzcEPm4FAH
+SPe+IBTlkrl95iCe9sRaHwUFSQdxGtwWkB6XOGd4sapjetZuEY55Jcvs6OZAHaEcWyKwhm8L5sV
NJ0dpS64tR/uvYHiD21KVGOL+FEyqUZlapOaBkoJwNSJ8N0xZFgym48sxN0+yUP4YhmEAstws6r6
NQ7K7zBKViFsehhJI2NsRO298mSi2siTd3nn36ZoMY8Jwxq3212/FndVhWVD+BEluDqJzGBXlcZz
Bg3pyUyZp6icPQgTpOxEhVw+h4iDKt2u3vwiOckAhUyWhM46ePl8oMMWxWQtUDvwTZ3DVg6ICp39
ibnpq3JZ9uKRE/a9YlYF1ij4m1DsLt4qiJhc5feZwTVl7aMdYQ+1YXxMT8ZrRQm+4O9JSOq1pwkL
LtfMNypozzD/MUIm6ak/GdvxpZxDyEDUdy0CGNl08ZSC8lMhc1JVjJ13nU5eIL8lPgMmIVDmpcqR
0YxPRmjz1Wqm9yByWvvCMhjlV6QebMcqUfcmuxxSbyl8C+ZrMbISrNfQlB31Vb8n3WdHUpf6MnbP
HcaW5SVtXQNAvf7UtoCQFVbBTPGK9inynGR4w0gB/lkUo0lsMSDCjF3IXc9k/m4sOVCkMNv7Unep
0JNibsjEswVnhR2SuUr51MAUQalZ2NzWExY9hk6Q30wm4+XGYC1ctescNoYJjnbQLuOucQdY1gKt
2oSKF6WVBaoEWyGtTgjIBHI5GJPvfeGd19aGrXe18hXh4z9YkLXKoyyW6MgsNkd/l7ONddbJrVM3
6rTUqa/E5TRs4EXktEN41w0EUhCSDD0WNyIUwnARWtag+FGYTjAyWFiZSOizaxvZSrOEkjS1G9RQ
QImATYB+BuE2waov3XWeYTcqv/vt0eqwG91IryRuCEy10fhMSzYDe8SKjxk8AKgIvi0b27mtoeLp
V1qM6HJdKTvWYQT2qS0LhonaklF7T2KL/8ihrHsLsXM7xDrIOc01npY54T2kVG+mZFsch6dqcqCM
lUi2oJJ3dBInxViWHZQc6HiryamOjIENbDRfEEuF2WqgIubjFGyJLia2JfjEjB24duwQ7QayWt5+
s2QQL0XHEOkjTIvEPygGV2QApRIJzimI14q0he3TWgvjYFh0H3MSDmYEZEuCovmZSO1CkIhbPOpd
jiWoxMRB34l4EEdz9dLIK02lym+23RDddPL9onzjw4VHVnjgSHPLVN30aPLEMLxaGJVUQMfokoGz
bI3kW8+lliP9hDYrf81Shh2rqVqx+JIJ7c5COcSJrTCvtbGS3USrRFxibCXCLxRt84k+nPYbk1Fs
urHs2IQPDtLpiCrNp4Lhoirt1HdxKuqVvdXsoysMUJpWvBJDu6ps/zMz7JhSdpu/MovjHYnwRGRX
Thjv233r8tzjbZSi3VlWMhM8SjkCz1CiLTGX9j5IV8negovM6iwcediLxNENboCBCpzQE/M1p3lP
FhCKvqIPWK2l4UhH+dRAf3ID8QIkWQobcwOfUUPwLMOoX/gusZfxg7LARxu4YCtfmp86WOrcdivy
XaD5JE50Yc0PD/U5gozOvqSTOfQeXjULYYOXn1sdLTcjbXhhEEi0rtBWnjgPwnN1lBecaNKB85vg
HZJEF5DOGeTrV/pHdYcm+iU5TnZKovel/TQr/GAXmiu4YmcTbc7E6zLUSINdIhsL7zgRk4iObIop
bO3af8DJge3YTysBcAdXQmygLsZbvtHcHH7SJYdZKiFI5IhzIDbiDiMrjvLWf874p7YbUhf5Jjpo
5coRrgdPCkVQttZ5Lu2rfOIlhh/2RKja3gtPI6KBaBzuabSDNXciATb9uhyeBIDmwkGC1RHUhAY9
m2cGKLSgxCBpVK/eNflmf8QjzmjPwcgusnmplK7qJ+NzTh19JkiemUAs25P8EUEIQueXfBjdnf+I
5ujTK8oBqttU2A3CWiPTESIJFVP3RfGtd5S33ZOHwiBfZuZTaSD1wCeQU3zXRy8+UFBvrAJuQI4c
45XRSUiIre0/Y7VBrDr8BpB7MbDb6NZiN2kAlSeOZeDfZq0rYUVDkxSHlClfN5652GY6Jp7o1y9M
LNns43pc991Rty4KGohpy+GTLs21BTsZxjDcUUcpzogFsUllG4QwF2leJ2PHBISHEME+7gieTpn8
uXUHoGKXX9grR8PSKJ/SBn6Ny3C3R+Do79jF+rxlZ8suNhBrgDMbriUxYyJdi8RjRXZHfcXZCQ5E
CBnyEYDCegntB2dSycZiMhEJoXZMcmihlTVbgVh4hmUXwa2mhffcuZw7nLRmfYvRvWMRTN/Li0dO
iYh8EVFOhi/obLXSppUYl/WGhYd4czp65YU3Kv3wzv2Go4Yve/G+OgY5HHY7JL4IdsphwhZZunKm
o8MlNioW7KJfx6cGc2XpoxZeFRB0fSkdOB3Qvt84T6l1RfP+VT6z3RNyHQlVwXmN9yRi0ZBvja9x
XA6tM51Yc16ynF7qzBVecDwIEbJj73Suj9Mev4ryid6tJhnN2wry14RQUHTC/pOu22CyGK01NCMF
Obs261inuGRvyw5XX/UdtScl32ffvN+5CEscjqIBoclTAgc1XOR3djlM83Ah6YvwpV/zYfAa5ZrP
Az8BXOaT9iCh0xReBG/DSsy89TzDSE9Lk5CmyGl3PAalWGVb7VGfuaeUd2EbdVc+fbyAEmBW7Zv/
KI4yI3DmWo6hXOqAystmEHWDYHnIvi3c/q6sbOMrw7JCOWbDNiMgM4cfQLfXHqw7n96c0/IwlZPO
ge/ZxFrp1xqCKldKcJLOqX5R2jVzu7TBbPsqGU/++EF6ulWdwo66BJPYF4IijOBIOk2A+Y+KvdM2
FQHmFka0jC76f3N3Hsuto+cWfSLcQg5TkgBzFkWKE5Qics54+rvQ7es+bruuq6c96GCfJiVRAP4v
7L32ffodY86ByJGvs85Jx2XiAMvL1Jtc2PUtuer3tEcPuMXOyWfMonwHK+sjGmxzbzE27BJbcTd5
f2cN2dHvmssmO5WfJVuycW0BvtgzFDDm4ZopkanjO9+F7ib6EaGCkb8FZsPAR77h18gFgfwAl3Gn
OvE0XqJhDioHQDZTqlpEH8iUcsn2uoruAc18+dIqOzXbMp5rZSJiN6250shEkGmCZ1vzOR5lQoBt
Ggz9UnDP0z+Ei2L89JhtUfSg6sPTLGx9sjJQ8+dOBSyMrDoeCD0cIqaXS0qU5qhu0RFyjvA5ZdZG
n6QEaKqOQ7RLD6BZDTqOn0jbkdmbrGXHfZgrbMdhfoqLeURyXkH24k4y5wZRfgdE5khaaRAxWlAj
Dm8A2voNyzWrdSp272SotCeJwV7meAM61bk8PPQv/YtQYhwUSHzFo5HP42SBhALP9jtfn0xhiiIO
E1Gn6FLOsfTkecNBhA4zM5ZCv3ebLc83NK4Kdy1bBx40HKRf1A7twroOLnPwaRYtOOpleg6RHcZg
loTV7w6oiLeapNOOcMqGnUcWsq6suAg8UDOEnbaOru65GTCNSURD5Bs6QyH4cgNn1Zv2VFTlQAdy
ewy2kc7Cmt4SKzVOfDJmuX16dWpnRHOWhY6PAU0E4rAKIWijNtZ/+Dsq1kxZNMhyhpvLkWZeEGdi
uw2LbwXtao/Qhn9wyI1EZFTJMwsWsUhKHqqOLnpL6L0R7+eM4Q+8gTEy2pgp/U3OgUYuATFZ+Czm
0o/wk721xD4sOpgtrRNc+Qa1k79XYGLIKxH+pQLgHK1fV50SeSXvo2Dt3hLrjmsbFzK6bWpl/+Ye
KDBUfIZgvXmKIwTlqAlBK3wP2jiDbeWT7UdYzaeGcVo8E55ekylYzRbGl9/NB+NttL6ncdDfF+X4
+9ING5gBzdEiDeK/ohxRwf2in/tPr/9j16hg7xJBP8kSRi/9D/0c60bNZCRIyiv/FBHR/aGfE/9H
IscCAKEkYallrfirc9hiP0nUmm6Jqjy94V+A42JU/s/7RpJjsSJrkvwn6/Cg42DqK/aNAZU9Mo7a
v5SwDNBVVVAVFbplBRmPHFXUOQvU+9WuJO6akW5MjPJcFjeS/xwujAIa4THkUCWW3Gpjckn6T49c
CVZlJKH9SNfMnzOYlnfq2a0uDY7QWfLTB7zZBoBkpG0YIFREVLo4IxS7yvVZGGy5dgVEvOqTlZbp
U5Rd6TUzjfdBjj9scBVwA4hMXdpooYgOWcUuDSPE2teomMPGiROoUXMFAbq8VzgJhf1YrUiK4bmj
lg5bIn4IAkz7YjEYTo4Rjh6GmmjYQU0MarKRWaFQD/PMygy+n5nLwgKkCWBDUqOyE67jksyheLYn
a6anN0L7XDoKE0tq+5V+gbg90A0fmU1wylHX4BFojuN3jxobZ0xuU97TjUjIrgG32ZzF8pPnYSs4
OdjHcg3TiKOLqCocu+r7xAxWV8lTy1Y8t6PIxmysZTgDZm6606yFITzct3WoQeKZpUdkyYeSvhQz
14v3zkjZumqoBa2ZsGrhGJjWNvEdNzmAgQAUESDiJjqKrB5WDxOJw1iHNxJ2WPL2N/ZYyMmbDZ0x
jyQ2YuW3F83JoTamvFHc1aa61PsdPwYlgxccxUP9RsXEQ0qgm8BjQiTevEMqZadvSMbG0Amw2MK1
RyeSzIfXzkazPj5YYUwKvI/exy4BwIEUDim1dWoBC2Jkj2eroibL6fMD7OCVCkaJvwTJfFZxQv86
bAPq4Qw9c5++pQxoe+nbqJRnXTarCtJxqKIr6wDp1OY2SbeqwjkWZBtZDo6mkG2LgiNSvYRYzCt5
I7fso0SiiaOMPcEln5aaabDxuIqY0CsUtGmbsXMcForMMTQkq3q8F6mxg1LkG2vZHaYoo62AAoUo
4ZY9mFFfyUidWwm11V30mdmRJC6wDFOY5DDtmuuCZQtYEQS60pKsMPWzMLOzWBqHNBJWeU2scCBe
vAFbukaNXRMyUi59qZ8p5UIQTDsqxB1SOJ9Hv4zcUGn8dSFWc0u6ZJXG3R1+Dr3MPZtv9OK1L88e
BgoDhJZJknzKnRaFUDwGaRXlbBuzdmokBnWX6LSCG2tchQzGUO6FnwY4Mmbi0ypzjmbSdDC5qQ6h
So4cbmNapHsO8jMELvNuOLGDKz7ZhCEgG3x3L0Dv3yc6s98wpa1QAWi0EmbzrfnjxjulrvyaNSSs
WszJ8Oph3BF9nJYY7EwHl2qGkCw8lOxQ+8ZxcZ/k8ya+oApCEeBiP8xXAQaoAc1BSzxNhJjxllrn
pqAexetqvfnmWayPMpKJWJNstcnw0m5ED2LLwHTW1viFFYzF1tWwIVWO5GCXfIBAvxv9TwJrW1v7
VJ7ja4gsL2WJI4SOh4kG103JNnGAALJChaTgXpLVfa45Cjm3lN1wjUBvsk4s+7WJEK4wazsxecBl
LMWMh8wNx+HrkRwSs5hMqF6wuxsfigiGCQmj/IwXgs0qhR9SYLUpsuIMX9vXOrvSqLUhUwv2X8+q
PzAZ1lCSztsfEmQx9fjY6ObCc5o7+z/0JzmQGSpQcxpJVRBh+nfgNUb2XUtQyVyeWkvrR3pnfORa
7CAusfTgP5e5dkuRKSMAXPSo/SKQEQFObtcyXQu2DNMf61T5FLQnscsDRD32jgudllpyQn1jtF/Y
4OIUsz/KfUehGiG1GhALG+fWf6nZPxO4IeZ7JkkgohCudtOaGptdwWB+YHuds8WWp3V2x16brTGg
otgggCaFVsZjkw24jhpyoarM86T3mA05tLxwvBhszXsG/zJlusY2fcCGL+RXHb+NMpQM5FpADQzD
2tmISE0Zd9LZYAQ2UwRxYTJsQUpKpAB0QWr07mtgoz8RQE1j16vMZWx8JUyGoZAae0u8lCiPldWg
njoABqawVNxtqa5845gSD/PBiSWSqGHLyqz9YKPMBsKQTnm7aS7KB/NZDGiydpI4LmjOOSZYxAMT
hYC08t56cBQGwyzWybMqY0POcvRL+1Fjh/WVagFh4rsCksPFlSr72H3UwrUCOpaJq4RZvbmmbY/6
LcMxD8+UwqoQmwog9UWJipI3Yz5YL2v/JrO1v5LMXQU5/TzVKSuQMLHDAwPrmtRf60A8cCMsbuMt
kthA7FT16HvXITp2eLyqsxWtxYpbHIrwsDSpHF4lNpYDChIZJUm2TNBWvJenNtszxAg4lt32zSqW
0/LCm64ERmtRs+jnHqkePpIYf6OiXKk5QkrzrrEKLLhi0vorjxkZIOPAANsyk9zhASGYpWs2TXTz
hq1vbDv3GHPoJEh/MWEJNqolhoJZO2/xSpGLOiUsfpUQl9gWZZDbOKSMo+EdpX2aoxeEPYZAgcvG
9uMD8cUGiZSdXe5bhsrJmSEKAEz6EQhF0jczU4bJhjNKR8w87YZGGzebJ5003OpqRX8MvRefoIP2
Ora2qP78g5Vdxye7hwJrVKvseTVjuTZbpqit8A+FFxorA5Gwhrdoq9HS1w4dhEEQ00kdnQbNjzq5
IK1y4Dn5YYnHPiAxw9FRQenjVU7IIGBxQYckgXc6tnazVmQk1jx0Q3jx2PXBEq1hXjsB0+7Q2uKg
UzbRTmGiPbmUh1hZ+ZNcywzfcp6kFcN8tFxCTeQA2q4MjRefTtrbk2ORekDy5gPPE2FVrKyTvPL4
tIvsnKAYS8YfJriqvBCRHdScNkFLZFO6rFmqxyTKlMjO5rWgzQfvlFvKB/OnsdbX8A1ZTDAbrQ8V
7keXYfXgPyXbPTaoMaRD1qFQJsMJGiL7EnzS+DXp14o3iUuz9dZ/WxfQ1IWokmxMdTz4Cgjw/4Wl
MYW5/qmL+fPr/+hioGXw7qTH6jIenF8UkxiODE3CgWNJZHX8s4Uh+9kiCwS0B1l5mqyoOHN+gR/B
UCL7mZg8RaH1+SstDELLf29h/uX7npw2v6TkSa3Vt1JZShu3i14KzIHg0TAIMlvSJYQb0Uvj0yuU
R7NbmdFSYPeCmCOwm4PaU3CirT+XiNdJv6bF0emhSUR33EI8ldrKC0E4xG9BXa3lftHjR49XI0ac
am2B1M7hUgzxpi/3TbPz8F0Hs0Q91/50puhfCdoFvRhmlo66Pfs2smMuMGfbWNbRTLeMriZ1PxV2
J70l+ecY4s8sHzGNV0wstee1tPcIPcj5nGUYvn98jbT5itgeIjZkcxcEWDMlowLq7UhSbg9UC/rF
y8h1ZgATWh8Cd3OwF3yBA/aoIlrssNhg3UTr/4QuT0kurSwElvJSYPZo+enNxD/ZdBRpVOzsE8qF
LK4tc23UG77x3H8facMEaEwF97EN5XQh15StxqVixY9IdjFimn9pR7sYtqFwxaadiAcsnZHx2eJ4
MCzEXOKaGZVufrA6kHk0rgQax6zG5m5X5nJkEzVhLTm8xTfsWftqoXfbWnvAbLBuzK+iyq5YF++t
JQvfO5FF3draC68Cvu+SvbWA+dQCB2co8aMgGnWWXtwgxWM4L7kQImqx+ltks6DdPDSN4DSTuyoe
EtJkdbbRu1J4nEQ86VcrmhdLcx0RklZc837X1gfvhu0fjNNDCh+kgLtkwIrxm3IwKc3QJA23msdm
AWCDNJaKZBZausl90kGCwLYDHyqiTrIl5I4cyiRhieGCgijPNmkJeYM55Aw2iJWewNCnyZKFf9VO
iI/oW/pw0cpo5saYSkyu17N1YWBrYTKIu52IKA6aw0bSA8cyF8GXsRQ/hVuQddQnFGL5tfadbCrE
RhRZM/c0FdWf5Y8cPs2axRvKE5Qcuios6HeU8sI3G1v3xrgJ38kA+1bvl9ZN/GQVLOtf5Wv3qMc9
7QrmkyF+V0s8+EjV+XhhfHD3hQQDMzPQFcbc/qLZMeQOADRyV4ggUXWk8Bij2G4RY36Vg4V0n3wN
+jRfBFBCi9DxFL/Ir9xIhM+iJcvZhsMyTp7eExVavq19Y8/mW6RsMbQzW/d62li8isSIJcNaZhHU
zdyXvuz2RKxjpEslQAU7gx8c0i17IYaZcGFG7Vw1yGbRq0HBVDrOTU+5VLyp4gobtz5jMbMZ0Xsv
yjmwZukwHDUQvqNou8ijqngeMrhXcMXsPJ3orWPhflrGXepX2nsj5/h+IDG3BUl/XrgUzBdRWF3k
ftMgE/LQ+22TgWq82hY+LrPg1Q1ec/nWj5cSTYhMFswxoi295IAUKJJVR9g35ncu09BsiPLadMg2
rKV6jPSdqRQLnALsaLo6PSNnmHaCBh0ZqDPuF0YNtR6fRsjWiuLZMdqQaDjxy+U26i3yQZnzbq0f
5R12SklInhWQQzmj3FCjndn5tv7oqrXkdXvRWo75d2Ew/4l2vXL25WVZEe7mvlONIqmAMK2amHz9
Uy2+w9Ty/HLd95RYt5KosITMHJXmb8+P1ZBqgb5OPgjjxhxe1YIrxiEpLWU/Zl604IEag3KtYNPJ
eldKpm0vQ1Q0JNjkrcDfCAQq+C8Y7pMHK1PkWfR/4YTKRo61D7sbxpJBxevhAMZGHeNC6k5fpo4i
5ho3GBFRL7MfAnRgKZvGXUrMj22qWiLi/GHhussaq3gIMGnZ8AxYsAGFto/GdrADRlkuKb99+C0x
B2r5qzGfYs3wWsvuUoRMo3aqnKRnEw6wgt19rPd6rK6Z73HJtvfSmuYmsC7ainmSfhs1xAoKmSkT
DKCD/6AQvIDr81WIaicGzR6/iZPANfjJ9VtNrnTVfkaohOBZCh1BD+6cuKZE2I3EtX73hGGMV1FQ
dqjmHU9tQTRJPFKkEJS1KGvUgRZzarV2OfTm4dDxMPa4beFN9PX+b14vgd6C6qiJCnT+/1IvyRQe
/1Yv/evrf6mXdBV3L2yxPztMILZiMNH++Ue/BAGoigJKUrF+f+Gv9ZKhqqpu/l/A2l/ymGi/jXT/
ZDHhe5OhnOFKFuWpnvu1XjJVZLdqG/HERuAm1Dz4iJHR03LZklrl70fp5MLOwDu5L1J5Y4jWrYkI
MkOgr8NH1MC4szKSh7PKWR0zZNSZDciMY0KoLOzfseyHXN16vs1PWg070Psw5AUHcSdco2mdzbng
g2So6VKV7NiHt5aNPhEWy15kTDo+o+5d3dTq96h+155ewL7NYWlhulPedCxSsW/ZRp45tXTKytde
2LfCvhyuxnhQipdIeeENk+4WYRtFmmeipOnglpi3JqR1kpZFRvxizLmyTzjsk+LUGNsoYYl0GOmw
GwauLeKxFKVi1sI9iJYZvWrOmV4wcVUEuzfPfQYUDLQjAIokIjQYbJTB3Z0DlUJLRg06kGfWkfnK
PRZNd1tAnce9p013oTTdj/J0ZxbTPYocjsEat63E7Qu3ilt5+EL61Ug7E+2bO/d6xN8dlSmY3vaz
4VGAtBBz3rOSD2SACvLTo0M8EaAKO9HueZREPFIwky7E6Rkjv4Q9/mRNBAE3PYPyCdzCQ8ng4STW
e5VHlcUjCyMdULTaaegO81YCOkPy5wQtLFOe3AlPWc3fNC3DgHWJg0N2yq6dddvBYGNmzqxhA5gN
FInBQt6bk3zem3Nkby8DsS/KhgKvYx6bYg18jOK7ziJSYBaD3mvbYftJkyNhkFXoUMRE1+KqvYth
xrHqz4N6gZiZuKVAuzKJg5yInTHF56R3Bxp1KWct0FxVfC+WljjFQAImn4E7CmuZozoPc2e41giR
RdhLLQymRl5hxqgYSPXwmVQ4TS28JoF9KrIu7OsiLKeYg47BgCHt1ZZDtG/FNcNgUJGkQ6F6JI2a
3xwXIYOia6JCtXBa+U7KdPuCrX3yu/OdmN5DVKlqQ/pYb5Ywgfn3P5js8QoYLq/f9RiXM3ebZg77
4mJZpSsif5pknUJKiSbe1Ur0GrDwXHL4Atu1funMN9QrVkeAIYd5D7FeK4/9pIPxX9kMttYXc32g
k2tdsruZhrAdAXRxmdxX+k0Ng1WAi1i59g85vhJNOJM3/nrgYB2PxrFiu8Bca9g0r5oTk1J4kl4M
EpJ+4BRurOYuHTX453bp2eGQL7thbhKdJ60b6GloZ4zwjcG6rjkE6lkCc69BwbhGWWxX8Nd89HAu
Uqjws3YXHpRQZsn9Jf3wNpBElcc4fkUs7K2vpnqvZVQU/ozugiKQ4YX5Fl8h3CLKmCfIDJRd9xp/
qWwVvoNX2bp3wX0IN4zeQ33VAI0VJ7icUm78CTYnhvuqeuuXCrG5Ok5VW1irhxw+3e+klVt/61lC
xYg6G6+ylUmM8imdTa5A9RoeCMXNMCwxM5R9dRMj12bsMWDsbp4h6pNXqmPLurbSkls0AXr9g8DW
fFRfGSWlCsxJgrkX4L9I/VeDQhdUdGgbX/weQyh9Hkc3zD52iA5togfJT0UBQIShtmeQnyVbrCE1
6H0rg/dMOWhJS/3RrMPwkR2n/dQdCBD3erbFczD4b7BZSoiCPiaau/YSpafOIkbbTk0SnRb0m3jp
NIzYAv1XXq1i4V0o9g1T3GSBywYdVNw/fIiGvvUtQdFQzO9ocUVByXoBBVl9Tj6ZnsU8Y0ZlWQki
d302pxfI66nZQVFMlG0xCS3HCayItBJ10ERbJMlKxn4XI+GNMWKJlPyNiNIh9z4LYI2INBsE7kX5
+HvXInhYTY0l9JSg+v8TXGRd+g+zmz+9/o9aRGLFLIoyIFT5t+y/X8Y3TFMMvqKuUAsAavnn+AbD
KycRUYO/O2F/K2J+Gd8YvMCQwLXiQbOkvzK+gZP9pzTB3+dWIthqBbsvfz6tqH+Z3ySjWqZx1JMH
E7/FIOIX1UawPn1UjfJjNN8zHomDnfvJrGTiyxZElgJH0VBW92hvVeWQ9bdx6FG3nvqULAAk6eOq
quxgcBpyY1jSrgL1gDLT3Ua3wWZ9YRylI/GujvYTOKh/zYOOdLNbmOJycG03XFEv5GfI0sqnNb77
k009Bnioy+0st44jU9g6uDGYdguH9BqsNlF3k/WtFO0s9yiZax/hV69/FpjJ1OK1CGi9uN3IO8Le
ZkiHFqAiZyaeIn2ny3cWJ0E3OT8tMuJF5tNaerHEyaC3UlFhB94ec32I+pQnXy0xIyUpFtlRHKPB
xBVqLkxp3ROFJp+aZ/c93CT/IL5qn+2ngQTS3QfAqg/Ve/tCsJraL2U1X9TCh9nkkPq7KVYwp8PZ
NQX8fvWjLdigBVNKgk/CdWJ76EL4/LIZpVSELxbJHEt/bmsJgJwaCF+aVTNWd+2e9xJ6sMa68VOL
rwnshIwAesz41+ynPRMrtyj8amD/5C1bIvgsSpAiu3dNsuw4zGXsEQLRNDmmixZCFhPxRI+XKv7n
bpAdU8o22quw5HRtpZnIQkh98sDPrDvxvKb+JnM01mS4S8GHp/Dx6sWWfqnna5XYqbYcee3Cz150
hiYYFhiquXs/YJUN2iqex8LywxIWeCaFyYU6mg4kk1VwUeCsxTuZlto/wPlPrQvETKdm6Tehtyaw
WTHVRhZjdvA8aCun9MHe3/oui6lTlS85iPl0H6wPdvna3RgrwnkzJJKPCg3QamwPMMyI+FuMC3Op
HNv8IhHice0kAAxT9kWlusdUN9DGFyc9lU/1PqnbY5tqyAZY65fypPJFFrGxOOZHZlIsqlrhzSrR
eJJ1o1jnOhRmMpaPnoyCkkoDFyArJo0cHUA90MLYC5YnzJ8P1q0+e4PA5tv3iIbPm+6mciLqmDDq
Or0NDORTgvRaFqyGgW2ZUCh98h4x7+8/yrr/mpzGUMmIBw4Ib6iOXeiDzvMdDuiuOAUM/FUTY6FH
kvBNidCRkYygRf1Lxlkims0LtmgGtSV2MoxdBXLbpawsQpR9s34bL1pQ3dQ24Sw7w1CTabXRJGLq
JN8X/yksx68a0cDFOAIjo9jwRnvEsCXBOMq3jcSAA/Vw7PMKDxFfSP3pJfwi/sN/SIvgUW+oVUQU
Bkcaioi9OtrMN8qv+it9K99U4LmZ4YhENFY/Lj+1XpFStEr11YB9UZm73B6oq+KFlyy48aHYZclC
7RZi/iVHd6Ss6aYOzk29L4n3xdLcY33Z5mf1LpyY8uQYjvhgSPYh4XkgWJiZHRtobgy2x9EyH5YF
lOBw6V7yZXFs6xGjVrxP7oHq2Sq/pP4t3Kc3/cMcaOrGm7r1jvJBhlM0hb6g1ytt4SXfp8gUw2Q7
8gJC4nelI7vFUb/4Z4BzSGrRSHi0AVjTvZmw6xkQKtyxI7dm5GF6gqSY6LcYVmSySI7uBajwwcPA
ON0Rqa6yGwPrJkHxO5C0g18s5KtV1DIMqd6UdU3Kk2Bi8iKLLLEudfXma+Bj9FmN4kC0h3jp+lfQ
XY0arCQsfdzD+Rv++doxXyEXtGS1lO8D1cmKARpPwyxhprkmNcuUVu2Ll29TfnHhaQxmHtpBo2W+
cyjTyo67s9GeBfVUB6dUwb/JQIdHZPWmJDu0dTl0UImEKsSNHn5QLXtGyrOwtsSBDf4dcIcIrHcu
klOJDqCDmrmyCma2Mq0MGwJmemscTgXeSK0VToG8iqn9XJ6JuEn1adgsG7h5+NErd3hLNWMR6Nya
xE2VOwU3cewHOxErhy9ZzynhwwCs1bOgN0i7NfpTdMeYhwg1Geoz98kT+y4woliCMku3CDkkR3e5
b5baBwU36CwwNrndvRF04r+340qHICUsY8agWvuFHCMXtoq6wl5csccTnaGG8ldRkL1OEoQMuWHg
v3pmPUtQZ5FdJNqRZ/tEmLCbDrgtbYxlQ3PW+QlbCDouYW/XivcPmeyK8F+ODN1yiyj1z6LbiFwU
/p3Ba9esa0SaSg/N6OnWL5i/XCacfjlpyBxN2fvlVg8YFKyJ1MqQYBrKI6BWbOGSGQXuuyXfYIxp
pc7ulrsjPVDGcCpxIpRc3G25q96k+tZfehTpOlW2MvXQZObqKKmdwFjzPq7D7NMTPqc/xnuOU5CN
ekoowZHWpSGbAVlIdYjbap2DlB1OLgFJkTVv9XeFpAd/MgpwZ4qfBrd4goUYuWXP3uRdHPq5kZ9z
8RTWe7E9Jhp63vJV6V5Dcrc7KhHLgs5kTthJInh1YmykBhvf3ajluZpM+1N4QOFrjiFaywh4UqBv
cnnQgpe5vzOjtRuSu8hDkRpawdY2KO58eiQXOY0Qc4UgUGeiSV97HODhtLQD9fhVa8gC5rnHKDja
WtqxSrBlphZSgXmjnwLcT9JHkJMJIV0aKD0eq+GOdPTgqnFUVCzPLAgOGEKQfQxOkGzkAEbbXs93
knIzUOCofj0Dq83KFrV8lBI2CIhR2A0haAKR0CodhrblhFff2BjuGi8JKmHMZvouz17zeper+1At
gSXt9OFQYlGUUUooYNmwe/owJzs29Wb5Fdisuqrh1FPVebFTsAMrYNCrBT5IC4GCwHBEO1VTETEr
eZlPWlOWTyf0rIMpOUqfLWK8VH0gejGwkISrqj8n2X0srqDRW31j+t9wzsdXH+GdVrcLwZcW5NoF
gHv6kmUJinF0f6COIpLV4oTVRHbQmLoyoU5SibkT/KQCeRUqR5NJmgyDrxK7dTgGcxFRlWIRKNcV
i9iDcnzDx7gpSAQpeo/8KWVjSpcciZaMVEsKy7klghTTbHEcdqNpIKJECYGDVc+XNTVBJIKCVm1N
6FHmZPtQsVZRpx10Az5//plbaK7GValn5wIDv5d785ExfYmUPTSopFGrKN7dTF7wUCINvjbIeiiH
XARqDUZkV+2dodfW70Wn7fzknqfxqpQpCIC3jQXQfB82qDH3RNX2FW9j+aOdIBSF36Iis264F6Aj
pQkXcCJfCuNDrFLyIL2j0iebbJogAbJX9a2eEyHYhTBUKkcTqhUNwdOKv0PycyXt0bH3DGSg1W63
FZUIvIj+7FhUAt2ZD5kytzBam8CTahNcjRo5pNzasUiVyqYkU0GHEDe69ttjH3/KmAj0YwiPSVU5
wl66Rp9n6Tkey3Vb3Uou6sKJK8A4yoKAAiaVwiEvTkW5T5NrzSDPvVryi1etumJKfiEs/DbKL7XK
oomhZZsf1Hpc60X1Lfl7XsT/kSk7k/xlEItyuLGGZy1vUjbD4rqp1kYCuQ90/qzJpReTYt/Xo1vo
JvjFlzmYGYD/aIleNRazIQlhLotaDxS0dxxL/IjqDv9P2nyowEIyiWOkgW7PqDSz88rp5RKYh8wm
WKCZqGQbPlXM/EH/7LJjgDhQFXmzumDZCSK7VyH+UjSToZboH136VlNCEU1gSBsT5tx4RCU0fePu
odG+fFbJutwDFKb4K7/yEZujjM7nR9VsvDr85IG1jrn21SmGKucoLNl3/o07eFTcJlptXSZcmKb6
v3TwzN3/tE3499f/0cFPWSQGXbxJ5/8rgxUNOdDTKeREgc36G5jqj32CyD5BNtgpaL/rxP+pvzCR
Zii/NduoMCQDochfkJBrxr/lmEzfOWp1jSgrmX/5k4RclzxBy1O33dBaUA1SCOhRvRMoIeI0vVQM
lpOdLHkv7r34wDme07PVXyI2njPZHco13xFCkVzVD/4Xj8wqeCEqbTzumdQJyhxR2FANi0nO0XRY
Ri1HDr48IoNYXeTL0j82BCvhw5yUms0zoF2DEshKd0pHnQf9okkWeTlV41Qi6L7xdpXqDnBUvTYX
6GrDwAEgU9ah06Ts2LdgkmoYQq/pie5uFn7qCgEY3CTUPZ4R7HqO4ES+Bx5lS7ANJqw9AQ3JygAy
6aOJNB5lQ8zr+EyRJ4mvZLTo6N72BCuNRMF/sUqI0e5G+NSOeUY76KjkWhAOQDNzMFFWkEqnLYuR
7IV0k35gG8+yTcyycyTEiZkdbm+dSqZnGvyqzpWHm+JmduqHKPNGMB0Na6mp3aaiMOhbk7XEhOmU
7eo14G/hQPglpY93Latn/NJzru4ZpRIbSLVc6eQX8EERb37pfKfSODS/JJAZgCXjZkNu6CAcJhqs
4C/AUlnTiCOZ+zfiLAWLMPiV4k1u4ZWuL+Q9tL1F9UUezdiS9MyMOR5WFexai4hfLhA4YHVXriyc
rhV817C9euG4kFZIS7IEJqHh7iT1Q5Dp6/L46X/FbwImsXMEej7HADrLbsGTX7nMmkG6DaHd36Oz
4Bm2bNmEFjBKsOApUSzjTaPuqqWDRo8+siUAkFYNW/FWfSf6iadWtW++SfV8yu81lvdmKb7Lt0Q/
qDcDwb38Iumf/MIaSGhVymwbUbHdVGyFzaspVfeCcp69WdSBSPNhUwP1e5AVSDk8V+aDM4U9dXwe
BWuWpaSHiI4ccfLFGoytHVT6Dfw25tpTAkPFF1m2yhqESNZtYiJy4zuporeeUq675R9TNmrFlaLg
InzLvW2jO1lKK/2eTpJYJlGF/+L660a0PeraEoM46oeKmwIIDSbx7qgF50l1jfkfDAarosb9jNKb
wDhd084Zc25p6VmXLle2Uqw75kqR1xOOkC6bsgqd3Z4vjroDYJOsXhrNOshIOKK8pYkqcAgip0iN
qxVcyWHYDiSyxpKEc749lqxjGLpbiiO5uwGGabYXxiWiy0y/GVBay3yhpJ+1/+KHm4EwOO9tovGm
Kp7vSnV6lhZSbDfY1mBesu8ADG9b+UcZp5uyr2xGT8peUpbBQ7qVT8q5ffuNEVRunTb5KIdlVl0r
Fnet99N2K1SpdFYU36B2+2/Usq7JRgkNhTlHPzII+PrJ1+U5Mpek2GkdxSm/rGNLvC6bvLO5AYZc
cv/iGSPAk3xwcNIg5lZAkJJyItuSVw237akQU1GiI/ExcPnbpNsZgM0r0UETWelQ8jraEl9cJFYD
1QROOpAV0HAxrm+enuq4z2NEjjQ1jN+Iyc4+RSJ6qJ8lsJxtgUf6mZa7lgxuGTETygGdkGw82voa
DlClU9UsyPiLlUtGY+Qmp6G+sXlpNnygWs+K0enGde0yB8LrU2PGI3LJMrjskhkjIaB947qxFWkh
VIhV7Own+akRLYcbo3hMLGrRySyeN4coWTOpHa1NZJ2icON6RyaIDOY0FkrSI3k3PseHupxyPANK
4YS9cXkQRBjNbEdrFBtL6BFQ3dTJqPDiT/X9V48pMXOlefcWI39v9Il+o2HZbUnF+wqbUyU5VbPv
Kc5T/4jUPXXtOlnK+kduhPP4Z7oNFjXUiHimfGpHDJ2gLajsUoYAjHMOEp8nP1FvrKhLNRT24scg
F4s69FZ/44KFAxumJcYzkWRoJu//v/xBN/6D/OFPr/9HwWISokYiJrFrGMr+sVf4QzEqUnlYqiTp
ssTonz3GPyqWaeWA5Y1SBz0VY8RfFKP8kahMSgv2I9OeQDb/SsXyW0HyZwEEjE1DBgH6G9z+XxcO
cdeksmBY40b+X+7OYzlyK92673LnUMCbwZ2kBdIbJjPJCYIW3ns8/b8gc1WqVvQfmipCIXUHK0lW
JoBzzv72XltBtJtUvJJkR/kxGORXF1MbGzi6d5bODO2K9CgTVdB9MTXyo0/zcj/BDKFAwJGv1SMR
Eu81OwO2su7Zl/kpcEOyV7p3U8aqOQcOJT2HgkqWGjVb0/Vvzaf8DArz1KX8w0fyNyWc+s9pPkD+
vEMWbz74fRyo8k+jlDInvdMUw8gRBO1dGS/0PLJ7AIGvIBdVb37LeiJys+EuCl0oHIlR3wWDSi2T
02CdcQoEO2RlYJuQ7ENkPE65TseeSm5SW9VynlWFnaP4c0iZiNg4u9VjuMpXRJSY4kIpHOeidqrf
vdbfWyB03KXQkeyfeJ7lSICfqfeiUcFF10GN8zDD8hjuy/jCo4s3XijBQQI20HeEx4ewYg2nY0ie
8OTsPVypf2nCfc3DUK2HtR48RH5rrBQJwqpPjF64o4rJPUfvmfaOyFVZu8C4G/oxhzrHsDmJDyZa
Q+rtCHzMo25f5vRgkiZ/DpHHcG2a7RJvi9e/WOa5CUH3ugs32Lor5IZqVfGUXdVnq1syCZIiEh+r
OLA7Mrd4L0VG9tPWDifl3LwjNY7Lql2PwpLTmIsKRbso+qVESA9qAI6M+F5Hj5JNIOj4pnvCiumd
ZXNZm5sGCYgEjLcBSMKfoRWqUxeacY7oTNKO2at8C/ynYc+IAGfdtCkM5249VwlRM5+CZDQuXcsx
2h3x4qf0YNC2AtrcmmBWfAen+apeXZEJV7DoWJbfPf2EnigP6/Ko7ECpjIv0DsSM5HCYnspq15Yz
K+P5W8xr9yBZV5mLZjzrT32AXuOvhKVG+u8JW6SHEO8/x+lWLzdGuXPNo/TKDiJYl/UJ7XDyTj6Q
EBRgJ6WD9BZUOHNn/GguHCd1SeUQFdHPwzRcx7CinkRt761YsIH1eI+4PGEebvwFrUQ9XDtG2Uy3
lHubbnyYsaPdj44gbUjfoOSRC6JAjw+ypyD1RQvfPHVDN+7VpWnkPSUzSVC0WPTUbC3N0plSHteA
9QZF1NtFhLdRH/sE8bSgW+EsF69t6kjNKfuiLNDjjAOJYNjKbBBeVAw++hVsoh4ukF0L0A1n8QMd
SPoOAGeSXjxVn+QzXL7lsOu/jX1455cryRG1e+WdWvTEmOvPOdbDo/UO8B+y+sqNJuw8JEWfTULn
XgA66SD7qa77dpkKxCtX/9AivOMArlBnDkxKuLEsbyd3Ryql9fRdzTG1zxB1BXmpvXtYmbKVtjdK
CndmyWNC1HXz/h2TzC7B4Ok5mQGPfJtpLzU9E/IyW8sO4iPUqo7BPRL3zh23kriB8AKrp0y/xQ+3
cFoCcrNgX8d7rLWpzecbMGEYZsj5XrIioUIUCD0my20BGgsR9Z79+3J4Sj7LETlnNsKgwbvcMyua
dWSx8I7dq1X3MY42LCvlu1Q2sbHlQpGGZcOlOa6iz/ZMrmaCmAA3ZYAxDQS6KaMb5YvxC1VHWsLN
LxnNLLCPZjv5WHXMRiCWxIugBAizy4B2kAOD0P4V1q8wmFppC0hQ9Y9AHflGWJdqRF2IV4uqJv0/
S0MnYfwJMdA4lEz6DJyoTqWQmJwXltNhnRFP7tFYm1TPapxQ5zkqJA+S6TgQE+zMLqE1RRdT1emL
azY8MuYWHUdHCswkyu1nKYxX/h3AWYb5hED+kkC+ybNLpTrQTpDJ++f+y80XASA4CmejnSFvwguv
lF4ZVfHmTQG1mpt0ITAG0U9UHn3XkZ2/WemSDo+j1MMCXiVH8x2PFqz/3Fhpz0Fx5JhO/kZK7gDz
Ot7VdO+pNs9QeCCM0SIPVmx608StqcJUWyBEDmAX6cl8eCmcIzgHtzDeMIpNOA2+dvQbOAlJM/D4
/cGyePbR3nlXr21C1S+rgJ3TTSV+RrTLJ+uE6i5uY9GG1NRdPWk2ane33iq36fnK3cIfwlnLncEO
n42qO3c15sE8NV1gSroXLmQDoMSuiHZqQSGHBFYpgpRzgsgYPOXypoteXXnXUsBR4/9DTez4jinW
69XQ3QsXZ94iHx31iMy+16XvfKBp8NZGwN05dHvrBjVg5JAqkZvKymUDMpfI0eR55kPmjGy9Npgc
c5xiqg9/Y+pKUCabmE0b1UlW652+hPa2ShYVfvr+S/GuwbG5C59cqxIsJOYw/sE3hY/obr3IzCgf
CaGpoWOy1xLEZOHQ7y4MDUV4VhPbFzo7JI7rKisD9lLJDTFaj/zSvtWXvuEBQTYKrq1CsjLfN7a+
VAZIjatw/e/e2MJFMKY+dJWtFvvW/9YpjN3xJyWOjfFPr/9BicP6olAQTXX7b3rbnxtbTZsa4klz
/CzEkZzCXiMpKl5cMlE/GnuJR+EFZs+rsh/9Z0EoU5uMuz/vay3NonFJQfGT1Z92f2lSC4x0PCpb
2AAZ49bVnnLveYXdzzah2UKexrTOXi62PoOgmAHcdqTViPO9WMb+ScOrlhfmjE4gCWMi4sN+fIn3
V7w1W9rnorJ1EOJHp0I+YVjZzLcarrYmu2N3sFQfW0B4zcbWTiV3q+pkODCHIjzTVBebz4qR0FMO
c2oAV8aKrcFO9/tDN+KFgMJsj8mOLs8OZf1mATQu6z1/GMdJypSPEadnAR5b+I2jZ1evOvWOvgkO
9FlAxwXP7EHzaXCPtgxJh/TDY9fOmsggI8Je04VMdgkaoyMa4WdZnXxu7QrmmYECxHxmFpM1bKwe
x7Exb7FLiJjsXZUt0gD7NEwc6aK/FDe8tXheihtWEypcLFL42VKw6NBDM1PWAuPKAfCpz0tyGKPB
o1L2tOY53TpdjTYh1C3rIKfR/B3tpSGzHCz6C8rUwThk+/ho8Ee1ilAnyTGH+dXKfFEd2RkArI7S
UsEkF6ASHmA4Xuo7M9z6ziMREDP/EBsOvvpttq/2ycZaIWxswlP8pClzDten4BJwBvC2vYP/ZCsw
UAXVG+EPXjqFcSJHXezDI6RqNkcncNgqWSFA7S6n9Je2pXAGK9Lcu1kH4eIfsQVXnQ2kI6Xl5Cru
R/wL/Nxkb120y6DNpYt/15YCrdCP5NGPTBeuHNUbHl4NCaNR3Wp4J/Hs4rvmVWeDWPhquuhoteUA
RvR1qeud07ALzjh45OGD4BOwvsi4tPCXpFI+TnHgVm7oqnxHRLLGlHw70aHJkzJgToHyUEx6Whzf
BqqI09YC9tvcuioAp7DRzIXEdjVds9u/tDQxosXhX5wKPflpLHEkhAjCZeRwuQqayTxjnaE4MIec
RrcvFguthtEGwqiBGZonORaccvLidJhyUsw5zd7AqGNh2Mkw7tQYeJTJydNj6cmveH+6/GLsxZUC
GDNZoUMN7YHO3HJtpg+8P8zk7cax1tAjHevG9BZLNwZb5RS4towzJ8VgZMzzfO0iZ/7qyx6QNRLM
SMyVcT4ryDOXKljr/sGlnnTjXsvn4KSuqqeGypTcldj10oWwoMuV3quJBFUj/DDBY9LK5g3vgGRc
mVXKT/EWkXnAelFjkSi2/uSpkoP3BouVwvVv6S/sRtX2Tl9z9pDYA2DKU7AkOaRW6CnkmYy5J9oU
SbxusXJ1/qnAPeKhzSmosz2Grx7jF7BdFxtYh7lE5WcNA17ijJxSd2ETeO5ooEqfCtGEhPqsY0QY
JQQjWDXQMdyljpCk4T9rGfcLXwG+G2/B+Qoc65FMUo/THN3OW5JV47gScKikzpZ7r8XmZmq7+kBE
0jQbWxTTQ9+9yyTy+paSpmUJf1LhuL5LGEr0a+M1fqueBkrYbu1X/dqXp+mkVzuewg0MfsKCiQ1M
eaDIgEOoSIxndFzcziXhMMCXpZ1j0QqV+KKil/s6GtbMB3eivWrynTMuCqRnTnjSdhLIzBkMqepT
BxinWrcBSgTV6BZH4JzUJGhzY9v02yq8kfpqx30TrUiAa8Ckh2FVD8ci5PQnpgtvsiumxlv4Rhaq
dE/3Br2NmF6NW2yBBu0NB2qtV7hOAttbansSZsifi/BGw4Hl+OqhsDNtRS0Vnkhsl75BJRStPB0/
/JT6HXurW2BJh3jQF0YAIbL3f42eC0RA2dNhdsiLtVC/jfIDZdZoPoYux6XGAR7XoEA1EIuF74+P
rKzRYzNwxIj+6fNk/BNKcZ21aKFmRgc0fB7ippCTMY4NI8qhu+LMM+mHxsBbOsdMKGWcnyzIm4Qy
4mWevJEwRVdkp9a7D9qzvixH+MT1lRT53p98x7g9XOgOnsUrggguuWJT9tnzcwbazqpgQhAw622W
LiAGGVCEy/N46uqdVGiubQRd2APEBKrtwwAcJxLyHD3WVf+zaKDBLxM20hJNpSEZSXau4niB7poL
hMYoHqQEBNbaZjTB3HBc6Djk9RVja6Y0OjrKUDAmhgyfM7OdK58R7ga8OHK2tHbKCbz4sTiOjBvY
oYM6Z5pi0VWi7Gv/jqu68S0899Gy5tnZABOHVQm7kO0gwO54GTTk4raavmTYX5Szb3eOoYmRy5qE
pY1heCEdzbP/2XP0qw7BgdJAx5wMmWwguMVMugvcD5k1DsM3aZPn/kNFU9BWoC3LDyOdhRKeqCEl
gUeSnyOnj2URhpxf3yh2hkUWfsV7v6tsrZu3NbXyz/QuBxBGIRA/5LN5w1gv7CxHyt4sp9iOtJQo
AIVF4Aki97p8yAwO6vFbyF5CPhiOtwo35rZGlEtW+bra9icuqTF4H5+UUbEwMIEmmEvo9sUkCvGx
14ylCwY8IkTmaNWAJB9R/LIwsn1Nssu+tgO8Via3blt9qdVXXYv24AurkjyFyPNF0p2CoROmEEhT
iVPkawNbTzmvLMD5UxhFOwOiR//GxoPdJuNYXi7wU3ZvlYXBhVThikBBMedJQetzvdRLPity6ZMR
VZlKR2DzPrGuDOOLzlUoH/UhO8jVVw/cyuIzQWmdh4g37NjM5jCw9WL4okVfovfcYHsooIHElHbL
Z5oZvWLvMVBolC+qB+nlXBgGiKJ409SO3hgnDhlPaXM2vQkAy9GDanLjPNk0rX9v0RSaKTZ27PGW
ZGn0Lxn/HZsg/uqS/yEG+Hev/0MHN38B+SapminJwA4gCPwfOcE0fzGxCjDOt3Qs9KLOIeUPHVz6
xRAn1oIoctCYRPL/OzBM5amyBPtNpnPVVNjq/xMdXFN+mtz/x6+OGP+j874OxAQElSdtguiz93ZN
MwXTC4JSWEFdu2DqFwCFqt1VIj6VUb8pGfoobQtpzYC0bAw7n2itYZr5Ygq7mr10KkKyfBb7iZYR
40AjBPsRlwN7D1ltXp17ZclL2XjVz+MkhwssI9ngTI9/z0AqGLtLJgzmIg/WmmZ6lLKg9YBkseJx
wRmLiA1XfBCZl5TTyWRwl4ZSxmKMOa7BphYA+kWG0eQ5zdd9tm6eWhnyp/dUReDNkXuA5lq0Akj+
gyiVhc1QU9JDCz2t1eIrfR85FCHrPRqxOqFSCUU776EXqJxQmuFZ/+4FuHdUMyTxWX0b32M5nldf
5MXnHITUioRj2dOpmvLOYb+qobW8Cr36KjnZJDJ55XXsNzIWMraO1ABB2Hvu3siIlfdavBXGLniV
KAyc1x8JcCigOkhYr/ja8nd31eDOe3hU1S4R8FxpZr2ppwED+cF9Lm7MHLApvocIfSlsootUUHyP
P2Heiwv/qO8kbZZ9aNWJjR5ZJUJHDdIp8SMgQecCYTK5YsaoPQpIAKzF6pI5JV1jdelQYs4WoHpL
ziCVBgYGdDOyuK+1ht3jvLOWPFWLeINElx1DieHzEm2m5vTVt0BOO1Weia3Oeo74HkGOCi3lJcBo
2yjxtfM4TelSgPBkG4OOQ4wOEA9MDUQmuLsptQWLGFfztK0XggBgkglSppEPEn3mTE6PhoBE6LML
8zKTvTPXxjBI5bJtsFQrccHz8MMA+UOQTXmE7qvfAjfaD8WqQEBhMbNge7B+IWWJG6EhmAYgmxh8
IdDYoDAQFt0H+IZH0KNRyhAJhi+ffiYyaRwCsteeKFVLHWOiEthITLoQO+hVip2Udsh7hoIflZ1j
JjLGRza6L1z2YrwWk5PJ362GYDqyblTM3eERUDgh4HqoDXURmd+Nbq1GIMgGEAmSDxEuCD1/FdOd
BVEXRvgARdUyT26PANh6DcbIu6S9+j7YxBbtjE5MhqbDUk133MlRZ2fDWoDDpCmOVJ8utb6ho4wY
ClaLGkJbQW8ReytBebSDzUWPfdIvXLIl3wOZU729hkCmaNU0rxrlwB79ig1HNXcZWDC9vG7Nf7fF
FIKozK1YWuyyM3Ml7QddSTfCeB4G4+GJI2FRAB9i2ON+bxBwCyvcioQPJOUh04jrW95DhQsYS9/S
YJAglmTKU6u9afk6G8/2Klj1kU8V+N6c1GHN1KPT49esqkER8ZkNIM/JEx/qSlvG/VxHYOej6N6j
fOlvWsJ3FctrqRxDTfnoqYGslRKcPx+Z9GmE8q2FLeWitQ39shQklslhjRFiZjTI3TSSsB8L0B7b
adBUmq/abXp5QklkWe6EEagriPxRybZm4u8Cnj2UerQ8joLYXQ8yR+NqnI3FpK/j6t2xKT6PhXnF
goEAIBeb1idHQ+8EkLj6y5SWLR+aMZvK1WZ5bfNgCSvbxRWAv4aSy6cutRUqBKptPNAa+eQVy8bY
yDTHuy9ydQeg1Ikr2MEgE2TISXTSmas22KYRTCjmmLOARwKMLrDe4VvlPYTSwT448CwSid/x4dDj
eeav3OXLSFuL8JeKu8mxVfNs4hyiS5qBJwjRiPI4JZtB8YZnTt5huA0gu2Hmx0LCLEpdRwCtuVS1
9TRpz9dxPO9oI8LVIEOz3PfeGtinEO7yHUDNiH3QNm3tc8wlexlPWrCV6L6dxWv2aNpavmu9nbw0
C9eZkJGL9Fl5i7E1SstIsQVOcPgjaHHBA65w34M8VFetceI5+6+VP1nU2bPLqozkiCFRVv67/CnS
rfkX+fPvXv/nfobxPJXupgLdQGP4/+N+BqoB3kfLYncyxQz/3M/Iv4goMJqoS7rKDmvCTv0eJVT5
kiwpmgl8gRdCifon+xl12q78oH/+9puzk5O1SYPVtalb84cgoec2CRFufdxo9ZliQM55dKR8eMOi
50RlbovT+Gw+8jfmLe23SlExUwQgRh/ig4lDcPJeLG7R8hAz/otnhVPsyBTCKTox1YnpxNvy6Deo
/TEplGnfetpim30QIJ5tVOHRgjSsDj8I0X8zzofw8Hd/IbwQbB/Bbunow3/5C2mmCJsnlMYNFkQX
wy/qrFbuV60g3kCOCvRckBSxXK75T1+buwnSm/4kdxcawcNuTQHHSFGI9UGL7jz0TgbOMYL25ZcL
509l/E4skVBVWD9ZtDCXzIHreRHiLAfbcK5PEHnkz1685amTkAe+iBxcYDbM1YZi5Zm77t+BGM2Z
MoaNo2k7rZ3zrEsIYbt23627M4TznXDNnfxECF4isBGvG7oaKyI+6inIbwz9lIx8n7gWg4+6D7Ei
fXvCLHokVCi5i/5Tzl4RnEpQvByxEVejR6DNGdnatHNSfmQHOLOor3ewZcPVG7vFSNmEOwPbYoEJ
IJhPKgFRBJ0BUyklKyuzXWvPNSJofQEhSHhFOvTZNY3Y9ogyjWNmQ+3kztIoAsgGeOVfvvos6uJJ
oh2OYLhFlpIaCW1jpsCTOLLrB+NTeilwJX6aJR1YxrzmDMy8DFLG0rxpV5aD40jDOrlnOLvhTGpZ
8fkkr1NL+XiLc31WojPm7efo3QJEz9Hiu/LNGacL6IVQrNJnH+697+TlMhd39dX/wBoaJp/uSkU2
BZyIQg0JqpzCNfFSyq+N8Qz5hrE9g9gQ92a26LKbTM2QnS+NtftR7eI342xeKW7B4niB64QARfdN
RSNXg4YPg31ovyMidsr4NkUSpiyQm4aUmemzj5RRntLtTKJCbf0FMmsUb4q1tdj2rsRgLerhUrsF
04w7fMcbzim6fYsKZd4DIZA2Au66YV4nS5ChwYIxrBS8Gm1OpIhUi7VlNOYOTt2vWgV4DbtIOEzz
CscEm6uFAA+tnoMbApDF0JQSxAEtRAITylG6nkvV29RQKPgO9hqlfg5JEMn8310CqiGk9xS8M9cY
PGmTQWvHIHUOhDk0lywlFJ6CFc57xJy58iWTEmXfTwH6N73R1CqU89YesXPg+tDx7Tx7UrM0YC6I
r7iFdOMgshS1uH6M6qSYuACvOOStDf0bgFTyq9Y446tMSqYxXmh6jh5eexXLDYY9xX9NiMR2VF3a
ssDel+JESm92TGgp8SKgwElG3XRHfLJiPV8S2eQdA0pPLgUUK18NhPVGUTc3nVONvwM9MPfpf7rF
4gYw7qSonIvBJoO6iGY+dZNz2ksgkCZHK33quTr4esAkpVnoErnWrfQeoRzpJBoZse+JJ4z7+pZ+
sR/k8IJSLFJS92EJKyqcWP6ZaqKvAKxGykCeoMrGsJOMa2OmnfQloTnxTGQJw3LzXBz8YE0zFqxX
k4GRwRRhTcl7Ve99A0L1skIE4SSmbvT0g6Mb0BAmpJD0oTGNZ82DPTnnB3/E1blJ17m3xsfI52ZY
pFDlrXxoX3AmEsHFI0oRozc91Ogov5OV++Sj3EQKm/mVP5UKzv+1m4IpY6+J4qQpqFAaSQX8sBQt
3uq338FGh7fk63//R8e0958z0Z9f/+dMVIKab/0w+fxzJMo+4bd1XTEYVv4hcODm45eAacEU9bex
5x8bAqiRbFkmUyJf/s05+A+iCegof11Af/1rYzRU0cnQUTAQ/nUBbaQ+TMKsGjejgcsjSjeJcZ0i
vHoffUXd1E6fFiA9BGsWtC1jDGhisMf9uH9qsuXRq61rwEmtJodJyXb+aTAz4TkGcFvCq79gm0ps
zCPLibiNsgohP+TMO/BARzaewVEU36KmXNefHqLqST+rr+7wjizwPJiPrEGn3iJdzJqvngFTNxte
av1MVtL3Ac0I2aIhGif2gUMSwW7K4U0ZvedWUJ782P9ozX1Bdtcat8FFP2scpg0WSDwdoXKB/cIh
Pd5531QPxbsRL7NlsvasNeRs0OTchiEcAeDdUTpuvcS1pcLix1Jhho03PfBN6+qlY8OuoLezbA8G
nPiXYnzRSCPLnGZ8cr4W7qXhADwGtmTjPibw9r6bhpAZWEp8MwD45/JTKZwj8bsGWl+U/XvGKsW6
N44adDrj45gzrVNvwjtIYILfGWZCZJJicrTgv8LdEk5NvdOuhCd9BDit5UB9D9/z9/qe3Iobz7dz
e6yYmhBrfGFrwm/TnI17fvVe2/f0Pb4PL0J58Bht1fpC/Kxewrv4QknBLbnF1/xYHllz6O2oz4zX
kOHrq3avrZriQTZVxWbMBCbetMDgMzK9I9b5CK29A8bIqGIW5FxJwrrj/AzjVpoSzARGlLVZvoQG
J6+E1IjuCOzJpjmkAdatOg3XEkG54Z1nncooqGsQjqigTDhiYbI86ex2Oj86DLDNob/so3PIaBIt
O8Uz3vFGaDYO+gPZ3kn2cjGlBgFzc36zjg3izjqER5KaEeNrZUWduER127K41XaY35V8DV9+6Z6E
kVE6EycHF2VCm43lVDHdP+uhXin1U4f/v8bvY2YgsaCJj9il92NxZK4Z808A/WU50quGy8qS4ZEf
lWQFFcwSyBhMFzyX/TS84ZejJxktb/ogzZ2+40H+WmFFr9fFI4e4BPcB4as/qoUt44GXPvGXxSCD
qEEmTR8C43E4+UfBLqHOASsSe/LEFqVr5VOJ6sDrQjJrJrSx47l2GW5ECzzVXRM3fjD9Wxochtsb
GEtDsIu/jfuwzzA+CCON30AN4uQY3OJ7Xp1Mbu1hkv/ZSE/IzIAItoTEnhDJnpQsQtCEeENu8YzY
dk18e8p9RFOe2/AstrszrPy2j3WAjIvV0pqaAnMCsx1ljkU0XMc/5/OTjcDWqZwNNizxHusZpY62
qz/z2ZcgmJVXPXv1NSK9DJvkel+gkqWyrTKFrF6E9iMhrp4ph4ZDinYy23PSnasp1N5QN7j0zv5K
+U4PIW5+j96vS4QNCIOW7qTJCaKaJ89F1e6/2vKNQiFEAvFpSFbywnoWPBqSvJtb+3bIb+9fe6pA
G3iIKAhMeCi1AHhKce8Y7j1LeTT8zakIeqGVgOeHwuRe21IoeMI5x9a1IvdvTTVfDKV9eADKQVgK
l/SYLlCJFqmOTClTKU49HWKvytB3GBXaazFqKvaEgejZ0UJHIu99Ni4KRAKsBDzhBJ5ZOLENfhqz
jRt73BzLhc+BX98pB/+obXkqRg3ssffsFu2HFw2ZM0Q5TInQYDIAWFQeGUleinBdEr0d1lW0LjAN
cDUQe4AN6m4DaAvkyVqfgPFkHvXO2p0ny7hlBIi5rCpWDcXO9ZksFnev8lwRrwTswGcE5MGHZbFg
/IxfLVFYKqCDzcvBZuBsVF8Ck6a4+q6g15MTc6myfRjP2pvyZnK31EvB33c0DYNSw6WSsbqk+qrR
9bnubTXRToORdrQlNE+PIX8KT8RLeW+nxi2lIRPzd38QpO7eO+XKvn3jp6lk40Bo4KFjCpquTHdG
BhaB57MrqUbvtgxMg7ukLNhQoVmFECia3C8BCgAjrZCX2HEC6QBQq07MDje5RT7WudKAQjzvhKOH
TDZ4hEoEpwT64eHUmDT5RRY+JgKEq9HzgaNDCJYF7S1EUmLuKA1Trx2faXfjnjJmRIR4GO5qHCI1
ThFq3bX0iU4Z+VV9HaHqrby7eOlJ+F7MS7xP9+p2SGeQCa/YQGVqAKipleYeHArzIDxBFqd6pqG0
3nxh8gitTZFWEMatk3elvDQ45nudUhrjNMlonAAak9p7ehX5hezOqZzgFJzig0BOeO5f0kNDowPb
8A2x4H239b9EzkYYbui50+bVXQXncNcv6kU8AFmWM5XgnrTskagdxTFeohW9pnbP1ShxDrX1bXRM
94TLDuJhvGqofy0DxU9DfWcoyeq4dZcDNda8A/bgsDVupHtN2WM+OMU0/2ukB7tm2lC4FuwGluC4
pAkkwDN461j8w2V+017ECyPKHgsSCErWT8ysU5ap4uFU42+K8DmR2wLXKMxjx9xIrmYX1amI/U+t
YUztPxlYQS1lvAvtjlMjQ5w+/Qi5NRtGhJ6RLiEou1RplYtiV/DWeGxpzIsVOzgWOmURdJCNkUqs
rQDQPiTKpK9oisXTZeEO3vVrD+BDO669/lDXJZH0Art2dOl01lNmSglT+U4Od2CB3Nd6FTWrqRI9
B/x3TGAyUBLB7z5OPJBy+FLD/QQIGpCyEyxnNU6TGhOl1Z8Yc3fjS2fey9Z9KtmnJP5oY1QARyQP
+7a9W9bG33HSBJ5K82o9A1ZQc1VLnC3rlYYszWcTWvSBLCC8cBYlxKCbU7qUcriOsjJzXm1Vj8dR
mPLZKugCDLmYA8EIViClLwfmWlAWvX/7YUOVOW7ouqFK/5+J6jTL/IsC+dth5a+v//OwQVyJZIuq
6X+kmv88bagS2iN8MY1J7o91WtOpApenjCVUNFR8m38qkHzJ4MTBUcOiCASOvf5PFMif9Lr/+MWn
r/8gQFYQP11EOoJFa4yVu1Slc7BKMMzpT4Mke4sfDmV/ow+Sjfqb4434wxv10/Gm6CJVsEp33Oh5
QibiJNafgR0dgmfsBBX3l7nPd8lB2vlgojoqZHSW1ZGxUkGM2aCxFwXJ/dYrfInNPHpTPji9KBVW
l1lb4Z6baTGtnNfKyEkGzbSHj++y/kR11FgXR11dknnSEFv8VW+cDXIcsm396ixozoOiPA0NhRCS
UzablBqNkRZ0D6xX+u2Z3cIT9wO9IsElF/aTFQmZ1QJiUj/r0ZcvXcfJ5NAcIA3OInTNqQYCI8SA
IUKpvmSOKLV8lP3DgCdHXKGBAXspaRaFZ9TMAqqlMXWmSw5DEkCOuTfXgEzna8zm3gsOwJy5KuNU
CUoOAJkZVGlDO08DuRpDR09zY7AkNUunFMpaPixKVDbZkdi3E1amK4aO11q0teorNL/MRHIKDDQC
XrKJAO81sd2yd3LxV+L2lPSnkhFpgwFlYtkkvF5mM89gg01iKI/WrL2IwXunnIZTvS2wiubEFa1t
tMFD4ygHKp2AV7+RcWRQIx8i7CqS7Z4gt2KSKbeuI2dvruPtx3IuXun8eTYSqiOXVU+N5XNXL/Ru
HmC8SfbRF5ZOWV+OmHIMzDle7K+IQ5E3NjHuRBh4eMApryQdMhxi8sx6Va/Jw8MY4GMSbj/GYgUH
aoaspvo7hBoFIycSlexTsNvOTNVY5PpLw4ln+kKDs2bgfyfMN3EomQR9WKHqvfBivAhPWIQi2S7Y
bkzQt3Jqo5+2AHqAHQk1CFxvVmxq12443HBI8ioqBJyRdc/HQwWajt12VLUOvH+88JuaLLKB25Dj
L0586SpxstT36rnwvZU6tJtYxrqYQ5SbHD/gBSSHBSe3w96OhIWS73TtOPZPcY6Dbi1mjAPWbvfc
MAFtUAs/3eJe+C85mlagKmRyw7fEpx1HC/DJLluBm8JipMY4G98vKjiXYruvs50J5SV1mvqgTfbZ
bZsS1+X4i7zppCZSMkhyMe0XERP6f7cgZZhYXHj6SpqiswT8d5M+0s4PrptfH7U/vf7PNYLh1GSc
gX4x+e0x3P+wRiiWwSjKkBSTf/HA/F2UYiHQdP4wEVNlWgYmKvafwEtNA7NharpuTu76fwS81P/u
of3jbz59/YdFwvTLzJeEfNyEHP6LTcGe2JJPJbOdDlKwgCG0T88KEA00ibqBW3HnoNnoT8KJljjN
Ip34cLdC7ATt1W/h+KdUhWMsE29k+QvhPEJxcldtvDbeuif1kT6r1I3MeIplHR7aexFfrH0H5pgy
czbSZHNwPbIxxPKA9Zuykl8LktxdT52JTojgnHBH4a5wreYppXrsX3vFTtNFYKk6A0xJkVSug/96
xTJXZQT6wxX7d6//Y65q/MIzcqrs+U2nnELRv1+xJl9iuwP6HfcWsu10Mf8ho0q/WIby+9z0V331
j6kqX1AVmZmhQQKY//yjilBZ/ClW8vMvrv10wbpBomZd3gKyFL+B7ZGZmKtLayVCu5PnJREExiBy
/a3ihGczTqXIXCGY55SQyfwzLihTWHLLIUJUL+p4VgE4CCVzsAUWB4kyjABbUYKdxnEr8lk25ZCi
NVfUZ436zh7Yl7Kq8mmkt8QW5WvfreU0LaaPGWM3jDw+XkyCqeXTmIDAnLneKhpecJrovqOajzJZ
KdIJdSpOiZLtChNA2VZ+wcuTI3gEDmFDFc8oIQhpvcPfmui7U2A9D/F7mTyajBDMXASvwfoxC7En
xVtMI6TbxOxM1sBaF8ZbCnVlMpkXmF8miHxtc1xWsrWINgsdH6fX23Suxs9TyAfaJwYgGQuFlGdi
zEh66hiw4HSpn/VoLLtTy0wFAF7NycfCziAt2bdwuCDkkJeUfC6N6MvEuQS1dLD79YRD9xhstYyV
OOlgoslN8o7urEUv69FD4/CsHNqmdXzC2409vHjJhVhme871BRHlX6dNIh9GnD6L2IdLKsCNcW3y
AQcotvhmZHGnjrPFAD/K5bAvtzjybEv+UMSv/nXAv+pPMzAzoB4SFPk8eHRHvMf0FIPh7gt+0S+J
t+X/cXde241b6dZ9oQMP5PBfkgBzkEiRCjcYikhEznj6M3e13S7LHj6/bz3a3XZXWRKLBDa+sNZc
JI5m5Vrln2TUV12H+/FsttKstG7LwQbeuR1kAuflz657CcyLkMKn0v2/+aRBM4kwVFZ5RKmy+fcn
jXh6fj9p/vT1v500tDvILKBMa/9N5frtpKFJMsBC0Qnxk51vCxt4VsgTFM0Rz0hxPv121si/IOuw
FSDSumaKnK9/0j+Zwpv3TcLBS4fLwNNZNwBYcdz9/HBstdjXx4gsr647jxigyCr/QgNXqkfosU8+
QjnLAdRo6AzMb1iwu2JlK+SpQB/0/Q6vqLpsDO2+aMMV8j/tJrlQLoOWgd/INGtgQ+xE94kIYsjI
eUnTdAd1KsrSkz2E9+kQMv+8mqyAAoax04dSPxdPZFGsSwEpRsFXRCRd4RNShpNxG5YFszm/hQYI
1h4DphESoalKPDgvBUtzHWSCzPikjBpPG/wrLhymDDeH2ljQ29q1PrwV1lXDUYARCtEfk2H0U/VH
L3s9xbHWP6WoAluSJwRUK643PEUYOQgJm6fiBfC6FWsCjo9IjHjYzWBu6LDYTje8BAXfhZc8gEdo
Pz+jS5mejL7c1f0c5UIUzMPmbELJ0kELDatwupIi47bKMQnv4xiL6ridVHfMaSIsrAAQcYi8p2Mb
M747eVluARR3Ytjn9Iu8elXCmY1YjxjBxkMFQqKoKxZCBF+ErNaPHVOnEYfzMGveu+dGFRR80y/u
OpjO5iqMnEPrPxrxzokw+SFcl17V7BxStg8M4p098Q2hcgF8iK2G0w7ml0VgGAiBlCyGmo0ziwNc
DIx3fB3o/EMxYO39JAUoHo6+durMp8h5ixRt2zsgCqr6LtZe4nSpGFsbwKqFis4+MTGHMUAlFKNf
vvjgwu9VpMxq6IYTVm+M6jOUnWz+BgFcCJtDzAZgf4vXk+VK9xZbcIjjO+lVYdekev4zx1tu7YLq
CbPjrl9woUwGo8jZVO8ACiIcRmDQwZtGZMhM9Cs1djY79C/0KxqxA+abRAQUQ2U+9vJRpvWSH3os
TpmLZw7yY9Evi2wR0hTjiZSQGuaeOTeY7sPGRB2HOs8Sf4WVd2xk1yk3vQ8R2I/mo0gzQrWQuO0L
o23zU3mAXIu5kL9QPag4rk2XJ1zDbLUuyzW34kx37Wm8Kxrklc6dpEFKW/TtypYXkwpu6wK8MBdb
e6pJdht+BnIH+Fp35hkj1K109TMeA/gl8MeQ2WmNLggGkAExGNWDEkAh3YeaPSvqU1e8Iw8xMOuj
dzIzLpsDVvoM2tnc2Kob/4IwF/6XzrP8zSY4ZJasEC8mK5MB9cneK+si9DpmvofopeFvyBjDVfOW
fmrJvfrVdqsuOpYmjCeIG7yL8MLRebYJkWssT6oFEA2zeywUAx8p6ubiUkNHK0ON4Wr2yRxeQwP2
pmFfxXU5k07k2+btvc8OWTv1kep2+l7Vw0Vfy0w4n0bnFLLLjA+xtg4ZvPIoT6L3CCU8UpVxFTj7
qr3Y6ry2PxCDevmDdR8tky2MItbLc8V0lyR5rFC9eP5iXKjs2GZAvx6CZb/vWTXeMV1HCU9FwLqV
aBVpe/JwvBnLCgnYAy/Wx1b1zhWD9hqDkkk4Oq31LQCGca+mp1JZ6OfKXpgQqHKPaJ1iy2P/OCxF
9BlHrXkNmRTVQbXGfflgoP7MkvSBOpVxxHMtfxqinaYlh9uHVoPXQQzED/UM/xdElpEe+qPYHvhO
dPFNeZuxshkaWB/V6GXmbd8Mb/LaFitf9l0iDhhLopxZG/ETSnmX2Jtz5BMiusGwWHMf1J7MlEi5
VKAs2DwhOI0WgxN7Yben8y5okooF1IS+xB4a70eMt9U85q4JFWR5kGoirAq3G45DFCIz+bYjsOSA
CwHkQvmMjibe8t4uoLYQYoP3/k3x1Hf8MxiJthkCG1TP0CDmgOEXJvUjVsitj4yWWHmOuOnaRV+a
dafhcHAITUQOcBqrdVWzMFzhyF525iOS3JTZFCUOoebOHUljoXIs9d0wXuruPSFI1bby9YQ3QouW
IBCbHPMxObik1sLYA/BMqlw0F19MBJhWbnE6sqBtX5UCuhx1m8UcT0ExM0J+4yEj+N5STwhreqyT
UwD8wCknT79d/HI7EmPX37aWfzKCr9ZWN1KwGoKzDy14Ki/EuNsDgOTXG5f+oCwSfz5RyKNEw2Aa
zKXnABc5PSmrmzJHVNQ+RMhtIvm1Ylm4TUDayUOyUFDqR9Sj0zTiEjU9HvPev7mYs0nRoKoyBWwK
7Obfto0qbd73Yu5PX/97MUeMmA454AdW4EfF9nsxZym0f0JM861tZNBBxUbNxhzE1uSf5bhiBoJe
WAEdQI1HR/qPhuGqMCp9K+Z46fwUg5G7AxlUNJY/TTpkWAmtlOgd8UfqPqu0o2wHA9wPlqfVGF6j
tmHenN8+NMoFQHJ17rtWYhzKCMUXvAu2OTlzvHCE8Ztx+Yltz1QRAloW/S4LGmkmchuK4lQaAvWN
PylXUJwoH0Z5DBGD4NIOoubSVBu13Gl6967X5lplFjomy7RsF3EcZF7gU14SXBRWEOmKt0EMLuvc
Gy9gd6w+ua/oy8oxWdevw9lC9TFgTId3xQzTAb1E+MbeKZ7JEOtTN4aX5FpEw0anoH7HLUNOmAI8
pjjE3VI6yhvQywkxPJwRBStDEbwzUNqeqNCGHVET8hJjpfHeLytjbaz6Q/Ex0vF2y6Z2q7UO8KDf
lKsU1IvLEUAHbczqL6olu1p0/oxlek0eMhLdehXWumv6t09deBKClE5SdfZaUB71RtkVHBrGTk/K
lSxZi3TcCKFPwtFn1MtGuhd1LOP9iEej5FMlOoda+8A6TpKjXDEYR7/7WgI7fcPJwRaSw7GfLHq/
7lXC9PoUPFuvI4+4YVWQJIDAk5w3wgdg9WPgMC/YdfuU4AzWrrtIJqsKNSyFMukAiJCeU1BK/oJ/
306FhTkBccZnkN8nbScsnMG5FPs8fm5iDlCnKcATS3qb7AwmKeaPAUSYgZ8Ax+61o5WVMPWmvBW3
rGdJl6Qrw2Yt0KfNehTEMy1VvtSJd3hkKt0itmET/Di01MRZkIKEoLkerODfy1ERcx+VE4SFmRh7
oaD725MLAvGfTq4/ff1vJ5f9i/BcWvSbP+apYtj628mFZxI/gApCmdBDBZ3gzwMv3UbMJ5rDH65J
XtBvbajyCzs/mRcLG9BU/iEgkJfxp5Prjy/928grMNLAGJxhpMiU0QNqDneDbEnzOIEoz2gEv9iW
kPUvue32GL9m3QitG05nk3QIC+p004hWMLN3hjphfB6QfxA2wExH9Xc35BMJ3hVuS4sS9Lkcee6S
iGUQKzyPKXXfB3uZvk7vUTUrERWM6yReJeVbrHvJynhDHGjYM5koGi5jlh3ACXb1styY911wQK5d
clPXwKggdGMwHKWdpHGruMTFYlojoUT6IVqEC59edXvunEN48GQsaKtaCRJAXqNlH7JBFO00LJbo
BMprh+D/xdHmbwNK46d4DZxPntt7vFFq7gbXGgqioy/DWDpm9Ava7XmwrfXYdxsMQ+CWaKPgPEwe
xxQieK1fVGDdWD5RSNaFJ6Hf4JQoNugShINhWBfmWrzrN6Q1yVWDWb5lYMYBvkb4Z9Gd6WcdoUJ0
H9XH3PIICw4IlJtOaX6KkqWi8C9t7GN2TdbmkXPv3tpLFzq4hpAnaaG2cOi0exPfHkkDrzRbAblL
YFeSze0qv6PlUQCxHvt3zT7HsPwkeXDxCI6Ac25LqSATbRbhp+Tcbe9ltNt2aD1M7NKYtk1AD4KR
FScSOVzphXaMOB8zoSRkAhZNUIUTdNEKSz3ZG3SOoKCrN+3QbXKLzklrFkj3KpwH9jXhURdjMtOR
nTLJzBmDWIdbTSYOdC1iDGsy/DIeVQWv8Pbu8zqUsD2o43DMFCTtHUDknlwfZVqNdRfRrE+AQ24e
z8ZeSMK5ICuEctKUnKWoEyd/KJcE1BAle/uYinJbQpk9hkwGe7q7aBA970boFc3UWdhpA+cHvV2/
nHjdiK1T8dAM3AqnJYmR4eOYDMsfPAsuXYdUL09jRpKbnOZaCIY+14nOIc2AmV8omQcf2FASMqKl
UJhQlOHGGKds3dvwNaPQ/0oKHVOgAUeb53KLPU+yEQTKyHoiiR5LRYFeBLSDPNGG/tjbSHjsCGpd
C26xCA/R6GykRAJWi28xaDfIwCW6yzfRngLh5SaBxscykbs4nfKD+CHZzW26rUGEgDd+qFQLrZni
nhUJeRgb5Ons3D4odJeh1S1VJVzzrs01LSEM6UCujs3VoPWZG6rmypaEwgm82yOz01ns37XmGzuX
ZpLvLKfDedw83m6MmbvorCHPXEaIVBYMmbSoJjXv3W6NRgAoSSC/lY+achlsMbvWO1qfYNop9WGU
wzPa1iif4Qpm9Y0uE48vmOnkQ8b7slVxRz+0H9PFRisVzAcTF9AizfdZsbfz94rudRDpIzoxZunS
9sLGAdgMIxozSCXnrM2TQ048FpaMcYOpN6GYmG4ds12ab//5Fo8zc+rcKrBdZNa71uRWxXiB8ClS
4Gx8ViUiWS/JiDXLP+lWAxyBudAlhS9Ai4XKP+lE1AjUJX2rY7vSraOv7zTeglIGRcM1W+b3vBIC
QZ6BLK2Esq/Qk5VNAnvCTdAh2VZCAx0kxpdXJ71LjdT1gERaX2jcIm6hjlt1VN/TXkXs2e6aDB3b
dsJdU5UOFpLpLMGXzj2bgY0kLnbqtgAz80S0mM590gFNza5N/RqgQeYDDgcS5bmt9fZx6F5y7gdt
rO9HapFqXAfIDuUHm0mcwadKAOkrodo6q+73cOQsp6W08sy7bW8O/Ivks8hAuDT4UwCAL+msNJb7
2SNjriMT/nl84MTxn/11DmxHf+juimLDrE++6iNHEOpicqAaV9GPjCP4oDkzb8+49qdB3XStZ6fy
PJM94YYO8FCuTfulgjWFz7lsV4jOlbgw5wnJYErOFC0zES/7TqHMk05dGaaoVBsNym0wrf/NrRv8
OJ04Zl3BPqH+H3N4WbH/XAB9//rfCyAUTLop9FG2zGT9p40ftZHNQ4D//MZ4+O/GT/0FVydfgbXx
h8eSsuW3Akj9hRk8W2qKJ8wbomz6B8YJKq0/F0D0gMz8ZeotIiJEgfRT61YbYZxnHZeSdnbw8DXr
lulgt0ZYs6vACTm0+OTfXpVFeoq25WgsmAPUxDaHnHJKRtYi3GEqJKoawU/hNG0W05MlrZz4QCLX
IK2q6SkJn8dyiSsQP/OzEJ4bTIRMLOAgil7bdNXdydz+BjiKdGXzSBOjPyfuZ8GsVNotO/wnOV6S
otU8KgTwGqny6hCUE2HhN9EPFmJ6MqMAYTZqyW4LM7dcVEiZNLQ21cq8K3WXJGADC6BbrTK6kLXN
iYTwJgqIPbo33eqxYjDuOnNZgoIvQRr68Uv6c7V1gChZJ2jWnshwQEcYbz8l7x1uL2ysk3qOHB4+
8qWC24Ynbc7o0LxTH4ov+yFcpF6BkWLOZvGDKaWBq2FlWXDZFimlWACElrVhCJBC3qu42/PkS+I8
AcBhQyYrCWCEEaODXhZ4GwgvXgy0WbVuh/yR/cRjflTk1uNmxmcfHREcOR/dc4V1AqgdYscgWljV
i14ulQ6QdXKPwtjJdln7PDTBMi+YJrpbo9nfmvIQN/qlYmzdqcQblS+36dRDkaX2UbR6bTbADkjo
nEAS5OVLnncHshzx3hdPlSkfjKiVEVZBBpCcLfleAfN6xoCNDU52aTnPlbEf9L0MINXsjkl9EfBa
Z2cIy8VTSE5XufMLxlioSBcDqvnCteHcMFlCBWFj1zfRSdiMICNMimT7dgoZGvTmyaQR783j78af
Oxa6U42Bu2nsTFPf1cpHhcOAdQZVBYaOSBgCs4sGO7OvjvD0rwbkICN8IJRbPRIApjPPZ6npSVez
n71X13iF2cMtXUb7cK/3t9eAomf9DoDZ8sgd26YbaQ7WmgZ8Fh6DrfOkevb6vfJ0e5mthi2pptdp
PayqR3S1Y+BJl+4N4fUM8Vrg9XN985bqMzS/b+/AYsu5uUONTkKQcAMtuMxsd+AzfOTP/lyt0HSb
H+LddonsZiP8mkJLJDe8e0Oru0z2jNb1u3KXLyQXFvPS8HS8CNhJaEtA7OrvwU7PF92K1TDgjJX6
kH7mm/Q1hqJ2f+zEYB8MKe8utg22Us4949lFsw9c7SIGoNW4iz4dpLazAQzdCL3DY0PCZOZaM2gG
ucRVNLe0fTa6NDVQDicecEiV/VWwDh4Qjud32atzUU7+g70rrr0br4Ln7BUk4q7Y2uuE/MTZeEe8
a0vwkeufB2hObOkDV38PPbXwpr3s+kfqunqjvtcL6RS8NFvWPvuGOSg7GhDEcByVORCZrcLcdT5Z
vEcs2exnCv0H5O8O9pAZeOU3w3GbYq7Hy89Tsrtdo3nyWb6gr3PT9QSPbIOjeMmybOLS8vBE2Zw8
b6E9sy5ZDJvYLdEnkNE17Wu2YgZCcX2tiTAH0WZE8XWEiDmhVMTR4zbz6EO8MBLpRRXt109KYc1K
tpQ1vLUcgwFFtb0q724n+324tj+097UyEp8hMXKysJn5pO6p7zF1dvnWWbtbhTx+a3QrZOiGsrWy
k65efHBYCu3qqR7BDa+4vdIDXIuOMghVvU0ZTylPoqBm7/XsnfkaC/q2uYgpyHj2oc3G3GSZdZjI
ztF36o7kvRT01IQ9M1LuQn1BjhtMPZ2dEO4dahdMpBXWOdxKa/WJ0HdiwkAEJ3OqH3heUwy/HR5y
6TyY7Z1PFvkW9IfEsRz5z+NINzj/8b8yxYy0ldbZuIyOUnw3ClZpvgiqJXO2eUQwTqSTOk8YC/KT
SYPEj6fVcGNaCXJVHpkoDc/hMnkzPhxzl5ckk3gBwxzeNA4+LXyX7cQrorsE2VS2MOX5SPfXJk95
n7hltvLD48DST9FmJTSzXMqJol00COKtkFh25k0b2djk+ksqmOj5xbYW+B1SbQ3HPWgO/ERd30v+
ykpPavuZBWg82k/WJ6TzErWnY6kA1ynWzlt1WoBRGubEX5jlkpzj6tNKtgrUG0vBKphComFDIcFQ
Jg15IxoR2g6J9gb2XSctlHeiOpR5160Sn8Y7dSuWTreFASQnnFc6MB42suCYNLyEH/Wjg69cn1V7
qv50QW6hqy5GgsmpMl/pe+LwLJgj5p0hnXgI62axxukDy+MpCd6VRnVzsQDkERM98uLT6cQEBE8B
+JeS1zBQdbfyv5exIdSHBF4xdzdVBBPMx/52NEbl+MfK8K++/tfKkEQvNOoM55m+K2KQxZDr19EY
v6ULtLBu8Jvad/Uisy9ZwMR+Hfj/tzL8MdSHWkaQtxj2K8za/kFlSBX6rTT88dohHRtCXIk25Xtp
mCaJPnRmMW7Cxj5pEmVK57x1qVm7PkNYtSXztjZTMhj1eUm/HDqAzNfBNfOtfc3SSAMJZj3cLvm5
7NN7h3HzdEkk23Fl5IumyyieoGusULD4u88s3Pi+OE1q2LPmZswpMKFpTXeGvMDyDodKXmY4Z08Y
6Wm6jODYlCudqS3hz9tA9YHjuK2NWcwZk+faiUguLEC4a+oxbXvXorDqtOFQ3VUPAJLW+ksHPJcv
uhERAEtLONnQR1vVhtH6BFSMibGFHkxZqXel/0Krts03mCYbQnny6nQbDjhEGmk58Be2eyqucMEQ
LxgBy96xQg/SpcQ+djgqFCNwhrHJyO1d4rhE4ZIdfaeY5aI+3T46HmUsvjk9O8ZdRBcvNJ+n+jba
hxlwtZPjk9zNbp15twbhqmJ9YtyY5SGKiWkydb3mjEm8eBccgm3qaG/gHxUBIMrqA/yJwd4njPep
izMk2k7Ur4tBRaqP1bSxVrGpLSJzZ+HWF+zhOtjDRIwtLJJ49xpDehQpYA0DB/kWU3pMLGZruV37
frWXX27tuie4lY+5QNR9o2UGC4LA+pklS/as7IiCADSluQkzEeVjPEScMK110L3bYpjhst3pwumr
2fTI6dyHUwozDVYQbmWAzjA1XhUUh5WXIjhETaZ7KbsLlcsjlu6b7CGQH5ysXKhG82AjU8ipL2l2
FRmyQ4GV+wYH1DhFK1QUPRFN2Yf9JVMm81gxv2hfpPzJHOZ2tzOvTOpuD5nKxcHq1G1HznJAY/pT
Hq0Na2mp7S7G/3MXbAm6AyRszlVj+lKxmpWMEhkgrmoh6qWUiRZTyU6eyKhqy6jnDHHGceP3fj88
RpdB9oTBOdrHzBSXhGAkq+orfdKrdls11k6OxWIohEyB0JNF/fQam+Gn5ANZBU1z1lkC/ccRvMQB
cBJZYj2TDBkFvIE9s+SjjRRW6f6KzuLBPqtn/YG0AEYuhSzcj/RayrbbVtvpEDMYLi0WVRaBwKPb
MBTCoawv7PN034z4VNeIXQSGz9/h4J5bDHIsIyX1t9w4Hv5oL92Uwgu1wjhKk2TRHvb7tPffVKyC
eX1noYGB5R1gZhuIliF6JIzJl6CfGc7dmf/bBoRp+CnGK8DlIVZCh9Q2rcjEn5b6pODPkglY39k5
EsiKPCsilcaKMtcs3oC7NdEb5vSOcaW2YnQHjSRYQmQrh4VppKRqoymhOqu/gBtnNASQR7B5UTpD
9miF9QuxAD6wxg32nFfNJlQ2cfSoktyaPTCyzzCQaSQR1hjKgu6RQZQJi4vc6TL1iFFdllgSRuZ8
AndsxOSBjhgFoVQ4eGa8DOuaQtZOce4IQW8XrK2eUHQPGN0ypBdB3y0GDHAmRjgFw46IYE4EIj2C
TID3m/P3yi6vg7CBpDOQF1XgbHsI7cS1+YK5jnekyx9NlORLEZwQerb9Ya+YY8l2s56Mew0L9EO6
l59HgIno0/BHrhqAt8KJWWCicQp0I/Q9y3qB0w8z8wfsdybk1r3yRZu3MBcMKy9t84DswAj5cMho
1zTPYVBfyXPj9ba6HZorscMJkh1fPynhXFijARZEmGs94ujiV/lpKnHySV76ARksQ5tR4l/pyPSy
UJnoWbcM8CeF23anbBIGdOUGV495rncAk/13XqWpJuSO4aNKMVRJm8EDoCfsVL49bGKdEwHhQatJ
LnPbqnmfiu1ApINiuwY0xbQmt85/kjE7SmvIRnzyIindbK40jyagAoaiSxXsyXQpEzK7V1Ls6oXn
jE83gHxoMZ6DChO9vDTkT6yIcXeORkL75ugDR0y7N45JjdtQ4fulO2LsaDETw+etmJaE1OQKd8yd
fEZCFVzM4FpaQIWxhvMBTS+xuRO0koG7VjLNe54gBXdUUivPpuiBcD0VgMiT5+jOujderPlU9Zt6
gW/gNGput5Qr6TnBZCNwm/SGYmXj10ID7JDcSrG8vxGHVCENCQ+2vWwtGBIYQxcjFkb8rqmH5Mm5
iXBvziGw4RYgBLK+sWnGS5vvGrdfUUN6yG6wF5MNWHDH+JVIZ1YsabK0uoXVmdiZctjUs8/+xNie
zfaR89ZihwuaYM1geRmLN5mTKbVun1nLvKEhSLlejXaCuQcZInkpwy7JFw4CStUk9vbxkU2N2Swt
D52Yuual4cDHpZV274q2Z2aqADx2sFnjplqNMtfzeCzk1z7uPyqyizDTC6fWTRD4FmcbzTdO7XlZ
ncoV0jC2zWbh+s69M9z7JNRYPK3Jj6HwH9t9hlLTH7ctCCot3Rhc4BqgkLZdEfb32rxFF/MBP9Er
0ScF3xKsXfM8kdkxxHub0UaZY8gI3iv26K2Zvfb300ehgoK6RVow70W4lgAbFwwmhvo5SmVypBkj
2JvxGh2gCsrTMbmC7VmTeo+UNTkVCAIc5uGkJd8HXOLBjfgU3lDjyApq0dzhk0f7dxccmKudDcpx
I3rLMNUH5Rq2UnBB1UTS4qbwDRIwr2268/W5EhxHPgugO02HphHZla5kfNyZqwPXBohdmfWnwS9r
z8CwVioI/TF8YSLfS+0hBt2hMHNxKjaHxIJBAuSpunGQGj4FzFNMtjggqXk7TAmiN05fmCBEYdLX
GpQ1dAvDlH5gJmnykxJfjYZGz/MPzUSCNxHdOaGNOffPFoWuyMd6HzG9wGH1kjJfOjI2+2lVdIpb
OFRn0lxm4lgn8TaPjDP7qnXLeZr76ZPKZH5UC9I+yVhNhp023Usym4/Bk2xQ4sY99686AkflNCWE
tuXgSLQXlZKFB/GNzMnSN7yW+img9Bk7Z2lxMohfU7iPELTZcCxMbzjaezux1sQhmkpzN5ge3nxE
8D7RWM2yL4lTiPn8kFbE6+ap9OQXWtWtXx0wyuXE3RjOqsELUc3BeR8/uvRVDD6jTnkqcfq1we3a
4iME1s2lonJWA623SAKVRlhUCNnyapsNy5iQBygGlD7hqkuWCLQ44Rp1bSPeAP0gFQsDa7wY/Myk
DkkHf16IccNdT+Wc8SeBsDsu9YxD1VmFZJgKmm9O3cbV0txO6DQi+QIxu+UGNnoSbWc9wQ1wTRgt
aSuscvEwq0kuMJb/U2d2KBexNG0UyXWQHi4dhsMLPdrk7cBqi0XmCXRYnOJCgobRKMFW7UGDoXwN
7pVB9yRpP6bA+iuS1LSnG5LAm3m7C1Tp0UgpgwPu7f+xbM3uhhwUXlosDSEGRNp8yq3Xnxqzv7DU
/gjI+wkh+KO5MVEtKfATLfw23xCCYxCrrVob4wZNHQTeg9IFqldk1N3hsXxJyDWNF47XY9YKLvEZ
2deMSrM5t5/sJYOQjbK1R3TtC11L9VVQfMU2ouXb+Fok+coIkPFJKgSWf/VORZFBX1uybevAqNCM
/Y3vj84a6cU3F9X3r/9tp+L8IpssP3D32aCxv8nh+GQxjiuabP/6W7+7qHRAmXzihqzB4RZSlN92
Ksov7D8I3WYBImCX/6xz/n5pCTkNr4Cdimprgk/5XQ1Xt3ZuRqEKHUD/yuyvfFy11rlaGKRE5Qg7
wR+i6bazd+bZQNIcRFrsBuRr0ABbokAyx/Gxj/c+OBqFrbLWvZRJfmy4Z5NcA8fdaKhO042N1+Ff
e3n9uH8BZRL9pMAdkO2/v7xUU2a88tPl9Vdf//vl5TD1+ENy6e+DGSDvKDct+T/XHiOT322lNmR5
Ap7wutji4vvv5SWEmHw7LrpfN3baPxnMoIL648ru15fO7EhMZTQoCH9c2cEr9uXSpiTWjnbxJovT
fmIrX7o66Rt6rO1oi3PPKAN9mbIyUvSrI5cvca56SrFPktZEmoeXPU/9HWFECJrAgYV6+jjelinq
nr4hiJI1t0IWUIJi5XwbrKdOELhb2XoWI2YTyPYtI0+ENFR9llhs7YcW71yf38maD5OM8Itwe0M8
yFh2mtplhRCkxHCPPM/W6cuptxTpTUXlb/RP9rR02CbWdPg+w2pfbzB1PNkIy8XCnF+1KI8M/gvj
EjqZmDfktG/i7wN+8zKNf/zzCKjVroI3p0/Qh6vzmKETIqSyuj1HAf9+35A8mB2rN1o0vOQrs2o+
mPbP1t0Wx99SvfPX5TKRWN2ZpJ331hJnLsEmy+lq8KrKD+wcO1YlN913dX6spbTr1Oy3dXcGJYD2
AXp3oa1TwO0G68t+hqhFDzaslFjiUPXiEOx15CK8ITWE8nVsUu3M7GQ5xQv9Iu/LDZb6HWMWhD46
FKA4vq/IEhwZ7cbGRrU/w2pbtuuKBxPh2vHWuddeEllaSy/RR95JXtuL0TZ9O2WrdtfvZ8Fe5WXa
HzK1rTHn1dnRNulIhUZF07HjcVwxwZDHQ+mMFOWEyj9W2+pNjV3/QX9oJC6jnZha9Iz1ojaD/+pv
LPBLSn4DJtF1c1pawDv1XKGelqZXdmlr+UnD65O62pLQSFC8IXmQ6N6AvtMk8rVxUryXT/UuJo0j
c4ly30tU2vmTz56kRyQm9V8tQ5E6yvRZhzIqp9uOKKVTqnsK2ksvhiSTGJeUzE00/lWSwvnW1arf
hMvInoV7Ud8hsA8v/WO3j95BaJor0BaPMm8f4xlG4OSH2QBBubhkWkWA0yxJlYXCYAfb87wsq0O/
zg7ZlxY0u4akGnOVl08lIjt8I1hWLCLmx1l4Yt0xPtAKErbo50/1Bzmg+rzmJE8+pteANwvGjold
JWEYlTOUksV0Kh1XjZhWoZxRxPCKIZY0PeC/jKR7hfHWjcs984SV8oYtCM6lSvsI2cpmFZbMcT6U
52jhuPSRW5nQFZ1ngrWL5z3BjxmpL4eQMZuyT5UP9Fl8DbAvhCxb61oxU7k2J2iiIlcm59YJ+dKO
crhcU3um5b5itDdSbk0vE+M+EZETM/5rGQM6jAMTxoKQMGR1J9BHJr1wSHIvA8ScQSLUSMR8qG4Y
MOqsKAjRiRk79vbe+cz996q5kAsfVsD+WqRZo0J/pKKJGtR0r+HaCkU8MVsy0HrNY+CHvtfd61r6
2Ak1UX9smRCN1YCwKHwsFymFs0hGIT3xLW+CKz67f/czkKJFE7IVRPn/J1rB5Eny/Rn47et/X07w
HcEqIOq3fk0t+f0ZqLEK0WxWA8j9f8J9igWE7gDmweGu8MA1UPT+WmGJ39J0m28G8PM/y45/sJtQ
War87Df48QQUHn0WITJV3o+4k59EK7FvW0mXaRjVSQ3srYMUx4fcuN310yVgaJjRW5YwxgwIlj0Y
XYBkNBhXH7JVwT/bI7I6C3GvlIyvEWW7QFf9u68i1kwGRSv6iP+PqwgJ0/er6NvX/34VwYqn6sHm
a4mS+HfxEysuaPBU26yyABsJdMFPlRQwe9vmMrJsFfnTHy8jheIMSoL1QzT+jwAdOt/oT5cRPhh+
Pms41F+UiD9rn7quq26cZeMm0yEnaRvnvXtH/DWzX+rXnAdU/lp+AQ3fdqwGwND0tn1f8KiNxFGG
+rpuLn3zUfPAMMg5Jzr5xgamX+e7bmMy/Q4CZHVsaWy2NTpbm5LtjcoWp+Bc1fU3m91OOMAn56GF
TpHDMEGTNG954jX/qevfh/8XfOZ/0exi0f6LPylMLDob2aFA/b7KUx0ad+wPw6YceWZbnP7svoHa
kERpHfP6S660RxtwohObmF3AP279z1vgyUHjCuFlxqurlIQwFxgJHmSbRUYGIUGAWehpjJbYnD8z
b9hbYCB5rEmMpwtzWAiPzYiy4MV5jN+zwGVlFzsfJU+a2jS/YLlSukVlWUOkFd645MsMFrLjDdCe
UMQfuvAF/64oNZx0haCLiC2NHRH88zeCLFGD2x/6R9K4BmVaegDDRIBgwuweM3CquKSXKEw/MudU
tABSZyzqS9tNc7Tdx8KhsDrgc1XSRUJWGd+8EQvznWrOQdQGdgHne1+/wGiRkIaWDJEa5JJ6jWgf
Gm4E56GCJcoQDZGJ+WD1ExJlrHkv8bFYTBEL+4M5Kp4Fyio4hyrGOKbg2QLkL+VxnxOPVpXzjHWS
1gRgEJnNoIWKljnjmp6RoZXe8ScmVTXosYlTK+trs18FsJnMtd2OM8NfS8ZqiBd9ssT5muTzFH5W
fJdjVK+2vfBA4kS3GSWVxDgxzBnrZ42aTECrGDpVPENjhlA+W9E+ff28acelUQF+QEe+0hnO5KqL
s5NieFY/Y/689tYqWg8bbNQ9ApguXf4vd+e1GzmWdelXGcz1sIfeAP/8FxFkeK+IkLkhpJBE7z2f
fj5mdXdmVdcUpm8bSCRSSlkGec4+e6/1LbrGkYCBcVaLjkFjLAcMT5ss2o0HRiZRc06IeKeRVtJQ
M6eWOw02n8JhKhen9wlga6faUu9eQKK2NOes+lPhKiu07Pz8qdeN88h8uCc7G33HSErVsBMgmhZu
Nm8QcOe0AFtagf1A7ACtwZoWYcUgCw7A3BKFw9CIRxNoLVrGPEYfg2sRKjEd3wnnRfs41IKVkQYH
Gs6DG9wUsuFgxNb0XQ0IoC7nJ9Q7GgnPcep95+RxKtQc1eso5TeX2JFCrlAB0yJqd3K9imhXSgmD
M56WXL8KGYCNjdFdalKmZvGmjm3M0VEz0wRSG+NXBdOsEVwjqjt8EAvfeDIZm0FqVYX3Xic2+qZb
KzeH00hHDtPvS4KWFz6PK9iE6Ejx51CC9ij0+5jpOOLrc8uPXFBGYwcIHkZIRBMT+HHC07LZWWx6
Kptfwb/JQLRYiHK2xjwi01vx90Yl3gUKZ0IWtXorU0ybKkACdGfDeChzuFhC9d6y+GXsqwaeb5nu
Y7kfT2PHZPKSCBwGaPN7nGS+phaqnjv5sGyhtmdzsw5XDUOD3jjI7RyDWH8TP1SjQxtIrBQ2AFtr
yKBESLYvkmHWMdmnHA/Ldf2AF5qS30krUkN/1obLMCXiSn2mkR8mH1hO0AAEdrURVtqx+h7c5yCx
6xfg3BI0sbLi3KepH1ojLOt3/6ABt7awy8rGFJVjErrXCmeAk8RB2AEzuQwRgxfP3vBpCLthWXOP
GddCKABvSitTzTGmr0t8h3TmJc6FqgWkRYCIVxRbaQr05r7VarIz0nJOoHqomatJTzPij6NBXRFL
BsGgA0tHGKWoMxZj6A/1jgFoCmNUPYni/H8VWgRFU/FH0n60U0SnPkOMF9IKxni4yAhH6Bw1ssfs
jaSxikwKG2x4PtpF63CP7sr4MvpMUjx79O1YeI+kV/wZ5lfPxNIIngZk9yEMvGJWckPeum2NkzD+
z+1N/qgfTfqAgCApc6VpO/yL3uREmvzXkucPn/+z5JHUaZulmvqBF+NL/yycVV0DukKSCKCnKdPv
l5JH04CrgIVC8vPH6HAVjgsp5JBcIEdRw/87lfOflTw6pDRdQuYu/+bk/aVyTlWVmZRC5ZyzJBo8
nIP/HETWsatvfiseO1J/h8niKVbPOoIZbv6KaIeEfddPqi3NfXxZbTDcI8/bW2O4sYDkqhkuieTm
GexAicCGFf12Jvt/1i+GNlVif+jWUylyGhGJOqKR9oeWl9YNo9+0bU8q7VMVrahn9lAFN72K/lNR
8RhJZgdo49PFMSRjkFG2LcL1CtdSwroXD8U5orvEM/Ep4AyKzNMILnJ0vEu9RnE8tZEkW19Wjuv5
FxQfAK7ke+XuAqBqMMcxx6lTSpjOc4RVCGWNnGrH7DEa1jbz9Qt+NewTFj6kSepjgtoQi22Gd1lz
xWcxgPBGaIjkjk5BRsCgnelf5IiGvIxli/WsWqlasezpcPVYUXEsuyzRyI0jIAGVIEIv//bxe4FW
4KCMKrNggEp2DPYyWT0B4qUbyFAKKxrJNfyOEutMvsTbjHfQnjZMVvCIRlzEwgRDXcbeZEGVG6dl
C2VDTabZlNqc4YvWEn0ZMe6rlFnWrEXKt5ElsGQpNK85AApSN/ZVODtAmlCnNYXFM0LCTkdN0s4i
LlzsX64M2cZYTMHN1tH/ZEJCs+ejmtZkXhlb+PLvoLSD/ll8WPtxKa6RaYyw44lc/eDVC9TniLW+
C5f6pDw2Zhn7QM4+8CYE68YH19jA9kbgKuw6idSnVaLaaXBEXaaxs0gfww1vHZYYbHQtt7fFHkRs
YGfi7V4a+Y9qJLJI4ZnVq3TavLSLUrZP4qnaN2hYUraCfNrpNBw3FOl+i/w1qp6QM8iJdEcOuYgj
VNvFNCgi+Zf8Nf8gaOh5wli061AhRa+QQkdk91Uifd+mydHDuszAXKAgnEbhJAEGwjqvv4qQkCmM
ASWy90A9KaDUsUo24hYXRPzpwTE/ZcCPmJJ16UJ9pTGnXLS3dHDA57tPHd7zT12GP08J42Gr9K96
AuaDYmWvrLstKcTcOtiLcnEDo4UyYXJdNYqdXAnJWDKqJdJ+i3HzbtJf6jJExtmXR0PRT/TFQESB
wOUwQMkangi3iH4xj+c5GdaSKT9xr+JZEjbc4tIEKERykj8rW3zYK2llXbgfVAAgQcNuSMevBi2u
VA13b70A63llfrIsUJlOMFYnGRep+ySk3zXwi7a7uf1TFy9MQrtQ5pOOFC9czhsITKyTr7xNN2qK
qbC+9kz/xc6b1/BcwbbynqjbIAQaPIJ56XLNI+T4g5NHG8442lbttv24Np+IQNJd3OTDbtLHHPL3
+C4/eTBbm4fhz/OKJ7sHECJuDbL6Qg44c2MtrGF3422krMsY3pATgOkETUPpVPkLTrHuKvCJYr1q
L5yPFPWJTjDudLF5lmnYkdUXXd2DskZpSOamGqzzzFoAEq/TOXZEiSBErCAUiA8xRx5mk8uFYeEY
bnBaVOvyYG7jL5/561knMj1l1a7EK/NaA8qIDBLBlzl+NSShPY0vzb06eHjdGAMgnnwnDFPmVjHH
ffkSTraefFmYAyOCAFg8CxTxn9nVv1dwfQXK12ahbFoBH10c32q0QanQLjGQwhmSri3N2wQEawMp
hr4iYgBit0YNjcWx3keLgR8memmuwsD6hEhpJnwzDrET84taqeZF4pCiLyFhuh+WWJ/kao96ZkTV
BR7vuVdNuwmEdxENTF/v0R7QXeSIUtEnNFoG5gWj6RplWK76DpxyxI5I3Ecne1dZ0DmPI1O6SkZJ
Zvi2KN6N6BjES7XfK/3JlN+mE1b/GfccQwWiDw1ZKhyXmcs8RV0SDY72g9TSoACFZ04LfoYK7RAF
y5TBeH9ov4inSn0C73k0pQ6/pgFPeaa+tHeRgcgAJCV+7pHhaMYLSt4plSy30U6jVE9yPHvBzB1z
2CjkZRjFquGUwny+cbcJUxI8GXy3+L1DQ6deqhKpRbL0TQIhKeWCFQebXYcXt922L+EJuoqJhiox
CXiDoE9qxyrYSgt/HcvSXuckEyBB9FsfH+KuDLu1fvCOnTxvKx2n8duYzZWBRKYIOrotWNBw1Xla
37zIB+XH7h9Y5rlTwBQX9G1lIhAyeddynMo9ctdhCzXZPQ2ag8CEwiKkygcF6UrFWysna8nt3qR3
XnLdWHmfKohn3BAvafANumYglyt4UbwFK7VJqjyUGHDqqbwPA055nyPx23207pecwH+waljqPPXI
aXgkrpX+dLEVwu/6nfAFa8kTNnC0pHs9ZXJyzKIZbib7+jwkc0UmAffLt2YGG093mWK1/XVzz9m/
cvA7M4rniC29wAeJ20gg56Wa8uD1WuK8G4yoUOT3tIZ8w9bXv2bNqVZPOTjqfJMp47zO37SkcZK4
dCRhaeFUdae+IiaBFoiVyKgJqSe9iVCJti26B12q5i0CH2iRCEs1OEv8yrNA13cwrBJxha6G2UP5
CCalz7l/iS7tZ6V2Ti+ce2Ld5ZjUC5oJvuCefWmnhtJ0RjK59Anm7ph14IPFx2KB6ePkkrL8xaj4
a6oWH7FPmm7KN8AaPUQMaNRNvWcjpocz0xDAwL0ycfNOoKthBXxvFr13/jzZVitxy8DAzdcqT5sw
HzA8uL/VcP/7d0Vc9aM0fWT5UAaeX//hzf8+vLdsa/81fc4/P+a/f/8mn/L3LzmFVf3uDQecUT2c
m69yuHxVTVz/ow6ePvL/9z//3rm8DjnxVznRse94fj+//rW8R2BvqaYsyQr9sr8+HujWnxwP/vD5
P2fLoJB1kSpfseRJa/Dr8YCpMaZOTTV+8Ok5OfycLWMGtUSODSrqBrrrv2uscz5RybgTOUJM//WP
y/L3xuBvL8KfNwo5cvxroT0hN/75q0/nh1/OB1ZoJKY19D0od+jDLfZFEJ7jyPE6F6c7fiCCt7Jg
5y2Uq7zXxmanuy8VYjgCLOa63MwNno+QU/GUKCVh6C/RsHb+s8rKamLnRvBIoAgaW0gLyQo9KRw7
d2feEnVhkV47JcqATp3pcN5BNWhO/gmGvixWGDupPWj1h/qtL49kWDfv/qf83VHT4Dvi78ERh7l6
NgkgVrcF1vOuxsbDflnTPul5qLB2a1/5pr+Bk7T6uQV+gnVAV0EKiXyBitquYcWwGMMhfvWk4dxR
KrOFi0F9j8pg6wcCfprePw6I9JtBPOnA3sS47fBlxbA4PHBBSPgrTtcKJ4rJzWn+/Yoo2R7An0vL
Q5dFMDdJi/tKyuZysfClDgvCFJ89pgzB3NA6JoI6LqIU9aFqRKcJRe6RoxJiCfe9Y08YoF7n15hp
ZIrOmesrTeOxmEXF7PWPCY5DYBKdg55JXbYoyyVdTclddNo5yWg8WG8BCuXkKHE4WfgqueSDQByT
kZG154YJUFfzq2MPsbte2I+gKMT0oTIUpUpMDiqqMfHLVMOHRDOo4Xv1iA+OGjas3CyP0pUvrHKB
+/5Rq0uI/UlC1iRKSy190DsBWp9ViDFDsAG7HGxYx8rYzLN1fZHeAa0lY0BmK7dTz4uXsBwTLj3F
eY+CbAcuJ1Faujo0fWA+AKMiXq0ptI1kenUDyScm97MO5iKyv04/qRVXRRJcKEId10boc1QOi1g8
y576jdwb0kWJuJdqiLwewEJpjGoxeSKRmmYttlhd+LBKdQHcc24IEtmC4DDVjwCFBOBoDmL4U40a
sFU/vg5EOva9ta6z8KOO4r0ZC2evNXfI2HQ7ok9na8KujSWHo9qbgiCjFxcSTdCligb/qiDZUKjZ
AiQcLleTCCkj/ygm1CcyDLmuPxBD9i0za4Pt28qWBpZE1Bh2fDDuaSq+yMYRQ5sVWQ95F31KzN/v
wuQ94zfxOJ6JkEZcqT1m7dbKla3ySfuamlN7pc03sAmVhJog5dZXHTJOzqVairVWE4cPRvJK/dky
CXFN9eoamG5nFnGPZNp/J0+tNjdOAH87W3/RPxLgGhTBz+VXceI15CPpZXona59hj/Bm1+oMVtk0
HUQQI5mvzPbJh57F3KsP9xptwytsJ/OcHcZdRI9ukzNcePAFGw117tSTNycX747MOOOFqHo1tQHZ
lfyR4rkRXnG9ptUzpRYsyOCtO6THelNoF+ktql+tcSbuo9RGqhK3C+QQ7mdxA1PtnX3jXDwwsxrf
/KzyUUPq+0zXmmZ1SMFxbb4gf8nhR4qJOaX6mFkN1hsEsM/FMmimnFIYoCovYbmUwrncOKnk4C+I
WOmKWXaIESiArHZil66zrY12+uzRgtMMipW9/ADY4R4x6b4ama0+wfLhw2fthmP+HM6HQFkhr8fI
mnUCLDTWS2406nXsqlY72FUp7Pmd3fBgsDqElrpyma/QhQ3vfodoR+YLMOhwUHJb2YaFIDUXlywk
nANP5FpdYDzwFg+z3GTTbUXRN90bwaanO7EbcMBe6kNwoh7ZaHtlT2SEt+aF3MH92I33BAdmvTKr
teCdu/Ai9e8loGvEJ+BIHlYCixN9/sw6p+/tvb/nl+aq7toLDGoLwyOxEhnKXrt3pHm3gHeGb/Ot
WdBneZFRks564YnzBr6CNelUlMoc3jZ0cJoPf59zJE/V8VKgXtGZIen0anJ2mk7Wb3JHe7jgMEbK
PJLwhGVsEL/i5BP7BAxMYkuCFlGCTxYW113tFx30TlfbBcJMfeqEhWUEO/mkQOq+slglzPz6Q0Qg
XbstFG7Zj5JzTDOpfmhwTOdoT7kIKdEYFyQnB1yyjErghIMal7E8id9RseasOh2D2D7qdtJh0L3n
8a5FnO/ctSKJSF+VcJ5ol3mOKkWa1Xf/4t+zBxm/U7S8+ayXG5X3m7hdyMZjtlX0B5fvHU89CeNJ
6h1jCRDzEr2UxlyF6dY7QXJUIn7tLX+CiIjUhUyo0Yoj91KaBDn8dHx5zu/DvFLm5pP6xFkZUOnI
jGjUX4V7qjPBfCr5LWXDhAwFupaGFqkbPUccdVYvFSQptg+SvA2LlWUcqv4Q8IE+9oaRY1O6PEWs
WS1AZHny34v3RL95mr4Q2Qz/Y0fskyKU/FMQ/QoYRzYjqq6/6DeLqvj7gvLPPv8fBaXxN7SKzNap
HNFCoHD9Z0E5JQrQhqYdjW2MenNCf/zUwk51Js1UPnWScfwUK6rS34h2Vxm/E/YwxSX9W/1maZJR
/9K4/fGT6xPn2wQCOelCfl9PuprvtVpLPTkkW3BiEhjpk/Umr/OKlJu5jvwfuAL4AWVTRh/ED0fe
q6v+5jf+3cnjf6RNcsqCtK7+z//EMfsnPwW6FFryCBXQGkx6kl+qWnesI1fXO2LeF/VLNMId+2it
PechLXjzYO4rFVmkBoSLxLEknBuYm6Ykng9fBvog0ATvpE1R2JXjodeVR5AH6n602iOU1G2VYlEx
XAR72SKkbqtoVZECaZybBEgCwz1m1ebbYBAoLsdba1tsphlmahNFCN3bSD9FZTwSyGPwcSo9iVw6
k3degsicBp0kHwkAizRmhWeI1Kz+AmTqRRsyQotWoglhbNVTLKKHJE4T8VXFoVlhB1XOJCjGW9In
s+RIwgjawRxAeLfkPaQZlDB/uvFTzm1/2PdM/iERfLISoOryqFP8NJ53c3lTrlWMhmfC+oJhpW3x
px4Y7Xag1aiYh9ihbTRm+xYInIWJZAqM6EBkSbS2KpwwWHwH3kyzM+tywoA/O+nqogYUfgN3RkcG
Pd3SrJZ8oZrGWX8qXy0SAVajSESUtm3VR1ftTNUG8A3ww8CP+OP8oCOPK/j+QGNy8dvK12b8SVB6
yFY2fbuI4RsEGGtLmDrVbHpvpc+WhbSRPpnnG+Iu1m8hl5bxGI34GlIan8RukVLgudHX9CVM+aEB
2AUzs1DLDW3YR2vAmEfS4YDFLoe1H3+d6GrTiU2tE5+rVO8PPEsTCoOUBJyw4obrzGkfIxJL/DLj
H93U9qcQHVnDW8Wh9rMorJE14p6hGUN2dTmp9+hkd1w/kE3n1BGCzfAUJZ8VcDVAVtW7NJ4bshyL
l9B4as+MoYv0rky6xE+8IDg3Wa3BvMXLCIY4W888pW/LPjVLuV4c7rHsuFvLPHkvt9QZge4ARsMX
aTlxuQM4EQ7r4IVPCbIzVsTMLgj1fShcbiyAAlF6IDnEndsdPM+m20L2XjFlPk0SFqYrfOkISNxc
2lfmXvZ30QNuFkGoqbOtNpANknCjoAScGt4Mm4FQ7Udpwy7F84fagLjzdqmvGMGqcFo2vNP4QqlI
z+XGBmkKdv9GIAbbML8CI/PuKYby39o+2mMm7MhBmLzQcZW6o8Yv3rILIv6IbQsfD/alR+m+6dW7
iOAEso5LcVVE3xPSGMtNQ+2lbXTgIbgBg0MKxkEMJWYxnLfys5Y/xtJzzCBb5B1Gag/uWpU/t2ek
mVzy/9w9DZuEzAwRoZY5JX9PTOC/2NNkS+EDfpGNqX/y+f/Y00yicMjB+TEk/aO7w5BADLM7/RCU
/dzRFAPYMVk9poyZR9TgH/xskRh/o3cCPdmyfhC4UCz+Gy2SSWD4h92En1yyQDaoloY+7Qfo+dfd
ZKzpjpcJd7aImjgA+BYBn7LicNWKlyw6ZcMy4ZzTD/upNteEbYNtXAaFuXSnwNe5+U5iggXvW7FV
aI3q3MWbZ2zNcB1lW53C3BGQ0phY3XtHpWUYScqzwVLo5+uhXGSgbmS4NotIXHWCU6HuqBaet5B7
m6kX4P+cqVhEPPkcZFTRzwfTabqVoKyg3+gkyYSO5S84DSAJUXugPnVIZ5MnjhzOxInZ+DS2lqB/
K9RFs3ENOqfshSGEPIyN1sbA34avzAOcju6jOVHLIsXIOLNIDCFbMqoFZeZ+0QFX2elYTapul9AG
5UrZxbFXTwljncFSbT8WJhAL6BF1F/jLYVVODtGlEmx8J5yUcAo28NR9wyYdXqNLzRaMrTO8TEws
2qfBOTyaNZsypvOSzRGAwrB0PemQRsuArnzX37vglQm3aeFDGxxk43p3A0vKtDfRmUkQC8KOwNlP
lo4jhjU25CHZDCM5uPk2tD4Qt4nB3EB7JpKHVxf5CxuJ0j2lnfjaUATEsDaVk2japsnidBK7m6bs
ohw3LyCKhEit8lJytK4HWyFGo+lfzKcCG+HK347f8beX3QbjnrGqmuLdLTm9P7SzkJ+UaNO/4cb2
HP0q9ht1jXc95Vzl1+M2J7SaYW8VMF+F8i/vFOMYYk8LpHzBADqgaXHWyOgrZtnAMIPXP0S1FM2O
3UW1nKG+jxg3a9RsPetpCbJD2ejfkKw/Qxx55GBDFyLcFmceNup0MXbMI+iW53ai5TPesWdkUGl2
KUE4YJWfPbemggsTXHZB4rY9jdfLhQ91M7XLU7Nn8eRUmfJT1DPaYsJ0W6IQmtKbZWbNhJHNGzjz
4Xzo9ujXSCbhAzjCmjwiSOBZpqFzM3mZCYyMn8Gq9R6jh7n+Xj/L2nztUzyVDqEvRWuTHoX3n81V
H+fTCANJHnkeAHPGmjG7XYXLkZh5cJRfysjeTNy4QwfDg6fKjIsbsGds4BCpjSqJL5WJL1wjiDv8
BiAhyIHuSHGhQ/La4673VyAleORMW3lI3Tqp5ro0NwgjIA2LdPgF4vd6joFWeRkFe0G3gnbZnW+i
6qC5bYnWOu1oUAeSHSqzvjyL2VIjogoMSXhN2tc2W8ndqlQ++HHzcoFYKLHVYRGPjoylW8byhX9m
ZY1OtxbRhBFYnIH9QBUJWWKOuYZIi8Z3tHP+Xcg2iZgNVVXn1CnXfD7666LYoC2F6MmbGvmTmDWM
Z5ze02ge+hWKI/k9wVrcXDxzLqNs4tAbOVq2ZuoEmoOhRuJkJX3nVTMeO31LeGh5CsKlVG1byUFL
Z7qO3POyoIeyW3NZQV8yZpWjHQ2gEZxa9/IlZVyjzcMbdtHys7oIgL9vzHnpHsf8UE7T2MXyKmsH
sEcocYfXQJvLlHr0p1SHr/IjyVeGPzWpIpcdGb0sNfQAn+RX+rnkAvmXyLi5A8OMObx0LPwslYG+
jde95+A3AppEmnaob1yB8fGcklqI9j3Szh5xFQK6loRULL7di4JRD4BbmAeOMRBrr0PiY0G4abED
8TSq8bKbMVPPnplggxBl11Y2D+FAbieNIoaf0hLG+nRKL3mACmCvgkMdW5tPaY0RwoSXkB5c8Ytq
M0uX/JAJyQ1A6CpH7iDK2iPppm9Wug6yC985JTM9WPWY8ntWKFqKM5jJyL2w3tCBDF+4z8sTqats
BIrMo2GrNLSH80hNOE6xSr1vd9FaMRKm0nZ8lJ7RzcTRXMXIio5WP/FmTmIRcdOgVonF9CD4j/Pu
Fd+9/yEG1IZOZAG18Bd6h5nYoB0pb5OJYWHcyYoBBjBEN58pYGjSZ394IxKBLYHyYbZUZTu+FCM8
5o1hMrnLlmO8Kv1zU13r4VbIJ7Hah+KczjtT52tTIEmiLcTdMgI3rKL3+kJFG9AKLmlea1MTN1J2
ySTHMV1uzO4uX33yXD2lWorFtE8EH7oRE/jRCjnzYw+xZ2pe01XaXxAQ8PJlYPiyaxct3B9piWhL
MmnRMdXtghNOqRa3y9WX9mm0HnzHrx5S9q0kSFTs4MSAMhIPg7DPpohZumCGdyaESgr3WhefldKi
DS8h/1Xp/XW0h1kWDDJKkBJkC1dZydpyZAWnV9g+6maFAnugeLjkn+pt8oVH9+6LFbd9acpTfmUK
4t01st1D/96nxPxWB2EV04C1gBZS0bbBcvxkk0QraDKoneU0CU+Y34kyuVCVa99Fs2EnpD4G1jSK
69I98FsFzUZkh+1vmrzRHxWsBHlT004G30Lad2mPPPiY4ejFRjtX2aUXeUfLkfF+l8wFyENciLs2
BUDNKhqUhoIUeN4IJ0vVN3GqrQfMbo1fvvRiuEjcZm2yiOfkb3fAd4gByipbUuZMkJXUOuS+nVfq
xTIc94EiVefaMnz2bi4TWg/9JEREl+g+W/MeVkt7lwWjeGvyTSKYNxa2zkTHJDr+d7LjmUDWuWjZ
smh3K2/CWYtnNTUCAtBqPW4K6pLEHgCxOIwVeGFYJINXMuw+tGvHJm2rZ5WT9TUltYfBK2oqc1EF
KiXbaWAhpj8gowbWiGGgISaRvwTXco6rP17me15vjly0kKdtmlWeBU9nCvat1dIZJrAAbGo6Qi/q
C7Y/fPyYF7ktMWyNF+RjM/YK+oiMywXwEW674MnO1913/4hQfaAFkMO9eGYsVuev2V17apAEh854
Cu4sff4OGsaseNauwE7YwJ3Rijb6ITj6TMpW3jOHu2HVJehXGPU/CVcCZ/DH+aQw+A58hpxrNU2y
c/oR8hJwCNoPuTwIsOyLm2dpH4EwHEXcjkwRmo2vIesFJk+5djSRpifA+mo6GxCN66ealZ6Q0Vre
ptk4A+WXI38CjK3NZBP9FMfD+yDheGB5RAHfIy2B2ykRW9jOXQAIE/snnlNyeSu9OKBbdrwFZ0nl
lr6FX4wZYkK0gl3GOtoXtqCv/WqTotBDcc09YTxC3pAeanqX0TUKaY8jMXMqYHwTucWYZ167ZvLo
Resk25aLYtuHJwjii1Y6adGue8cE2u/CY2AsBsS/8pz0rqfiu520KaBmcNDq4q7PhFuDmlcrHTlE
dcwwi87QFINMtRTa1L+TtqTccIlZwDBFgItlNOBQJ6/kbJUBLGF+ofL4466YidvxS3FoqZb9mnG7
b0JcYb72/h97mMS7hqGMPiV2ebqkusHs+68Ok0Caf3eY/LPP/ynI/dHphELAiQ1qMhPtn4JcvqNC
QIWk6whspy7oz4k76b8cGxWZvPipefrzOGn9DccQs3hCFEFGTxnz/85xUtU4mf7aIv2Xn51v9etx
0i8xXHetMW4MdYhsjBPxS860JxGrp4I8d4oRWkp4OJDjU4g2OGRMoqkXdPgojFxxT7Ggkd/Fkm3M
E6w9NHRaQTlrzbp+LR8MxY18X6nmTIeIioU63iXfFJsH8RYzgKHC+/IQQRmEY9kSYzNj1YIWii7Y
ZcrGwTGTApmFIdXTB9oJ2Z5lUezeUtVh4J6j/JdfNTwh8oYaWsuOqv7SM28FkavMk/pCgSQEVNl8
uufEzMgRsFjr4l5wMivs4CDeowOqNt6MiKAhA5K0HWCevF0NwmzI7347aXF7GGveMnoPd7RxQgVQ
6DyG3kyezovgTQQ/EAoRnbWIo5a/xIKbodAj54oe34H1jqGbaC1G1GcQ1pgAQWwmaQEeXbbOpBkt
DkTQMx8EjpORWrep4KS5SHggTMv34FpdW6ejls2OKXKCFqrTIrQOgeqw3QQ6tSJ1rXQttRfehcnb
uonlMeDAfDQ2cHiKHN/YkY1HAxOFIQa12WBnHPosZ3Qf4ycFGNKzOue3Z+CVzRTLXbGUcPyXpWUR
bzRhr1KZUP7S1CQbjpUmghIkYYdV9hLYfcZLewqM+KXN9xQULjQAwW7KLe5gCg3YrzIaNN2mHCah
CEwcDiN0lu4M4UTyjaqIv43uuX+kL528ErAzi4ukvCANjEdqQlI1AlzqKCe8u5o5fnaTRcdi5xfP
hvyZ8jN35kEhbCPaNMjiOPEaJdM7jkvv5Qk+SrtLdy5TefQPDf8ZW8Y6BBkUUxHRpRuKbhM15UJy
gxPmi5q/OYPQUzXfG3pz8rDSCV6KbcQb3sh59haYW4h91M4y5bOwCZpLSLezXRovkxSwX6TlCqmU
ukgkjFA2F079RvSsuUe65AUhKmwxEjmPaAmorT0f1W43E7k9qCMy4RIqR2mUFuYpVfNto6LrpRGB
J1vfKzEz2jIgU7Oah95r39y9EDG19qGgOgTBxvmbKGOOmZW37usZpv98BIBZPDN7VsGzbrl74zls
gFrYNcZSz/YT6blZxy57PqxbO1DmGaIYcpX99xFdFmCEQV2J0jO8LkaYSO7809SI4I6v/CvneQbg
Sn3VvWPL7RNNKXjeI+WfHWhf+VCfUuXEkR88OnnItbhVqCvYm1y06K61zY1d7ZJjrFeXNLRWSvio
yqdO2+fmzqKATmbcPGKyNvxT/MLNqLoO8/AQWg/X3pqLZz07hclcPiunwumc4pJeEca4N9w6JrrG
a0xgY6ugvl9wt7YBQ8sr7W+TIGdg8UBMckdVEJfPBvFWKUcarxIJl4ZDPmuX3kdzHzJrHmgPMG93
ALMF31qxNuq5KK9j9A6gobqtZm3cPSzOS0XRMry3MpPZRWHsGNVn5VsTHuhzuZSioV2ENn+XH+1H
8KY8h5zOyf7LbesDvTZ/mq9WdmgEwEnMihleOzhEP8JW62fQ2RhvgogOjh29eW/9R/tcf2jKmnF6
/dF/RG+CREG8twih7mXsOQ6Fq9sQVGarCFhQarCKD8NKNA6AJavEUd/MbEu3TkBaEM/KtX6XRLvU
HZe5f73J6B+mx0bbyktCZLhOlnfBMqQh8WnWPFxRYmvH+tVvXpHDIq7iqWN5RRLT5V9mtGKZnGYL
n1CiZfm9bNYG7qhwt5cWxHTneWhbAu0R/HejVB7++d+iKHDsadeGu8/uZb3pmcPo+8EkPGgefxbS
Srwpz80l8Ne0W7yt9cL91VoQskTS6R0fSUfldx9jqh9rVPMapD8RnVAuLFTIA+I9JUsMvUjl6CGv
V4iLJDJsiySWZCvo97Reisk2W2GjYkQvbVWIlMIyKmcynjDtohlrCV0J8hKDkcF7nrClmNi80QOf
kg8FzUJ0Dmu0ktPmwuTL1AgzO+W0o6KNmM9JQ8q+qUab6p35kGFe2m5Bb0h9V9VXM9irN3r8Ij4Y
8eIi4ALXyFYIa4MllOFVuyq48Xt6Sqgr1LXXObm3i00E5nQ3CGlktj26a0Z4DP5JiS3VPSd+17x7
wqVr91506GLZ7iDPenRbXfCNlcncAConHbwWQFTQPjPNLyVaduxszM/1jtbHjAGchAMnTtYZZX5o
6kuaKqO4ibYKUlN98BYtdj63Rr7AqS5yvHDfTfmR+EbLnDt3slCaqCQWoOFIE+039UYHMrGwLNSh
yMZoNgh02EIfRvcKcheWzh2jqBzG7gfDDQ+lRaitJNbvDpzkL28qIDi9DnbYRDPJ2RzpbIsefGof
i+ldyTajslbNiSrK+WSefE2dQ5WFEJgM+onOFtlM9a2ovZTpa6W9SOVLI21UBFj6KhWWLXf1fgql
Iu+Gsp5DxUnMcUVeR8TlKUR0XJ0pI8SczfSHL9tgheM1XfCcyQ5mAoeGc7Mxl7QOm3wbQXJDCmht
eYhcbgoa1MazxRnNXGEqVVPTzvrgk1xliGReZsulY5aOH65VqHnlVapdO2rqtQA/PKcKIe4TvPhx
OHbTTa/v6mHdTgMpBaX/Fsqoum5X3kbbopgPmbMtiqW5JqtqRbyuQSupl5EiScto3exK8/9yd17b
jVvZun6hgz2Qwy0JgjmTJYk3GKICcs54+v2hur1ddvfpHr71RbtdVZZKooi15vzjtlrT8Xps080E
LamOgCNUdj9AUMrALlhm+4PQbN3uopRIcDtsvP18EvqXLL8VDxhKd82rFv20RpABKICImqH0FVFL
wCSATEOx3vSGgelFAYqINNuvp6otSnXra7X3znG+8TbKSiQ1xIlQ9K9kGqEb9qk3E9OqBwrvfpCD
0jEWROYLuaeUBoWOvEzXxDPibUCISZyODlCctR9Cep6CYAE5+21zz5vRpjKLEN8Ovhy5plndAemS
9NpI6/TU9La4UGxpFe/UfYphFn7wmw4Jh24e6YrwbBjfmg2LrvFBcU6TLvoyc4xmkx2qHyAh4nfK
Cr0LbzxWCOO5M38+feBhq/hWVquicrQPneUcPIHB8l2L51D9jlJuage5GDf4WoNtAILgjoyL1/xj
2ATvKLU8qhT5IUQ8TEi4WXKBNpgl6nIXmN8hlieJNltz1GYnce3C1bYFj74XVrYQ8GWF2KyVCSnU
YDoT4XXqa61Q0NXST9odGVCj38VaXIV4zfFocS1cpthKdXrTIYr3tU1biMBfzMVPgsGyTU75a04e
8sg9yyjiXiy2ROJFQU0GQm82C8PyzlG1bg2UR+JqylMRptjp7gW/e5dw2PQ/K6j1bY1Kb69fO+Ui
ITidy1XvGGiyfFb9j4yLo+cUB1xCt0UGJ9dAT5XYQai2JJIWhkW6LzLIBT2vdkV3UBhuigQQZRuH
PMP9UzwZmbru3jRUrRRhpCeTOTw75MNsILOlAHalzUIe5acOoqqn/d64F+1LuorT5i6XRxXjDnG5
i5Y3GjgBPGrBK9djr288YwG44xMRXOo3D/iRqUcmOBj9UGUsBQ7JigGT8EceoEyltQEtgPuR+NtJ
yE+Q/hnyxeREwGIbgk9O84YOX44H7yz6qCXiR1eSOLBDeJqZqwZ/urBP6fMtcAE4OGv4tOQ7okJ4
S4g2HxchgmdxzcGYX5BfvWjWTrlLNEVhbiCl9tss+Vkh+XvXvW1zIl4Tgjw/13vQkkGYt+OStMQU
4jxA4vsUd4J6po4Yl0jKGSVj+7FLOdiWAkevk6hz3Aac72YyN1c1Q6dtDVxHaODCXCLC1ThElKmo
2S0TnCZyLNo05Yn2i1qYaGgx1XLXmtTfTeFcircmrJYukrOK2csfKFZu9Y2BshbRltufkP8JytKn
9SBcNMJa65jy5mVdXF0pWcq0YoHq0wLTrr1h5x48YdtjjuMrl5s1o53x6QtfGr1+7Gu5CeVf3acu
8ITHrV+n+iHpTuIWm0bQfYv4AQVax4O3fNio0a2qrpW6WlEYpK4M9Sq2J0Cb8OEvrioiFqMqdq3a
p5w77bYnMqFkiPyMIdPYOPrC49pdZDvxmKfj1jM0DB0pmfKzAfncpBf0HKmj98/D0WQyIqmCcI7d
bFmRtGCqrMS0zFNVw42C8kLfiYCd6bAy9eIuCMTzBWdhWOvkxaQ/TJ3EhVclUOwmew/Qu3GCyO6i
FC8yJT6+E0oLS9lHJAinu0JYSfHeUIO98izOYvnZl/t4ba1aqlcAgEMEqly7CdXSYHEuPg8VkidK
CLpGJR/BHek4y1o8LCXGsrbF+6/Qt0ILkceZ56Oe5ZSZlWXtmCRXZ+K46DVhJZNCqhpvppRPue+L
xkUdA2lEHw+ZEpQ5A58ZnTtXQBUNqZ2XKZyMACDWTtElTOsSN6fc2q5frMnaKj3zFPVAtepVTsi0
qC1tXQOGtsO6GPHjeC/SFEkm82K37jGoXvphGY8qBSROTsf3rTKIu1TtwE7lbey3LEWldzJCYuQk
u2X6aVo6Y3oN0iK3iaa4Dan4QRLPcQzAPnk8AmneMI6lcjdjWGKzGfa1CFMuGRQyScE6C7jeMq85
M2RJE5pXb7tVrp8SkQyVcXyl2oy/w9FMz8KjU1FwNK78r1C5KrQ2Tc2TekCPEBVPQVZjVZj7sKCR
CulWwpI3k9Hnbwu9odBDBUjpK8JEknWIN/yP0JtkSuBTv+o4/s3H/6bjMGiZnoQc0+eV0Sjykf+E
3tAm6rKiEhUlaQrWFQVd4G/aRPF/aHYlNwivu6GYP3sxfsvpFP9HMkV8MBp5rYBwiB3/AvT2ZxnH
9IXLMlMp1dkkN5p/srrUASek6nUQCuEKDEk4qoM6g+eaC8aBGMN/yFX/vyJEpJ5/xPn+8UIbKEdE
bPxUroFx/orz0SpTyBmdsptGHGE9TW4mlT1f967m1PAXey+lh7nQAgwnbgajG2ugUS21TpqjWcqw
A5D7wurPNKBuQ9rX/YO8cAageOKDblr55sfNt1WJK2Xot0y3Ic2JmVC/CUN38ZK1rEqrETRu4bsP
gUDzyi++0PiuLdWnpWa86VzzcRxfSOSjk3Et7kKxWfjIxrwBheNQpesMER0JFlzilLIO7SZAkG1S
mumSAQAdcKtJaow2ZY/8f0gw2nagDbIHjYpLyOuTszQVSFNtpOPOzROTK4WJ1SMSA2rT74R9EWiv
Ye8UPuYMBHyu4ycUTA76VkcC7eeUCGBXV0lRipEpJO21O9WUOTQihTbSqsG3O4nj1Cev6ipCYydh
u0C6Lk2fSffuxDlShTjF7U2au8wZ+CokVi/NOHiSna4K/Y6T3Drp3OEp8j3xG6WjN8TPHqd08SxJ
A5isTWjeyADEdBOU5tXiFTGMox4vK7NxDJ9Ux5XbPuJqfE8m+R71uicLJ0aKrBSqAkVEvEXvKPDC
KEB4Uv5dEhPpiyOYx9zMGVlZUtH7crmcKRGCLpPD98ZFZLSVo4vpnUy+aCUp54H7mCJo0LwVjl7g
ReZVMXDPl3A6ke9fRDxIQX/kHZQzBmjoMrRIppSTOhQyDkUsn9Wk3GteuBJMdLAV+SVhg0JBZO2N
pz/mM83kUUFbAOKKrOl7KOul9x2/SldamcYjohinBDV079ZKbR+EURvNQiFAunFKhgkGptZbN4G2
Kf0EYd57bt7TJMKHLfezkMzLmLIs2Gsxky9Gj7AvByMJp174/OlTiBRntIpg4gr5/+Tjb3s6/yQH
LMOkDNs06CD6bzG3ovHn/iGIlT99/C/EiK4YZCFLpkoO23QE/06MEJPM+Uo4tvaPPOTfTmeC/Ej/
+zVH+VdihJhdk0qjSQ+oqByAf+F0Rr7+x/PyH986DZkc+NOF8PPPfxFt15JZja6IaTzCQ5PNwJrR
/c3a8WQBj6pyaoNIKtmR6hZAdDDDqHR6eTxa+VkV2I8VuuFsSpRmUXqiURs9cdA1s0IDYj2KD5Vo
d6jYgbDaec1BIO9U6wpQoSfLllZKVJ4KYTou8vR5CWwlBXfYiJBQDsUgKGWmmGvBRXfqqOlWa6Ys
NRCIEMeLNk+xNDYYsrtz9eyQnV1AthN3Cz0af2Wr8lXDqzur6yVlrD4KIm/nM6/hKwzQKztui4JM
WXksnpGCDjlkQVi7Z+MjIFytsM3C8RCzAQURkokUgEZv5mFlz3YN4YLIo3TfpRIgirbJrQbwDyNO
2QEFZjk8M/tIsUhPFtU/jJ8+agr0IL76DmiaUmGmlVu/nKQiDmkkgDFetO3atQCnMvUrL70vz5u3
L8pl6DZ8HOB6fuMkMn1pPrKYZ98+vnRkG+ow4+8AcDIq2/xOgV2sdzzk4ICplxBhCnGO2oh5cO4Z
KO2xirEE1lfpJVrF+FUKftAwA2NzbMZZBS/0qSBUiUfb0w5SZresgYAh2sW6BGfKDAkTi9KLZ7Eo
GirwxdZqfpAr7ITKewiCDMbioqvOjTWidlXfpcPcGmwLV6t8JTEA/1YqEgu2QttCIMy6sLWBHmLs
TgbCdOyKe2Mr+Kz023B8IWihb3u0nXOxX7gP6XVgybwg+2u3wSbqwb8WlblI8w1NgpbHO6ujpW6T
AbRPZ3xLxUkxVzIIZeZpkBkZRGXt60utPbjFXfwSBOyFM4W30kjhM4SU8ARSssK3HKaqWzd3fXxH
W5Ks+lpfN+hhDHeXiM0S3nBDRn57MNEszVNa1FX+EENBAg6l8n45jIip2/Qzyc+orCAeguxO3aNO
nbv7oFGF/ve9r4lzvVwU8UVH3ZnuUEQZd+vRhi/NxxSo3Hx0gMsUrQKH5nN/i0FQRtYIFk+yr/Ve
s4nqEGIkINoCyXXUI1BH/2OKHm73cIzy1+gf8nIWT9RVOR8hsoSvDLYCPob4AnPdNEsMSeH32Fkr
IAl+BBrQGzay+Fv8FN0PeQIpf9QKUS92TjjZuKQIpz0VgKV5eWx36tlHFlEe81c8n4W7SNM3wb8j
6gtQHxg/f0sBXMeYi/vUgDA5etGKlr4fcJEhrMBGAHo1rQOfaSrMWFCpA5gGM5izn9Hiwl1I+ze1
MQRvjbZIA4I1vVVDOlmYFSnZmeUBBX20O8U8LyboHuYyamEmWZ70Epy0cV1wIPGmaB/tRnz1dUf6
BqGRytlg3k3DRTRCHhCyzVUBeUZXDb9OeOftqluxAwngl8FNE9dsK5q7sCio/S5BcHr2aP9SjnPR
WluG7dWvsXsQkkWytnQetuxNoqCnon1qUQUP0lFCYRdWO+vRf4eEWej0CmYoeefRKYQP7VmaYDZt
1wNJE+x6YhejzqEVaCecm49+Q6eNTlsQcXGCsANTwrkH3LjGz31GS2+nvLAKzCwY9lrq0Jbs4R6r
6hzxQqcm3BhiVuaxvQURB6ddTuR2Cstt5NSZx68ZwwBFjZFjaESj9dE+QPEopBfLw1PYHKxw3GWN
cUEtoSsUUtR4Dgar2ElKvB6IaMZCMvD0OUXHUOkCmhZBzfkBX90b3kFGVu2rYKToGEuReMe3ompJ
S4sIfSDxei6jmvFVO46MRcsxJPGsJi3evPYsUSRUY98ekA0NjFG3kZ19hPX1i+R+tTqY92tMk4f8
DE1qdZweQR/1dkWJ8NF90KrGue1yWeUPiTAtVLbFY4AUi0wnADNXln/r2UanKgFJhiJqMm2H/3Hz
pJwbW9cvm+c0IPz543+fbZgnEHCI/5e4/8tsQxm3qRqyzCJJlBhr3++iD5k1dQqYZdpiv+Tv+z2/
WCRvn2nEshSdzFj1r8w2OPP+dbaZXHE0UZgMStLk2vt1FwT3MKxElPuNiOYyxSAAM9gWa5mDxpBQ
RL633NBCwGBARJAri7b4HSOSVGFEWxFHd3cxmPp9wmngKYjaRu4F0uMNxksrCBexGezBOEnebl1E
wSJIQWfSHOHtasxXkpwos6QmTkrquneGR5SStsIpqyvkPTkeW0Qynns53ZEUd4oTvMtIoRXxY+jq
Wx0WFAjpy1vPIVmKPWoNsJ5grVREE2l8Gnc7+s8ymLzxxTY28enD3KqIQ1JoGI/owsJsZ6x33d2I
qrmMzkISTz7tYSatZugxPy1z43ebZFyG0GHBKg2W5sRRXAt3h4Ebyd97Wc0M9jZku59gdITNCd2p
Tc9D80gL4q2KSxNsummvoT0O1QMScncGBFYTraQAaT1NEPCRF8Sc0QygblRC7bgTzBmnQ2tu+J7I
xReeKoZ2nlRrV6MRySFz24NhOV18qFjeo2JnxbdhOPvNVicKCw1XYROC5YsTpYv0W+B27/eB4iQb
n+6n/q2KD21GcAH/K8fPIj4p445PXvinjqgw/6kLawJm45Q0flwXS05GVK91uEm6jTLshWLry0CJ
37m0TDWTRXbT8gUhDrBg/Hqq/AKXMSzkHpBeRGujT8VkFAkYFRmbXEhNDIslk8MRHWL8DaYrYCvA
teU56cXNjhzTgH9hvDAdJT+M2bLHVb3DUhwUL70yGyfzBSaRIl2izBHUZ0KX7juQSchlRK4WPmfu
7naWVU8PAha7/gddxOO1Q6wJDLHvG1uUnhb5ZTAjFoyhC/ROGbRJ9fJZc4dNgm57SxoAMmI1oUAO
HnCeVfoChcd0c7YwGcvuNt5H8TXGd4+2vN9Ywoe7UN74BeaPnrsjPvaHfgk17G9R2XhWuEJ4ieh9
fBcJJSJVxCDajPa4OahvKz5QsIrboVyGi/4rRw+Pjj+mlZL34957C9yl7s480k7pkmugqJWrLG2S
7yr6hqpKvgnfKbsr0QKf1hrPnlHMcP7zvpmTCZXRwIeamUo5iq/sDFy63PcA1RAvsoJC5MqPtPIQ
lbN0vNGnl35bZmPn38Kw6Hkrsu+ys/ABrv+WR1MMWfLkHIA0pxm4fUMDyauIhjCJ5rU6kzPqkXXG
Kbp7GeGl7JJ7GzSmLez5NonxA6J/1QlUEhYxGuHgpl8TJMXkQO/y2jHkTf+umxfCuCzd4VoTdZjf
F38vNQsvJ8vABn/yJiU5IStX7SoeeCgGqN+u+xF2hC7M6i8g2kWFDKQ95aT406X2I/pkOjSLc2Ou
sk/pzuLjy1u0kqw9fHi8Z6own8BHDVU2xWQlMa/lj+SU0tEx3mOOFJJyfySfsuO+tpBLgr/nDcOs
JGtTVkPxqh/9Peedw3fXMAOkDxFvB9p0Ct4QsW11bn4GPtYtxHSEX0WTo5BQKrNntbh5rwbDWqLw
A4w/Wv068NxDVPOsNCg6+Vrdpwa/k3xKdKmRVYxlljgBO3N4S5BxIJe2QHuBx3D2maB5LZfpEjSJ
igrZBZY7omrh04iPAkgxpZZzHmP8YlKyujm+mujYPqT7iGjn0TPb9l/dMSTiorgNxd6s8GMiGaJK
Y45avjk1JszkVucTpjwVSJec6KqzRlKfRppDNkNgNFAmq9nicxSQmU/SZd4XfL/1obPWZr2qbqax
cr1leHBxe+gxFdQGbxbcWCN1HpiGIZk7xA+wHK6jdA+9eBXiJeETrmLTgecDJ03GqrBZBoQuIo1f
qorNotBm9rrpdJ4oDLMv9B+heq4WMUr7Ud4XOrZ/bdXwOHuQwE+E4IxhwXiCV5IYK6doXgKksVAo
O/dViUlPnrsfMJEtOjD6F1clL6Z64B8hMCVCE/QVdpEvY8mB9Rbow3YJ+pzz76V6oLW7orsFUxoW
Nfer0LaVaCw64k7EZUHMeWe9FF39FKx0p+Jobo4+Cgh5ENb66LgN1+kwG7t3FQWF+UosmcaGYs7H
TYuykS1sXhPPMTiQuLdKhM3c+r5LO+tGSRd6RxPFMnGGp5HOm2f4IK95eMENR1frAzkKWBnj8a3J
iPMr71jHefOZxgxSnMc5/ALSHcsVmmeCkwUq+A7aVcdhrDK4f6N4h50uwSVXcbjrzqp/BEXDiH6G
n6SM8Y3QZHrm5M+Il3FYh+oFeZyI8G7ElnseCQmVkDhe2SORzxsUqICdyMlSt17a8JF8E61WQby+
Jd9Cvu82lEdyclNuL+IkG7/DflFVy9CFG/P5tUcq0g+T3mUj8FFaMxm4zhAitGdpNF5UYqhlYy9j
Osw4Y2P9WmirpDsUUKDuTrEWbnIXWpSZ2Haqr3rE9dgdmWUCvID0ELoOqTkoDnFSOvjU3AE5fJAv
Bz7hj5Ea+Bai1eZJCF/EZ0PSYHSLjA1PXNHKM/lZXeE2i1vHynnRLwJn5SxDFRjxmboXTpGytFZy
ihFw97cesKk2EE1yF8icgOb5bwP2v6qq//zxvw/YVEUo6gQuWpMKmgH2F/BQlVVVBweETmJs/MOA
PVU+GPzxvw7Ykq6oxJzxpySu8VF/ATzUlYlM+SV34uduwOfTOH3ATunJ+uOA7Y1q3LuaNGxQ2nkj
iszpEakHx1Lmw7vb2+nnEK8q3REyxqp2k0V7bjueRmztdblC4ZoRQMnca6Yn6SN7b5IXpVrpEeGX
eDIXpAdrqIV/YAcIUnyuc08lPnbnZovxk/vShTCh3DXyrKWuBEcv3SK4y5TJWvJqqc8mGoHoXpKa
TAGC/jLNUdBuxdWNpkTdBiJqqDBhhsBRiG+G2/ZtVB3/O3Tn6ZP/sIjApN4GygPANhkXsE+E2gLx
n6aTNBOwrM606AEsGmHo7Tb1VWHsiBk/+JBqnzOQeJEdh8c0t0csYO+IpugvaNdIyknBALlYu5/N
WxpdRex7HwTEiOIXIU3VZjyzN28nAVFXO3qAl3HVvQ8HDIwJDgZYKsao4Qs7BXlI8BUcGu+tTwgo
G8IiijZ4nUSu60/RX3fWnPOY4Z5xfVtdSGI9SfGRQgDcol5jq2/CwhU+yOvgFxDnovgq3tUf5RoD
30/h97jLGQ8zcY6uwyMeB5sLR9WW57/uxE1IezOfh7+gCOYNAycvo8u6QzhwY1N+ulWtdNNfhnKh
PKycqMNjZ70TvgSMMkEy6VbJqWKfC+9pugqLJ9BLQc00pmJbJDBLmYXFyyjdiacjKoqZitFMJpJh
LykrjREGkTfjlDgPgIfUleTiN9wlGJ/n+Qu4o6ausaDm8iIU8EHue/Mso75VryhPheAISsv9qil0
tS4K1KVGzZuBIGPCXKd1bJkrc7GzJ9oQD88NkCshRxflP/YWjfXO79H1xCqlx6C3pJkA0QIDFvRh
zbEzUxOO3oEq9WSJjixtzkAjhJIqw6nH/RiWJCYtJWuTYoyrHa3e825OwwVqXcQnY/FgKoyePoFT
ZJmt3XKeIX7F1UbGHXfYp/VpfCq3+q3Tbaw6VrsdGCPe+an04ewTJDh8I/be/a54XcTFOH5F5KnQ
HvFTbLmn1W0yX7OCECeG2mpDrl1/08VVQrtmtiOFK36yTk71GbgV0suU9dr8wNWX+xodYUh2Rn/J
73SJsejRLIj5g4jDmcU2bXqHgu6B7/JbWgbuSiEXihXan4/fPn8axy9sBm73Up07ZYkcGFJR3Uh1
66BCSLBuoYfEY0QF2Ubwlqn+mY3GPP00EHd8oj0EQrcI9ZVniDuF0q4OQzCPy5up8fNByeOh5Hvi
Ca1GXkLgoP5ugefH4PoeaopRWQm8fdCHRsGWvwMWIPV2Ad1joPXJEukgKWD3fJV8IadO3S2528aF
dLj62Z1kQm0tVHidhgDmHUwcxJXnWnU3vrAIiW2BE8Uy0NwFXkEARl++CQlZxDzL7odhzItmapQ9
6IKD648iB7/eadSa5XMVFBT4LD1Wbyk5h4iBCXequi1RBJF5lD2TXdnuOe+AUXv3VGv9USTBY9jH
3yw0ITHHnC56Yvsju3xGFpQ4YblM6SbKRYWI1HVMyTTwl148+IZ5bqL8gf4OhJNusea1QqHBEw1H
QqypEwGotfIziUkMv7rd+hYm8X0AehvYVdAS1RRAActVBARiHy3acwpkJwPddUB4CVBeAKTHASwQ
YkmXAg+qFBIkU/QMRCxYVfo6qEerBDdAhukJNiXy27Ek/0vKVlYbv9bLdl+O5IS5C5e4uaI2CZpl
SHOxrpOeOEuuYnzrrV2GoCbwSbJEv0Xej3e8ij7ALx674qqPpOIxHSlkJiSBQPo0mtD0ZVALR2zI
PmI4svr5ON6SjldeJYuMAEHkaO+iPFI/R/9tCN7tMTdyJNVkKXdZbesEUWf+XvHx/N5qmKBM8N4F
qbEzvekYNMmo5vZwS7TmqWy7QNPtAr6p8I/ED/O9YeG+dfENSphOFZj69quTF2O+6/NxJsmOpRGl
t4vw7YP8CzY+3PFLZqxH3hkumQIbcSaEy0KHv6nSmQQ0UFcPP3d8cxGwsuQLn3UqcCzhe6jmf+vx
i74H4ETZmrxt/6UBVxblf4Nv/unjfx+/1CnoRCfeS0EhIzPe/D5+6ZRmiVPWli7SwfaH8Yv8KwQ5
gI6/lbr9jm9K/FWGCYH8j2bTvzJ+SdC9/2b+MjDcwTBrIK0TtvsrwJlJRtKRGjts+p2IpoF2QKEj
cS7ZZIjXi8OAyjE/hPmRfUXF6BS9VCyu3QDpt5daklYRmto5WyegAWaUEZg+dlqMyWiAx2vZzqNy
zkktQ0Bq0FLC+KOvlr25sfpvI1t5PavzCmJySjwMgfXUpametOIqStvUBQPcZ+4P7p8K4zDQzQwO
TMZf5NttaRND6RVoMeZV5BK9shSHBXZ6iFSVLNj3VJr6p0qezGw9huiE6+3gT81M6B8Ed+mx9KLX
xS09YIaCN6z5t/XYLeNgqzefsn5OGyI6QAue5XmI7zqUUR+TkxksinZjQXxK9yqay8mrPyyrYtli
JCL/IFsQ0ZmTWLqD+iX3yYkNlKu0nTOQDvWlI/ATy/ErhC/JolfGwvDaPvMXldM1OJQ9D3E612iS
aWh5nMKwjW35iY9qMGxyTVkUdRg+lb5J+pNePfeV0c5AMkj1JDJaaS5+4Qq22Lm8VwXJqrlVxCvu
lsKbj8lee1Z3jjCTgRAOmvGMwBSOxQQrD0UWc8Ui0dHJX2vW5ynwnpSXAaBE5OZaUvlF9BWgBbHp
5kyTneZo6ajH56haFHPulecGbHY0yAZgQ1WBKQBnShfxiT4fCRDttowka/fBTyhUfvipiafIRaj0
NLxFWq5F1RmrTcb8jGPXKEHfwmugoQbGsYD5WV9nKFb5FZrYGc2Fs5iAT7HYqfphbLZ1iCGPk07O
ZPz6OPHJKOnJFxG2xdYzMd0jKG+CF/OercDgh2VTq3a2ivd5zr3DiUpGFZMrGv7gJglf6hRb/off
5IyU4306wpjeBA1/zd6T9qXHuw25Ap1e5czvtxG3MuG2jbiPWTZAaIt6S0GVPpvT49nfK7JN9L0M
KhXhWDCdsJsjaejh+RaCjPOP4Qu0kEB1SgwKTnLE8P4kBhJ9Ag8moP9AwDBZHIRnyc8Mq0m+k0lY
yRfVlg8NIPfIdHQ/DZ1yLhKOiUJZYMTMhWPUXZhwfMxNyXbg1meCkm9MNekrII0oohTHAr4Coem2
eoYOs38biqelE1UhzULh5qpkWh5SnBggRhZD0neEVUum1yJ2ssTuE0f+xr0XxF9RuPF35lnVHCZ7
8wEOwQBCRRTfDFLZIboRixyq9BNjCZqrDQKvT13d4iaLnn3mcAOhJxoVsNJiqXz2wVIDqvP3qvXm
Vw+AVcAkAlymnx+KV9IUuiXRX94xMlGJrBIc5S/pV+uBcO70SiZlxAKNd1FxSHgF0JlCJg5LnVIz
pFNk1NGJJsacHGBwSLVnjAWjX3HVEwvQrT3wocDguADISp0AHJOZmx2R4N9em+FgFHkJFEIyTHu8
lWTcTD9sh00zTYgx+/RfBymkZ2fOQ288OYzwviNDw3spKvuK0GimLtBLcR7xHP5Qxq9CcWLP1sgn
4Z2EO8qsj0Xy2dTJpv5ggAGvT3lUxgWeUEtd4JbI8WixJCN3sfwHu6T/acmTq7S35GtqfbIR5P6p
GdZp8JAHxBQEARHMYIMnXXkXyfIaX2gcLur4Ug1ragNEmnEsDDDIiBeFdjNxXjUq5zO6EJHTplDh
iQ7uprclRPaH8CSR84eDk2SJdJ8kIdMd2XUUogxrTbQplqk7jnBK42jPoAcn6ThmtGSl0cqWyqvB
NM4jv+0WuM5QqARINcbxrVxhEt4kCzEYl8aq+NJP6dYP5yGFNx4tzil9FmX8Hunkh+DDnYg2R8dR
YzEMUu7n0foABzNl78YXVXrhRzd0yzxfEoNeKt69Maij400ei+9BoqwGTsGpI9inHAxkqo9ckn0I
s6HcIUaw0ggGp0RQ/witet0h7OillyRAgR1vadqJwW57jCY1ZIKrPtX01pJniHiHh0o8i0QUuogM
ul1gXQxO9do6mcRUlt+W6ujmXWG1eUSLkIIar8V+ob8R0a2xSQSJ966EqDixKFA8Kd6Np+4HtiIR
rz3zyym7MZr2VJHCmvrI8opBLUGLib3r4WuGjVsCE5AtkB0eJGvOD0RKvjh8iRZ6d2xmzeSl1tEz
/gw1CdwXs+esiG0S0SfVuzftpf0ntyxmWjyx0UahUjPeWSstOIln7rICeiV6lVfpPtwHrKvjm+9h
9gMinpaQT6LHMtQVuWCHuNoUyaL5cGml+yDYlPICsrI40GWHD/Ale6cGEgWD0+7KUxtGq3rtXfxj
tXfLQ7VsXzQhphFv5Rk7Sz+X5q1mCyELh6XkEUpLVyWFZI4iZVpqAP1JhlrpAVFGhx7LF3pzdZj3
lu3nII8q1TFt/xQexkZLWOrW8Q+PnwURRgXyG9N/VxplUW6nsiX5pJ+qLwpZvGTFXZeAR1ziEKKJ
G1qmYw4ylC2k5ib9JMlaIHZQJjOHmptntq+3ar1hmSKYHGtN0G0Lnd7H4Oxn1HM3LhwDg0RHbXV9
oIko6XlSOLbuSLRyfrqZXa9YJ2wLfZZi9wYXQ7+ikNMiXiXD40QquaC+Np7dpE7eOB34iHIoiROI
XAQ8xbWuD60BXbvOPuTpWQb6QHhSeZP4aq1LdFemC8O9Gpk/L5l2Bh/h8iU+dgSCAq945jvJp2wh
Z9St9j2SPkty+3OCUcTeLlKUxtmlicqtSVdnJbZnRWn50clHErSVnMoZ9QHJsZUBp9+ijRQO7/Ic
DamcM94wVgUiY4XL6zkmnFDTEyjnyrbG2eKutHOwb5QZoIh8Y6EmooNKDEXfmNkVMYGtWsmrUgrN
ypQ+NG1yF/UCfKN3KsVgRdcmqUmJ06HZsVpjMZBqRlgQ/phWCXYtZ7ka1OssE2+cphsfHMZiCBXh
CDwmhzGiDlNeRg7SdeLiWycZYscnNA8AXWzoHlo2/mMKwCb8svQ6x2rHQ654yy4lZ8+MV6MZrPU+
W6kZxGQoNwSZ84Ijp/GEcjGl/OSRLeUWwt96ERHjLBCiPoBmtK2/zDlQNRAvlbIxE2WxvFSMYZX0
6XLiiRoypjKYtIAZapybMnUKsbIuvdJu6CYKQ+FHMkZgOjOjLtdFgz5vVWPGNbGkdxVWWAB1jdhw
ldu3hoVx2SIVhGGkVEdELdRoFjAsl98ZX2fOwd0xCY/kL9QIG6LEsDPXmAnmiahOFStbFKK4M7cW
8mx/Yrx6Um4ZcsMS0aAGDMJ3qIvXJEaOWRGrYhBdN+H6uMddSGA1LJfx6xSLoyJ4808IjTPMt3zp
7kqV7hJEs9a8xdlOU/snZAy3e1Zt64zGdHi0v+0iivMAwQt+i0kSI2k/2/P+Q7qKSAjLH4Q2/+7j
/7mIThnTssoainzHnLwa7IG/WzxISNHJ3TRgCUR92lF/s3hI/2Mp/DYxaP9HEfxzESV+mv9WmUgA
EbmNZf4loY00rZm/0AD/8pVPnoyP90uQeuRES/9PL7w+M9QIsyclZkP7LjERiCuZ53UH3EhlgeuE
4RXAhaj4nvMwSta/cCjAJIOXpb9mT8vTt/kfv4Q/SX0K9Dl+lbMJM31xSs+xE7hkrM2tLX43/zVi
DGQg/sE8pn0o7HXpQioXpK4c04bmsCm8oqIjz7wSeYAjuUOo6jEqqgcynUJ8XuviQaZHpbySsmya
p/gjV4Bw5lhtWSa35traSv7O8HejYlsIYTuMB1DOA/0le0QJ20zc9PIHJA/Q6gthXciqA9Yl0Vbk
S5ydsZtI+kIOrhl/B0EXpBI44p7gZTTRDDGGYD/5xA1dSv2a6KTof7k7j+VWri2JflEpypspXMEb
gn5SQVve+/r6Xocy16n1QlNF9NVT6xIkSALnbJO5kgp9TyKeE67lq9gkIzlU9N1wA7DYSM8UX/g3
jSVBINLHGL7yc8eVISDKrJD5nMkyJoRCLE3p0/ZTxVzVmaGGiXTXVzaCaix/wkpEtooJ2/bvCHqO
LJQQq/5BYqjOidyesWJjKKWnT14MjtBQ/kANkL61J3Te8+mQvrFVpPGzkG4yNxTQYlhp2VvB4kWo
mYn9Mo11nh9gIvNFSn/hvGDAz8iBXTvDxYmPDfOE+G3cMe/K1BUdBdNjDP3ms189dPqDbc1CsBE6
+VJjddWc4FQp6oNqbmFPJ/K9JMFy7BYtmhXGt/JWGs5C5SstFCbpYGQz5T0DJx3sW+4OWB7DSnM+
mbqtLXtfSOswOdERSgGV6dZWzz5yDW0xiQTAgVgdBDbreCO/wZlLALRJlCRkUD8nL7go1fFs68v/
7hloK4pqCXsCpwpuL5Uj7h/OQMxQPw7jwBX/8vhvZyCpcZxlv4oNOR75UprG6YemUCxD/zoDNRtw
v4mzARWiwjHJQfeX2ND+zcA1x4BPVUyLed2/MlKofPiPJ5B46jbiRXwbuiJrP4sNPSwWU09GHICp
qJ0NqByarGMbSPZn41z97sEnQ862shciIJA1N/cSUr7+poJJmMEQMiTSKgDhDuFraq1Gg06WGNMW
kmk3GO5o58uCpL6BE4d+pyJonMiIr9NGJ3nQxteak0mmnTt5peWYlDF55wSRWz25zjyVyb+L489p
OMfTJU0YTYG6LDkLZPQsZy1ctoO8x21VgonKh9fxqMCZlwCyOfomQ0kkFWLGVw6vNr1frhjbtHAl
klZzvQE/4UBV8pbo/4z9JHKs2+W0r2uKST5yI8XDftqQT4oy2cEtlmw0vjQgK1cEQyegUqwUbBRa
wQ7tnI6kcaQOYn4gqsJN2QUH4x1ww0GLF+0DQ3Uk6sjqamYcKN6Z/dTNzFM0FodCtQHr1ZzupMHm
zEf5Evb4/yM6tIO2tpuJpGm4POdB1PgKoXEl6VgDa2HqPyshq46ftToWrreWK20bPTbVCcx83ipH
6SEc160qI8WL1qP36CpdeKpBB003qtEemr44jAwmslen+RQ5OMal5lFZbdmLqlylMvYLniJ4iceC
9Oo2Se9HubqVGRExuey7HCZXQs9fAtbfZ+Sgmpp66asTIndu025eSvoKlRVL5UVyF2FcB1XiPceO
Oc+O2OqJoJIYvzrssnSh+6yfOoJhNRR9eOwLnHTE3RVasyq1s1kWj7RXuPun/iYaCjx/7VHmNcm6
TuzycjJEkHmGnKwl0SadsShDJnW0C9Glo2fhZcb6JNeSq6UTSgw2WyYNHbiXfVCEklJNN/DhiVya
h9XwaigFK8Ti1R4GNOtMLwIibqu0vesKIucRyFVoYkcDUoMh0gTM4RzW8XMRQ6Spuo2mJ59D8FDy
7DKP2ZFitujnZm31lEFFDZBxOijmTGiKgGFhe+BRARYfrvyXBktJIFHNVzLcCb6ZCYBzZSpXO9WP
kmXc1/DoDfCqochkHxy2WpryoEojvYClL3wVtpnZOtgKbGUW4mNvGeDmHaLMwbjLJGMdwgYKULEZ
JYPzNpLeE76ZsqEF9wg5nBWMnmu16f/LtbBpQYcnRc+B3q5xNv/jPQD9/UdDHQTBXx7/5z3g/GbS
1HKqc8PI2vdLGdv5jdWKSGFxDI5gtjJ/3QO6Cp0eYx9/K4Mh5M9f94D4K0WBiaha1OzAVP9VLaxp
v1Si4qmjiNHEtfK7l/D7YrgsR7/QFSjunb5vBoZfjCD9onKlN/MyacsS01mJcK0CGKHH0aYjVml6
0lGXTfhhc8W/lTEd1XNgPAgZmFggaBlZyTM3a0s8K3OmRyUpCdOCLTVaE/WD8lCsDpx1Xrh6/MF7
fNGoD1JyY43IMcyK92s6a1ATkImVpS8lbv9BpqcbX9USJlNL8vQm1g+dvGs5gDHfSlhOFRHNsDEJ
42hX0HtyRtCvcb7VSPODzExAF/L4trlpIZvqzb1H0EjwWD+z7LdwtbWLJnOhbqi2i5Q6r6F2rQyZ
f9+2grnvFgkklkKj+1Rm4539USIvB4MYUTy324pLE45ehpbPInGzPDXoKR0yoJo3KmeIWfIndmkF
egWWQEbxFWuXXSa3e5k82vSosKia9Fe8JEnoantMx0GPoaev1jIkYyW2bocwwfEEJy9i59X6qzBx
3vQQoaJJxVzbwda2Tr0tvcna5MZF9BUn3WPAriqCYgOiwGFgvEpHPNhcrLbFdKECyoAKO4ZTg44/
WZB5tjJu6vSUBSumJ3QPHx0KyBi8Xo5LwA/SfYI2pCdWZMurg5ls69ogly2hn4XT9i6BgLGvqX9j
OjQOq/iUHYJpXZeDO6nIcoN6PtTt/AFYTUiaL+lu1rpmDrwfjDfFuhPmYnXCPumw+s7ApuxLZ2O0
+zRcKsly9J8TGYAUpu9Vhsw03bI7z8rVmpGZg0cP5BSTnpDoWnthOPOawHZcje3oKjphwavkoXwk
NxracVovvBTy3BYb3owpfnWH4wd/hF4QFJ8sB3x3GSu5dY0uCQqxE16tCHQK09Y7q7+5yyVlVTOm
HczbepVuyPXmlEVMdsVrDqANeghtQGtyf8KkGm0yUbhGZWohEa0aOu8gquC9VUBj+0Uouwkxikij
zjLwYHTdFC26HOMh0+coophosUvxd4npJs0Sh1QQ7Ehvfgu6ZSzNVfu2Ni8c+iHK9WgTvXs2A/Pw
Xlw6+qJeDyfF2rTT2jrJScOqYx+9tzdaPC9Agp78B8HApBVslkxJaBqNgVDaFGPAue9WGKZQGIfW
tnD4hsRuLZ0Z1fN/tkEQikFCVA1heYb4+mXJ+acGgUCRH4Ykf/f4Py4GB2wFe3pSuGxiuogm+cFp
LdATnMfkdH15rf+6GHBa62IljxEJKC5twreLgb/CvETHoWlcUCgt/1WDoNt8pu9HFF9PXaF74VLQ
MTgJnej3F4Mp82p3BkK6FG05WuZnDYDC6UqCMSkq3Yo6teunU54/kGf0XKrNGbOzF15Gd2LSrmqP
qaXc1GSixkH3YDJ3KyJkx0FvIkUiRCpQligStmFB+uRty65dZ6fSDCa73oKURkRoVLeIJtkXmDYv
/mTj3amUXtoIoIhpRlshPJJncseKa+BtGZswH4PRChljbIiZ8J5H8zZqb6VdXnDCGhUbmwokH/YD
ylRaoq3B25TxKstRlhoO2YCNxDS3QcvcwYBJlJlCwcuuruRs8TEY5BRSVYfdJKcfx0P0FcZFrUrI
lEU0SUHQVHr0X2qyhYpHr1G6pQnOIh7ildjxFSCbHMR0/cWYoK/xnApl77PHcNjBJPvwmN4MzGD0
OdDDVbnsSgbsMDzxDGJMugyAxx5CZ8EiYy/iTxDoMS7HAg/9lUW1PF1Bf6DZnvdl4ypSNS9Ju3aa
4CXHx6iU9hXeRW+A1fE99hTxxvrCcbgiwzZPFkNEsrlODIqz1IYVtGz4UIqrWEil0fPMYtaOM7b4
mbYo8EIXj0RlVdSs45rvaqi51Wepm19ot+R3j2RYsKYurwMUihgofCrlgf+dzCU///FJRcql5ozP
q70KRSpXjb2zxASwE6DxGkqeg/m+uCVa7CLgv/VLcTWfdDhtzqGoz87cYyaizBz8aEn5XrDdrmKL
8zuugAW17TZN/YNtu71+A8VqEmPgOZMUqdjEYOB2zTrb9c5Mfgx7ki3WMSmcYKsYwTTAgrnPZxax
2K128FidjKRPMS55tpBgsENtxaicSO0ItL2T5Tcebh/EItarEd9kdINTlewZMJGXvgYTlxCd3jDZ
a1n6JZO1JHCqIszbeonPyb18EsEF2nPx2X229Zq1bxjRio68thGRLAm45E5oC6hdYNS5jzMC4rPC
rUxaWnVuWfDi2DYKJ1dRxEtVcjNCyE3CyNviuUBsJmGwMtiunYv2PD4VgpeBD9lpphcfq3c4NQrj
tGVEzHHKDg0mI+xH7FoVOEt9lp9y+ov0VoH3lR27iw2wlXGaE3+QFDl41UHindub5R0DtZFlbglP
odtySOBN2FqfKvskaTsS+fCC4NO3t9F9uSlB/2X+cmjec46APjhqtM2qiIJOgDDNtBeyZ5Q4f2Un
NMgqIub+xfng7kLGMs+fkDJ4zPuZ2s7Nq3YYK3s2vtf+DWsTVZt7+kfDVopsU3VEt30uDH7a7YsD
uLLC31zccvlzl/FjUautw7NIz+mGdE8YeUX3Bgc+XmmJ2+ak85KdOlOViYCBe+xDC+kS7puasSiJ
xvmhvx1euLZtEnlbeFN3nTMz/BvOKXYrpbGVUR33LNsCFRrlICs5aQn+DoGORN2sNWzTvz5YoCwH
ZE/8LhWGiwmvCZ2tx5RtZcsdy7XJGJh5aMofmzdkggRb4vUrmxjKff0Go7wZPOdjT8N7K6OcAcqd
r3xSSeV7flYZLf+o97uKQQLuO4z2lXqytQFSG/ReTheZyalCVrzgLaB2tmXMY+T4EnZcsEwPrz4G
aat6T62TE+9G9bVsrn6ewPuhMgGH6+uYyflTZGxyfvpo1BdYIhOAoCgq/Pl3/dXfzMvNn4ZVP1+j
gmfy/V0klzlLhFzrt5mQxqemizy92SNxNJ+n5MmwQUcnHI3KQqIylLVqk9VP5Ax27UPNhrFa9aN6
yKpYWpxawql1/4TyIFv5F/2chBtf3vViV6kW87xbQnUNBHM1pTlBJ3vKumydtpcWdEiKiVI2Og64
bt3HbDW9PQGsjBby9hKg6iJgh+p6pVwSDuX6iUdpvGEqqDv+10nKHZQDdZ7WuoYbTx8CfIOcMf/Z
6kosYsDQMNBEDQkiRvgx/qG6EqufH6qrv3v8n203KyiFbRJ9NVF0FFLfrChiO2WwZWLyyggW6tZ3
bTcxp9Q7wG++RJJia/NtA2UxHSAXVTaM3x/0L5wotNY/Fld/PHMDJaiFTBLP948vaL+QtS4282HL
XtpcROkpTd+hH6QUF4PyHhA6CYxw4B0u/tVT33L500NVTqikHl75QNVZluO0KC1cfQsEEmpN131h
kcSVXGPXos0lkvIJN+OJ/Cz+X04RLuzhyu4GEwaLGv7J/3Ght3w2UozSnanhZMZhZWHnRHrdlyuR
ppVfxmOJ/SrE7Ar5ladE4KY2fTbMUwNWNQvSg9/yfAXHXJLOwYRi+DwFxX2sf47m0j9ReRhOjpk8
AS7yVT1NkvEB54JT22r2EuNVKwbpDiKBK8hfygQ3DUAsqvLe6V7EWMqz3XTY9aChbBQ1eBolBBvK
ispNkhc9dplmHinkxSHJWajliqDoBhMYgHiYCzgBsNQuVdZYkHsOBEuSZYbMbekfGFRu8I3tclRo
V7VE84iRZKhA6FyssHblcqW5BlLyA+IEudqygW9PBFhq04W8ZhJarPe8Co59frA+jA/klKG3GvIL
tLZsOKr8HjmYqGDAA3vTrcfSiV9R7ZEWg5DRoXLws6NpHaupnzn7Ttpk2rx9iPI5YWf4QaKF+fVP
LVpgUKY3RBXvzflnqsyjw8V46lGAL/J0PtHwPfABaNo0VO36wiavDEfmOhwwKtSYuuelMg8++BAT
V3C0MBgYch3mK61b1q9dl67+y8cP72b6KDCHdOP/ywkHne+X4+eXx387fmBXsFhn82uAOhSP/LYB
Z8Ro4XdDBG78PhD8tgE3+E+WbeOH01RdVb8/f0hmtrkINfTTX4El/+b8cX5SYnP+WAK9yEmmq0zK
xfH4/YWqmZEHdtPvtqJGT1OsD0z9mHozRpa9yHV4KRsAbxcy3B4Hc5NWnkd0JYw5WOLUvLrt6lNy
1j5w1dRFkgfVBLs9XAbHvC/k+zyDqosgiGtZW3rhox8lSBDT6NViEdPdkzrJEAkfVv8UEkEwa7Vt
GzymoLUlJCV7lru1MF0DHWq/4vHCdaeAB4BlgbwSQxC5EqukWqkeC2p113Kawb6ZUPV0zD6ys0F0
goPrYYHisnh1pJ0n3SS6RnGNvNNeKcKJP4+eLHYq9AFtLcBEBHygMubwFUoWwEiUyAcqv+Fmql8i
suVbWHgxwIFyTb8nC7DevD8bgNIHUqOjeYfqu1/sJ/9AWosxrRNjhSmIAOhApmVYSa/SAzc9MWth
v3QKZoxbwyndGjF5DXTPjcbT8KyE15HjVN9GM189duWOurkLL3Holk8QZzRXTJwoRiSX2rsqXHKI
WUzrrKp0BIoa9bCNp8ZKp11jXXNKvXAaIUYRxaW8e+lp5MDEV89IdkLFBUIcShLSSh6qWIJ+q0bo
meaavlIH9EqrqV2NkGX99UikQHu0SHnUVmOxCQirn+hYZoa9QHXcb7QXluWgXmNvk3tuq89Ne+0/
+U9ps2bkhqMcS/9RuU+Q+AeuMSzGbq7hiEpnlP7QB8AUEDlMJ0DasXJQqVKVQ8PPXL6F4DywcWkS
aUvOCakH9zqRU3FILsGKg521Cv62fd9OS6m/qoNKECLq9PDVoOKVvUebnC+VMGPGAcSGcILTVYE1
CNuLRDjFGJM4gy9NSlZQ7D1lA2rEKdaoCrvbIDzF1hX2eIcyonK2fIqa4tDBrGM48aE/SWHzZkMA
sqpzgYjb4HbIbo3abX30j2+VenRqty54UXArZKY7PGOaG6tLgji0Q3HWZW8wy5gyKFjdmlWjDOv/
7CEsSnvTEGM2PLmgBfX/sYL/WoX8zPv56fHfJmzAfnTOU/AFnHbfHcIM3yASGqpwQGsyBzRju2+8
H80G9gODSGxgfp6wcWLz3/4CCP2LQ5jj/sci8JdvneP++0N4ckiu16ZpgCGSvnR7I9m39/6LDsYr
3CvSJVOuHbIX4Mj5sGpR0akABJ1I31VVSyxGsZHZULN4wtPlnwwKBVmaA/DeG2lJy08tE9wIyBlR
dCV6bxKX0uwDH7JOp62R0masjeFMtMcxtTlySCXJZOezo2GJnVksraZq76TrUrnK7BIc3ng5+xP8
pCpkj5ehZuDGpG1pXmxXIS9w8/VuxJHx0Eg2a062xu3HFC76yt+ym2TX0+Eo6UjRYeKCL6Rgd5Gj
zqw1l0+Y1quuZWa1rB69fWnelY9g5KWLJXkUqSQ8rJs16wTXSu/sOn7Q1mD+1zK5NCmNMLhekefd
azGElwbmkJucvI16VvgBqU/RyahAMkIzMZfFFWA3utjJung9VGwx2p7nFsFzrAEQn8+qU83918j9
KVfzLTtmWK9qRjpWhdc0aY64Tc9IlWiqQ3nXtCsvdPvBVQc3ik6d/KroxNbskTTTRUavrLcdAufY
wTRPA35L5yMLlZnf3VrEDIuhTQsxYT4oCsMqVMSsaBNWtkNwG6nrkPBBbx1Ka5y+ZIP0pMKiMVCP
eTihRjVPFJUi+ALptXoTEjuckm5A2GeY4zBgpJPSEjjYkLtmnvomExtnlzblsSSLtFS3mv3Ylqeh
Z5ffkP3golrnUjtUh5BRRXq2r5r3mGtcy2zk1GfP+rBeAgZAiesfIkQYOy8jqV08eBHJOost/1Kt
B/25Z8kdOjurN85qZl0zGycsk1yRfNklS9YyxkdjXFJjHyolSwn2SXwaxmywjySAN13U7WIvvSk0
dokN9oy4Y/zXdZc/P9wZNn9+bG1u+nCnlPqmUlhKkXrs4eKM23ZXvPrnAII8BcPR2jZLfnHDXH/0
tXsH3/rIL2dVqssA7nd2aDR3Qn4VIiLPpQUN2YwXvq698RhctSGSc/kpQn4eHwhmWldP/rZiEDCX
T2Z4ztbDVn9EkraFkd/o2Knm6VvuuJJFBu287xFwk1FVLcf+AQoily1OBUCBebvgqykI5cmJ+MDh
27BQk2OcIihjFwPCepbE8GuecWzzLSCQwDrenKaIEQw/qRj7E9laDVMqSAPhwnyFwlcx7vo9c2KU
nWcdgX8ts757EqEIKH7veexzBHKguDcQooQkBqFfAEPMxilwSNqFbajPyJW0oPlxZbWgxt6RM3vZ
m/AE9fgPJJZApA1Ju9Sg80zyBx0NEHCXTcP4uBMWhhQvgzm2B4/xaY/HIWfsaehs5pj94oAIcELE
8kvKJLIR/ghecfrE0tgdeq5JFzFDlWC8n9O+Sn61gQ23sDOWecp8dDVKzpQyjq/AAH0OqxFxRIcY
TsRaobgnBZZ9rxHswmDlG1tnTQMW0gOJIsmYUyBO10wFRmChuIZjkiV8s7a2CYpkm7FCs/PPZMD2
7C/GAYAo078p4wdD3WbukMjkzgfGWsKWMKXtGnXZwQUvVs5uAjA6LFiokYOG3F2PrrJ2Kp2YIGSw
Jc6ZEATt1Nr2winKfY7Bd9IurIW/Vsv5bCnlgFFGfAZsjKeS+SKTbCzuwwzjTl5/NnI569WTRyEe
a8945LL0pNPA+/VRkeHh7B3mdAE945Q+OZ39olXIy3Ux4da6eVTd8RspnL2MA3DIWPWqDPuoRjed
c6BYYnmxR4ekNE9+xOmibf7bpQdAEsNm3cP46X+oPtQvXsjPpcdPj/9WevDyRFT3ewUhBkl/tH9U
HibwFUNw9UGFfoHsv1UeTMGoVFTRlf7u3/1j/MRuj22gajGvEimTDKj+jRMXddjfVB7fP3PKn+8r
Dxv9mt4Y1bjFzrjXdTxE4Ikk7yUG0FCGlesTRNJatAQqkDxjMdQ2riZko+an3TgIekGH0ELl2pOB
Y66W9cVU5KuyfnM0yJs5pnqyUfYy3CudD01HAq/OBZL/BOl/iwVAxgrQc2qVwtPlc0xbnxqGAQPj
gBe7SOD2FXaCFFtBy9sY3AkSuwbLAcbyOVvpeYsVwVhX2BJs7AkmTFjMCjGmhQ7zQo2JocbM4GBq
yDA39GxusvyxsD8q9AWpkbtWRvaO58q4I/Lw0QkhEYnGSQ3dMczXFqS+mEU6WrNl6OQLkz2+yk4E
ZiL2f1RWpiscLIW4pWP70+Qi1kgp1iO2/eTRAZ4F+oySd9jTftbKvXEBVYeFgWDvU7xngtdDT1C1
m4LQEP0aMsdfqyvxIZ8yn0NCwsJohi63fzKix5zevCEMKboW5StCZ+O5yHapQvKhuoq4INIebQGa
EhLNukIgLOxqPXUvVBIAP+A/8JBe/jAV+PQE4G5a5wBvgHOZeRKYl9DeeMWFCaOK4+/T0bYYagd8
w0ISPwd8Qv+WNwezWQ7kfiLuAxPSQnlY1mJpArHpkL14J8mV4zslxPXULHlxpOGrpG3JzLRJhjG8
6+jN5L2VLsRkE1mDCDtfaHSfkAnW00uuwyMs3yMT+6O0Efh7HUB1vaHBLsC36QDhrrFMEeRi/PUe
0EYM40ODqQsZHwjDoQVUuwZpFaBHxOXKKwUT+LHAaUQIxWwqnnvIHx0EELu9D+GBZIhN8sAAg3zL
fzFJ6E1v1PajMvB87+JXlHBOvm/fw2bd3FBVkb9Kwrfl0omH3qZOnqoDUOlaZm46i7bj9BGySBvn
6Tv0L+2e0KKPkQUP6JMX4uDhRiTGDkVP+6Tf2u/eu/8BtIQFhoceSpmzpYXvaHNbHdX4NTzI5XOJ
77FAl8EFsTSbgwSMj4xQvLMwJ6J1gxVzys5ZtEZAz8phIrhGWkHxBSKMG4tIB3KTiUUWyOAe3Asl
kcC+qAIAQxNAeQLHLEVJWhkYur1rDA66rhZClUO5Tz3Dl7COJjVnAWVGwoqruTrZaihWwxO7sUq/
KtFbD5zGOITSPMdsJ1xwG2aM+QNfWGfwspehaOtryhWckyXAUY4AYalb48ouKDigVlMLsxglneeO
jjk/NoRldW4kH+N1nPAOAyGN7/5U3TbpSmQ4U6+4g1bueg95jQoejYKO37wEDkTkVJe9NCMvsLYf
Okes7hAFMRe3qV+r0EXLdixqJFqsvWyXX71CQ++VOwvAWb8lMJqKA0kWKlkUlsMgPj8YG/+1Zy+H
sxW3LriNIjmX03tLnSr+VMlxGJ5YbCZbcm6S4eCpy1FayPLCl++j8eCXC52dc3L08XeNFzu5jcp9
BR20S46ER9vdMRfhWcjVnH3xrME+9F4xL0/DurW3lL2mPatFVtEM67/BJ+QIwdXauZ7/qg2LgRyw
CoylqKyCYk7iVddweoXbpOTliqmvfW4zuptzCC8ACcYblvRZtuF8wswwV3R0EXu/vVrDmlAqJVxz
9CWTy2bU5ou/4Fy0BTaKN1lx9pKaeHVeo9EdqBFhqMQ4ZfXJLAcJTlwPB4XJUnb3ny0fxAyV8S6i
UY2prWJb/ywa5d7+dXz88+P/HB/bRNoIVAf+KEcMe/nUf46P7d+wVhkq4Q9/mKv+mlzgkmJeobFH
kwVcw/lxfMwTZMwLWPmPUOt/MbnQ5b8ZH/MMLF0MpNmiKT/tY/t6CKwy6Hs26iBp/YvIYWyMgu0x
sYh0qVjO6VyUh4jqv1bsmTOCpFenG01Ljwn6E1OCJMiomz5MO2pDvVKIziURmlBCIK901jWgmXWX
vuT2UakfW+rv0ojXHuEzodjuch2XiDFYXXXOiDiw3BVmuqqsK6qIJZMDsT9X3yrEKDrUB5hSlqtj
nVHrl55uR9VcO2e2Hap3VnpWzQ0KSoL8sNeA3XnxWdTw74T7IjdFukgKnkw0CzsyvT+xrbJfwDwt
o4xY7ZVQgpbTQRQ/n62xanygJWu5XOYkD1bIWhE2IuvG3rqr79u79qiOM0f9IJMCowHvqmdNv1H0
ZUjmMmAsqJ8ly7lpHp1fp2lhHdVTBEhz5W3x4ePG1yD6HMwN/ihH3irFPPxIbhNIlGAcJ+SIcNwB
7mLabzd1e1+8DQ5Jcr/HP6BUWcmDmK5DrJjsFUNMC7pJQ1BEA/EIyNa2e6gPfb30Ayia00nKoDzc
j7eFls9bvKAd2217eJCwTkQBd6QvryWjWle9xeTXfnT8cFN55i7hzFCIbDHoyBLwJIswY4R9Ylkp
nCKUOAEY1yn0TqzHXeMIEE9dmTSTfCZnYc8+Ww0R2YVCsQveAZ2AqLDb9xjNi7RU6+X4UG+Vlwb6
VrDW3qOProSpIcirVCcquDMgfsr9YC2SmxTa60BCH7+xzTC+Q7Vu1tRWdfQmpCLcnOOGSkUPHmiE
gI+oxdJfRPEypk3yNwiBiBcm+CY/MOqaU2FlXNVpipPDqR/ZNfTpGYwCCan46wryfnIy9DTgCb6y
n9J0r0ATS54K9qmYYT/G96m5Y2gCNtnhpYB9Ot4rwik9gFquya1Mr75yTjKdBR9nr3zqcm9GAKEB
gy7XBtaXEtALeZ6Qzz0tiQmUsXaReCSjpDHg1xlRBNlMI9WXqxU82VOCSm/Y5PqrZV4LLoaWjDe2
un3wXBLuYxb+RqRIpeSfKap3LIz0GGd8boq8zKLebDVQsvmWRHSG6UHNClU+y822tzd1UTOLn5XB
nHuCXYIQh9dnoCBYdZFY5zU5igBKgPTPEIOkeIrqF8Wk2Jn57+xuhVUcnisSJxK/rwV8C7J8wNFR
FvaLjEYjiMFEh2wUWgW5zqXNbj1uqmCTKu9oWxL8EnrC6E8CXBZCYSQJEtIqS2iZXUBK0FKGMKmY
niy03W2QUgxzJtUV2h+dH1cD6itBeziZwyNGy8C2j6Udn6skYMsxzQZEGb5R8Nqc5iGHy/QcpTt5
DdUuBBG5USjaosZt/Dc2SLQY4kuZFmDA3L7+Z+8/Mb62UFcgi8WJANfzn+8/VXboQn9qn39+/Lf2
WWUsj5pWx7CAK/iH/hn9K5ejUKX+nif03eSeC0nVLd2xvrau35nnCChSVBa4XFcQQfh8/+L6+7rd
vvMPs0kAHypEsTq6EpE992P3rJVNSkAznLn4Pr1J6BnqAwBJ6vNbH1O+6j1+vSb+35A4XNm/tuus
axGyoE3RHFVmR/J9u47LyzesYhy2XUk+sZp/WCfpMYi8J03ej/f+MdkX/pvJerRweZMWCq9RMk53
mXXKrHd/Qi0bXktEW71mL8SfWoMNniaLAHFX1Vwn9fWXj06PCEMr1g8xKOUet4CJbqGTLja0Y6Hm
FdepPU5Hwzr5OkqzWmjOJsRnOSI0bhVcreQW44aNZgqaEe02E6q1sH9GsBHH5s2EpM1jphUjcas7
adaSW5qSEj2Oazx7XP5jtjWQxqWU4ipSuZgculE+G/S847BKlIslbKws9tg0a0jtnKHN3STipDQn
JOyKPK+YBqKK+frgyZipVxxhsjksW8Bb7/p9B04D6jECP/MQ3crL/Dn07jUGgKD4GNDy18KfUq4K
hGFvOVB8/17dpjceEsKg31YAqdCrWgtbue30ZTAWy8Gha0YOLJ+pBIRKLhFAj8/WnscgNOob72NA
ujidEOqzk03p+KFt6S/8rBSkjgjSJnSPI/rHRHlX2dG0yJXfyYAZCWPh8BRWQ53WlnPfsd9tngZe
dXOLRw/vDkGkbzhnpn1LZKwG7XUfdCjion1IfFuJOKSiLQmbuwm4n6PS0nN1Xkippwpz0rsM3GXC
pWCSlNrNik1VLYJ3P/6sdiX/Vc7wXZAIdbLFDNaJdkz+0/VEFdfZ60Z/zyCi+8de7Dtkfk1njuMo
W039Iy4DO17k4WfwiKwbNof+aUYbSqnifeim5yrON22SPwsnHggq1jIoRuPmGOM3zMiGwn3e4yQ0
c3WvaYeSBRWntEMMsXkpUSj6NpDyvLmzDOTZCPHAdMKtHR3ug3n9PDVIRgdusJN11OR2Yxr7xvGe
I6jSFlu0FG+r4mLG3sROu47JqBL7CscrT5W8zI7RfT80O3+jbBmcr8TVo+DhydrUJWTMuBnA9+Ak
z9nT9yCT5p23o5zqkOlSFa9pVEFfUQF9qlUNuGomSJyMRebmyMajeGqsGkbUwwhBv4Le+QjFlRTA
YGmA+BxAwucghlD99h/RcGSTEwOHOrd3FhOqId23iMLV8MJSJa6XFvmAadQTIWSS4eWJ7pqpO5uI
SPYOcv6sDmdtOASJa8anonyxm50MJPXK3IB33NIHW/NoN8voJt+jcX4p9YDEWNgtrKLsjqqsTgEx
YYCF5cH7qDkoiDi6UHppcDyGYXzoqPc1iGIBma5hv9WK5GXQjR04gTl7jUyD+4nntOMXNNOZofks
7GCD11huA2oEXgJzA5OrFF5DEOJP9X7vrVm8UHz1PTHDS47T1OBXC4NFLFX0W/Mqr8gX8GkQ1jk7
grE6WeGFD1bTfYlIQrlqz5ZbHcunMXi2V+RX8C1W1YqlDEM6rFBwTK1nhwQr2V922c4xdkFzY/tL
z9poxRxjjFvaH3kJ5xcSmsMh18wcjEPjBIKLbb/MQsEm8Slvl6BS32rUs8p995lGz9awTMp+P4Zk
yW/7vYyIIVgHR6LZ1HxvX7Ojn2U3hFj4zrpDoxWS6WjXJNmiPtFVsVywrLlzCbt+wwyHA80QByxl
SP/G0BAzUM97KuNpCQseWK15GLZHn3cj4LFy43kHEqlNMfPB97oZqVDj8pLt7HPqXydzG9VzZrDo
N6znGqNPnm8UnziniuQ8ryCYd2vA4wwuRUwo5V3YXBXrXIFxl5MV2oZ5yaiTRvhCwaeXr6S3HNjm
xSfzZkAyW4L5Mdl/ZNVt1PBDgXwjb2xe8ilj1yVsYRVz2afkbZgl1w2JZtcIlFDJhMfRjpSNdHqc
wS3RmekTB1pPJWYDIxpRVfe4CzgDNLZo8w5oEX5nthWMpaRZcRehtIbv5qOMhkkEiLglKwSwj3PL
LkjHe8A8FOy/TQOSikDAXt3Wu+zga6+BdZ7UnYcqDrmu/86+CvW7SdcC7o5dINv/eXlWnf/j7rya
I8euLf1f5lnQwJuImfuQmQDSW/oXBJkk4b3Hr58P1d1Sdd0O3dGrotWtIosmCQLn7LP3Wt9y6UL2
ngtGofrSztI5AtxU7qZBZaD7XrZ44splDhV7eDG39NEX3X66t8MH87a9j2F5gShTAQ8ltJseUKF5
RIcSEybqkaywpJ+NnAVMmhffOtNFSWLZdMRq0ylpSuoXQd+PhDvApmqfK5f6vDr4p/wjYrxp8YQX
jDtLxp4i48+OCaK+8VmbJlpT3oA7U0XwUq3GfqD1xI0koQ4o55Eqo9WeEesfH0veZm6wbvz24V7I
KnHVvxrdhdYUs7r4jG5TlkSJUa7OSNdntIuNGQpTiWwgvHQU8NwZIk8Ic9wi2YUID4LGtbxF9ylX
31lCN+la9K6vXST4Aql0msrXxFSwsK/krD6yWu0ShtMtQ+qRYXXIUgerIsjxCDHKjmm+BsYylK95
te05qNIWIEnDj8eVVB25qB19LQBj+SoQ1gr932YVQAkJHmJOGBGD7I6hes9wXWIG3jqS4OqM3YX2
IWUIP1hfHFuy5hWHJKACTNHhR0bPvSdeYS+qp1b8CKOTNLjd4FqhW7ccJXcUOt6weJrbxEgB6EBL
szKAxYIedIZcYFDaUzwxJznhooBNZK0zpAVqtaT/aSE3GI0L92uvH/JbINpDf2007E8n6VVEqCCd
rU18Irw1TptNh5RhQP5BhzOtoHSxuwES2BC+h/gh0x8qd1zX63ydzmsFafZ5dVU2+luZPVl74bEk
2I3zcOJwiIx7N0NkkSO2mDAmIr3QZgnGrMVARO8YhXqqSxR4f/OsKtIySyd6KjBsFcig53YPBRmt
RNFdpLPff0IYXpKgZ2v68j/2yDPLtkWZ+Z2qIBtHkEnl/y8E65KiUMn/dOT5q8//o+XHhE+mfUe0
wqzM/PnIg09cAZdrGjIjK763znf9fWRIy4/JpaRhAJkzURka/qwYFQ16hMBEfkRpM4P8N848eML/
fAaZXzrzR0TzJkKt2S3+5zOI0NWV3gA12XY+91zxg7tHgjDmwNKs1xmBzaOYDyuPwrmDwGAU6BL9
XnBbg87PLLtzWBRpT0Eh9WN0m3RQwn2U+vQ9NAbuayWisZ8/F/Voi82jXO2L/CEs62OcC8Q1fHd3
vQH8q97r/EmkBihURCcbfOGIcAQsNjuhueTm8+jtJXnZsiJGVCiAhb/0z6L2996eLPu3ieUjN7X3
MhvfmoE5jX6OTq3b4EkDB9KY1UlOXKmdklVhRBsPyqu31Qlgq+zM2tEZa2YRaPwtI0TQvxTjlJPl
1NWvZvHRYfsxqA0qRvceChKU8Qwn5g1R563SqvcKQtu432s0YfyuO3CGCEt0MSTaQwOWxUWDZVkF
kSs8KSAEbXn2k2HrEkm2BAEfXLGV5+j26XGwHshhdJ2IuTSpo41E3UTBJHAcG8980EZEw450IBBd
3Qi2yAyawX7E9gU+pd0o9INa4529Yby3Rutikppo2Blz+3ZRv8SwfB8y9uFxb96lCxcfisaLKu29
W/fUPmRc2PEhuAbviPoukh9sZAlhqwzkgwlZcchOxtqndlcV356ogpJXtXaKM1YcCaLJKgemiIr2
q4rJuMDYFto5ABCjA386HCyzepKRrYGJkm9BRRydRcWbriSuo0CnZ8tr6+RXltjuqXtCASEyIAqX
BXRVhl2QJWHoMc5Jrlm6qe/hniIvBQrK/6iLsPXvGYuFyIqDABVtMXegpnDDF6c8BwqtkEfxpJEA
pmwH1vWsuyrJMzRDcXwWoHCRfq4RAiRuNDjHnfCYVIS7wjqgV2V4/VtAf8ju0ea7VUOQ7Lro1uI1
3TUv/VaIna6ZnwIGXwDssFppaI5c3bdfQ+KPFsFS/Cx2krKJlWfhyUMlZxF9sLLIDDpP62wl7fun
+olDjroE5Zy8olM234vKVjfhY0EQAL07Up6eOHSoNrl1brBEP/iaPHx0O2/bP43oCtfTToVyOiK/
geq54JyhvYndmoilhXRk+ryZtrgPG2NXTw4Bq3Gy1qYjmeHMU60T2jQbE0b3GmDqY+exXuttHTgi
mLFzuu1WiHrMY+UUG/+ppFzcMvQfL9mjIKx6aCY2MynHw4C7mdbwGE8wsmEr0mR7Vwkfg8eJQeNp
+Eju0Tl3lWcgvbaK52EtvKTv0h76JZ1Wg9Mp6Mdmra9yF5uGIzzUH8KZCVS2Sh0I+97H8N7uYbds
prOwqZxuU65lN1kJdms3zgfLQ72cOMhnl37dX1InPEVrfU0rL3YIODU2arq2iDi46o/iVQmPQbTK
9r3hKPIttBwAAxISIKryxv80wRTrFsNNdFKaeSBCo5Nha354JtPB6LvPw13rHX1SVbQdOKB8ulrR
sW2Orepi++d5J/Dek9yiuTXSdqCWFTQmfaPI0fO11I9NYVv1MRSuSufExB2YW61dopgmYheSeAle
qX6SPnojZGxPxTimThsDUTwLws4M1uQPlvg9ufAFpP9rK5I0UPYo21yP+Wfq2618JXjLt96mAUMy
wdjVbLPhFahQXItEs4WoeAjAwsgJmklq0khllKGXRzE/JZXyIKJfmzMVfBRP/kdjCTQgLOM0Pmgx
4Q5gNeqDVVIS1uTzFY4SCVfTuAuQDIz4WUvUZU8fWSBXxlibxE/5D0MmIe/YxRiN8f9EaMmStzCO
WOUpTpkfxUdTRJhtEjNGf1mnwxBo3T1OyTE0WOsCpGe8VB0X+EoWMdEQM2tnBz1bV9F5HeV7qXhk
lRkB30y28l5TrvcHxj9cg9pzxAf8QRnHmnI4FUzXUZIZ7XpoNwaoPJWWsroZULmL2pvXP5GuBzah
whKwYEasoxxsSDDrdialcoh7GG3KyMmcbAe1Le25N8YhuIaAV1XqwtCIniCDDSGnBoScmyYSYFN/
5wVSWCR3aPJmlA/ZIKgmGgWQG7/adRTus7BCUrecESZMtxdjtLEA+Qr7PnUNSm2i0PhIZKSRPX6M
NHbO+lFD9o/2LfWYFj2a6aIgVYycPg6AmKQphReZBTKT47T+lm2aH890cdGUK62Nkd/EuAg2xX0n
VsvEsFvG9xzUuQ/K0tVHcPIPiB/QEcsFjTTiHFYV4+uqYhc/Mh3Jybfpr3V0m3xkJaWjHvznkBFa
5F1b/ADSjOTMxF343UjfMHxZr2S46IFTfiCmdQfxpNgh55ziGkhvFkswXReydjhCLxoZveRzXz9E
/kOpPRXpcxAekIwwE6nEU3HUWfx0/SrGTJIiVmXmPfDWpXilPms9OOHyP1deT9lGy5v4Bk3EWcTM
GIDdv6hY6en/Qrj7i8//o2I1/o7HyZLwQClkSzCl/ueQ2kDkRoscVOfMuPhZ5KaKf8fxiMmJV/ND
lf/PJj1/hQuAr0epqWDZ/PcAFvJ/L1gxS1mQ/dD5WzgwfylY+6afvCTuq60/AU3T07M1Q3Mq6bNJ
K9gyGMKZd066eTRqBecy0asyOzjD45JSqY2zb9kCrc44TBLZM4LtTxf2LyzNijhbPH+aIvz4zZB5
hnwAtiqz/F+mCJmZJJpSBNVWS17FIb5oyeAiOhlHiPsCymiJ+SMjzEweL4Y5PTaGuqf8sj2dFT4d
N9h6ZNT44yEvvWvWgkq3lpDqBWQzhuhBADgkBkqSLlrhiYoZGDCvqtHbmZl3TXtWTBAKSIRkdboO
Q7JrfNMJsqOFGfTVDFfmWdmVhrKWHNkVqXLrPryDo6voVHbec6aKh0FAlmKL/j3012lK9UmLxGwp
pNX3CnUKhx1ydBBIkbBYcRB3vK+0hJ8Uco1Ly7vMKIP+0iTpnkscMV/zVWfu/2DmTJTmMP/R15tT
xdwupcwcUwQpmwFHWP1dUWrSLd83D4SjPpdvUWXPHYtMP2UYI9K+3jJ8oJCHX5Kypmp0Hm9pHmJP
pYsgQCIOdOkWoQpIuuo5kpJ2VmtjJQcoGFAEawOk+xhzHCBTJilSe1aDtzHOyMkcEdRpCI9VwAd6
hvo94GSGeJB+fhZadDiKFZNn3pX4gDyGCUOvp248k6m2YlszN14vXZrAGlrCBrCsV2iYxaAf55P8
4pf+hzobQ8N227WzmRTWxVtaFvqCFphGxyGwpuUQD9uJyaZPW0s1uqc+7J/8jKADgpNrn1J+j/us
rzd/vG8KETUgbC8K9FzVZv6bT/XeQIJO0FH5VH3L34JRGWsG4jdup0KmUq00FlnavhEhn5txJlAJ
uzDqnZDRK1IFGhjEdhh20B3aaYUYCE5gAHygXUtAWuWjANxJ6fZA8/nu4yqTN6Rg3PHkQrEVSVhH
jblGqTG9+OxgOaWYy35jgQRX7mP6GUZrmmTamWI9vs+9VJEMBqef9nSgpO7AzUS4AellewRsxkGt
tsYhO07D8Nhn9NY7CJGMQQBg6M7fmiGBpNYL5bYCMc6g4lH39qCdcn7RCse+JHjWUCaKxAmjO3Sy
cf23OsyxWrc8mFM4UDPw/zC6KoOoIyhcy5guaPo5Ygm0uAtqPi1MT0bTHUSoweNGZSy2K516A2Q7
mqceS5rDGJ/jctNgOjSXTbpqJ0CFKompQAyvWkhEEnd7lkjffbnOBxKl7WA4MR7vz/96zflV9vvb
kmOiARLhA+mszH8+w+tGppjlOJZbCYqBh5DGD1CXV5kTkXqQmpkM6J8BQs39FeM5Iq9HRQ/5nz7j
Jh7JVC0QBfRm/nXDR9bnOKefGj4/ZuS/fP4f26f1d9ThUJ5EhOK/W9D+qRGXNIkdS8KzhhHtJzDg
zH+CWIt7V1N/QAPZdP+pEZ/tbqahYhuY6dr/lkZcRpz28/Y0D7nndg8ydBpSGi3+P98rSZGVqj4U
rDaKsFc59xcDri3vlkEU0kMJATXBlJHxXpy653du9nHOAnJZfOLWNWi8b6IKEodtMC9mRE5DfSWq
5RNhGjN6qGV6+K/vbcqHX18wcgTlx2tFBDf/8+cXXChi0LRNjiYNY0n5EiD4CULy5hbFvqzu4THb
18hvUG/Ls7mJIWUNKm8RcYhRduat7W6xtOeIoW/o469znyy5nLCF/oWvtlaxk8Fh2A/r0s2k8QgY
YTayUeAndIBloXLiOreNzLJDyFI4kRb6Y+9LBNcxyV2DTGTD7VoCFQW2IwMg0U4+9FirO+8cVMmr
D4lPeNL3kcils+6mr35jPcu9bUKnrJWJIIreQqSZiQ99r1zJEqn3HrM3jifAGRKqeTKYzInwz+zT
ZOEIEMiaAvM9Mpt982lkDNEc5E81+hAhPcnr2EdPtqJKIPLdIxCFw6y+GkE6IbeFsO0AQqzJ5fJi
aC6LQnVIBudwsyk4onxb37SvJxtwVDCDdXQucbayvv2zpDnSlo1Coh/nqOG+vBuJK3C+yvESEILl
Zu9iYJNS2aOM4zBcrf2H6ljXr/PqF3ZEkOeMSJnmk94ZsaGQsA5lIWDNJPUZ3JN0o4paImWlCAnf
S4lAJKi6zIxhuBsOjWrJ0ZwEty4NNUN3mV/H3T1FuTCDMXrxCZ4idEE/wBK08x9V0amep50lXtmj
jsRUBfdI8Wwwlk3pqsg4iNHgjXyGwsCeUkf1PSlNhAy08Qzl3U8hlpn1aUJLzpuSL7Lx4Jgvv//i
SxlHX3RRDk5b+SR8lcMR9VKtk4GJxRp8oittUUFJQDYxOj6L/VoBlrmrOFrtgg/rUcnOpTGyMpOz
twmeDDhZ5kbZKWBrSo68DIWVVTSOJ5UsBfZf7yXwjCNZUX5evqqtfscL5nULy5auFfdoRjlR0G6E
PUjzASgIoZMJu7dXKqeREjLTpNBGCIHpegrCq3HwTpJ9BIixiHGMNjMerYnWKSNRxt+DXh+CdDNk
2ofsKdcqx+KOVq5Drx4DI4O2oYAmG2ZGGVGP6pzw0RXr9kXZGvQlV4H5bG3NU0vErIYrDgRVgtcK
t4FNoCH7fnou9wPIn9IORA7l1X5+8QkUjHFCvYCrFO84pu4IxJoGas2amWtq8VLhBn1p9zl6AB0w
W4f7XbPsjFZm5OFaUehgjNPwOEo6IJ6Xfua70QoiGRPnmpndJaLY6QkEyt2adSgUpDTgt4UE+xNr
Fvhk1hXSYIz+RRMdbG0T0xVRFi8qWE1mVG5BZSkK/rlhF6VlT+CoSptzQR498x8B4eocpIXbbQa+
0ytjPDS8gmIcXrVV8Og71SHCvomWh5E1fl7L0V7zXbSHikAWuAmRqFL0hTkHKXK2TYjSlNPvCmBz
iO72MiteUSdh3Cme43x80IPkgQmrEexM5DtCEB8Nw9tEsCe1adczv2cJGfqXfp7UaXsiGgUX2IP4
6Wj9i6J+FN0u6/eD1+7jdyqXKrPLnbBJVyPd18jV8ehtrM24o2mtL4x3Q1oX2sW/g6jkpTU95pxP
mimiPNNYKAPl5BZp55bfIXq+u1IH/NJz5ejTPq5JPWiow9TabRJ3noOR4NZxY66Yjyfkw2yEV8/G
UpAWz6rxGhzGjwaa3Rvt7XoZHSjmMM+Zy09r4zvRdi2opM/Yis36dSLavONxruncKVhXBrIODJt4
r8knqzh88I4AVJ9NLI7dIb6VwMYUyssIhAydHptGTsfSXdE7kuf4Omh3PR2WBuLOxv/2EcS2/7m9
hR/FjaHBqZznUojU/ycB4Cxj/7U4+uXzfy+OcMlRoiqqCukSuTtKu3/0FvgrcEkUOMzhNMrYGWz/
k4FOl0UZ7JOowhOQ/lQczVUWxHvNwGIHYOXfmYZh5PuLYmOOMIGswUtUjV+KDWPwJj+Z5rwFHXoc
eD3V8950mouIS1EnPv2w5gvkywgINhgXxdlThfMrOgicufAsI07CErL2H/HYq5/qmaC3ilyalqOS
nV4qGPuIp0ihRDrx5sM4fpFBZnQzfXcuWHLY68Deobdi8gj74ihxY6ZAZYHSBbs03fymqtBYi730
iGggMTbpuEg2MIO2fXrMxKdaYI1uHn3O9gJw5OxmvhY7DO7q6/TMfCR0m2ZTvAYvuMSaFJYh0XIX
gcd+3E7OtEIap0ubnuHcs1bjLD/mT8GG1Irspe7uE1MyQb4n3U2HQgkglBQ5t0JpxaPn8CcIi9ah
Y4+vZrYVY8IaykdLUTYyMutZMXEZE1dGXaRE0r1sHnEX7Dy0gGUfXSKchPQDfET5PIjC9JgREM6K
N3CI9r6iD8/R3uScDgF137hUoILkhGuMKTkD3p6+Z8T+X3e7gt6r1b2J+WUYPgx6tuxm7R2BMtIP
EpquOUzj1PX0emFMG+GxhiPcy8CbGIqrLj7wbC9+Vpiqhk3G8pYw4YhYwgZt76QpCea2gKa9R7KG
oEkuFtYxZxZJgiYR8aGy7WunfWe4EuY7AVk7HP134M+6fgQFWl8Ha1Nex8NUrNCvla7FsX2rzrOl
BpEk9xMK78+U4xvSqTnyVLQ1Fq82hcYiSpiniHh6xE28SHsaDVCooM9VNIpKdiVLpbshp5sWnZJg
2UwYzA33EHGhL1Qkxgym4t+c0lLzJbfxyF9pRufui+AmB8aTJbs/mkx+pERGQDgMm1jKv0J0XxON
qrC2NgWXxEDPAKCm4Bt3wK8e2peYXIWwF85lr7JvKJ3kJruM3XfG6JALI4zCw4iEjS4InQe9Fh8E
9Ee6tWuAR3CS3yia8lBkGtjU9gL6YadKsi0RkkJxH7SI/tFBUK5XkLpm9OwgdvCc0fNwWcrkNaET
LRB8aqD1JHoai2CDE1xazlD8FK0W81BD42iw5789cMCxfTazwI4Z/eYxcylonC24/PxmnAGNkxLG
rhlntLvZ6kflIFokQ+Z0VujPRBLwrn2tiremBAimzFkDWViPhL0/xcFZ55mAlhu6VGT8d6q/soNn
G3sELCdiNxjV5N/pN8QB/7sFy8mLS5GdjiMFAfDFmBx2EjcFa19TfPlNiY2WwtkqiMeIcfjJxrHl
nKX3/mWklpMpqX6csP73n3TI9Q+NwD0vxir0g+aXN//r+N41X+X/mT/nHx/zX39+k0/5/Uuu3pv3
P71hZxABxgt2yvH6VbdJ84cgYf7I/9+//H0HeRiLr//7v4q8bt7xIHx+/WlnUTm1SoapWCimEYTD
9/rpMDl/s9+/yPE95YvAvxL/LE3/q8//49hu/t3ifElz+sfBHFXFP5xZ8JdlmW0H6xU9bFGh4fzH
xmQQ6wLqD/02ZnNLUv8p01DootMHUGh3y0D9/92m9y/G7vmFI1DBHsZXQ6Dy675URajHxTpItgbx
fN/0CGFkYprVMC4S+QBhL5zf/O0P/Ln/tqxXaOym/BRg3Sg39c2rbj9dzL/odM+77s+dhP/2mtjL
f1avG7XZIwTxk62X2uBNcHiONslXJi+NaFTdAopyzg7EGibmnhoQN8r0PzS+full/PYKMCnMGQfg
e37NnQZzLOMK9+JtWp8BIPYAmsKbCQH/m0HZv/5plV/HDj9+A3P8GfxJGhK/9thCDDuBVerxFm26
8CJuYULnSw/VIpLFB6DWCSle9FCXzF41xc1hVO2sDXG6LEcKuTECgTwI7Q/Cpt4xJiyERaP9Dy9R
lpVfypff7m+aSEAF5pvk116JNkRlkI5TtCVMFyUo256u7k0dB1XzJhPSUJBGgoHHP/ooRDvGrydc
+z4mOFKHNbvV0ZExPNj0ymE0z7pUOFqwpydCsaMftHP3GCbLdXJhAQZYI3SkIa/a3S29xS/MQWXk
CjuCTOp2URzMaAl9dSMckmM30bdY8DI+qOk7sLaEEagH5ELWg6IuptE1nwc3/Zw5jOjQn5N2pe7R
hFq546ngqxdxsSr8ZUeBgp3WX1JX4KOGxLLrzQUC8FN3TEUkDTN5TGZG6zBzBbzf0StaYhXnvZ09
h8VUKx9UcWoX1xmuvMJ3Bo1AsEkbYKtEbjgsk62CRTvEvIR9eHgwx3cFrJJScknQP3lo5dPHj5a2
kkp252FEWis8euqDUl8ybOWd25GsCfEu1J3iARsiqUthdrPifS7cBuOuBHZSc0ocHrXiFVIB8QZf
ox2LBW5HGwD50jJBCYhTsEpTMGhfg/5aA1WhUQOCGbR5/BqwySXHeq+RwvzN4Gk1ml8y2mwZXa5w
p7BeGgH4BfzZJOxSOmRL4au3tsQTpN0tl25s3iG8Wkm7CI9msoz3WfAgpWfpncNRR4xTjw8RGHYO
u2xJs2ksGETsUnnjW0t6L7gUCx7izzFd1ek64Zs1HLeccHwMgweL7JuHqVumFyAA3ors4uDWKmiI
HfEWYnI8ptrK+tBqW7SjU94z7F4wZvoUVXsibS1d16R8rhCffKbkrZFRgjzjBTdl/h7TmMOjKD1b
yMf1JTGR+UW5RyjpjzKKUrALUAIWyr1xIlczbc9WD7zQOgRxsCjfI4ORidPQ0lhGn+lArPYqonMW
Hqg5EjQ2/MIXKZIyZDsuIhz9KVsp8B/qxRuBn9M9YHqwTKeD/x49yE/TXjyEF1TXsrdGesJzFAWu
MTkiax1lIki8Q2/aASOct/GTummeA+29b81YI3F6IwOFY+d3vC3v40BA8Wxad3oyWJqVfgZYwR+r
U3QONvoRXcfRtFlSorM4uvqqJo37I3DqqyRspZX0AXaUWiJFQc1h1xZuXYC7FHUYP3A/2vwcoKOU
eq1s6E54V8kbHFIrGOt46qr5mNkzTNUJEKYjhoh/mSKcoOLqXVXeooG+OFX93LolNH5xN3n3jfTM
oaCaVgqVYIkhcJVgt3nVQd+A1LPWMgnI2E9RJBBm7GKKqc7TR1W6UujIj165FA840FsaEoD3Ow21
zCaxnNa0xX5jKY+mv6mV3RA5grCMDKBA+wKnv1h/1/Wxq2eBiYDA/C4SWjLNTFtix+YicEnSh0m+
xsM4PKigJKXZ3JN+cYPg5p1qXIRLSUFyEaIMRg0G6wRP5UL98kYsTyd/dPP2pAdrljVMJcTyBsWi
LZeq7Er74YEUasaWarvhGeWHmsFb2UI9x1RttvFWfEB+zCrbHw60EZNXQ3AUBUNPH2M6WIrJrj2M
ubWW+s6WFWo9O5SdorQR39B1zfEFcOdnq+E5HbDBkvFrW7rbfA4koKczmrbk1/rN62KIG5Db+lGc
wh3efO6x5gzcCduFeeEpR0VmWWcVO0lXfBShAosIdRV6cM96y5JVS1Yq+TZjxiEUbi1Pxcqf8cM8
Q4iYu2qXKQZt8EctcEJ1jhQ2YzBtEFpiF3jIZYBbnrPUj6DTuHpqcfXVXa0cpkRbBkFr9+60bhsV
DsRHxiG0FiDD00lhjrqf5lazbm7F46mPV6ZwVTelyZAR/AyPpbLAp6thGDDsQra9+Kl/1as102oe
cSGFX+7K+nnit0mDv9VWNeJB1snmLQ/Wcv4e9iI9HiBX294CqSRxMdl/EHkXlwGTGZN13AIpcb4L
nbsBIQ0dy4/ugWecdwkf3pl8RzN9ZSBKsHx9Co2DSJe7b/mZICKgubQjf69hIVCWMSK5ij7nzmSr
tnZeS+gZ3jM8z9rzxECW4zp8GdadUrnw4DWmW32YQQxrBpcbwjLVnT6kfRRwLM97aAyrnsW11aFH
7cLH/D5B5eTThmsnLiJr68c2fVDN33XaR0leM+dqAkzj+Hm4ea9Zvo2sYuVl+5FTE0y8R/rbD7O4
CIT9VQ63GTy7x5quXAdlw5GmFXciLjZIwhxgsWfHrzmr1Tn0L5PH5vSSNEzBVyNCTqStR/B4DRwc
XOfr7kNvD5GEyJQrshC+jASc/sl4MwFu9J8y4U+qC8akZGO/l+Az1my60rd4ar7jT7m7IAJMl8qd
YrA5W8EqgTV/IfZ9UonmIJXhOxMw8JoHb05Od0KKRBPGMULPSas3GomZpQudxD+0L9h5U+xWKQKp
ndxz/R3ysyvjpJckkpq1XL4fBMHRuL7ywrqn8xTHQHErMIi1TX8ddrRdcejhjbnC0c9QHoJCffL5
mR963z+rAtdjwh8YcS/RmZBckuvIhq9WnbqbXUir+CUwUlvbk6CTPyNGe4pwJWFD6nPtkJreutrC
IIkR/nk5ZFkXB9Uc3q19N6TnHSHMMmx6FV8bFqgdLkgCpoJPNV0ZWgHkL5BW2K+wo5BhuCxetWeW
JnLl0E2X2ToDqQJbO3S9wG1DOHx22Fxiax0km7jZ1PUBaayEBLc3QdQt5oS6ARQhESQmgRzlSx30
DzXNXDP5ZIMSRCiMi8Gg0Dyk8VkOtoljkamYPQSdq/C8X1m70adiqPMn8IBmf4OMRhoESebwfQPG
4qv6KYZuxhUyYImvq8Cl6gmY73snEpoTJzlBd8CSGXww+xO46gRsGZT6FBs9Bc8yPnsxRLs1xUXx
xD6Em4u+zyv0XxLD2nghjbuopH9eLPXwntyCu/ykCOSWL0PJ7i+QD+iHEQQei+v6HaTfVLmmAuEo
jpdtv5Iu8lm49gfF4MDP7I3+sTice0tejRtFhk4AMLdm+BBDnGWjejLMa82wT7Vovq9SbnrV1iGl
MJ7BObLrbR4pZAFRmS7plhv6U40Ml20LclE7LrolVjPKyCC+VeBWDO4T2V9W5lFRX8Zwr4/nuL8Z
UAK9c02Xija+lEnrjIAxQmImJDDsWRtTY4mZNlG2q+rr6F8b5lImCeyz9dzgaDC4kAqCZKd8qWvK
3GZYSd/1vio+secTgYGsaR7ykNyY4t9BSXwc3iJmT1d8+1pxkd+I71ThXyZPyZulOGLKGcyNz0iA
GQpS/CnqgW1bRfR6YAuBDTQkz3H5WnvuvNZjYEIWv1J6dPyE9lariFuX4O7jNK1Zu/VTby2y7/Yu
c37AeBfaGPQygqTCF5DQ2TPz2Sr80ggnL78YL+TEw1TdnS5QKx8TwHqKO6Z7A3zSbbzJLPhzn+4d
84q3CG/VVvRW6H3Zn8QXKlNpiwFsU9FLNRbYXCL9qM+AgZLKpt/SswFM0u5lrGP5mjwdT3n5QSB0
aODQrDHX2IpK8mhsHn4Al2iTaMqoAPSQwwNeAmSAOlZczg85oAKgC5iRpUVMxgSNTG1ujtEaYmA7
PfKxA1O5mG8JwaIjyIgKKtsywjWaB4NGzBgdPPybGBaz6irVXz2n0LUu3tAY9QSoxfzkiycyQRC8
GONWF3ao1UyadaVxE6hd/UfqtdHkAfDrQ49VVqbkNZeF4DavOvImokyQlowrXocGIhGzbLcTcYjS
JjNwHwwkvp0Gslwg2lPaJ7OZiqGGQUlz4rRyy08++JCv6KIyFiTx8quL7QlwRkxiDzxnm0aeysAS
RCK0LeZL7UarF8DPinSjNJ/kOWM4IEYjUB04li0XWlxJw5yTPI+zgTyQRYLbDIu4v2LAB26FLZPR
cEHyRrgVnvUnzNTjgZZmU75O9LEpz7KoumWlW371tMnpPPqL4hnyCrale5R8mVgoePzIkzHyGxQT
FuiwB9TB/bUsYOST/crhBnhIuqw/BaKzw2V9nkCknbJ14dWMT9vmRPKbmT4ow9pK752Y3Y1hOSan
wdSPqLRuQw5iY0ZlJ66Vu6FuiwlV6mtdSrgjnEKDJ7lkAoXMlogGTvB4Qx6BXvLwzQKwc5PZ8w3k
b7pLB0DMfISzBey7ZgtW9qJMJBPsiB0rAUEueAJQpME1A0E2exXwemOzMjJXCw5lwF36okkubgo3
i9d+/IZ1JfTdNFhN+ktRnMnn1ZxcvyI8WIosrq4esDGsMt8xnZBlnYM8+VCQJ2k1rMROYAi4BmgW
hm4eroCbIpwD7SXJECOX79C5ueNHRg8CTlf7lhdrT3MzBErBOmElFhdM9vUth/YcR1pHALlj5KRd
uyMscViw8VFudkpsG+0qYuKq3zTQO9xtEHryYgU/nMQ9sDmHJDkqQ7qMi/V8xwfrYnJn4Ei5Rriw
IGN3AdXUZPGmpJ7cKDmaoUPo7qi5AopA9WgWiZMKsc20uzmZhZ30m+wApiXYZgyOZbvVNn3kgORC
pBVrO2LyGP6p5cLAXxC0O4yA9UV5Bpgyl/RIA9lYHIA7yMLVRepv4sJ5oEHDFJ5aUXlGM76h3t9L
jnAiIYLTVIX0zlz6VB31ux/dcuU8EBBEHjJDWFIfJPPgG26BUM/XoL0H2dKjA1G++HfPUA5DENpx
I9DhQCehIa7ce2QUa4gRL1n4hKyONnX10gckE31jIxSRQDx67G/SuV5P1nvAxLfLqq2gsgyk3121
Lqp1Vq1jIrjUFw2/vpfY5mBbgxMY6zTaUAKVzd5Q7aKFy7qfJwNg+yF3QYufHSUDCLcfEHhvZUmY
550SJd67NgGyd8qXbptS2VL07oU3VBzCIzVZRNDTMb94mZ1xV7UsrIs4solhRrt4oZ0+v4va9i3e
ECM1LrLsK+zshh8ltIOjegJbn8u31C3RWLyOPYJNvLsrarTyEHF2/Moh1MCX3JXBSrkUHZNXaVco
61pb5ncGuN4+OSV3PXfxmRkL4VjTZvp/3J3HkuNmum3f5Y4bCngzuBMSBL1PMjM5QaSF9x5PfxZK
qlZL3bfP1VQhRVVJWemYAP7P7L22nR7B+9OfWO62ZSFMH29YR50wdX1YgKcWuNYo+mU8xqxYxvDi
enuPu+kNZkLtAq05uITsOv06PLlnN2RqMRPKs3g3WDENnFDGVXqhQjCneRIYxmcY9MpJfgbVH9Pd
sfpZVBolB4JYJLbT2h5zskUDdSv9TYtJgsuQwEgGAew86IC/Qg9cvy0/a/0yvaEKIEOKjbm2blnc
sSMTx/l7wsTJ6Z97FCvb/onCmIbScbmc7W7cNBhzZ5BzA21TYaDhAdDb0xaIb46F211cDsx6Bv01
Nb+l8pjQj8cdZUzFGhB3dEfH4h8b/QnULJGi2CBGoNac2r2/FUNvVUP9KElWvocdrz3mm5c28Xd9
w2DNnCdUhJYSvDUcLpm10QoCMe/DuNBqzk6a1wWWAAv9bwwKq31Xyic9XSbxFaqV3t9kLFQfPhe8
7T1jAAyLtaFBi7TVfdLZNI33kd6+d9TSgQNUvPXWkvMTYx59v8ljFRtxdoi5+b41Bo1vvXiQYICN
i/CVKMD3XGNT184l3V0KZvMUafNUCXcKGy0Z1gjIU04042L0oK007x7797B/oftJon1aHYvGwUkh
ggEJVx0vaWd3Aw4EPOIM57grtma0CqR9KeyT5lIUc4sC0Z+Do0CwREQhUKQOMqO74Z7LxpWbLK1u
G0bL9st7qVBT9zSdGhkSWwh/w1VkxkBQ7me6Nij1QSTxsHFkAJor7EjdSl3x05umwi6u6s6ne52j
FeJZkU6oQxwpSyE8FFf6+lW3EnklXtoHE824X4E56XZ4jbucwIKFrC3GfUwrdEwPmHcN7t7BIXO6
PTBT2fh3RBsCtydJhvvoFblJx1zuGqOZgDjFuvFruGjkXM31Az8ZW3r1z0xbyzsfaFe9YwrxGxCd
jvHa8oBYgiXew7kCUzjjESTikYEea8uoxx5euYyOIE0JOueDgRrwV4O+HwKnfISRzcj5g6nqQrZs
TPLQXXAAZtuGSG3Wck6ebYOTSVHB9WULp+Aj7xYF+lvUJsFRQ6ryJT5QhjSOzmDgNPZLaAF4TIdq
10EomZc85A7Qo4nAkU75h8uaeaXCSUcxNiGt59VmvLvb5l26ie/GE7GHyFW4ux3xo1kX8LTGXbr0
l3i9kuck2X8msTevpE++SJwmCIYAdSTYwjj79/mlsHgCkOjImGShFXMfkMzKdKuXT0U9DLgpc4hR
s5rCvphaTX26ElQ2xgi4eC6gshRWXeDw6OBSyTElonp+oLs8uDfQ4Lvqrcrn2gTb4t3Nd5haA4ox
io/lpMxWnAZTm7ctVpK3DGUE/wiuMn9nREgTSCzH33RML/gXpcZuD7nx4vZbDplH215owtDsx4y7
lybDd36qFObveORpK72rcuMh3KG407e5t+9SHOqLpl5QBhc0k7wyOjfmnPjMxFr73kuozblU5Ky5
u1Niei05Zk+ByxHWgvRCfNT11on8JlFe19ysmdA9VGQIY1HnMwHRj2eNe51qurv/wypzw/B7K9oQ
VUgHEaU32Gp2TYmTq962O2MXMN/M6AtEvYcp2Fv8bZedP2Q4JAqJWNIRtoj/iyldFqeV1Z9lOH96
/99lOBLqG5WNJoRLtpPskX7XKMsEJ8kkrP0ASv5RhsNeCZG5qKDfsX4odH7XKEsSiiEwXQoLMhCX
f0WGgx76j6vFXxVIU2oIaEuVGKM/rRYtsxrUqvW6TeXVKCLw0BhAmPYMLcT4gZeh7ZYG2QSGj6pd
YcXlT2vzmv25zh6d+AWzWvolN/OQ0TMJRFwDws4c6gxui4/uI2DcyjB3Py6pfxbZPjW/knyJNoVf
e+m5dj+i6sTsJ5uW/Oq07m+mxX+NAgAxsdLadF9eUaylSSQwoMbxtMwkXCN0ch7A7ipt1jCT+FXS
17KGG+aNX5t046obPWYqPK0Q6f/UrQT1KUEX4e8q4+pRsdbWhoKzQNjR1RwJSDy19FWSEKmseYxy
yGes6w5xc+Z/8MH5tUs3Lcdd6X0A29eyh8C0ooQ6HyjBcjrMU9A9wuA5SHzg5nVL1ApwdnrMrikN
oKnfM/3myytk1QyPVx2Rp7x5SiTiv4i3ViL0ijz6/7a3IYIzbhRwrYjCYMORbPgvi+N/1xwAjvuz
0+7f3/+n5gD5gCmL2iRu5/cfO+XfbkPCDLnB+NRkQk/muUmP8FN0YP1iWISQ4ffQANXqk4vg99tQ
l6h6oFmQUWaC2PsrtyHKuz/ehtO3LmOzM7nhMbQRePbHDb8cMq80TJ8hthrbAzqg/qW7S/4hYkiO
FH30q0UsP1N9S9lTHjnT0lnZy8BaxKcclVaEK6oI2cLEOGo9qDkSxPkAmKwR2YnP/FyIQsKh0VGJ
Ep0k5BmuPtlnoXJoleehvY/tWarwii1iycGlaupPxCfAQynEJ697KLlh+yPINdIR9ZuOplMJwclw
rAfMUvjtHlOIksosM+JR/Wef+ZKOAKfONcZr4z6TkCWpECYB9WQpcSaB+RVjj/cGCBIDmYR8RX6Z
3Pp6+E4TZoMSsKi6euU5QQwZw8EplPqNAOWCKIa41tmAE8kQUEezyuK2e7eMc9rAGNpryloprm02
9Vf9MmhXZUr81roIDrm2UeM3CR2W/+guSbJg4+xi1GaqMdy3EJaS5qtRiaxY6+lHYzraVFFcu+oc
m9+18UGT0sUUmuOZASjj62F8x5ZHK2shw2MY1j9yBh1ou3t+RHuXgkLw60WhqWcQFoKhfElPoSm8
l73jxSDcogAJdenBqa5ahmoW42t9G2B1K3k1jUZZF5DqD+8tlAope2g4vao43WBezDtH0JbMjCVv
gcurT8TXyUwVqbS9CbEdvgkSTWBUlgLodHth22b9XuQJl4wgyowxpUgNjnzNqui6dvUaWepTLxUP
iKC6vlb1NQJv1s+QhtDe/ZATghoity5WwTNcWAwWcfauR3jyG9yMflmy8E8KPgP4PkyQg/SZZiaT
xKD7TCblfynfk5RFUwvcsBTcs0WHb5HAVEAOMvho5hwZH5OM9BUrNLUz5DrEj47rNApu5bZaDwAV
fGR8dLxSLY42isfBZA7bFpguch87WseF0ZFoiw2QRSOuNiM5+c+6MlJ2hfVNnxeFAqUL5fMey16f
obzrzx6VtaHVx1yz3gROAT6C3CzTVdhfhshLFyWXPw4UIpQgP6nbmtJpPExs5KHHlJZEtb9KCABm
YjUUnIiooYd2xQ2+HPKXQEdTOTxntqtCxYoA/lHQmnG6qOeN6rI38+iauwlcECOX66Xu1FhfrKfd
od42MQJ3syy2v/8vHYmAu+NDiBKGDub/qfE2EWi9/ijjiJRzpqvk7qQfiXXSvBs9YRJu5EfZbvkd
LLsPxt+frg8tWyktlnaNiKrJwYAXT7eyq9S2jMm9u6pmRPOZ2xz5fk7dmLbX+CXktZOXtBTEvkyU
27v6wUoWIPNLMjff/ONwKhdQNTeUwRhTyoO8S2/V1nhVt9oNm/6hc9RjO8yx9aCeXOA1OROmuWqu
9R7dLIny655L9U3+qGzCqPbjtt1WjnqFDhPagP3nGks/uyaL4Rpvl4RyERxM8ooxMxmXzKKvaXFM
K/NgbJ7faRsC8mRYjUGPdFD2sfh9hBCiCP7EJelv6hu0dp4cpHt/0mAIwTz40B1wd9hhtAVWHPlF
YYzExhuiVjxvsFfM0Wng7BM/9BkvfAPleVN+F+DBspl/YdkC5GTO4H6pfoajTXCVfPJ20Y6FTOXb
7RtoFlYy9/IQXmKyKyRtNji9qp5FU11G+i0RAK+pDNP12/gaHBFYivSj6mXgEV6onW2RmJwBMpCh
yzN7pKnJrgkJUoRgqScCyqeZ9YbgJKWLt6H+zJ8MLnD/vWLBJQvof1i9sIEJ9KtZP5GphzrAruTe
hux4GgvlIHHl1BqyD3md1W0+H+WBAMjJx6mXTEBS41fH9t9S/2ggNETXJaJ5U/nH+l9c/5Twf2gJ
MIr+2/v/rEXMX0SqBvSFkOZxCE4qx5+1CNR6HHii9lttL1Im/ORUybyXTicwGf9/EO3/WYuovAln
JbRf3vyr2fGnLPQ3ceGvIlTvK/sPYkMcAH+uRf7wpUvin5T5VjdkY2K44yZ+iZvVMM40iLjoTnB3
DygxKLCLdBP7J5EViFjfBEy8XvxFoVxJTkkyC48TcrAU4WxRLZvA2pqzRPwxz2zBvMjhvmkWufg9
+X/dEi2Rj1/kWWX7gzQYZl0XyoA17Qg6fMHlySrD0NdTxZKHjPBnCkgnJWBbsgQFJTIFFKZ/XX81
UW7r+Ti+0pFI5cZvr+Ur7sLWeFVqFhZvOvlb+VU+Cf6i33nAaPHOBQu9OnU4y6NeJRLkh6vsVQBs
kAEwOBV8RhOwK1sXOdt7uwGdFwIGiQXCnG2NRLFA68EzNH7lucKnzK/xmVUYSRSkUj6joPNh5U6r
nH268T5q8ttk/6NcDWEMvvS9YlBQoooRiTUpkQZVxyRkT0reJ+tsbA8jRzxDVNR2GK5IViUEbk9x
4MP8Gk6mcRDovCpmjvoKjmTGs7WzjWLtc/ZgqRFUPIwRW933hHoL7J74wHiugDpM1gI0YbXY6uqm
u5SvOq8FMVsF6STVd25BI2LBSyXgPyCImASWZqAcsE/q+I+aJxkAr288ddYlyB9piOX+JcFd2NL6
pDCPrBLu+ZePoYBEUxVWWJ82d6RPCh681Fh0kf9M/jWQIaWmL5wcTbPkvdBZFDKYE1Tb5yvllJGD
DnLOoUrXuUIOXkUWXeb05k7GqSgjTbCsu+Kt3PZLFN/FKT9slm+6fBY/W4vyTX4BB8pXq6WfqBTs
iKESX/6Uz9r2bP3cjfWIxxXpZIG1rFi3JxAXMZkLJDMWtYFlgPrAH/dmsI200z/fV/HydTMcfn23
WlwVfPWiuhXhkoVGbYFcpDZm7NsfFQROMtdQnhxFjFXlpjbeFHOfRogxt+W5AYUKnB5tH9Ligi3Y
kboDN5nqcPakd20jfWsZy0fq6IWCR+CJIWN7EZYeNoBiOAjBs/YYDwQjeZzoLAn2uFCO6S0EDX0s
920xS+xyExvzdMMyZ88CbOV+ZY7WPgpwsgjM3HvLqJHJPAIRxDXegktJI7luWKUvZEXu8YPitTS/
oCpT7WnNs8CWtwLiWiWffJ9M0bJjN6xdCw3PYlyrw/5eJyaSQYLEr6q6Hdst6lXxjAlh8iF4Nxdt
HjNyrMHDOqNdaHSQYmBDrvFio1JGTcufZYmRspdm0mc4F2hNJO8pvyXXfj+t7AuCqTb0zuVNeu0l
9CioAvoZ8g5QCK02zMAhhBYxsYdBueaj7YcXD2CrNo0x+Rt3L6bKyGeLNzIQhus9fjHSpynhppRI
dxNxAnJNwsQCZAqMmXosZ23sip/tD7YxApN2g0wkNpy+LpfAJPkh9sZyKKd8UV6Mkmkjq0BzLGZz
TKK8pCUzU74e9sj/UAWOZr0MxE3J8HK6344GWmB5LXyxiR3Y1sGBslUyY5xWt/kPOrTytVZOqopp
E/1r2Cxcj32SkzLVa56zZKa/mW8RjlnQHQfL+J641ib7VQI5wHDyYpQuY15qbNQtobUNq1NziiA4
XQd9bcVriZefmp/7358N6+JViZdRA46XjRP0/jmry/bcL4lRMOpXqps+eKKK03fygek+pS/hPk85
DCI4fA4lkq1tgMPxbB+TVfAiomWd0+vYifHWuy/jIwvYPNdzrIRFly/57qLIyeu3Sl955WIujPOh
OP6Nhx0GFAnIALANLMtURaqA/4IVkgil+bcC48/v/3uBYU3BeETgTRHokyHinwXGxMhUGXIC2ZMN
BZz/7wWG9ItCEIFFNJ71YyCJMeK3YccUiyPDFLKAGSD9n6Ynf6HAYKLyp6HjVBzJGAmAQfyI75nM
Jf/qZ7Darq50ORY3Lgd4ABpnEZ1lvMoFUGeVGGzU6i6tBIKCmpNfJeuO2gMgrtvjTdql8gEGkRHQ
Cd+BgiiImnFgP0sD+++HYLgocEDg9PSX/JmaZBQtfEYHJUJC8pHWhxyanPtlKhL5OcRcXyRWXh08
97ahdTd3qPKbSN+3mG39IX7nnssymhR0OA2yy5TuuadvrKcezvJ3EK3jypz19SvQsJHkzM5GyEVW
1uQZiR3UwSgDlQTD9SznEyKh1Vd3uHK8mSU4/ID7gIzi29XIbNsZH9nBcsqr/NUeS3eJmRpfn+Hd
/Z1+9k8I4iFopleK+o2hTPRe1k2r2Ppk2gDeyJdiQog9YCqsro5sNRseE9IM4BkCSIMeEKNXZ9cf
yqd5ESbVKmuQ4dpOroFNcyyu4jbV7NxcINo3hFWiLcvwkJLGC6LFnbvQxLIFy0EGM943dZigLJih
lOoCjpo+7g2iUhlmsEpJpwc8E1SdfwuH/5Su8Q4bxCW51E8ec4hVsPGP9TvyXBdCw5IxxtlYxSc5
243KR1RuYeOxDKw6O7mAe4YLTDEpNYx9gMxEdGnbOlvLbA6JshEcv1oRFBCqHaEjxLnbxbArrS+j
ehUsZrzIbVKo6rPWZQMyM+mZZurd4FGpHIgE9BjMXgHvsTaP0EKj1jcYEryEW5mzc1ZYG1RKA7i6
E6IwE1ACI6duPraO3O11Lp4ASKK3cfXMHqVVKWxacN875D4QAaBiGbYhnRciuTzNrex2Hn1xtKoT
HrsWQUAQcZhrmSgkeHZuQ9SePnrSqchjc61Gxo2hSLExG4CjS8CcORBwmjt5geJiPLMq8pqFZ74B
//PlZSCeeus5Qxo92Bao2CZn3mYPlmJ3MXBsjSsAMA874i56V/2PhC+723jIBQskhGy8KUNgpfvb
0p9TIAv+Exl3ZvBEPh2EaH9Y5v2SCQJhrVFq46EQrXXMGmmT5xSVrrssRbp4tIyFt6DtFUMG8kYz
l6Sbz/cZ9fOx/0jzcpaqSzHMjvgLRNwLKYrrmGHdsbIunvBRsiquenEplJTyAnU+h7tA3Zr64Ofd
BTOdQaPm7aIjtF4ClB5a/5DlCDR2s6xIf+qJH4oixLKeXC9KlzQEfJtZapLVxx6OSU9NrlWzb2F7
Uu/BnIBFWSr5vKFIoAxT8RCM2bOIn92SEaMDWLQ+K4mqsrl1DDnwUHh54iS8XeJbqYzhCzF3K4c7
8Srcs9HbAwwfc2oFhYr9XKKqaAo0i7kJxcNghQdzrNfwuDLsAakxS4t5PHKMegDY5e8W1DqBfQx5
OnwcKOB8iVRr2XMElojWNEAS+PsuGgcXonc12p3A9IgKD/tA3B6KbluigGHDGuDFQAPJQzAIDibX
tSzDECBkjw0D2iMf1mPaWQvXAlYaW6sYbFfKcwGSDElA2cZj2y7ku6BDIQyOJbHGWz9Ui2nVywo9
kDmvk+4t6NMXsZMQC+vNNc7vhTJDhesR0MFgBoVJQCJyn/HCz9SB59y6lo/IJ0dcsMSIcF1cZXXZ
bNSLdFOKU/NSAp8QV/ll2LlHc6bg035DVw+takrddcpsVUBfW/Ufyko/xVudCEK0rLAIknmyY/JT
rC0MTURAAyOHBrpg2dq+9W/9g1QG/mzGDncK8kZ0ySXRL3NGxi1P4vqbaFBlxc9V908EkNU0L73A
6IYZXnVBMO1uSJv66pigEUp1Mrc8Hso3y12wq6XZECbe57G/IQAeN9yrMswuR96yMvatHWIUgAnm
hdhnMjdVFs7jPjq18hOy1tqYASWZogxF1PCz+m1waUrnPdKO0ZaCbfVc76unEQdO6MEWd3rc7KAv
NaZ1jkIbgPhjiRMBJbkqOT6Y9kssv6jbhp4OhTef+EZ9naD9L1CxwmaYxQzZvBAnCNB3Ir0JW1uV
HvU+hxCPxU5aBC6EjTc3KmaauP1UNAR4sgHtB1mE+Ja0X4mWrMo8PjYZ8iMYBgBADNoU4lrmVoVU
YQzzD91PoWNygN1LwnUavnFkL/QQauntzO4oBiu9XzXEUMULx1G6U8j+O0e3Yqur+bzrFz2QZtTh
tWltNR3CUE7zTd1P3Y4bLeIzoXSoNTtoe0K2on2nr1EfG7St+XjmFkmJyrICe0CVgHinklcu4hFD
2er11YgiELnVou4WZf7mwcsdD2Z2MK2DQORDtKNbsBqnCU/e2RLsvsaf9DqoqMEvhjHLr+YdpZli
oibeIus7BecKFbQ+R3I/msvYnbn74QI/v1NWwyW4B5fhkNM732qZtyBxQNgoGo6hnuqPiJ3qGl48
hhpSsVxOkVfjE6gRA7wYSd+Buj/o6BDs9hhdgsohhXZyuB0wCDBpsC5a/1kQEXypUQIEmxGpwAHa
abNMkAc24TJ39E0s2+QloGlTfUdglmyeuUzTftlw0H1PjlX/nCh7faMyzSznSriApmo8lR88Yoks
6WQ4/VjmIM9srBC5uXsCayMxcai2hLhPLJy5/5I/qdIS+6e7RnRPd8FpdoguFty7zyBddsO8+Hbi
E/b28IqdQIWiWtveTcgXMg65e/5d8pzDI3RI3ScL8AuOb1t49iJb4/r5wiO1yUjIoz+dyeaipq8v
sEQu8Yb0T5MuEF8hCei2+Qjes+YEk0bdAnyMX3TxyWABA1mIZ2q0qKOl/wUDd9ioqLUtrDeLopzn
x/qEhaw9ttdUW3fL3FwN+/g44K46Q2rqPFuI7ThdGjddQROneusOvceqybZjvWnLdb1LFslDK/ck
uxVLBcMI5xOTi2ljfXZPQmuLV+ViXcJy2e1x3JwDg1XJLHubUnsWWjUP0A5L8/oZUOSAwWqehZf6
W/hC7Vc/+6EzPmUTIHtGMMSzcSiJrEEq2q0NbCsvmMX4+97eNeCn2JJoC9WzfB++MdTJBvkuEBHW
8jk4hMRDQHLaYQc7s1ampVfYd+yaDqsMER4a9Emm0925Hm2PHfsJI4Z7FhfDVxJhfvuBsIaRBCXB
PUkrhI3V/D08+hFDt2KpvQcIqO3oku78tVmfUFKNV0SVGGDaJ5ZAlbkoHobjnyR3HzUxvN5rRvxb
sZfDdV6uVWMu4gp812FWYAqrZwMF8txEX6iSqUzdk4TPJUtL5O/oVz/SI64lDTXPo4oOdesM3crH
ROTN0bKRVqJLzYdWMftH3lkScN0se38xeLFDHq4B74cLsqBKuXm9LYJaQn6LZoY4whk2WqSunV84
6GPTpp6l4rqOuMEz2yQ7Y1px9o7BJMiUJNtnc/c6WjStGYbqaiYRp5Sv2NF0aLsKCl7KV9PhwRea
yLL07VjYbXKR0nlk0nPk7FI8O5aYRtUzjyBGj6VbrSwNgyDve/olk3NcN3YG42iCdIUnkAOwieUj
u5YcOpObbnJjx98wkmiR7y0e1x5laMtscMdqVC62UAcxjugR9/qiLxYFUWG4SiynKKlAd1PaWNWm
Thycsizdqd6rBOohaL5d5YETLsLspK+E7Wjc0ZqRQzZPTVSv95TUW0h1ui00xyon1RbRt7IQxm7R
G6eBdaJqpwiWC+p00Nxgw6rw6CUvViiu08ius7k1PiXqMOtNuGzVBhEdE2GMxVptLSzAYJmlgMt/
0ZqnsYqhmCGElt9iL10JDrTkYMoafB+4qEz3WRicMN5lrM1UFOKHSgdB9Cyl/Uozb2LF0ot9UMZC
qmATFLKvnRfsBo3hqUnVRawZDqHFiwjgqMuzGF0iK17SXeeRuuy7+T+YwTeR2rlojpGY3cNAOGbi
07TGdp2k6V5lLj2SCCz6zb/tjOKHOAiyAzn3xAVOCYX/dUYx4YT+MKP4T+//c0Zh/QLZWBZVkzg+
80ee4M8ZBXgiaaI5iIwwfswv+Ky/CzLkCdDI16NIGnIltjK/CzLYj8gqHwxBlQwT8q/MKOAv/XEJ
8uuXLvF9W4xJROvPI4peHsu6q4iQnpIrc+7Joafyk9mgKUNw1qt6mdL8MnQko1e2iLg6lB9Fluym
ZD6B0rNksYqWPCJwYZzQjsAJqy+Jas7DgEiA2dEMxiUL4PYaMsyslRFazA7FUBDymMiI3qn3aTZX
V7EKfzibIhuC/FhVBjtm6zBMsHHo3gMAcfJhG1aWzUV4cXN3n4vxogspqirWm0beb9WRGggsUWIE
WzbVgM9KW5C1g6TeLRjqM7prAIzNtCoU34RxW6IzUTz9CXUz0kwzXo4Fh4qqcP/TOKnMFRJw7X31
6mXBYYI0RZppK+ws0rbddcO+z7xlpDzc/F0dQf2TURayN1EHzQEUwwDVWHvbgfOxfSkWevuI2JuO
g7URCSOurZUGOAyXdflZw3wzya+KmJkLZx7GpBvwvBC/BlzoAUv6mmOkz3fSE0Y1exqUjhCcqnSj
84hEHpagxzhXt1B4x7p5w7Cg5w70in25ZbQ70QJbw8YcShodwSkH6+Cd2WBIB5ISQCT78aWt92RB
TpCGaB0yld11oKPeyWQovv2Tu/EA9SVMoDD5QTIgMFhXtwYgahL5+lDdKIxJfDQ7ExuWfUc3eg9f
hRpFuFr6BGSDSQL26WG4Spaxj/Bw5W/iV7ApSC/HhVHjEiVVvGW40MJLZkatxutS/ohGBX8o7l2+
904azupJgFt1T/jOvsxPdNYo7zqE5kJTraUHPIOS2U71kbwoAud6G2GJT2/4iaJ8j7dAQAnjhM8p
zg5afz240V6oOJlYh1hwD1jLa1sC3XAL4UhK02nloJs8jJO1cfGvWoaIZRYmL8GX+2nKtHv+XVdP
DEXarbQyHDc/UbbID4TZz6Hl4FzHCiIPmxLddr/V2wX2UD6T0RKqYL7X6XKkrp6jjpUxCxrQ7+1y
AR1Bl3Hy2sIUEt2cgSvQ6kKnThG1yjtrQMAMglRckBW95K9jSZvY/Nxz+ZxNVq1tWv+ocWUPn7Tt
ALii0rbOeWJzgpb83MktqacGAmtHhMC9GuFSqE7A7QrhfHp1+NCStY0YEXTcuJS0AAnkbhplZ+7D
g4wBa0Bkk8Xmhs4/fLeQLmLmOlr7nt6egBKL85l9ykm2S/wMkBmEO7nFd9BLxJmQm5d/BztonfJR
fNE/poSUYh7BAR1xTc0MJg3kraxrFkseKZ+4pUGXrvJkmbwIb+qnQs/K+MZwtH22JlPyyMcP48m6
o5iLhPDBFNX2jPgbDyUPT5aJEg4Qe0BvX680qo/KOJnluBGxWbj2iGJL4pI8ZmvlrZdWKhO3Jlq4
A+X8029/W9b0ZUPWHRsXJlOFtzWiyikYuZjyV9rnb9nwTNat/Z/eNQ3xfNVP//+f6//9Dtr8lQq6
ceqVf6yWGFNKeVVPuNaoWQgeEIpJL1ePT5J8VKuli8qtrG+oRrmKvnX97tMStzEOboWicCWDe0yA
o+X1TZ5QafEraKm2tVV4ZD1NaY6MRKwa28IlOpUXDU9nl3u2nQ8OtgkmhMJycNiPZ8+ylBJ8cjXS
DwX/dd1+GFM2usTibtipIN4QgKq7oV6zcyH0ZIF3D75sfq64FKvkPOCVf7HuebxWSdaYDc/KK0Fp
GUoa4q2RygkkVSNmCjHRJuK95VmyCWwNqxur5LX/LZv7iUEKCaMhbDRZ6/42n0bKS5mnYgjfTu9e
xAl3t/F42qcYxEjG7pONzMP0BSNY/UAEYrA8RGkFEvScIGdtbBzD1J3KiZEx0qqnZqW9DBs2fS6a
FSB0C16nucSXS2fMK1pyual3jRdxVn80krQU3ZdQLV/gFDIWAilfImG5CuYJ266rvgedvPIUEh4n
yJ/EQcJk4d6wWsMNldXmo2EmGo0RA490O2npzBGvJw/bmjBqzceQE323xiGeiKmTWhAw/8RWjbG7
anDVys796HrkOSop8f4OP41uEkjYrSzcUR1zR8iksyx+TfvspvisAayzmqlL5KC7mHQuFXrH0DEJ
T8SFKfGzruTUNroCjxUxLCb3HqUqANOWe4stIFx+wHA0qb2s3oNJcFloGMML7rXspL9oy86Rr+nU
MaKVi9HHeWuybdYcqiVSTzVaKaBQCh8Q/0W7ee7jb1tywlUSEaLDB6PQM/93XDh//Q8l5396/58l
pznlZlDNKlMyBvjKnwWnaf5CFYoOnxy4nxzxnwWn+YtsWIpimgriG4t11e8FJ1odtMG6Qdi0/qtG
/y8sxShs/1hw/vaFa6oFw4zEDZl94L/uxATBB+QYj9EmM2KIrtW1ImXXfMva/KAuisji9MVLqadv
+hBe2xOcoCTgcJWCu+BhLJabd7Tn+7pbhgD3yhqeByxDACg5vOCO30U2a3LMBIV732S5BvyVvTAZ
EZOdy7NOViw6FdvkClM2N3SKIrgIMaVmj0yLwNqqF7+VbKUVGRxh533qwmwV9e8mYxmdo50M+E2r
906NwVA3Pbvnqy3pZ0eoMAvJSMmAnaHPEaIvNJW56qJY0ecCQkPmYdgC3I8Qx1izp7Y96Y2/Elvx
6Mv1idBccS3cG/OrXIEjrz6yDzjobD7JlSURgzSKhiBP+BuoJFzE9hkzQuZnRn6VxJupsRfcuvKl
ZBoSDYQbNTFIiSSdKgWeh6K5ptF4tTz2SPIqJnCopBXXjVykmiFx1ARjHa10yX+f/jxUr+ok9PTm
zRoOtsXTSdVf5K5x1PqgyuPGXRB4qVAlDOhHdZJFVGVvMCy07Mzr3hCD8VxD4oRLov3yuxWuSPdZ
9BmYziWgwHHBfu4Up0gZ4ZGyHID4HX03Ea9tK68HmYyxbBFZnwVuA1E+dBxGE/T5wxrPnocNHrt8
QcOKz7+9+2L4nIM5FytvJaZr6wQQ2eyTT50XRA1U6s1kMh3wk2j4uD3Sqf7i+ruNQbq0TmJ0x0+g
cCuQRVfOSBTZdlwhLT0KQewI/lpSlkGDc6FkzBFgPTQnurNpIAubwj21zkNku2fzhymyaW6sIYMB
ZiRjdw2xBgcTO46U7eyUoJwvcmkri/NuupaDfp71SL2nM1vn6M4ZjvPqpt6yyR54KJLZdoJiM7oZ
H9KQ7km4G/cbbHdcd21prDjEIGzkNtuJgJw2HFRFeTE+xWdlkmOfK6u8aQTZ5t64igXyOwp303xS
B3goNgLQ2nXrXy23I7vwRT1gWFfrnbBL932CkDpaN1zZYVXNBf3uUr1z5mSmj1nPMnGjC82hydN7
XX3pTv7WouDSWlvJHqWQQkaryb8by2NcvAiOnmBT00ncK5Fv6dA8aauIdhS2IVMJ363ULu6KeCNo
vLKMRcxEX/kyrvaT7mJ1xMZYYOgNuzOTeSYzKwgP5vYfSazK9TBm8cYjnBBYaDLC3yRJ0J/fI+Xv
ayn5tY3XDKwdmiZplshT/7+oLGRRRHH5Z2eX9cf3/+04YUzBh8SI9avk8l8wlrzFkNCO6j+zJxBQ
/jxP0F/QoE/RTjhL/mjsAoupW+pk+/pxCCHN+AvniSRN39q/QiOnbx0/jCJyrmGp+fXtH2+XIPWq
//t/pH+klvk/3J1Hk+uImWX/ykSvGxXwZjEbEobeJJmG3CDSwhvCA79+Dl6rRlUlRSu01UL1Xikr
M0kQ5jP3nguOX8VDH5GF18cCbmJxqSjYZsntexBlLzwymurs8WwpmRdl3WaomQMkELWaQwA2TPwR
jHoNYMK6uouaVYiZjy7DNhUZgcUEX/TPyhYOc9mHa4hc4YCmTSCv/SGvlGJclhK1GhJlQa4WY7qq
Y9o7I0ecxPqEUGqa4GTC6yglp6iiIy/lq2YirDaaHmu3BU9xk5i7YdWUiZdHLIJYmxXEQljBqZ9d
HJlJzs+yTt/nPaLGHDham8Ima3V6pwgvwk6hBaosYL6r4TVFDlnKLEG4P9yNp8x6GrbjC/q25qJ8
VB11eIXEi6TJa8ft4yOTXwgzXrYKQdoFFe7LsEfjJYxsS6Fw5EbkBvkO2WnquxWZNdDSRDK5jwOQ
otD8rlVQaNpOnp5ZlTz8XYVkpT9U2irTLyXCPsWPlorB9psRgvHaVzwiYzf33dpAoxCFC4vonmZ6
ial3pYkocp95r5cMAG1+MtFcwIxHBprsgnUMw+mzvzVAB8gA/6yk26N/lXmY0QSXED38Fc1+rz51
PYNpWxVP1BKsn0Pc/jVIInJEXSX7qm86TN6b1Lmh+zS3sdpGC4/9SdO21i8gjXT3I7v9DEJgWfpS
OkuHINjw4koEAzhQpCU6/A+rXiyoUUZGpoxhnpN9R474NVrmyDIA690qWqzF9CoQTH3vPoiBmD5o
VAzP6F3WfYiNI+Y6vkmUoSu/6Jtec8PJzWkvugV/7kIwVyiEg0P4uDHVz4X3gIKiZSetE1MfbiKE
7x28w2RZMYQbzcdH0L+OMk6hxgvaZTLo6GO34xeYBQYfCcoRMCe1ehB5WoPbwiDwWPD3DAVz6YE/
qdi+MFa+W1jdDzUK12o1cPvn/Gfn8oNIo2pW7bvJB2DYVuMZ1CYDmr/Ge/gnhkbgGq0ZX9fhb4q1
VYW5WgkOIM9pjhlxQNQTXiW4g12vL9gx8dlwZdpbRIshr7aNwQKy6WtDMDlXhBxh4MSNN6pvsXBn
cWLagTos6yhZ1rorVoR+oNQo+XhUqh1OceHo554Zr8UXUVoF2aY81ZxqjwUyYoLJRGEhfciaPVku
UtqqZbjVOgRWG9v04qMUZfKRrxCGzN4hqBtPUDYn8h1QMcFvgKIj7n35OqtGTuP3iNS2v+ek/j73
9/Ro0ByT2gjiLpNdikcIMrrh1TeOAphMsrI50BzRIFkUhDx4ebvwf/wZnSDbaCMMBi/pii0GRhgK
W7DvrJdu/k/55b8IH6xWOzYg7F81RkgTzZx+qdkUKdg12LCEb3CkcJQDiAygjPMbeMsIGwg0RGas
L5Rdj+ca2ULrSmDi7/IIjCiFhDmsor1+1u81drDiiwXUg7lptY+5a7XvaLB+0luJuAJN93Mx26ie
lLfkBVmJxucUYdPYWPgtFtmeqR2EPJNFrrzltcrPQbBoE6RYZ7Qo5g+EBejAgJa6U/NwZLSo7beP
Db6/YtaeQgo+sHcH6dxqTyZCKkzaJXR5O2R32jrRfniV0AFBdtRCb1BsvbikX4qwsSY3OqS7lIoq
enm8lNwHhdTNMYs/RERSmZ2mu+kKhhKlklw8ZRBo2PoS+sE4QxMuBl6xni1Ly/sa+Vr32iUIaB8f
jflacrbU7Togv9kIjonM55jffHJPeW3il1AwbtuFcK6aZYSkOnUCdEMY+0CHOGK91s1VDEhde1Hf
wnfTRI5Gt22sEElr8QraELcP3l3JbSLbTBISNd6I703vMoE/N1JyNPKAOhxys3ce+RIkQF/46SKo
Fgy1IWqCv3WI/Wrru8wWdGTWVQEHCOBFiJT26L29GDkJReD3XKoxtYWiBNCm3Pnaqyy7I3he/mUA
FPpNOQX9NZWdIb2W6dU/lSuDDio8kvLLnFLgZl/ItlDRVXANWYaxQ/qCwEGG3iAE7y1ykTC6quGp
V3Y6/rqgqm1Npgxrg6UWMCxjfFxz20c2tNPZcYqsEsUWrYiTYI3Ogp1SaW40gOsQyYEDrNnwasSN
SkyOqg2OLtjaqC5keMjRcMBZrE3n7lxIXwU1qTGs9W0zeSIcdHlwyFtgdHIZHsQz8QOnpLy2XUjG
ySFR+lXFK67Vld8eJI4Xu1OsYxKKAcR2yVX3DXZnbM2NaG/opyaONyEXd8sxbOXJGVqUI9/qZJd8
FBn0VUkNllYenIXE8xPLxlNgh/Jbi0O0y9mN6Bdd98wxQJt/MKy3XryEybDL+tj29W+jegmatV8z
bx61g5JeAvW70D8zEYgpGrIRZuzsi6uBXPE//7HvevXCV/cxZk2150YGLZSM04FHPPIYLqOhcbV3
Qd63DY+8tZg8jzlPi+JHFQuOXrA2CsmRH/G1QPK/45OcWIT449bM3KZwlAbX5imyYD1ln3G0ATmk
ip/iStKX7DxsjgbFJfryN4U9ZsHqXosoMAhI4YpU5+1jR1QvBGaTC8yolqxL6ow03ERZA1OaUCkN
IClVXz5q7bEFmKSV7xa6DRGNVCYCtB/djtuZKdwGFJUZ1DzYNzXinS6QsK7Z4Vk3khN7mNFLzMfO
pIwxaa6Gcp/Ex7juUf+ReFvKc9QghF3tNAUr4waHw4BvX/OQxRRSgYQFK0b1E6+7FnURim+zXPbm
Ml73z1wiPnob5oiGl6lb9Zmni/bafku+zfLLl7Yz8oicxY9K93rtkvSI8zDjExjgUkpm7YG9vlN+
4gdNU7f71J+t9jo+JT8jk01wyjCIZOK/F/l4CPLt9Fm/NGtQOsEy2mYHYBsFXiC7hsX77ZPRId1Y
yzf77FQtp+excTQo1do+DABdaZfHSNwCAz860+SngCpFvRINdgZkLryg1IWLKRJhReNDKmMI2NRg
WeAf9ekOnViFAJZUP0m6lbWTUXoTI0MZsRTrowR4J2s7WFuCPYYrDeDuMbvDfFMchSwHJs2RB6Yt
fY3U+dnS14v6ySSyrWaooV6TyfEFx5rfc/1RvKOcMNucgnfJCNUayA0hoIMSyn94KTo50nx7vTz5
eH6NcxxxY+AKhLhthY8lBevCSraBa6mHmEOmBqojy056BgFjMZ7QCSNbcAAeFE6shPaPYlVptmzg
Xl3IDCcrYTHg0319BLtCtDXiER6r2MJsCEuGhGHOmsYpUBOGTyguuUSEdilYH3g+Bfkk5q8p3l/k
z3V/bDvuqKIdmxsKsWsbwAVydZnbFCHrrtk7teVo1KYCDsaMsalPclNKSkjKPHf2pLI2RMLJanE8
dPrX9Lh2/nFoXrVybU2fmJcb8alE6CGKb6n8ic1dGV+06RJGHnVxVJ86fWcMsGednL3Ee9B8xlkD
bmmTq9e6kBZK9T4NKE4VjCIMBRTUbhIjc2jXYscNDYVcWb9HXf9OUY9VtSkDu/MEqus8zTapTyya
YKwejwT4HjuSAg/VvdJfJT4DORf3jUqSPRCw0VjXlltU2SmvRZB8tPDoG1vWPsRO5iXa9Gxe+zH+
al/+c+e1BlwFhf24qGsac9B5bPm/NNizu/FPDTZWgH/4/r/Pa2mRFWX2UZo07zpt9O8+SdpoyCmi
ponYIdn1M0z93Scp/oaZgmwTRReVv33X7zYG8TcCDvFISqr4twyJf6PD5s39ucH+n5fOOBlthAyx
Qf/LxLYJfSU3i3DcSBck+qlr4CS/+HvlKJ4pRM277Dv6mVsyspsmcKrP4WjsQk9bx8/wUnJ10W6/
KGLY1ez9+ql6G8+h5z/pB6GiVYku1PwS2AWmQqbImr4YV0aIJDJpNHKL59lhIx3xTqqplz/eoJGA
KeiI+tXniN0c/kKk4ePXssNjtqJJ2d6g5DIjZTdbuTRN+Ah8uhq4bQUJQ5lR08cx2xtqt+2PSTN+
WgJqK00cz0WufkFv7cK72T/eIpqt2eSkKtgO5hh5ptQ4+ZZNZzJgeBRe2yJ/TLvHJympr0xWedBw
byhzENFEXbZFNZdandORKhkm2i0CXCF0OtHEBZJ/SnxffA3AX5CG0Pv4/RIwj+VjbaLQBna0EhF/
wLLFpbaY0DeJOP4jwAJ9jtfs8SXhaxfJQrNgKlj8XWD3M+n5jco/Y9nUFtztuXmayA2k9KsQv83k
VqJMrsm4C8Sf+lYzCKwwxidGgEYXgEULmj3MM2JtYrImGlfU30vtzG14CFz6zKnwxOl1MG39ES9T
4DTtKqmgAUh3RfHabjs0zxnbe4iwTbUzWTPK/ZA7/nfIHQZOWfNcSZfONTewpWP1Y9qO+PlY+EYg
5mFGO9rZ6mfZ6zIlwodnhIKQnGpOfw4qxK7sMXuOmNzdG4mJPSJbItxWY4SRa2GZbAtm2e2krQwT
5NX8d/4JUBsFponM4mChzsDyOvHjcccnrW2KaAMBhOyM5vHZktYoiP15ivSn6lH6i2SCqznQu7gP
t3oz5GWmV5DN8aDymBp4HSmkBw1EOuTKgWZ8nLt6P/2uH+tRQ+EuBAIGd687DSQUWht/gnirUUSy
gkCV2Y6fJu6AUsOomXIyxkyL1UHf9qxnkzD3IkbdBPWUTwMfa8SCsMTynvChVGz6wMuT4wdBXOUC
GpB3Me+g/Ik9Oaf/7F/w2Qrr+D59B9DHRqk71tA7QV8TZ5VxxaRoelJG5I8P3ThyqrBQyBCqyMc2
JW7zXs6Po/jFnCiF0LYZL0LEagauJrwkCwVs5gYX6VTziVjG0RTtRFc+TQU2i9vTwhMQNadr4VoJ
hoOqDm88bmx2JT7p1zUmFOIEa+k4pvEedmd/Nd+idRY4826ZJi0hmABeULROwRjlD6iOiAtKrLEw
BxUO+exbEGF5+UywQeQ26FlSjfgmdcsFMaofIdtWTuhxbxZQpQOdrWSKhSUXotAOI51eYaIDaeLy
nVUSgwrG9zHt2xD4O4FQbXb9GEKV+iecjFuBLCL5NGX5HAbmhp8f/uJF/XQjRfdSFXdd/jnBEsir
+W968Vg/ir1mntjrdk/jNbtN7xRzj8ZhC5xoTsX6lOdtwN0QcP/DATQ9oon/4ISIXqVLhXuGCnVZ
VqiyN6248hHe016GDncpwm+sCzokvbMlxZZkpOh4E71wTfyCh9wfR2RqIzjF1dmjT2SXEFNCu+Cb
CjyIL9Yl3vENMdLTfYmJVJoL5UHASIIwkEsIARLZi6gvHq8mQ4tn/RX8Bz889WZSIOD0+tJ3P3mw
YWhDkSPhsk42gD8ajOXwB6elCK7CG1xhVfVMJVmVuMo1ZK5A6siVWuM6kU/he8mBqtg4IqYF+Wix
XZgHSAoDxtrtsQUXC+YHCJaeAYEy3sCio3FLMheU+RS56anEUiYi1mGnt9C9cdlvWuIbtRM8u2Xh
dG+qRwQIArPWYdAxuQydPMQi1E5XhP+mwwW6eMaa7gydTTPQfMOfRW+Wf9OnJx/6c/GjvRWHcV8/
G/USeW917A9gVhBmIhYvQygsNlMWZEK84K1x7foFb+Jmmm6anIyTsBs9rNoDP3h2ny3FQwRZZekv
TZI1FhoDtxwLsqspzmw4yBxaiVmGPi7bafXGHtBCt3Ifz2wvgnFhkfPBOwPrTS6BPSUueFasx3jR
jHadAMZFbr7RV8gWZM1TEVq7IJjZ2vABMeKbnvL9DP84J66+qo+xM24rOnaC1rzMNVes6fpdvetd
mgKgMdg9tLsCHAYbj+oGt3GdbjB0YY4DnquuArIzTKf+eHxY12z7n1v0QclCH2uxYdBlXKwKldn/
UvRBlftL0fdPvv/3os/6TZTYzkuKYpiWqP9hrWJS9FGEscqRf61O5g3+72sV4zc2KmD5xL9/6Xdd
qPEb2xbIX6KqqopCtNi/s1bReOF/XKqwpZdQAZj6rCRQDXl+53/c0gd56ZtGUKUblerAl+qTniwi
FXv9Fo5rACVrDVZfzLcZUuyHcNJ8JzZmBL/Sb6X58j7mMHkj1Dxe0O9UwlktUEmeX5B44KBZj7Nj
0Tz7jOyK18e8Y2cBz1J3DnCO6h+gFxhAhQ4Z30aD5pQtMeT4KVAN+jZZrt79vnDz+iSxmQ2Ygy8M
DWqVhtSNvW/c7/gST5U/fJb/BBci/bUK/nVENBk+mihLHOa/eHkzq2tbv8zTjcho3EeXU+rPSYa6
kXpz4HIE4MdzlSmzYTniOmrhG5/NlJZ8a5Jj9S9ezPzLinQMinz99X//iyQmTkyZrsAkmQsJxV9T
uUZrDAK5g12kT8+WgZNAB0VwVYADO6a2Y3cT8yQ1mNMG2XN1FrYZDzfxKgbPUXlhCPEvXs18Mvz1
1aiibIJ5ga0o/jp0f9jA4X6OjCKYCZzSWi+3ivJWGO8cD/bnQkCsFtFWc2duTn/b0P4pZ/D/5C3r
uShv2Ob941nK2amhqv71W2mR/nyW9qmgl3JbJBu//PDLcv8AjyBuUd3/ZMhD/8W7/Cu6bj7mqk5a
m4xsW6YX+vMv44oQBYW9IfEoWEFCayO/Nx0E+Ju47oUlVWa6GYblYDrVuX6tg391/unaPzvMf7wb
zcqaPxxmMbRivbLihOj0ZTAxQ+FjNvbNMTQXdBtMX5PBHsE7V7Zyado9nRT1ooRsk3ZjWBjIq3/G
91BxevPAMzrD3MZYdqJFS90RKyy2oB7szMKyNWAt9VK/S6wu1U2XuLPgy99jToY9beE/SJbqjzl5
046o2Oxd+IDNRqMC85c55TxxXVZEqHnR6ALLprR6r0fFLUjDjmYCZbSssmUT2qDZKX76n+pap07E
xgO3bfA+pXi81421L7tXiQdobNfNVgOC0vJfu778DN69MXaVRlnAMGxJMSFK3mMoz/FJPzeQ/xhC
yWsfIR1ruhSHyjmR7RggSvVcJxA23sTBfuQXzLmmtGoTmjqkcoyvULW7CRuQMFkKylErXvvubGLz
Ic7EWCC3YbQ4RXapHA1x8RHwJCcBZEqOs2L30+p20U08kr0pAlim+L51aAOf4mElgMwqCZljy7RM
FQfHbIbUmk4AEzTjvydGOxlJr7decaQHdlw3sDYNZDSaLNDfVrCSvmt8JeRgNecw2qS9IxhOzRYT
995A1se2GmyzhlLEfGs76MsYetmwFK/hdCQ2IBD2uey1dDXCUWBBQ4v2I7MQW+YAgyynoVeyINjc
mXUHONGk2YwmxEhzl6LANpk9eXgxMZrPdAFk0ekHw0yWqMmOizvprpjFSanBlxgZG/3DdGsdfL6D
RocPTggIRcXgjkoDpMAi2AXfrQwZhq0VIputWpyxKA8T/TarTZQvBdkN3Mn7cToEus1RHXihO9HR
kdosAmXbE7XkWztfd0ML6g+/n0OgDuPCIPesqaLdAKNQMpwscn1SgnDvDJu2dWX91qbs34japZ2k
hbPMJ7W7x7iRxGKj07nEFFQzHlK+INLRCycbnrL4LaZcnlX7jH4HI9moxb1h/Jepgq2gIgJVqBPS
IAIXmt41bKQ7GEJq/xRTtL0gX8phPgXWk5StTBJeYsGGS15dRjoApt0GrkibgA+A+QU7ckeHu8Ag
daGXH5Y7swQfuh2Ne1F5U8KtNpzIfgzQc/nVTxGeQBHBOJ7mZAxiO58mqOd0HsiYYEvAAWSO58XH
tKAXtS13mHArZMhwFU+lraXHgn7GyhwAUGsBY0a67xIZzCbdpI18JQXQ7LckS+Eu2rXyLhwdAg5Z
1xWOru+0oF/U/cLYIDVSQRpuJ+4KcOIS8LhojlCfR3rmWu6nzF76UPoYLqkcYC6XMJ8QUlkcEpne
HNCn+Tqt0+BzDPMdS9H6JSAegcE5Iue36dOsv+X5dNu1zmCrDlgmvk3bjagDIPAJt4Y3JXR3Higv
/iykog83nnHSsNmmLOEl+HgkMI0b8CMB7s90IRuwTIKubmEAn6l828RunCIX1veK/GESV4kK3cxw
hC/Ey+S/DVQZ7cNtZIu2pqDubp02JuRg0Tx4xOBNkJmU0HTpWsuA2p2FhLNBBUaVgtkuUJ8mUgI4
yUhbgRMEULPgHnItXjtpO7HLEmQMtJO/xHnBZywwzgDG36a2mK0mTKsDHXVLyK+k4+RaRABpqkFd
5lXnlJAE/AQJP/7TYNNjmRh9/YlzEhTGav5j/teR22xSMG779f/wB64zhGfMwNN+J5Qf+biKUFoN
R7yuc8fN3b4lgrqE/43qX/YMIjoFHxoJYrzYJ9CE2QZznUEX/0eHlzBJELMdiTVKObqCvGWgNW/2
8QcrrRMrc2tT/3D1MCja5Ozn5mShesGqvDeP5bSa6ieCMyPG88OWE8tvz1APYusAzrDoZrKQ3LtG
f5QLUqNIntnAe0DgXffLMp6NATPvCvMixkVWTUg8eBMsSYS7SsLX4D0+FbwzyYpIlAc+ZGibuBln
6tYieKuCZV7uOgtMlxOqNieMWZH39ZL98KxWn9rXgfnS2vePICNYu+OshFKM1W6FM1wxZke9Eq1D
cd81u675yA0yKGUPhXcorbKT+tZNKwsVDHb16iIQE4nuEyr/8K0BeRw8M3kLLjyEuWl0Pw1vQNoB
i+RnztYcDX/QIqg2gcQAh+co+Q4lW1vknuzdLRJqth2f7fA5D5Gok8td0R2AGEkvgf8s5d5YLF7D
l3Zw45GfYusgJbRFkrmCeqOXJ5+FoNNYhWEaohwPVqD55Y/kM0PhjQlQJ1zTCRFOQJcncUdxcsAK
AuRSkmXm8Cr0ErgA2vhLlIlZXfv4Za31VF3jz+ROigZ+Z6NeIOXIqrVOqoWCUKlYyNWqD58Chqba
TBKY3nmTjLDugeKEqS299K60Kd4UrA2al5x9PnTKjIwn0eSN3z6GcOIsQYkocHgPhcqYlUdu52MX
C53yZz4bNMLCSXcjXLDT91ItLKMBtGUIohUKWoEs0cs/cqSg1oZ5m7GqxFVFimoI3XTF8aj1o1kv
iaBh0ySDBuCYBvKSG7D0rNbbZljyIo36hZPXBA+OZgoZZeXq3H1g3jISxfT5gu++ebAWs0XuCyFI
lxgVK2ZOW9Se5a0wXLnrPbiZcZONGtD2wLXaTSsvWnLOAgcxQWA4puhaQLO1whmhlsigPjOGiEie
EEVgi2lBTYBbwDZbPqNliZjjHOmzlMy2fqrursTffXDPktCZiJIzFwyM6y+WTJvxC5WVuUCplgvL
UPMm8+p/iU0J5oRMD49fZ4K9M9YJHvTKNQy7ZrzOrriHyMExfu7pvl5Tf9n6T6ja0iTeJjxDYHPE
iIYrFtYiMerQCgZ4ZzBptOk5QXptVSd/m8/4NPDIjcT2jrlZp4Pv8qTBeMuJiu+N5XZ26xrGEdsq
juXS1R5UVXDQcv0m7zscuksLacuHcAuufPXh8l+bW0l2swv+Jd23qZGiWzXi5TlSXZCQpEH6OQwv
RXGM3/sdEV3lfYYg3BtGOsjHEc6iA1kLLqKBxzanF0LaLBrH4S4Gj+NoKCupQEmMiCwdXD33bUQ0
1qzZwDKIL3BuR3nkP6KLvuMBi7suIlzB3LDhjNCooCGR90O9sChpvcc2Ar2HEU4/5yfAEGa0Iog9
a14U8tZwOBGyYbekHVGfiO7Adbc3HMqVZbd67Iuz+ZKIaMDsU4A4KLDRs8Fhor4SsOa075K2bVZj
4cYXrPUiqRg4pUtPvVrvREnmuF7m19wqp4Bho0FJQ2S8GsCMh5Lkz7UNT7G0QLOOXo9HDfNB4xKi
uRExvXG/vhWUK4DSKBNQwETgafxZMC8aBxaAdIuQ4HCLy3cOUY3aCHxr1LWgeJ9KTrvOfBeLeziQ
/csieMTxbrazHJoFrbSYE3ESBNxaf1TkZh9mX2F/15Htdb5wVeCuykBrLWmZtecwW+ezlInNhBDf
yK/s2mJPhEaNcNvs0L9XCGigREW9cJIjgAHdHQPRhHWJViUd3zKlXHdMqjmJTySGe2ifyCIkBmwz
PlvFIr42NsP8cB29x8hsRHTIwJ0AdF4fL8q8Th6fyrfuZqLjQtK8NA8xDf5SZ1q7QFzlBWxFxddq
cQvW6Xtgb819uN62q9Bhh0934UTX9lPytvR+GKVWiDBVY0FFH8HIAULNLavIOOeT1XipHytDcZlV
U2CErxHLXuAL4R09kAbWhr2Ik+CHrNdTssZSOl/s46In8Vme8/Z6onI2TFw+IEPTI9isPKhlCmw2
fKblUh6vlO4dhTj063VBvBWuQnVZz8/SBddWCvbuXbi/9jcEPnrEAFg4+8hVhiFnI6wgNDUSDzaU
Nqu7EMJZ4XruX/xs8QxWLx/XOUoCxDnilxlu1fqmUHqawQvJZwpfyB8fHQ+uSbxWsEJnuCbYRW4Z
5GVXz0rzwjSggzYMY2f66e1+S/o1Ji8N3T1CQbZExChz4DnkQv90erC8AeZbsz6Tx2FrQCKbUn9V
z14pFxWYMh2tyXnI7Cwg+HjwkPERiJKdXLl5c9YxLJVOSG95lifWJXkp/BOjaVFZcwd5nCpieXIP
5Pje/KC7JccyOdXavje4v8FEXAJ8MdKvmos2Kcarqrz5VABizZTXsUgHqhk24fQnfztp8JJwmq7T
Zp2k61E95zoXGDGeXkBOSoDKctHoTQ6rBSoRwY+v1gspis8yibQVed6AVXV+lBrazbvU7ALi9rYl
CLObdsPMb63i09CsqbPjblHu2n0GpZb4cnwKNVzYbU5yaEeCaCldBJgqaSi+YPyjVdgGpI1WN8WG
O9cTtAsAA4uJE4JGpLAhighvTN5gremF4KS/BJkd3jSJHDEHr0yWX0iDnrmqwFuCVV06lbCmslVO
5Aah+R/JXdvFmuskkvV4b3QegA/jCL+psFwcCVKyUx/L/LFSA9cnmAakELdLsuBGUlkr0lkN8KdM
pkXK3JHbx77ARQhdJEfuhLehU/Zmck6OobUcDuQjx+9o7eqjRDP+U6LIO0MMk0CL16voUPyU4jZB
Oah6dJyPHlae1332xUkYLpBSGIe3MEMkpDX79kN3oXUMPzyX9QOjA8x1SWYnDdbwN0WiEzzlh/6r
T25YUwdWd7M0GZYSIHazcw1Mf6zenquCa3rTnig+p5/u6fFavjUqO9KNle8iInUzoCm3/mLKLxFS
IoVkLu64DNGVDaMveF+4A1sQXJeWupSNcfATPk8UEmTLo5wK6Ur6Vb4B5xVuxw9R9Ur2pLrMPnxO
2gklD5usXp3j95DH0htG27Feqq/tUWRnTJQWEx9rawgMMLbkdvHmInRnvP9gx8vP6uV/RwWEeeuB
wK7laKEOBsmypZHY4y0N4k29h+ATLEya+LWyzQVPVTzykyqdUdGa+KVwGT4V5sKa46aX7S5ZTy/1
139LkyK0WU+PXD0gjH0jZqnZ6HLPwPZU21P0wY/hlOvPRfGa5rhc5rUoQUQJfuxA24TsjUGQptl2
ItSps8EeY+VlW6NZEDMOBOMteQSV4YmHV/9F2Geu3PE8T/dm+KiMCzyN6VmUXnlgE6Lya+L3H4nx
Zh7NkgJiBBwHjUnsv9hUAMD8szzln3z/3zcVimYY5PoopsVvUBk7/l2eoqtAKOBmQOWGSMGXft9U
mL/xHTjLJIMlh8j3/tf/J1iYvxGgIxE/ZKjqzMb895J9ZPkfpsDze6fDV0y8Jmhe/jKZN40KLYgh
lxuWcW6omrgycrCXGjIDhN9E72q4CalY5L14YP1I5B/LDEApBkB74LN0gohw/ehn5IbeZ0i4dmyT
ZWLLZbxZxDeMERC78SAzTlCmLYTO2QcoYws007VFHY8zuAe0kzoiAtXHrp0wmRwoD3Hpdr6LN4Ky
jAkIfoG0w3yQ944i11ffr+FWBVT4+PES8Tnjhl/36DYzlbR5btCGAluS/TCBh3aSsjd/DZt6xbL2
MBu103v2QSTuhoWdWnkIt4TErqnHisopY3KCR8oh+TA0TG0dsMIjCUbRyuemyoOR4hSFPOOfbwvX
85dynY7jE3QyGmG2meVnSW8GethVoN8yaiaVurPZcfI1nZqEMFlsb1BAszR7Iq/XyriV1MuJm1VI
dy3lL13gkwJvUIcqgJsWtcJuP7uwb1qLxAah3Q+0JzpwmGOrDFUt+/v3NIeS684RjuK3z7votqTl
Zm8Gj5VA+O59UonazvP5VZluLQaeu13waeb2/IzWqR5K6oWGDzNkVNwN4XHm9vyAb+aILtUgfWF8
QajDSKSFkDMRGtt9XrVbeDxzlAycKqXaWP6wM5EIBuJGkT8t5shq+WpFByOdmP/GC3HYlcFqVCWn
RB448JIs/zsCaVWaEC0AjnFuabPuMdQciXSZHMk09vOGcQk54HaNKD1nEhGle5nbdYfLEieIBu0C
WIEJtI5AqoLpn0gzchykwTbwZoRU8AM+wy69WeUbK57ROIwMI+agP6SRZepMtFvAKikLqjR70eCr
YG1F6VFlxw6J0AgMo68xhfMACqi11OwkixA0ssJBWdJrp1J5Dx88nlZV5flEVjdXdloDKRdWU14l
BPO/JpjkokYo1h0SSh9n6ZX5B5pIzCQqtSmXyimtHSMgVDP0t6oJBdGb/9YHDak4+kQky3qQl5p1
j5hoKHj1EUbJckX2bbj0leLUMRUTUVNGY4tfIhc3olx894DCW6+ZmIqDSPWXTLMPMULWXkNEKuB8
Nbw2M7iUt9G39FHJS6FZPzzpYTLIrlmFvwnRU8+27odNwDDgPt010kAxCrK+waBaHjphLyQ7xhlh
7wWIV9JBPZlmsomVu5RwcQvgw6hfS1vvNKAWw+PNiP0bSlBCOdoDVbtk5/FKviqiExZ2o96j2NO7
c/oAC4MlmdgJhDRg+QixYFS1RwpjQe9gZkIuH/w5XAWEdJz9NfEfewwkHVoOGv7tQHe2QnEdU4fo
27pe1cmzVJ6QY5Pky5dGNylusD2gORnyRgr3xPg+FHvwpO80ZaQGGNUeegeHkImKgmmLDg5s5Eza
51rJkPQ8Cm7qwzjD0cIFw6fYUFTBAsWCMfuf2lX9sId5fZhtVWqU8hrm31W8JtmP1of7E+GytOMn
wUsnp7W8kPKMKlpF7V4Au14JIpadeiU0u+jXPM9SF9M3r4YxO5UUI7j4nDrDwfKkn+5HTinETxaK
wTOwUNaaC6Yj6UvQWeS8HC1mFv4pHp2sv0i4S6b4okcfaMbiX6xUSeUsWDISQeSuD5e2xn+ETGyB
u+WQn/OD5MBYpGJLVyEVO9m3OXcemzEtELtyhPXzRDWcvqjMY2hLrD1dslRSEEZelrg4UquNT7hw
eJKl6gywnyHWHG5bTtsIdgkZAYJ8jJ5HxlXMy5biqRS9bklMgLJUzvxMuh3rUjD2pOo00O8umZWB
GsQRFqprtVthYanJwwzdcgXQloY/fP1/3J3XcuNYunRf6KAC3tySIAl6IxpJNwhZeO/x9P9CTffp
6p7550Tf9sVMzJRKEosENvbOL3MlfBQA/Xy2TI9cizGWndWLNl3xJzS0SGTQwKxQYs2LRHMmmiJn
tzI41vhNsMUEW50ib8Ib60E5UIktLAx0Z9akjBjNMtAOCc5GQgAzS3Fq5tUl+DTNFvJNgk8fIURl
D2+TeGNn2NAk8FN7UFaJe+Tsyba9FR2uJG/Yss2rQO58412+MC/yNogTp7bax8Y3meYpP8VhBQjb
rNkHm+DMK+CfPV1puClp1f2uGpafeaZ98YNSUKYc5s7aKxMlMDVAFC8q1cPiBRgcJBCDwk/XTlrH
jMrPLGcdmRKG4xyckZSsFPfUfEC8MW5iPoPJUx9DbY9MwjyPeAytzAiEibULzskrIbfgRs+EfJWP
3rVHlMTETcIQ2747Mz8yLOXf1BhjDPTpB4U58Fow301P1VtcP2PHEj7AYZSfTEvjZfWF0ihc+ADH
wfao0aaYh1chUa6ebvkhGaifaiNzF539bzTuJDisVhEm08kj0HxAFVY/Xso7m/x19ZQc0arbpZtR
fWOnX9wlJdzCqWNo/ObIiEEVYugw581jxMqjQT4FESTp+qk9NpccIMunShaJQywA6lnA6x7fPTyO
n6xLZ/dpeN4ZK9VwlG8OGJ3PsXHWWDAuZ1yPkHZYseKQs9SssjbtvB/Wo26jSyNQKxzh3RgFGGsa
zJEZCG/bP2IDTJec0a4dfCQmCicW5AB/f0wOG2lsq7jH0OJj2RvMjfCbyhuT2KBvDzQQiVAQHWPb
R/MRKXqWM2BeBytvBWSoWYKZmd4XBF4uigTqgMR6w0GXA1v67e10ZdEwIp3VylrvaQzYttpe7gEt
L/RP5TCC+aTEAD+Y4Uw+v8Q2P9SlxWMG7BH04JnyFjyrTMjPwVHJdpxemJI2kBloTP7IN8jPkCSA
EoXEf74jOCdkEZgY0qpwKB3vC+ihxDURLI1yxVmdgOo4bvG2ZP56rJ/EbsFcj6zOyE2ZL6ifKh3B
gl/bpysuLYFaWBaHHbEhOGZevEvqhWRiZlsWzaoxnAxyb3HO5wZbTuncsRSFCO3Vs8lypS3RZyWo
FS1jkhW0Ifcp/06e84V4kvNZWM0nAjUXBP8HxwfBtSm4f49RRBGtyC2mK8Wc128lfNuZ+0Rp5PTB
i80CbVcn7XNuEB1VO4OA1aZO0gFV3o4X4Y17QH7i7ImgbnOvStl2EqIMm/eVdRLAVmXXi9Fd8MO0
YqkqhILnyoEPAkZAMrsoPvIg4HDiaRug0c98LlxFgrThVUGC2jGimOYewk7AQUmREzrcdQweOwGx
lM9PJjn4hjrMawbkoQ1smBS7Lk4+9r4YZBHv4zPXBZ+zhKr2899TQ5N8MMEywk1M5qOgq9MR9OUg
k+ZcSNRKuKQhLykpyQqVM4dy3qiXtD8KDVW4c6RqA5ec8YkA66NwUswCoqg5wnAUP0lfGGxHrD0X
J8823k9eVF8RdYo+C58Cwg5Ac7fk4pLGs+6/eyStMY43Oi2BCzW6TSMdhA2hO1tWys7ZEcKPsj8b
8TbL1/JoN5kjXaoWDEjIxm+GkiDQDN4EzDiaE7iNDEKHR1PPVkQhwfFvD14JqOMtMK+WsCZVUz6N
acOuGcsFvuR8otuB5/7EJU6NkUILzltO0SLHbX/Id+l7fAzKi+TUDyIdIV8n5kjUTHlD3mzUOcHG
USCjfOiLuzo16MmUrUSwe4N+ljOCKHQCa8yqSKvZFetEUlR2qlwFrhWJI4S34kLxOd+fRLv65Agf
c7GNSjg3R5CWGFV187MZSMVQ4aa+MnSw+lM8+Peyk7+UXHqHgkcBqTrO0g+TYSuTPuTLyLjKrwI/
EGwIHW+UvhUxng3GvfxSaEfQVom9eDV7bv+1p8WIY06AZEpBR38KxW/9Ru5iXlnKhcQfiXxJuBt5
gzhszia6EwdeyKIRm38ZhgvdqLqdTtgOI0J3X3N86o9B1vwr9/L/tS1Jk1XoT4YpTqz4CVWZcyuH
9Z9On1+cPGPtG4JnNfmmgcMntPeiX3XYGPKt64ybaqfGr4HC4ZDw8T9b0ZBEjF2QHZA1plP9f/Ne
ytKfiRbqpGj85fv/UDSmmlNNhHUk/6ZN/KpoIGQgJhgWzWUmMskfigY3mIXJUkPoMGSd3/e799L8
wedIgxpGNAAc5t8rScXA9x8uD0mWFJrT+Geo6l8EDS2og9AwlGKTtB+VlTx7BBQKEsEjo5KBeyqx
pp0hKUCmZ6RX0hB+cAuHBWeBAMLvtYSFlqdLjxO+9Tkw0Ed9UDhNdthqMpQFzWVCyBaP6182+R5Z
eHSXigOYNcjvXkD8kLbf2KIHIyHOkhLKSDhftqcEpVYTOeYm7FCm47JHuZKOpYSIIKyiRTYRkpcy
4jOpzXmS7Yc+X+XTCxW1eULEocXMPzQ0EhL07dk8lVgpRwwEE6uvULutQkWZ1lBWGoR21ECpJDtQ
uQrpyotgkKP01W8SkTgQDMRBzokqtHd8L8QWeGwu5BIb00SpNMgjL0d5afrLSVUhiUC449ZeqvQa
NGu1Dp2C0LFSM5pE8o5ZTzhEg4daGHm20t7g7jCisbqKY4q3hB7sXbwRlYdZGfsA2NAfloeDq1j2
Wrxi/IdSkdnJmgCFsOd8RAW5HRN1mlXvCTP5eX+zwBuoh6mmOTkCqUzQrBkbygyfMWyjB/jJotH8
b7fS7D7XQQczpyd7T5pkSnI0lfekQlq9xQEyxiIz2LJCPGbbzFmCmRtc7MaN9hkL2oPngERsoeK1
/kyNkIki7RBv3EOyVfrinFTYssrB8fpjxmTDarwvjK0HN/rSWujIVfQtDWBIhJXVN81cNDOm0Tms
oPU/dh36qS2KrBbmVBeEDvp/kXWUPyur/+n7f1uH4OeQ3xNRQmXTFFk1/lBW+RJdzAqKrqop4Nf+
WIWsH7JoUbDOUkT8709kYMA6tCz9khb8Ow5wCSDbn5ehf71yoG9otaQTFfkvub8I77GeSoB18Dkp
3kWR7mrywSPtQpOPpEyi2UkLfdyi+sKgcaRLLtzXtJbsU8AVddPbfXxktBB2K1fICVYjBNBjKgMZ
b9KvXPsUs2/Pv+rRaognXkRvw0frvntQIUo/WTkcN1jy87GTjt0yKG+C+F6UTuCuY3XZjAd9qrPh
bIkq2bMQdqb/qudzKoHMlJJ3SokgVFB5yjACpI8gOG4YLnsme2riFJlO2GRv1WcZiQNMjccJB5ek
B17Degxf3RcoifER2kUxw4+imEu/XY7xXjBZDlaxdGHqihlAZVxM+XMtza+IOn704hVLbWswB8K/
EQKduZLLgdkGN+Ad8lzAAoMforjo0tlgl7mLkpVmAV1mH01QjBn9+OnCJy169mAc1yLd1kEmGEGx
1o1qN0Jgl/DykpvEqVJH70ROomc/PGjGTnWBnWgnsf2iwAhDS/Vk3Nme9hwTCqRG5rC34ojXLkRA
nHscBPB5dsgl87q24UoUTnHszijCHInS5kh2EB+Sny0V9yv9EHYmnJTP8jV+1T79a4HHgGFgDAzX
X/odkRe8lAUPhFry3xuzXZECYBNtPOTgqZ8ibVt3r78yAeJIAEZWiPbsd1MeIhzXjWZyHvqUHBhn
VBGPQZg0b2Cr0w98y27JrX4EN+0gU4ni7URSNiTxTuU7qgDanJCudRgdDD4jRGImZzF73gmhD5WN
LkJkN7s3INRgAiPOtNSCIzFJGmARwGm2fLCkV4yBmWD7dBbMJymf5p+txZsNVRe3F9EhSjDxMlCm
tMfncZLB/oc2TSL1S/qsvvLB6jQPsGll/9lRgkJMkb3kJpCZGq4TwxbIiMc2M27y4aK4KUgRoQ3V
q9KaJd+kfQxYUsrcBZAb2/1z8EZHY1vayZsGTZS98jx7k57H5/a5fiY4n2EmzOfWk3AMLvnVkGfp
KTtwhtgMG39n7cyLeUlvwRMaHK4mX5+fmVlIL9EjhjLFmf3K/JJwBEYyhhphujHf6T36qf6bqMNe
cDW4VPY5w3Eat/n08m3AWY+LrSZvBxRrlr1ghrtWMmbG70mm26oPzLN1eG8Y6ONMMwgwSoviMTzi
4g3Ch5jOcHfAAGbWLt2zpf5gWhl+YWMcX7xHjm/sM7CmITf9WQxAwmxeZGsr23XiBaeXSXkO2wsZ
1azkapjzVgbWU4HsV1NTRPTdGT95Vxt3UW3GHJ2cLZB6SFAhWqpH6JDCgKMJe3eUQSiRUdxHPQAE
/j2KHVPGHXwzb8h1ypGiXRU52YAn6BCusc29ITMKKJxrt7Gbs98sKiyQ1SzHtJ0d2I9j0KZoyBmk
pUrM/qmo7qG/Iv3AGwUYtV54SDOTQ5x34yJ2iFesdQsC+gFD6k2xCZc6G5hhLr+mEGap/Vx7DkVo
mGAxghnqfFxzFNpaIvArMH+fo/ZFGC1jH5Bgp5iZm6mfQzimu2Gj75nQD9PiNus28irf4e9nEMRn
0kGGMcmtcpZHFXDqc+evgJR0/FF5dB98xqLE7OuD1oVuGPh3QTPbWtpcbL5SwWFSoa2hCrbBVnkR
XkrMrnBmb33rGN0GtsYzcyFWjIakmrLjnZLCS9qu8EQumw0rBk6asucmbJYF5XRc8jw7RlKYHZDe
8l7jS5vedkVGkxxehxT36Kyl6Pkqw4l2/dgR3GP9SB+IOhwX5Xl/KZ1kHx7hoKRPSPFxfDUhSvaO
JMyR/KX0jCELDy4a1B7p6+G+mJM3UDwN4jIWiQWw9bXdHXUlR4m/ktMobcxxq5X1vD2RRBhx2G41
R9oKB0LL63oDvE2lTQq8ur6Yusq6nURipllXLyw1lYfnwbbe2slWZYs0QgmzWJpbhJxG2BFMKjwa
M8aDYB7lcqkKT13xVa/HArNMl6PAoovW8ULqCMvKK4DwV11Xdh7EiVC2ZqFyYh9YAe6mDdWIHKZO
wxLFXsnueDUN8WihlPXlXXw23JXQutsgewLNJuWbrOW2YFDYk3ogD01oQLRIBCw7iR3qEdIHQcoS
yqbZkQHejEgE4l56rtflUUG+vY0X5mcZBVVx8mXu1BMin7YFUNITZ+BXMaZnAKWJF4X0asvtRLIa
YAxAx1PAdUf9CO6jRSBgT15qwlJifatxkC1Hk6nGnWijLyf7oIesxHWZHLL0XhpQvzYijCxiS5Ds
ycATvHex7gqagyt6Otpou8ngLnP/kHmb99QDc0djezffMEu7d5E+T4Yoo3ejzwjEK/cHjc2ER8Oc
i3TlF4+Q5Z5FRiRXNs04uCzkkwBSxtBHupiA1XRZtojLTZlcXSBJzMBYNbzJXAX+AybXiLTwNeaO
NCNtS0IU0AFzN5R3buAhu4/KhVWbmiU2KF25ZGHnRsR/lkWZHX8Vl1SUZ56Tr8UN4Pc6uAlP8XXc
cVgBQ4DWaBuU6MXwxkZaXqFp0VhGQFOf+UpxcslETwuKPOLVhWqO1gR+Z0Nl1L7AkOiGHX/kYYfk
XGOaCbNf1ieu6n6WMXaqVrj55hJyXuwddXVXi6+Kse1MZgcPFBoEPcj61IYAncKoLpAQju0u2KVA
1sOzQg8qem9PO7PA0jAwreq6Rc69LT7zKrJ4Jflb3wuvcmsnpuKY++Cgb7DAJ2i3YAMSSn0QkALK
iL1NDZ9EAX5SI94mBo8UrMZL5pcjr6/3V6UxZeLZcDFvrDqHXjsmyewQCOvzdUZnhyb8gE6tVIyO
mIeEE22s62caMX9UeuG9p/6GxuasWzdgo7g9fVqu+guoJ/4/VdE0QJesgOEnjqEqfsrxXJUy2tOK
hycXWlV9uXqB3+9teAm+jMzpt2I3i2UH0gqjHwh5xo2enKa4knFBsQSmgIIpxXBxGHscpe8eSRR6
U45nbUG3NYsCk8MeQC07wAU+TTkHoLVS3ulnVLmESy67Qy51yxp7mgQOYgLZ8tnj1fPVoz6JfzPr
DescEqL4wi2JPk98KYbaQ1FNre9Z/oab1s7Zlc34FGG5c/bkRTSQtpm5iaS9063YFGxjV5P8q5GN
3BfKLmwuGHfGcqvEe14ZDC+AX0FDyBzi1nRKlIWvP/0h+icdO8k+d5qG1XM5cWYc8Slh/7+O9j5N
OeWW2TE3ksBju8R2LmUs1XBnKjJLQ7NV9MNY7KKJRmdO8XV8gMhqIdYLfZ1b9AgRw9CYkF7aQEL0
XXvY6IVwY2JhD9epYevWG3N7LhwdMO5drBbNs7yGDbcVe3MGmrFiOCa8Q8AjLc8trUiTgxQ2kHzm
UVMzWyLcgtH+yJ3MA4e5e8b9HlNQ1WsrlgOyF+QJGhIMdJUurNs0R+TxxAzQW4m+LeoXPGCEKgfs
S8UyAtt3U98H3g/MdKI9Zk/RuGVikIwPFo4GE8kXafmBYiLkSpocXC7J5/I+9LhCQKlHUNdgE3AY
sfkclTd9W3aLQsTfvVcHm4rygjKFMDgQV88ezXvwJJuz7qm7Wt/ttHdiaKP7F6UK125EEdTosPc+
J82839SEe3iUZosCNhh2NTzJA0bMZ7Bq8i3nAgrUjZrSiaKTIiGlO9yqs/LOOC5rWm7Ms9F8oviL
3QqGQUUAR+WW4QuE+tlyfBJzYeot0M1HtqjeDiGSdLYuxp1LhxmckReUb5kGpwT48sKkm5u5EhER
5pelScDP1kgY/pz/ElyHzdDP2Xek7l1q9wklDNJWLZ4M9dSoq4ETSkp7n8TmlMAiy5pj9t8d7AXc
NyM6tM6or5yr7cZM2AfOheQpiXajtmTwm7oLGb8la8YUQWBvHmz7ZEsxKMPjSmc2pdy7ZtUyUHUP
ojBNyjPvoCbLyl2PSCV1eYqYvVkbBCsXLX6ZV1jY59Mir/bctzu9gWbY2Jp0w2k5TWupfuyYo5FX
xWkAffQ+qVN0irYiEYtwrtV3U32fuPcj6WSF4nFbHtZsURjAevlO4HwnmSApOibO7qIce4JlwkEo
eqdIkI2o5q2eoymkNm6rjkcUNaoes2AxJZtG/ZWh7AL/aiD/hBXuT4HwZUh6qBdsyaoXKSmmUVpj
drLzZldY70KULivIERaTwyx/8TlYRcz6RMKeQvE9dDIBQGPeU0rmEtIb2GAyBg10fKukx8qpAlPg
0dDuirjlpZOwEAa6xc1tyJFrJBLkemu62dusc7oiXTyFgb6qQlSxrr7K4geHyCjRKttPxFMnp7t4
PE9oKh0Oqg7OWfzMcZYTrRS7jhmrTKpITjgh5g7FhikRNT8N5nkULBzR21HJNdKa1QgCpZvGQyBi
2XaOy4nS8SSOEBzTzeiC5x1sWI01fpybHw0Qv4ap45haZFQ4FLgYnzjh+jxz5GPacBgeRdjyHu3y
0apzQnNn6hs5wl00oXlVGL0prF4fZq8EuzeE4YswA6SI3BhRRHe68JEk3VUJBCmnCtQS2eRnECrg
ApdYHz04wV49z6AG817IWxOOsOleFajCVMoaMIZLhAmbmo2rv3EhEI8dJGJbhEpck2HqCF/CKjZh
FsfFLYBVErT6LP+K4mtIwWgT70hI1PHbP1aZg0uFNKWrCjQuQ+F//PcJgaRI/IVfmNf/6ft/nxCY
P/i5lGxpKG3SXzsUJM3AEAm05zc35O9ELukHXV7gGdDmNBLp06/7bUCgij8ssvHMDv4Xh/03iFz/
Nj7iH44lUwc3z7xB/Mki+zUIrqg+RDDMMsAR2F8ZvXwy0efp7eJCpBylz7TjyB8kdErrqO6DUrwr
UT3/ZcDyH4AImvTXPPrP99+A5K3RZMF/T1//ZYoVxF0rV6aGYck1ABRPjmodg0GmSU5s1WvEJwkW
fOO9BGoHqyaHkz0qC0NTWSf4O12kfQAK35pTmDhJdubo7kXtnJCr7ggD9x3mKPaUE//LC0ecS++p
hAuzUfY4yzNxQSyTOYd6b6kPz1YcwC5T3pVjOP6utRaxi5GuaTcQjteUK2t0zwuMPc4sGuWtFp00
mqm8Gz1C3rPI3YrxZoJ649yIjoVcqTPryXoGq7dmsrcWGfzncH2BL2WaE6GddbX3VETSh8ZsRgMJ
hMW+971lKpA4UPRhVzEi8JfWIuP0o77wvJPCXd945CMouRYLknIqw9tAhyGkdYeKelRtpPHUPyQk
lBLP+DQlQEyaBS0oZxfb9bUj0FzREtFUmSQoPMF4tcltlAMqWqGtxqu8D/iBlDiVZQ7iTxAfRcFj
O47zN4q5jhEJICqV581JxLQU8oASWYvpaRkgFfvQC0Sh/PQMme30w/IpPDfPOtaHXAf8zYAUa7hi
4X5Yob8C59aW/YacMqBqTtTw6XCH7pr4mSadCBjCsGG+KlF4Oq6g4wrvAMTcZ//CbqHMTqK3oPyB
EGD48PXnwFx35Ro6r0HGrsIxz9Jmoi84Bc83P9j7CEBfijqjsd0PPnMDOCNcIpBSizJexIRemCOz
w5E+GQYPyjsfiQh4YhlvzPY1LhE7MOwxSzYYdUyDYg0tq6QYIT/kd7ySxsqdSE4bepLAwn/VROPx
mZj+ImhXbG9Egw9boFJsYQVfJUBlJaP/UWVjYxEv9ub1io9zptJlU4Mt8/gyPbZna1XfxppO7IGE
OqJy7R27kdo04sIMU+AsC6vRN8iobMPA6WsF4YD3jIwBSmrnzlTyLNdkB48HS7zRtptUb1caeUJE
EALPAV4nz4KLRrcCJ5mcvBiuqwcJgQ1YbokWMhrm2KPrS2GgR3suMiUC28D5Y4pxzDH84DYk6dfy
xoRkzRu8tn1cOBRsZIyTqlaCUhRGL1FkHpnDu5zBUZ7TovRw/L4Fn52wmfwyFCGJ1J3wsLp3XXTu
AJaVavztFY5MPpCLeBCHgx7FF1Med4z1cNepxgGXsZIBdKWi+UnT4TxsgpQto2eLPbkeDVqE+Gr1
nMumeb+J34lxfk1NpUgutaJI0N+Kw/vYwYx1KH+oDt0AsRj8YDth8LWl9MwYvVKXKYuDx6SzcSd8
vdGefFvypcUoScTldoHGyQqXIoNEfyKcEQSjAJrMNhKDWzt6tJCSq8cHJ28ncZTsvsmrRprETjiX
36fGa6oCsWZk7GSXbXvGpUIcroSMU3HysXFcJPdx6RYfYGEHcjfKTsX8At+CNBBJUxiFaMVYiO2I
mil1BlwAOLliVweGJkq78l84q1jukRlfBuUVI1WyanS7A+2nbXKcnnBdEI1u7HD6aFUYm0Bbc6hu
x5UgOaFIRol+aPA7RLS3ur/qPjHOhJxTVRxwa27MEJRqzowTroKjs/12cZAQROND5/lxMYeL3oNP
nA9OQv4Nyq9Cqc2WuBgAwOYoMDQgrUfH1AzD94XUbypvInRrdWElh0Gaxd9Ep3VcYhfvmcCL/uBQ
SF2x37P/mjf5IuD+FNZNdXJTW1/0V8Dn6KpQvfYuYfe4Fa91EzoxH07BaBLvqOaufDrHI4hcPSva
LHvC9Lr4B+97zIkANRVIYRCgsOm/73tkUJF/2ff8+/f/vu8xflgQqZDU6AIR/zV4/N0ZYf4QKSPV
RVUUld+AVb87I6wfBE8YScrMKg1cC79kPawfChsVakdFmFYicNO/M5P8F9DnV+OM8eeXblCK9euW
I42DMihElBN4wrFj0EPByWeu80DMO08kKiBs3H60IxuyJsBAnstheGmH4hxySbG8bmPZXJBNE4iq
kW+Hh1lQFo1KXCyZQ0TBujTeJOGsK8/isG9FKs7mLFqau5wAeNmeoELPj8cZuVZ9x+CwO9WFiM0x
Vh1uYq7vXCD20CfnNMK8FwKQRk0dOOS3kB5QsjQJ+zl6Sob/oIYCgoSdHDRgWsETOWNWWwua8ZTO
PvDLFRCI1bCWE1iRxbNFDBDyomTyur56CWvaV0dcwJq4wiBYdxz0Bo6k8j60Lrj8W+VUUncB/aa/
ZEAbh2GfEWJDxsQTUIt3iOGz0tp04kaSa+j2d4RZK1acajCAR2zDjONQkL+5Wbdzy/q9448jEJoa
rvnUlfDMS5wcMUmWC6tdq7g39ZOZku/jOJxtAuNc4f8HWTx7J9dfjYsUh2Qd3bKD5S/8T/FtqGhK
WpLXBF+DsY8hIPXTbBh3VYBwuY0ukY7A7EpH8hv5C54y4B0ENLt1aLOEh0skPnplu8imt6RHWZw6
2kVGXINtrv1jTr84Ry582coa1pAjBgf3cxrhwv8XYPTgc9RP/lHXT8VX+16+0+BO1+cRdTEAfAEE
nOlvuxRJa6cz/0l/EZJ1Q5uiw37I0vbuC9PG5Kv6ihbqnZg1byTdV8otWGqnabC6JJ8+RyX35uqt
qZcgX7ZduMDuPRdmxqwhjLuRF8mqqG3FODOf1K/1gjD7s/VqnFG2JmHleTzTw4IezUtC8Iq5KjjN
3kx/0zOTo7u1nYtvfbuSXCA0VJ8n3kxcxO0KA+XGZwk+xtbSpPasBU3lZKtefZf8hYsWR3ZAQigB
KxEEWFwIRkPet1au8Y7DxH0uz3m3MC8iSYtdQ3pYX4Wnxouv9MG2+g1HiP8IcwS8Yp22T75Ot+BT
Tmwl2WrlpkG2F5DNamiaLbKIBLWTvwWnDE2HGaLxxPFZCjQnMBXce6i0wVKs8nNv0KyiprNpgBID
BtGwNU+bFrE0Z7UYswn16Xeng9IgKto59VzeJYGNGFQe8P4dlDec+Oc4nnnXUt6U33K09K6I7OMw
qxfds/KqX2XOBMuMHlXucPZ2dJrZhY0vdTyfrJQu0Zkq2eNK/mRTVLQ0kMyMhcUuH53WktEosUUO
6RLoieKN+wElCOfYuY/brVjGO6l/r3xwNtaJAr2NOgQ81KGgTvl7iwkHGJq6M08iDQbDUaiKnadR
J8puq8BNtKRKtnsEVXgZsQkxdW49RA6sm8aoQAbyT1TAeeYXW3WVrb9I/V1H0ENZmf6OcPzAhleV
PwT4SwlvOckfU39Lh30obsbkJDYP8L3mZ6DalLkOZbtqiWLJ1ldkIe+2iFqlevABsyjgVxntNguZ
lVQ1jnq18ji9qWziFITJEHJ5gp8KVI9J7pQcd0sKv8WFptA/wdzBI6KU2V0myAxx+71Ey5rdZudJ
KwkoHp95aO2d5aIpSs0pUFSmWVS8keUuhtEudJpvrFOpxysZH1lc4hZIdpNoOkKyfIlocZFtxs5s
pvSLLNtGYivfvj6rmY6TNSAXUS0JoDCQpgbCIiLzEiDrgj6G7kvfsbDOXOxxC8yU/lfY0PgxkzEU
v0/nAsugoNePDgEw54jvcsc33KclcxusmfO+xZultK9pZKz/wTsNDvWWpulsB0RDEScf0n/xYEqi
+dedxr9//+87DSCXqgLwXLEUjRO/yZ7h950GFieyo7iLAGQi64j4kn6XWOQf/BHATMrmgB5CufxD
YpF/QNE0SZXSzssPxp75NyQWgIrsJP6005heOooNXit+ESnXP+80NCHuh6Bjv+21aJIWMoonu64d
JKvQv1XWCUvyGL8oYHqBKORsjCCo+a+xyCSS8ZTQxIS7WCL8oDmoJQmGQbjSYE4xocgzlBnXuzVC
R9eau2pdYrxEqa6wYuOiKSnuCahtIv81NKSEyOSUpN+wzozVgapnPSo5gd5TNiu58TH6DB38eu/h
6fGP7r67yxqVBUvc8vImyO9M6weoseWlUp+toWdoQTRzRLnfktIhK3dWcSGHzaAxn2MDzzMvdcYB
TJkX4YfgHIYLbZ8G726mPxvCvPmihLxn9UtIkzleGBR0UjCHUbRHlGKlmtZvovPMxRnG9a3Fj2Fn
ZDC5FtOvTCaklKz0jNVt+h9F9EjzDfYupXY4cJl3sAPkMUV9KynHlqpgxgJJ5n0EcgnAdjhUanvX
cIyJ/AO60l0EHDkJRkacHH3ewSkN3h/TgXTtpiNWMS5HohBE+QHWCWvXWI0MkarNoMJxwIRu9B4s
twbIyj3tXgt8JMmnlmz5e9prWO9iaDXsvhdS+h1K+5hhmkx0bJVoF4WVJ+8ZCGoX4xwxe0qlFdQa
aFONx8TiNODR0higaNtEeurNJ4loR05QCK99Jt39+ltlEa5t7ZIFuFCioZjL8t3PtnjnlAGYD0aq
Db+m2Gk6+jSWi2wtFteOoGrkFNFNNd9LfcYypVYOdeK+gVPn1mbfvssDeRuC388PmbvP/b0c7lr5
nHY3FTblFCkb7dh8lqu1iro+ES42Q0bJjXBLL7K2KBgRV3fZ7tLXFL3iGG4VFbzoXWTobm5uqvEl
pU8dgpO1E68mu1ywq8wa5UWRgzc6RWxmAQFSmFIke4adAYXG3ZqcWdh/1LkjVFuSIirUPWHDsMHg
BCrDn3QwyIFl0bKl0a840+vBssvtcqSiygGYLXQrdlckSDPmZ980sLJtNDmG45obKUzq9GDeWC8K
jrUM3kCQcm7nvnoWsp3GOLmOTjrsRDw3RGSp6DAdV9go3h6oSgKDntlAS5EXA28693xOxzLypHYq
oFOC8CtcmuyXJh151Ov1TGxhqbP3akOPN/FekvMtvc/CeMGphGtGIDOgeoz8o43Mz8v4uZR12b7V
21RXCcpdUebPDEx1fHBVtO/gkBg7Pd7TqGPyDkozQkgiM3Fx0Re8FfM2stPXpHok5jqtKB7wVhqx
Fa+45sIpT0nXzvmgZRh9FgMOQj6t8QQEw6VNbBnLywJqfj2veJsRAkK+t+UKhW2v4k+OHHZfU0E2
w3YfPlTutKNN20sJowN1AikWceFFEddw04yvnDjCkfpnRO9ZeQ9ZNbJTM54sUkA6eV+hwS0EPUO0
arvyX5XxnIu642I4krudliuOyByfRnkcJcgHyAsikJiUAi6oORkqaMpZAroYx6ScbTfWUWk+GpzI
KhQUKxmuHueV5ENr8ZgEg779Hxb/WPETRdsoIq5xGROSZasWbFu2pMa6YX8NccPHkaW+UITFb2Y2
TSVFaQvqwktXvUW8zy7GNQHdOFz4Hrk5FlfKfYR23ziFg/QFnv6BLYYeruVgJ0vRaR7qgR6uBy7u
miqs/k1oA5yF/1ws9k9j8OQXlohl8Jg2//u2gKM/k4FfBi//6ft/2xZMlmioxgo/+ueTf9px/LYt
mCzRVJD+74bB4Et/CBA89bkGGURwuU3f9Ecyw2SIoxiGOQU3ZOVvUbFRWP6yLfj50knskBvRTIPg
zl+Iw7RuJIpXSt0mMFnszR4/g3hNJWlXR9XRhBav4J7MfbbA2EarXtkpfXOIsDyn0S3niG7mJyl+
VfIXMRkugsL8sFkUxnPFfRwYW/lbWnbKta3wnxzUTYl1EcSTpN6F6hpQn1CcGqC/HTasoL2EzXM5
PgJpjUy98HCaCbdWRyNfycDs64eBLbk8Su5aZFSLETN7DcDW6Mq5VO997y9EtA2FYQWloKnpDH6/
aAo83bT3NfGjHB4RwVyp3Fd4vFp28dWHSFYpi51aPFjDwxcPdChHhBPTkgMD3Vk5+ktVYv3hPxY+
CMXL5zUMKlWnjCN80M6l5PtckScfVY9Q7YnfcmoeRSzHshAumbgsOVmmYnbTDJye1jbQ+4P/XQfu
biisZQNuT9BJOwA6TIfsnU7QtuToI2UHleoFf3zgOwgb60iyZ8GmBUTTe0g9Ux3Wi5K9FJvcTcGC
IQd3BWl8pL3FcwmL5nxZVQh9g58V3GtZKN9hyEsphF1tNTQk+uvk/3F3Hktuo2mXvpfZ4w94s5gN
CUNPJk26DYJMMeEJT5irnweqnimVuqc6etvR6iqVpFQyk8CH15zzHL+6yJwRMt7pgmzZJxmzIVmz
RvtqEIvU4qXLix6JnZM96MuhEwr46XKYHAWhSg2bAiKW/BiHHfJfgpdkAiFq/Y3Q5BybO9FMFRFN
DI4W2RTZRHQTSr1Zh2o4sDPckuh1iXgq66vG4EhCID3mvB+o6VS6GcRKFQxhEaOiWl0bFGBGwmWw
SgiSCnw2Zp+IHyzH7FedjngADTM+bWZfJ3l4HcxtIn+N4nvOFrEWj/S75vilFsuueRvH/cM/xdUP
aTsZYZ+26bst3u6M4CvACA7wEvsBEdfQRFdFK1dZjtGB/3TDfqnJZHMTkL60XqArmsR12w1Dlaoj
x2eZZMDw9FcDXOCwjp+3EalNxTh71ksvwcQKBYWKTHcHbviJBqVa5Fv9Xog2NXT/NsQOKgwFJiMC
MYWNADqFfFFvQT9MokI89Ca4LzI252HlZS+K7GgEi01sWp9mFzDwukFVWFDWMttpUFUnVLq98fKT
nVwcEh/bOaoOtFlo2B7sVfx+mfMneZqTwGN9q9yo1/Hon6mXkgao0tnEcMgyqz4gYar4/NC53kg0
Cr1gry5Q3sB1LvfpZ7tnvDcpaQTS0eg91Rf4MliQJVTJKLDQXEjaIU7XtXHvStELMgr4z4r3gMUb
z9gATT3SH5MEPYb6dOXhSX7OdVaOU6Z9xUz/juI3QE3GtViQHxexHtG2emsPoyNeKPKOLeDSmfwh
IOwkHbbx/NruvoA5tpthOaFRnXCRnAWYtSvjsSuwAc1EOOYkqfDFffElt2f5bHyiudEl9POGU9we
7Y4UG+CllC9InIhhf+Ic0z0EMNrEHLckevmZ6NvNXX1T+rlySVXAZJ7QLxE7Q699XuASMwpKyE4G
cs1NGhgLIusrGK5c3nG0JL/RNSMHj4D5IQaLRDsk5EwFrGdnA2GASd0dUpS9qBipOy2kYCnBgeLg
ZR40zYOCHl9Uqe4sd4R4hS9XXOtoKIjNABmEbAhWf4sZmdVGgEB0GaZw5ECyFPlFDXAqBG/4tTpE
YPVrQUU7+Ms4+UYWPxj7uO+XHVVYVH9ksGiS94Eb+AmadnLUgoij/TFnFXqWprwG+INvkU94MYX8
gmP5KGUDUyFtnuheo5AhQrWrgDr47i2I5mtffKzEhDIQI1yTep3FZnr+vOSS5eUm/jmZ0SZJbeyF
GJgQ69teWDmVsM+t0g2xAEhslIRDfuNJ0Xwh1aYAHNh8W3uKoaj7qoAix19Wvffbe6hPFI85y9wM
fiqX5OAPzKZJgt7ot8e9S997gASUb3yDqMt1StVqVbPCM53+Qg1JQ4RKJ8T+L/G9HbkmH59yscxO
eNqERYk0mo3P89AUG1U8zhvTMT4Ik0nesgbzrSNqXqPZMagv/g7dVRd01S6UvvKbOXa982W3PmY4
hzM0S+hyR/lb9xK49ziRB8pY3zFKW1wZdDmMghA2V7Toq0e8eUSX6isYjgUDxERbA4n3CaHPqiPN
JVrQMSOEGpDaLCOoxpolrJb0bB2AZwhR+abwLAktKPyV8FwPq59oOvk1BSk9rbj2sIyez6Wp7DMd
NBl0DFsvnBJIXOFwOw838VZd+st4ebKRACwau/BmSyTK09VFkOvSJ6qPFp6ITG4LDlxiVuJ7ecvf
+o/hqJyTN+WjBn9a3YHatsaqLh2lW/TJWvVtbone3BThHQIwHHj59vg03yTQ10y7bKoO0eQ2JDx7
pSROLswfZK6JRzk5s/6PTkrtPP0ridLBVRLXKuthmXt7QNKUz9qCVWwFqmDWv0sKQlcKlnX7Td5Q
i/aIx3rW2bG/Im0y40lDnJV1Y1/pJ1h7utdEcAZ6eumFbTL3ZswTHaxofhbZ3SY8HAg9bLDGRPWh
Q8itYPLUzCPuSVfAqWnmUCoh4nL5jEgEQ3g+ZtGs4/Qgs99M8AiM6xx8rs5B87TmHRprdQDSZfjc
YFsYLLi+aFv2nWyH64Sz9ekmiCyLe+RmKNSlZG2ExCu62IZQWCuwEF22zWx9JOa5gMXDOVxYUNhY
ZR4unpTuRWRThM92hhZPRvxLTikihO5U9x88p+V+rvZzbs3pBsfdQBJCa2ccIQnpcpzgXhYstXan
aR5SO8RhMMD8kqhwbFIzzFwol7t+qWCBaPHOIViHHKu/ysj1uJN2+S4+4EaqWBcAX9qj8jpkR1bY
/GYI8khfyorXiqB+tpm1NkE5QvdBbXsR0J7qc5YEqPLjZl51bqkQGbbm18mQrgcvrqYfOQunev7E
T5USpnXQcMoAVt2Qj7ZDnr8S3ihJVRq5CXOpgDf5mcOEhkbL3rNgfhaRH5Qbgt0NmXNszhbNUpcS
Li3DLX4EE8jARlxXwAhYyDKUqaXywN6r7JSALXOzS5qdrG61dotRtUbiEcjXGKJn73EP9cEiSF8k
hQTa3os0j3xalK7WWWNm4zYIpPHmEaXy+Jq2Vxp1hxaulWolVU7iO8x+yKdQq02drTOU1sh0+p0M
z5T0C36WDQuK7jAmLGuZD7bC0z9P4W7yLgJAqI6KOKzq4DJIb0oyILfwQA6O0S6p1kiXEkAuEvIK
VtbFavQtmBSu8ZjDj8PYIJyrrUL+Kwml6D5Wmf+S6jtk0E25Zvf+KA+lNLz8106O/2jxdFFEoSfK
rIzpo/5mcozJ/6/u/X/18X+2iLR6GjjCn/2cMvWBv7SIBGLSmRoin3faNv+/FhFzrMqC+h/IQVGn
Jf2lR9RR7FnkW2ri1EH+J5NjXfotKOj/dreGRhMrYtP9rUUculLrG1HtVpn4MkDfE8TXIrwIPA7Y
5C6VfaBjpyKNA8k6loBJmTTrURXzNKJfccV4qTO0cM2SZLCBSo/VKWNg41bwiNbFrbAHL6fLEOw1
YL1+KoEd6TkNmX2NRH3kgWeBIqmkQ4f/dlwzXc303cN/2ZNjTY1cJf0ZOtql1C+ImTGQ45gUubTx
zYyAVMmQyXlaIdur1ixN1WCPrkzl1oji9ya4qNwuCbNkXJTcQmynRonTbAATs4xiRyZooV0gAunK
hS9CLs52mN3Q2UMXyqMN0C5EzyZSoNSZDFbhukKppFALopmWtBfWhyi5BcPVl/6ZQ4oVYqx5Zu/J
HA1h+jIEC2jmYu8lRN6QvcMxgplUb7eKuk2bXdjwckEFKDuVo0fjBEKGi4iM+p4T1WYeLV0Vp7mI
5CcuJdMZcwxmTqqfinKDWPKE017lrMNrw6emVEZHBNhAnZsEUL36bzCCt+ZO3xmbPxgl44FDKry0
bwhlmGhFlcePagBIP4d4GyvrQlmX2JabOfHaI4apn7/eo8CZuGwGOXvqumy2beuA4YaujBwdUHKC
TxoQbXgMdxVYnmnVBZZ2I274PVKkSi6lSdUkoeEH3YD0e6ki59FtCSdI6fKtTCTmkvTdWE4gBu3S
AOmi9yA0MNmlDK+m+RX+30nVg1KbolxCBkVr1n9Y8Unm7wxYA87MdK5oMwXX6r47IBaTH24izMad
XDkBj0q4Yw8Xf9nkletdVpdQzqgd2DiH6KfXj8kb5pb3lCcx3rYUdfomMO2OFL9kQrO8ptY2GIRZ
MJK8wZCBeYHB873gOW/wvE9AzfIYTw8WlUBERSBSGQhUCAWVgpUvxzxyKge9XneUqSaeVBX0tT1L
SfrZmIpjpPJQjFNNOjvwFv7+gUfXRL0zVSc/D0sr8aBTW+2NrHq5nfqqhwTR3S6obgAL4q2AySis
onEXjuDhaG10qqNncZKolcCvKQj0eXzK4rp7p/03nldgy/EJipqSnCGX5aZTCHOVoI5xZSIl4zkN
ZQcZPj+5WLT9WIJwgBSbMrwP5gYPnkblSInHbrskIWjVEFFwDz6bm/qRvqnn8Th8FG/VLbkn5Bmi
1LrT1xnJPlsJPNmLZZQ6iobVybYEDDluWTJCcsULdo+LdBtvxH5bIJxHG+8PgHtuoYe+spR991w2
yuKh7hmHQ8lrz+O35kVLgEzsH8wcD1ZzbVhdBAJja/yElMl4BFvqQ/QOXJaBK31XVOpHgeIa1bz5
XJcU3CFl7CdIJ0OjcltN1ot0BStZX5NCjfBVhYHsmRayBRYorkL4BtgocaxmLdytgyW74oZLAuoZ
nj7PP2gLiwMtmzPxajWbCkvgiwAp/ka1bn60puNiTGyJ9XgeaPorVs4CftHHCRh8/inSjyAWYdTL
eIDEEIy+9I0sUBySZKpqRSmDdARieohGhz6nT9/zu3EDYKDyJeNNG5p08hdNE3Rljm1rIbR3v94n
8RdTiLj76qjjhr0eOFMDxUXxWXMZ34IXmQ4sPkWXlo6sQpsItS+8ZBzxdGyMhUCT0MIV9HIFPV13
QcBBj9eS1UHHJ1FeCnSASbluIhZU3wK9IYgmw99grI67fcT8ICneDeOgUz1ro5NAwrSiH2PJ+g16
AI5e1IPquvgMtMWouDY7Oq1fwH6vR7oQSqMql7cG/v462sAvYaBVJXi4+gDVi/B0mgAXmtJh1w2A
gj1t0dDfn7jrkgj3jNQSa2wwAej11ycgujJO73n51uGxinFHIxFbYuTRR4yQzMqy6B7BXMrN8lqM
pG4CnqVtqhm9DQIQ8CSgPoZ7RXuu7YzxfZq3QDkbnuPqaX5HWfROSR68/dcWUSyxqR7Q+qvgipD5
WdQsf1NEsfxADvfLnP1fffw/iijT/B90fho6PsuUVVn6df1uQhhRAJIokihOLKM/oc6q/D8swiXQ
Q3gPpsX8n0UUv6WoiqKYIjjoaQj/HxVRv4/Z/3jlmAM1Kkc2DepvNVQ4RKhEDPiBFW0GkwLJJrTo
QQS3NH4YJIFDOPYVNxjEfxPy99Ok8de9//Q9J1OQ39EAvph8ib8qDOs8q30zLSAX0sM9SdF5fV45
9Por1L6WQCEyfXh6IM3HUsi0UX3lWKfVCvRZ+3N73QETAUNck7q88knFVJ2WGN8FYZrzSRDVZYsO
I39nJzvaHmJHvjhpibHK7khl4FPeBcz+KMFv4SndK8lcvNDTMcqtYN29KWepmXOTss5SNn1kd+Os
X7IStd7pitHYuo8va7TPTQ2igGYZxrXX7+UdPv7Ak9nouSGeSdCNvIIAcfO1zRZJfTCyubIxOGnV
ebcbFC8GcO3BXG85Pbzy4XK3EgiARDddAuxHj13Qh/EjU18mqVmmgNm0tWZNFAdIQFy5ji92+2c1
N8BNdeggAKoOKmnQIi397DRytPCSEdaxwQPTotgFzFGOhQoRgCNjRBsOPYZrFxRgMCh2JjUOv6T7
q564y0mAVEnN4RGeU9InUkQN4ZxVPewkZyEb+6YnZBcNHo71bNeoPNipOpfv2t78fKWx3xeRV/is
z1tXBvqBWnEMz+2urTZoI3px1USOT+JR4MREURCAhaVQBBfhqv0EQRGVvayfc3JGd4F9BTROQPYs
vvfdnJT7x1cxaf6Yi8zYs0Q5mquZeSnxEgKoYSVcOj3PTmXJh4s3iRybaQfq/HLHH/6Qp/yah6n+
jkL/eWIgxqWbUdAI/04Oa5+ZqIw6QovqPTtCHmeuMuMC0gQ4pXHrFukxCIk+aTYi8x7Jrl/bZEcM
i8vXGRAqRjEzJ0oQmiYqsLEnxWlW72vw5p0XLnA94G1/Z7pN8Xl5gu3A4cc8ciFibD/ineFZ+m9C
L2XOmn++GzEBwTUydFHWf9P7GnVhikj0KUjSHymzmQmkuS6ZtcP7CTDruP7mcRRBRa6hWVjEti2r
186mQkEZkR/YDmGXYeX+999loG//6mUZsiVyVNA2TgvHXw+JdOyG1OwAvQw15nWNrdAZi4T6kh6q
vU4MiOmUQf9K1VzsBPWLMDfwCOywM4kR9hRu/Szs7jptGtjLWTxM6R1mOAaeb1ytj/gSvcFp6YWF
frT2PdFXcj43BP4074YPp2zOYzH/rlcCaw5vWBnMv3TM3fMajFi2TlkXoIbpyZ9mYc0oWJ+bAcq6
afhmYyh9bnEbwt1hc/eJ7r++RbvnWUdQjfOC69SM9o85GQ8y4swKwiPaCMQbK2XP8UZkxXPTHDJ2
SQeI+1i+Xarvn/kRzwBnlOcP/qwETxCCJqExOgjhZ+WOsduRtPZ8S5WjTLbKnapK6l8aPu7A7oMz
YPAoqVPST66K6oTUh544BfygeFzSUlaEtC/Uees0hvd4rqN1tayd0iFXL51gynBr0TIiZ6WVZenn
NpXN5A6ufhVvhAb+7ykaPuHR6i8WLQCu2wiViqNWM3A7gAywO4MUJeiGhFILKJzyDgQT9CkWsxlV
DHZORwXHEdIlb7j0Acbz2VZPY0egBQpPN1lalxxtEZMlqm4iw4J3jRQq2h3n0YL4nAGr/ZAOEHI4
Cgy2HUe9gwVvFxuQLAMmM+amJptSuwMeQ8yR97xe6cwOYIu+aNzng12+x99DtKE9kspF2Hj5LXLR
tjK6BIG14CskIc7tehattrAubFYAo/3cXXk+Uu23pGnO/djByl06nHGKTKo5Zvu5VHrWPn+zDhnn
54tILuySUvYD+TAqZWUR4e19kXySaeas7oSL8EqdTpVnfpBCCBZCBbHwRTUMfClA/mM/ZDAIGLVZ
fc6EL4X4d5IAWecS3hbApZ0xw1fe+y/tHM+bCwqZyYVVzhCoH3HOdqhwfJe2EeIt2ioQNmS9X2Bq
tMX80YhsJFiRaS89kuPxUOY7E24MGqtqoWGFShZSaD/0aZkeZ66h/6hCj7c0f5JRswlqHN7usLPS
KzzNl4nh/SUihn+Lvi3NyQhfy+bk/bATQSyCIIydiXhDjDIWs8e7vJEYaCM++qGRcU/a26kgD5uO
8TW9Et3Zd5v8x5MQKERIncc4HZF0RMrZWXyjIW5/TLzfbpZz5SYbAgmF/tbyZ9hR+T/GT/X21Gz8
27wX2jzEuaDOWZk9LfJr4g7Qhi0WDiGMaFatdgE9o2NtIs70N+vxdilJakBsO9gpb7o0D1dmPWd3
A6hHcWTY2aTPK+8W42+72wGS+h6/6F/pCUIM+eZnEzg1n/iFsLJqigsDxIjY/sAsd1deySBj9q3N
sv4DNI746h+tH8Frd1TvkHG/KSlw0kVviHnZe2qand/qqz7NTVbMrIgerkWgutPjXVWR/syZZjDu
aIAEo0J4L93U42Lj60kyHUQLXgk77lwW2mwWv+GebMQ7HfYEXrkAq+1l6pT5kyY9qC9cs0WwQf4v
U7jchDeSOtp42Zl8aluwUDWSU3dM000iMMGVRGdijZtbi/hJ8hFfe6DuiO9WbbLUTcZS5E0uQoXB
29wqXx6RBy97D36+BwY+rFlHHNisU5bp2lz7tj4eiVetmh3uepGhul1hd52EVQDEB8srrZhhzjzP
P/JV2bjpV8dfz5CkbhjSoWnCE4X/nhmQq92rY/HtL+A8sk8GcGk9ViDK4A1UIntCFJIt7KCZWUMR
92LhBLmjpDtUifiZa68A2HkCNDgOGnD6KuBODWS5/PHobPRfFcqNUeRlhrmDGoANv57NAQgpiT0O
XlSupDtdtaC6DcscQtJYw+lEeG6Q1VsNm3p8Ep7a2GrsxeqShYY1QRDmBf7AblapvDJouiSNpuuS
SReMCNOBIwUSs3wlS6JETYgKTfb8p6ekKMTY0MHStaV4WlkxTauOJBADUIbiUn6B6TIyZvo3Nilg
7yowpQMUaELxlmbtZqatspXjPYf1r73IqvOoXZHCloQWgbREOlD7QWYICUHhHpKbkK3hRjf4zXzk
jSft4pO3KGwpEFAUlOxYmhnbiqniRiqONuUP5BOuPLhTfo9OdPLZi55iuEd0YBVZtzf/A7cLmnbh
bp66bfjYteeG24dHH2BpcylixZS3z8GJNlm9KgOnrcib8aqeaQEP8eGO9KOyOBF4YnDoB+G1JYvM
erCcDI7qsCuVN2yPJiEOwszEAGqd+wJW+pTuluarouYQBTw94VKLeU6DwNGSNR5L6HBLcdY4pkx2
5IEzBxFnwG3Plgng4nhhSdvYfVB8Kb10iAumT7Dc6Mpze9UuB94HgDLnB9nLT0fdAUtR9c+MpOB4
Jz1f/Bwr5+gGKefI7DH2+5SoT4hph8pCttcwHVUCDBYjciUGI6vHuYbV2G7U5E3NnBHUBiRu5oUf
gO0lu0FDar0mP/wEj2Q7Tw5sjM8t8IJZTSuwYT+4j5aPHYcCibHSOqV3gA1O/vh7qc6TMxDaOZPZ
9wza30WtTtrzDLWdtGvHANOCQ0Smej+qyUu9GFYWXpHDExmJS5lUSDwJqcM9gzrwDQfufdSp6duZ
1Np/XwBqv434/6mxRob+a/03DmIVZ6z0oWwdmIzHj/lI2iZuKi+1Q1ZQPJwW/ivy74lJBucofROf
62LREHdTehhVU/+T8klqF0AtfAgeX9lrTtjAeDav5tV/lXmCE+UVLYFUKKTk4PiIXR/jSg6WWpzy
gat9wQDe0nfyQnxrTwk2im5P/Ne0zNaC17//cpG2/ct69x+DCCT2v5Xhgph2jTKY0mrUv4J4EaZz
TKYcmfZzHymfmuLqjurTkSIiQI+UrcUL17CynZzTKHjJuqVhqE/1LaDlKO1KQuF+C1tKv7lp7Ahn
U0/TUwQ/y2zYWpwv/qx3IPHwkLdoqM7qYVpTPtf9giRWF24OmDwsVr2NzHwu4auKHJhfbnTxf2DW
48mUn9H22MTVXji5mNV58c08c1z4JyaNnMwzyhauM+VIGMZceO1fatfgI6VdaZyEBfvrJWmgHl5c
HGokxc5Ylc9xuXi8mCUeMBi6KrkX7SVbDTwuKyxsJJ0zQLarZKHKmxK0x+A8mBymM06raDPz4ODn
WyV6CYHvlsUigJeEBBtHt/rGOD4dXgzTybDVc6tx5ALRI9juhs+X1Q+ir9gTjE0NIUf9Yxr2/yWR
y9OV+hebw68jJt7Z32wOiZkGklpxJdfhWRa9Fl+YvEywXRPbovnvz/pQf1SE44xQIMNwL4Vv3ZnW
nqFhqKximq16KSBdz1eS6A5k1yEa6HmKJePInhTa3r95vdK/aghNkBf0hEAMlYkK/uudl4+YB8aG
hlCUtxJ5c/7C2Am7+IQ0fRsZuwAJQkOZPojHQv83syHldyy3AaxXRO6qTP3ohMX96+dWilwfA5HT
SnqcYYQiTWE5xvheh10T7/LCDUjws/jx1rfrUMKqtyMQJOcNZKdQD7uuWHQkUr6F91BYyvUVC0kT
bRD4Y5TMkeyVXll4f3/rWv/8/v71NU9f0y+MjlbLtEHJdGmFECZjXs2/jOdJjh0f3HUzrAenra/D
Y8Es9lRF12JJlyLh3QOiFc/uDKzCSRwecat9aXSxXNFHy/xB8P0Yrs3Xgc6M/D0lQ/N9lLgpmgMD
JbIxKsY+6dQCYbxyler0vMFojXVq/jl3iZZ5HUnRMCCmWim0+0UvOTmhUY2L+eAzbRi9L6TKWgqY
5mC8bnSV7SKFFwUmhvpsOUr4WR00LVYL3fvQfDBFQpl2ZO/Fsid7QXZEFKSVTQHkMILT3ZjZ1PIp
LQxljW4zJQKUym02EjIAAqJc/fy2/1cmByKNVrmhmPWqEteK+febeoa/XEJ/GTL/88f/3yGz9T/M
pE1F1ESE0oD2uZn/9Hgxf1bQc4sqZO1fkwNh5aiKaMqiqqMEx+vFC/oTowPLjbmLyr8mMfd/puae
Rrl/OfsQk0//Y86LnUz8+ZT/5d4ohbBuksgHn5osmNFgaHD1onAtcqOCrSx/G7hqffl7VCaX+Q7P
xt/fm/885J7E7CYhBajo+Yqn7/yv96bwHAUjmj5/rOICNdqrBT2CtBdB3jb01xbLKVn5Tg1tDjDr
7z83UoR//uIZ4CONxys3/eO3EVbRFp2hZDJfvL725XN+rZY+E4GeBR3QucEBSTkM8/ErDW2AVUB1
Qwo4RuDDrEaFQ8hgA7ltgav+ae6FfkdryAxL/URvqJ3MixHZspdufO+51AArRvfkUhPOWLG9nTVE
+r5YC/qAZfjSwIdJXCiPLDCpIFlfzZnqHqxJiIZsNz03brw1KJWdfKGcUoYmj+XzXF/RGi9RGK6t
c8vspLLLhe6gNXQwLC+rd2Ov7fE9L4QNfBgboMaq4v8Qmd1xTwQPA9wLCl2b4YSDncczj/la3g4v
ILVQX72ny84J1ukP0eGzbMZD7PHwMw6hx3bWZQy1yQgKcqFdrsnpPQuY7AHN7QuizETXEBDDE1A3
zcoGbepmbcSMGk0xw0imzaBa9a0x9Z4k09jMOXC/G+YCkR0/N0jKbjypXhm8NhKNgGyS3xqRaTlr
b1ACu3174y8pVTcSNklnqxhx+TvBAwCcw+PFnpyzOp6RY+XCIs3iOS9KCRzm2Q1/bzr3tRmvJng1
CSdgEPPFZABXAji86Q/y+7yGJF1omRsyFsESGDCbd8xO3sqkutaExev+MivdknpOyjXWvgUJaeUq
aXIKmfGjpW1XNB0IcHo3htptJxhV+GnW+TaoGV+Y97TMLjKTmkfY3ZIKGDv9TqFgqt+o2rSTqNse
mA1hsi1DfLGFyI3ykUkGVWKHO2oaWrCBT6up7vNxpIEK9p9T34bOTrwDfC1QpyCsRekHWBq5aI9q
n3AaGCvQ+/Cmsd+g6iSn6NkYG+E1rmbySd0jcoZkshDX6Z3yyzRmtJHibZKASLMVMpABfUX+MZyL
6/ObZVAS2olyr8ttcBhftesIagCk8C74aKTtaGL1870GwUMXQpFcK9CwqByx+BM7Z2bysjZu+swz
5kot7Z4MJMXtk2mAwZs5Qq4vq+aWz5eUpoSyZwW34NM2Hl/JrmsnNbETDdTFO3DjOE7xhNZPAyfX
FD72DjCXJrW5WKQ4TP+XBYZpvUoQ+qM5YbUFzGAxGsbG9EjTY55B6NIwVPSKz6KEKZrx5tNNRhr3
Nyv/YARTwxcwGh+CefDZUM9YYrg6tMTo0LzqX7mEeZGhtv4+fqMTp99mYUM5/FgwOlyOK2mlrJjM
g+FnNNZc9Xfhpc2JeJ6VyEMg3UYMhubZOT9XO8SBm3Eb90vz5pNnDCb1WJ7LTbwTXiLmYj9yW3Ik
h6DvH2lBM8WeBbH6oboOZGAgTcrm9QYuzq7YVXzk49huatKJCyfwpimLo9qFgxJjX7wiZXBw/V5L
Ys+HfBeN+U7a6y/MrogpmIjgBWllkFMhHaYQO+ay9p6XWOvNpp1XteMj4STWur7SsrUQysTpmxLJ
MRmqiO8liDo6xeDTctM09ESAO1mszuCPisa+ZKokkkqX3zPuyoe49NUfj4QFVxwumog5vnI20Xf5
TQdk2ot39bMn/IVkgnChPSGMxJdn2e0ecumM0DkTakYfUITPcJ5QyXmhPhahV8Q4iWbdS8UmgO/y
QEvm9AN+QJtCyRgP7Bb8T+YeMXWXOSvBm8G2r6bjnF/heGIlxxKD6WNqOEH7DRuglpwnga78o+5I
hZP0o6/CRMaIGyAZcrtiZ1Y4kNkswCoKmLyteDwwQKQJ4NkRoYoxltzdmukxnY9Y+sEzAvHLqCQh
YJsMMdtCSwlBI5urx6gkbBcE60xH4GRgCnH0aKnVK59ZAaPKxO3goLyWEJzCgpF0J7pFtiiASjTN
sVHET4SYTa9e/XRPrMq/fVT/U+0/VTmoBOk7VA0m4G9r4c4PqxykQbcaOnYVJTLWKDDdqkH2nUcQ
lBSiU3Xmokhn2T7FxcHSZlye0Q89tOGIoYPJluEisznVv1qb7ewe27WTbgtPXzTHjNRxJBuo7OkB
tW4aBbfRR0Fg7Kr3dGtRQ/Vah2th1W0eu+Dg74eUUoVDI0C+PO6DQwP6L+XKiB8I8iGnXIcvUBfp
t/CTPovShElC18dUzTxWDTBwMThytgITMmfZGh6dAYcq61vma0G3rtgmMyMGQv05vCcmpCeTJfWa
aDWOBNOabmFuPL0DQh0Q0Qp5as7ugmqeHyMTLNa07MOlnVyjUtzDtGmMYRN0wUvV/lHI/DdW2n94
B0VpYjfJkk7x9UvNZl+b6z/K6t01u//v/wVHUmHs9Eul/a8+/k9NrELyCwXzH1DKKW37T00siVRk
nBkmFL6fq8pfXJN8BKpYinoD9QYf9KckFuKDYvyCsvwPYAoUtL+V2n+8dD4HLwBcJcvpv5a6RuGn
RdRl3aovWIKUTYwizEG+YLh9C+sNGzmRbFgg6+6kUqGwZehh4Vk6WYt9j7PsVYy/QjfRJ5Au7SSC
LV+Y0VFijozcmtUMBmbZWQo++SUIuZo1C4NemOcv5AQM6U4LNoLJ1Bm1xH0oZ5A/cvwSg9fBcQy+
mxrLJuMp/ju7oT2cOOP3bps49ad8id8JEAfLqOMVa9AWMObvbyqw+ytxVpTBTL+H3GkykapHdSuG
8Tna/koKP6RzFK+05pwz3gPAZHZ7JXgNZGo979lsx8cZoRnRBUYN9h4JH5oJMqVxIBH1gNnNj065
cdLaJ6gXbZ9MHMgMYGSjWTs5ObEbi2LwbvTz23KBP5M8FSvcTGQVcqj4rqI+JW+8tTDUzaQzVU/j
f+FI+BldivObETySS2otNLtRtyqstYVnxXic2vRaThMLM//0wU6myic/G6nE+8eqit9LgZ782D02
peQW0b43P/LYI2dAC0For0h8LLMjuWH88KFY8p/mXf4hHeOb/gNzGrHPoI8DpH1wNJHr3aJL8Za+
dR9mc+YPt9SkarZJHhc+LBDXBk2ZwaRB48GE45KlSS8fAjC8+Pcshj8wqlgf56xhyM4MdyTsCO3J
n1jRpGJsxPqK4p+9KCNIlTkNaMXxg9GQhkI3qb/NCxAjxaLG8/PyY5x0o/EWx382yjcJ9dzzK3me
+BEpR+P5ORWg5LnyWLoYn5ZuQxWCjsgfL5WZT2ZCsk33xd5ai9v+JF7yF8Civl3fsXie2pcGFmFx
it8hNTjCznIKiJjMczHtUODzgoal1oTb8TkSOS+Q1fL8RP3I9wG9d2WP0byrnPyH+qUijfnQijdF
WSrEkT+J/YpQythmw190jzG6SRRSw3sZE2tmE3VYT+ua4Q5MehhfLGLPwWw1offASofyZqnl0G5m
0rHVL1ruYKgkjUdQlonsGpGLjYTFnBqPGyPay7nhlBfLE1b6890AojO+DgUrH2W4ILWmuiUMeyC2
1Pohs1HKfUzRZEZSoZ8ew7UH9yrF6VWCQNtQHiDNYRfEQ5KVZ1MHLrGiseb6NAHfZEtQZG2EXbon
WFZk47H2Px5vxgX3arUUCF7A23F+3Hjby0+d6n+UL6i72fRxJQuPlfqUbEF/SVtaENLMpzyMhciD
k7wW0ZVLA/3zNUjAcBlziygDhKdEMsNpEshjZaOWrqTniveN+8P8KHVkkx33yBSz8kCFTJuY07fJ
jhBZr6Wm3Db4FLnih+dC8i8M9bFBf6ofXbQGIKUvoWrnwkJiRa7NG2FNZFGPnL80Nmb4JRGUg5v5
DbxZL88NhAC5174oZCCwfWG+xnCYNwYHTsXg35ZWrRvg0WTDB81hFm0iqmtSn1aCVy8ne008U5Fe
og8p7tpVp8gwSdlaS3dzAWym4uZAGcq6xbU8GBZL45K9s0OKOEHcKfx2pZh28CFzdWC1q+zkQDSL
iOxHlYFjOYaBlqnIZw/dLYVLdqI96iUXbqSwLN0YOa2/tejJMImGXso5+GKxTF1U6YJlqvgO796r
5V0OId70BH3dIBnHQFlE3wlYE2TfKN5NmeppA2Mlk2DsSVu2RAhbWrrRlDifh7qDv/mQxpm4hDD5
f7g7r+XG0TTbvlCjA97c0gD0VqQo3SBk4b3H058F9dSpLDM90bcdbcpkKkWRAP7P7L02XmTxU5NX
lMyi+xqoS727GqQnEZNSzn2ZwXS/s1QHfUNPjlC2K7M1g8eCispb8mGG1ov5OdFPn8WXilb8a6zm
xnNu+zBE5tajyZZHnpeluEiKNwzlz7GEX2GhMZNBCdWE9+kzeSaahBQkjLeRPhvu40J9Q24zwt9h
+stqh6zrYYviuwS5j1J3b+LfCp4sBA/qp0vIErFLHDIbpSLyE23YxGY1n9TUnhI7nuUXzI2XAMlG
x3x0Hl6zm3WxLu6u3gTrZM0+eFceGGrGl+DEJXAmXHwyOIO1uIf39J7f1QcdE+UYW7gHFP5AXgyP
+G7SSlL4DUTfTJyx5qPVsEE6RLjSTU9hFzH5I46M/iteyKw8cBTXPLvRqgEfWqjcCTz5DEwOfKyL
7GHcmpeQyUQIwM5GmrfzdjL6fCQ1cFnY8MNaYZIRrCN3Q2655hAbTNGIlyFi3lsvjeg5/+C2kiAC
zNTgqEl2AvEtnOMgE6Cg0sRkG0R12K0SMr2EdkXMhIbhBRWym64rAIzZAqT1id8Zod/ZC1sENgew
TM/xLb3VN7PeMglupDnaCk9di8bZa04MXXSIa/Ux4aws2xUlPAWxhsnEmBWPBBt0R1qZFFz1Z5a5
2DWCrHX00ntP2GeEVCNxKR9MADVq/MlTLsCkd9Y/k9fq1fy0aHr31pvqfgWA/qMZTvQMKA3rK34W
NGGEGBG8DSNFJ5tqNU3VeUTIc+FHhHEU3JvR4jjEaTZDhpe+1FdAKAhBeazL2kmj1NGNXcCqNnq0
syZ6N6RbmABUpZeiY9PIhtODYq2RFddiM7SYseU9ENiQ9vBz+ie12IBNpSNhh27oW8YgxbkvLiJr
jHhJd3+DFMcHi5xLfUpVOwZprOcLdUv6gxe9SMUMM4UEKMfmkc11bDREfXGRwr/Apr73Wls2YQnO
ckSNSGsQebZf/Zf57D2qT7oBnk8ufk1mRn1wzsO9DmxKS1YD0x+BSD7PW+tANHVWAIOHwWM2yRFS
0mNocuY9TK1agWogkxwaBXMMUK518AV7SDBo4DJ698vb0NkY71JSDfhwTEeG1tOx8k+673TfESvY
Ey+oRY4qXk31y8o/XYUYBsS6I5ghOnS5Jn0kcwwO2vjIAAqbLzsQd+cOKrFyyUVXHZWIQ5Wkn7g6
iTQ+BNRIOiCo5GPM7qF0ZvFP3RTlttvsItj8pFQVXyFO8yaydinrheSkw5Go4ElkcCUC+BIFnAlY
4U853IkC/kQFh0KAjTnUHETwKaTgnkOrYEbOR0eFDMVCoLnrso++5lZjWyiUBIFxytfSMyItfzwY
YCQ4A/ZGDNBynFaQERAbrqretTUNjzyJINJ4KEaB1K2n0ixu8aScAZpMNTKC4ZDAcUDx+E44A43Q
WCILyI27Ujy88DmWd6V5bPVdWjwIYEbioxu2rJ9DPkUFXb/afZh07654jZT8zoxDr06m7O4FSE+p
/JxzVsrKK3TyrWWCIET7YeHYHol5VYBAlydPgpzNn6UH3NopbFEopKG+/ETJsKqab94OvfA3g2ba
rfI8ViSrRRXbJQIY49HOydb+b17gwL0xDQk5KqhfdfIb/juXgGqyhvmlrSQG4S9f/9sCx/inrrMc
wAxAGunPvuW3ttI0/mmwN9E0ohfUHw/mb4g+aQo1JSBBNFmWmr/CeFR+CTjfr5zg/6Cr/NEy/3F9
Y9DvauicIQiSD83P/ev6RCqrPkvjsd0wLRIhWYDK9VrBSVHqyWQZK/GwNJp9NSjLLLOw5m1FhUAB
GJLBW4osrlFefLCuFnrZFEic4ZSIU+MM8iSPmpjhN9nDmdZtrRcDhmaT1PtCJvDQIyQPoxqSb6hu
TJJRpAD/Jg0ogYcLx2reDygs8cMhuNIGQA0ArH75wP5G5A296C+7G35yRdaw1soqzfSfluA5IL/a
qgDDZyYr8LxzJLVY53I5s4S9Hx8NJrPpLly3GCRJ5IHkkSyKN0vDnZS5vECTIVWtIi0b5r7xVDND
ZOkGjf4xhMTRkcTQYe9myT/SiZcoieRkJ3g2Z57OgwRbUtK++IG5Mut8Y70Z6oaZ8zSkZ1Bd1fE1
tibWfMBD1aPY0+5ivZSDZpZ8DpBUTOnU59uiYuS9H98q1dE4ovnDuyf4KhFKmVJ+7UQy15C9oGJj
WUtT5qNfp6I1P82QbZD/RJ0PCHyLuLIqifZECEkGzdQPB0QrkPkaY2xnxujkmrHoX4uJ0PZAs5uh
tJU4tsWM84cmUGA+j62hADQ/zRvIfxKCzcDvg8ly4WKS4he49DUMR6TL7VWNl2KBpmvrfrmWc6jZ
/qt3r3D+kVt1F1lB325K5seh9cn3IugusE5gUBucKvrNgoihPvk0f6gDTUhQjAgUT3L+jwtjAm3/
aaPJrawTmI5fCIu0/Kcxy1h0XZakTbvp5c/IVbfAerBioeMu/aUprgPNllmUsNxh4gHMIIRSNLIp
p/WZ6Zt+Mey1n00K2//oLH+ivWlPEsXEh4cw7KI0zmTq+mJTA0VDskf0pu9FMR+5xvQFsizpOf6G
dI9/QJ4PRJF8UCDLEVAOsjknWSctf9QwSQ+TuXXzzsGFIU3AzucmMwuf05QWm/GjfEpAvQdz4zog
vqWYhggxG7oZ67i5AFuCzwrHGIPGBbPrKXb8GN1BWYI3bq/GSierHG4jV9NnVUZHDzzANAqIZu+g
u0NAAdYSpC9qjSIa9imJrwJjUsK+UfSf3G0abYEiYBtcymiRdMb28YXhKDulkKydMghw50Km61Wk
WP2xzpxQ+hcF7n/X48jT0vfPT7Xfn+aM5/74VDOjROrqnuCfUJXPqthAF2dzhTk5LqcYzY1IIMYS
lvemPDEaukdvGkSiDwuCxyqXvg3yhuCcJGepcUJwUWlOXqWP4w+VUrnIjLnPlD/k4zNa5i+0Iq3T
pIBMbfa324y8eO9bnhINV8QEk3Ubuq9ahbmzYxNxlZOTKsmPBtDwCKUSIgWCxCOecjL92lMFTxwF
HDMrEx4Os9+aDYknI5bCS6CvPaoICXPtw1tTrdpx9N27u+rFUPbGvXaoHGlqWPAc9YOwGs7bbAXN
7x1rdSKsUxrqikX8a0SU1kCoCxtCBtCDzTq0hGsDAge7FVsTouel58puk22BONPaU9IqjGqycl7Q
Jq3pFgmIUrEF81hmQ3FqiBFMrjJmVE1ychg5WvSskRQ1QtIUj2G8WtLXmiVSa+krj8OLZNazwF2O
7dXKQFEjeuR/fV4sCOfCZYOK1BnOsrjorsBs7MxON+Mea8dCe+rOPuG/wEXzdXMMN8IJfZATPI/S
p75vbTzEV0RgdN3hQNs4nzzRb6QYLiSHZq364CaeQ/1a8oYvrX21KzfpvtpW105eIuB579DLPzdw
wlgLdKkNLmDhRec4s7Xq6KEfxhlFKVq1c+ONV2F0R7VycEqN+LVAxf5X100WOhJRJsJokqj8+7qJ
UuevddOfv/63usn6Jzsiht1oavQ/pEdZ/0Q5ZomG9SN6+UPdBN6QzQClkyLrU1QCnqPfZS8qWfCM
zSXFRH4G9fg/qJvQ3fxN/fCHVz4dI78IX7pGGoS2SsSNOVSmk7LhTPT6qe7krxIU+GhaiA7WOm0c
xuKK+wv6JZLd5JgAOTciCnnsi6Y3DyagOm1dDamh1rwVPOS4KA8Sz08jj5eUZQ0BBQYGvZZrreGR
CqNAKHaV+Txx4v2COW0nUXMRM1ffjP6UR7a85/nVAEYKRC7SQyt9GvwWlZJsquuq9M4BDHfekEA+
sRwHxIK8BYJE+gE8dCVG5nNgBS+Ift4zu/5aEW5Ch8+xRbXWf4UYGuklp59hSomYir0p3UYxkczX
kDj0TLh5DLWiPt7GYI3JY2hZpq7EQ+Uu84+iv/RRCAWBAErCu1l1uZeWXFlxGbzmmkNImzEPP5G3
RBAn6oVAC0ObL9K0cfZtSnetagANyHSfEYMABMm4uNJevker2l0LLXsF4lyBOTM6nY0sZycnomlt
6wbhC0SiqVjC9JMsaxlXzn40MJ4wPkabStpMt9Kio/udsGbVJ7WJv5Og/M7qbp1jm1m0TFHWZ+OT
KEuPp/1cYRqH4xzCK8zZk4hWc5wHB9bAI0kVL7wTFuM5FvjuSlUcQ8LZNOD1i0/azv9ka9zxg9k1
rLe5H9jMxCzEi0xJI/yELCZEXHFwcm2dTE2HuUlJejpug3btq3sCJ3MZdNd6PLSTvKe2ruxyC6Sw
k98gRe8+IEVI0ZAUbcukIEzXPgoZK3IdLggQTMNXgDoDlvGATmpTvYnGAqs44z9K84qp2bLL7dxd
FxKgwQOvIz4Z9Wa4p4gSl5SzQm8r2UyTF5x6XMGjse/MrRtv9Yk9rRUMAmoydO68A31VHIxOfydi
uOZ6MWJ/h/TUUaar+aSgB9EbZvBc0+VLp7/A1JKrg+CDpLp7QfsENWYW64hpn5t+2YnN2uCCD/rL
uJA3DInu1C4gjQsONC69T5kLVOwQy8SjQeA4s9qEpIqS4UEChTuEsWw0z9P+CHWYGmzkWvseU1KW
VbFDViDYHNMyC7RYvBpRYoe089Uky6/VequeQUgyxGbIGBBmkSNpOVMOdUNJwU4cVgUhLHwPsD4l
2nbaZ6GG5FOGOj4owrNE9c3fllHwICiKUniMsEcgNt/6sfbzNyUBPz0jnrn4Zb4wUc+Y7JTZBlgf
yza2Ho1xkAt0l6o+RrgPyfsp5WfNvxuM10Nj5xXXIKLIsy6I9hGeFQDH8pXR+PNErHa+3o8z7d2s
Xdv96gBfVScsy8ShE+sOXHAKY3OkhRyjjkaxikrn6onCmppCqdV56W5z85wyHq0B1cAin7drsTTY
VFBbNT6zo2BRUxiZ5YFNWVSosy8l8TdMelJ1I1kP7RZqEBE0WknZf20bR3kM+WcyLGrisOmOVFJG
m72JMjWoQ1vdGb5xiCumwkDBCupklPhZcy7gPiZGP6sT40kV7Mo66gynFevdrbljWC/ImzFagVUb
bPGRJiRizibE8mDn5fsydE/xt1Qk2wrcuMibcw0p1g32eK18DE10HbZsfKh4v2prVSTlup4q7uAi
wK4oSJ7oAK81cmhbcK8HlNGpBYGe3ZDchxdPb289OrW06g5CuA6UYiumcMBaZVkOCA9NiDTg2zEx
jfHGoBzsyAF15/Q5CxFpTKrs8+FYBbcAXbMExXTudEYGRPvW4sciAQOAxpeLiM2EFE1ytA1WGka2
CLb8Rw2BFGgsYc7PpTMfhz8lrmM81oMlVCIKXoiPGuPLL2apcbHswG8MErk3LA4XBWl2QGwkImkQ
bp4CZZuFu4zCC2S2rUaLRrHDYoqaJiMNbF9LRCDlGA0DFlccuMoi67wUvRgVND5GC++hOflrpWaL
Bwa7zV0TGB1W2ChoauIM+TMHCBeviSzqGK5lRzqBa7zUxUeT+VdPhyqEyEIjZG6com/5kEmFrrJj
OuJmMfWPElmSvFHUfGNIjhgYNvvctc7vpOEsam2C7WTIfoYJlo/dHcAZaPrXKH9KXR5Q4lkzDqJ/
IhUgp9lRjgBbWGnp3tcgPnJkJcKA5I4lULTVQLlgaRs1YgNZIaXV1ruRWhOEDjdFqrtgUR2tnNcI
CaNuA5OpH1YNUXwLudqY2EpBvpEcXePBjK8dvV6/JU9a0QSui6NhHipjbUC5LMxFQDRG4Z8YBcQi
t94hyfdWuOnSYwhmXMYYOq7ZNpi8IxVbl/RYdNfWeuZHyUVj2Q77fCk1nE1vsP8diUNyQsPucWWG
GibVgy4dhO/sBKA8+66VF9FGOyXhHLOhLJmHrr+QsELQwsaXVzF+1gkiuNBBR2E24MRT2KL8ZLSd
DSwb7q0ClHKFj8jOFsQP2r2E05MoEQzD2dEQdlT+MT4P+SxshI2pOx5j4P6rIgGPV8j5yNVKuCLw
fAUqpY1JC9jS5FjN1z6HPKMOb862YERQRQo0j5HwTa2XeK0s/zqVJROJhZ5aifC9rcg47EVv0eKF
BeVfRxshuzOk6sOVetXCjf+qnYizs+RD64zhIVavzF5CBv3sIiyAMpwPGjvU7IijOVnn5CK4S85p
Pa5mwXDEaZs/cUzEzCCE9046G+t0fIQ9dxOl10LuDh43OzTEd7xt7pdqHnJWMgaqZ/A7i2GVdWAP
5hQ/OoZ0nsLmlbuysi5AEWAsWnyTwYYeJa499Z7TodTVhwA/vhaWY35XJKcVCaS0EcSRadWz42iP
WrSIcEV74mfHbW0umKl1w3cYbGA3dMbeBIgLRYnvr0D4q8xLiZqM1eMhe2mOU634ip+QbUPLdz5W
C9N6L9In442vEaIt52+Ur6NiQyBfzcKh0F59CtKBRZyYM5hhn7UXOpKal5GizzWZGYIE4ZqxEIeY
RmjHhI3Q+C66uzPe8NFClw7oxdAV6sekfp5yFkunE9+pHtxqO5o7t1iK2srckh3sPYYKpgLxq5C9
ulU6PCm3vF9AvZ9AnDycb3zrKMqX0VUiorKcI4Ms0yWXmkkHLKPinLdvHRAu5ox7nj9QK4HjVMhI
p7EiGR3YyVl14GqeQhtKTCLz6KGuSO0b5De1OYUArCoAU/PspYtuFBadu8bJj0gZiaF8kJGZao+m
ZAHAQbKI3UuztcJ7ZJ2ZIihfQbPkbaq/+O3M7ft68Y9S99QqCskNmlYLZO7hEp10o56B+HLAYzhr
BhLCsPV1hqN5GLMvFR2rylZh56UHlBWWcKdDEKyVIO7gL1MRkIuxremyobWjSkRPgJx44KVG4gJz
s1zYqDLQZkRU+XhQKwewCRLqXfwQp2IrWI3auZSPEhFRIOVYv5s9ezAW2asyZ2Jh+9G329LR1jc/
HBfcrrG1+Iefx7rmGuoImRU56uB+xFwoXzy9toTGVhcsLIcIfpvPGIe+oGPeIID98jxswA5XyLTt
H/ac9yRVkPFd+s0mlp8XWb/z1YOEjhKIGm8ZpnO/I1LaUWhCyvgyZdoSnQRYtLeTA2ORkNYhVwKn
oizJzWcDp81/bZf9o/xCSyZjGMOtBcbjl5nm34neppnmL9uJv/v630VvMiE9IrDH37IFf9tOkBUw
8ZJQaxqiLLHxoHX/TfUGCNIwABsBiNTRciq/20sUfklWFHIE+Cpd0Q35P+mzjT9N8v6ledP16RUq
hiqpUxf+S5ddGVZVxCK6phBYTo2UrczOkWGD8V6kIP3wLnC/dFAQe805ZKDKJpvFzGVAzM2NrWoe
FMSTkg8611GFKm8xdeDaPHpk5Spzn9yzcVkuGx5s2nkoj/w3QsPPXdbMCyY+PBVQ3sYLFW56fBDh
AZ87BHGsRustkSYuSrlVIcO+x5M1EwM7wHw4cT/wEcu4bjM7ZFeNJupD7+4DGrzaFxe/fLR/s8fA
78M78Mus838+W4SLmsrqioHJH98hGNlk0KZii/4gvlXIvAwUwk31VegvQ32XnhBO8VeKWeXQJUfh
C71+4bTIzlY1qUhNvPBC3B31wct2NaYLoHw0ZXNvTwHZT1DuiJzXbofKitifxjzG38zXcjqe2mnT
bRISGbsVTaeIbcF9juvdOK5qEmSWnfUmVTvXu2TjyXrFYR/QNWBAQbAmXcRPJBNeM/dZbDgRvT7W
AsfL31RpizMUQWJuIsab59f2mR4QlkWFHKvfEQAYIeUhV4bX9s743eMJdGDHr7800VKYY/BecnLm
m+YanPQPt1wn9TIx+ExfOHqnIfXlaz3QZTd0VjDSO2MXMStVVq51CcRtVbjgCrDAVq/1o/9IOBYH
I7ulvrDM1UsKligkGjBc1+XD3ev5R28dfesoh6toOPrr2lizErLqT4mSF/spgAXyqq5kvsHkFOKE
5oxBBpAklytZV5YYWmp/pQPclt51hrSVu5HGVWgADqW5PlC0w9iun7wlD+GGkWX4xg/QANxdNDSU
7A7YTMu8CNKTIxsHcOIfOwI2y2aPNThoTq3/WbdUUTZqo4wpBZKt9oXUSfRfkFKGzwBqYvhEg8Bj
HGWlAuYqn/t4X8oQF3XTSo4eDExbaqez03v6Jj9AdtylMyoiU2OXRVAHG6KTQlCe+4iTdVhRDG1l
+FTyCvdmYqw1fdF8dB/8SGW0KemiJk0MDUsKzz6GmLE2Qf8xfMnk7xz3SVYSN2rHJcKoubvq9YXu
QSI45jAjWB70OtCUhUj4R8Uacj1wJHoSEwj2JGgO3F1W7izrteNMjMD9G+66it8q7Z2uFWJChRbQ
cpd0m0zMog0SGJkzi3xclhEpsxhN7ZYSh7VSzToGeUXaXFmPRRxIBIWgrVUmCAm5Qjma23GKZxeg
dgf9QaoX0eh9DzxeyrAFSiadOmg/YmHCZ0WPV3qEaqNWrZEAFqYxzwfDDpvWSXP1S3kpQMFM/9RK
7AASD1CqQVjkcMncaBmgqWJcZ6K/nUKhVeWRo3DNVoUhXYxdC8ExMvJ/PUv+G2XgPOhg6mnijy8X
yfZkyf43+3rodxwsv5yIf/f1v8ydLYnDTZFl/uQfsffvhktSeCfD5f/8+9/X9Uy2WdZTiBFbKZu/
H4cYMRlGG4jHWeczRNb/s0Q946/LSWIEIQeCDwAriIvzj0/7sLX6IC8ZeCRaybxmRpwcTGIadbl9
7Sbdj/gVsrGNjTcGapOmt+Sck7AZe7bmEXxpkXhBnHg4BYoxVZQI1ya8LdwRZMBCx3D6gs42SJ9L
FyTJxhWuohth60e6LIZL0fI2qVVsJaxvgzxcNGo3rfGvrqbQhLQ544ZL3wLgiHcsUFDeMgXooYz3
IkGjUaBdmyh5iuVxVdCSRFJIVU5faACgTVWTDPtJJcoB5vVMP/Cn4CzsY3gjlfeOz6nzOwTjxKyj
zKvPo0xiQo001p/npK6bGUF2H/xgxkY91gxFK+TDKbU/pJ3iQRADKuxjSXeLmLzlpD7Ds/kg236y
w6D57Ypv6Sln7RM3j3Hdm+aL6R8iRi11/176EsaMMF0khAYHQrnCcvbS+c86K+6QMWMzSMsoL54R
s8ugK9AW9qjkTVLdZapwlRqjeqvs9LtgAD/HB4RVR6WbaNdq+wR6C4bv////NF2jN8NrZ8mrCgsd
cmrsk4zUGZCieFKCGXAZLFJu9C6DWoVueG2oOwjvjSa4a4iBCp/VulyBFlZ8GyqOkTL5nIscjpbN
74jO3pnFOehaRmxs9xkzeIvgHNyGdK5dfBghCGSZBADSyna+u0DanIdPvO5ocKpuXX0hDmt1h6W1
tFOIUZkxUuutt0Y6a95SesSnaJt8KZjpCFGrZwnAMeshHN0zTWFvq2em+uL8HcHYWiclbcU5D1YP
odqWSZF5N7bjKtjXG/C2VbUEJ4EHc+7b2cZb5eu+WhLmtIxBJqOdhc28LrJ5sEEt5iChu6FC8EA9
M5zAWuPoc4agN4GxE2ZO5I3dsmxtc52/690sMADNztrlRn4Ob/4+3rvvzUlDdTBPATZ8Qkvulr6d
r9h2kkrzYiGoWg4vPmcW/AYCN2bheyaw0Zm1K/8qvBdMbIcThx1rlndpxdycMMQv9vQM8pONYduM
rmM5t1sRwIWVU4KMKpAssg5phtxVgLrF1VZxcvLMvQST02RJI3X5ts8dTX9SNUoFfyslKwM/F4N1
dWPUn0ZwFssjr6IXl67qM4ohnzIaFio1cMrCmIWutA9M1gHms96fmAjVZ8SDMfmwvg+q42dm6y5J
EsLzqBTFJQlYJ7OOH4gVIsQ1mUy9Jn/whtX5SRXjjdLFWxaeIwHCw4o/MqekmQjRun73PjpzX7Rb
lQEU4tZ4XpKmPV4rbtpCvxXGm2Ciuk4KNPpiGu6bonjpRWDngEhM5SVmdM9gnDJAB2t1QqTfmwPV
lrJUfGurDjTZEfFyrYe/sN+G4WbAkwFDYVBfB1QocX/U1K3Be1nfxw5LhPVpCd66iE0nZxAuY75A
cjqadjGlZxhMsVH1ZiLaJvCVPB+YmnsMEHOUEVbyUAmhiaMQdDPaVFykSfTtaRKjWi3+HsbuEcXk
jKAGUbLXuBRZzExwDmCSe0sdSZHJtH0xkWOYs0+eisRMrzXC56RqmaYbui0CR8HHRWeMwAQfM8rM
Sid6m8lWo/qOFarbiofqLwfd3/QHkjxhZX7pDzjp2INC3Jj+oxHR+qcOigS2JFAlpqeSixNC5Nu1
bDt0rB8ZFU8SdLaO/rcMsQIxXtAIIcxHSul6or542PSmxYxQIm32dy07vnzaU/KGidWXSIHXBu81
722RbjJmCuKybGbmWxKl2wGTso+FRderr5AbIDWK1dggae+aSw0ZiVmDRuK8dRfaHaOXLCe5OVo3
JzameXBuhuNYfdY8dJN5fpDrlfnetbZEcdq9S/VnyYUbixskMmwJeTGgmAYsDAmmKJ7JxGbOU5Bp
JEC+ajfljUexp9374pBNwDvx2GHok2THgGqpbpKXIcAAvi8JiiPTUd227PNFQuiV/F2IP4vEYnaa
2llBIrULOevT0Lt1QU2aVQF5Q5yaODKSU8CL4DQM0HVoob5P5EPFynWKRA41HxQYdkWAh0RCK33F
rPgrzePjzyf931m9oV9kigFeFSuoRnv/y0X913kGV++fcRl//frfqzdRIpmOekyULdnSKZB+r94Q
BTA9kfHyafyV7/pbAQeTGX6GIU5jBkv/UXf+phuAyawbuoregMRCS1Kl/2SeQfbxn2/H6aWbEn+U
ruOG/WnnfxlodI3pNzEVHtCjpp/17Kalbjz6Rcjj2mfu6dfSzgizY8z6NnRN9ptCC+P2qhfsn716
UkMW9G9mWZIfo6JRCzgQmUmiB8hL5Lz+z9xsXDUQyJrJ8KboJN/aU3g8HLLLYNFWJOGm5x4PlY9G
R7zFrVKphFksDJhROdNmCQ2/kqP+N5Fvlnjchea5zy5p2W5Id+mptzBy4IhJDFIb/JvWPaiHmnGt
dVcNPeHWkD/qValviDzvd6QTVwitkTSvpXaFHaFjr+3ovg1ctaSc4WfNonescIUhr+m8ZhhN6uis
+ceh2Xc/POcCv4GLQM1madgUzB6dng1tOqcD6ljKX6ILa/JxYjqs5Fd+/pHS87Uk3+8NTR4vNGO+
fXUpEYDPfbfv1ivj7eGr/JwUeLBvRFKEZiY6iAGX2JzgII2nHnbkFSr1ap8h5DAXfIM4nEAOKJxK
Jpaf7PLTmrk0aFWkoVtTJFdsnqxoptun1nzLexvzTUPruQmOw27MdnG4RRMSDgRUT9WM19gjlrR7
87YHs4VIoreR8l/YwDIMuaTjgmeu9Ko/Ne1SK5yutNViq7av7mAsY+kqIb0cs73LwmA7eT1RY6JT
7aJdSp3l2gXQyVRYlOVu4CnUoOf4LGLgkjzachNiSLdxVaL2GEQkZrUq3nuI9AYRWJi9KCZ5V1E/
EXExQCdxinBrUUlFTN9nmAJYhEsTmuiN/VWq0BaAXFr75bbEOGNrzbNMzhhFdQD1IJjLIyi5+ub1
RzULbEE7ujnDGqSMXDnNTeNXTc7zylrKQEX5ozIubzgNuPoUfg2/YMtkQn7K5SMFz0TOCokXXodB
O0skhnJgfuWZb4Hzu8ScZfJLop3GZF2QGJGhAVmL61rn/N2AOzaLDRuBDFuT2j2seEscOeHXkb6y
kAOIJ6yRUcMwxE4iu+fTYbChsx6p8MKFOFf02nZZaZXHI/JHBiACGBN8Wq5TJaRxzzXM++JBEDYZ
wrl6Y6hcIKYttivD4Np7K8D+Nf6nmNml/1KL71V4pz4ImBbBxzGrAasDuhBbYmmZgj7LCfY4QGqP
NYPjjbABgFM+QI5LwxQjsnXej+xYVNwyTyXS310y9QDqZ+gTTrgzDPAKc8lYUOgo4irzHaISCgV6
ydoX2MpeEoAjydnfuRtkDOGDckQU3iWeMUOzEPVTAy2UGjjAJCTbTB5QjZqO1y76aBekEs0I5JN0
mdw9YMkgEPZJ9wJZvGlWkwogDsp9XoGLTAWiv/AgppKwMFX4xCSwHnxFuOuckfkgntLh3vkrSX+l
m9EapNfLMpr/SCuWKEokF9UQyHfb6+ausgwIWiN5OFobWyY3cOHMZgJBB56N5iAnApIV7wNdcr7W
RNxRLMhmEHvVmfjBcgOw2QRyNqCiLGgcog2K80eK8qFv7Za45gWR0MySj+w6zIXPTue5nwcP8wr3
Ygkd3oX5neyCiafoeNv66tvavmP7tIlg5bEo9lZQ28BFOw1mqE1Nuwkc+Too5Mtyf897pNHfrbBI
2R/uYVW7N7Lw1iiYXlnsk4eyVuDxDZ/FwyDA5FCGNuYv9JBiuhs+jEvmVA6JeSx/HGEpfiqMZwO7
fhZPXNDGHFDAgZswuvmUbxjBQUlD/Su3uOWcwcHNUXz7tGSFvEZ+qveLGDURCdHXYIM2HHulDyoY
oQTlp7IuHMRR2OduiJ9I1n5JbgVpu4CIcZjivwPssfVf+qfCmliC3UN4C15FOpecwAq04zMInnij
qshO9iJVzowGvNtXxNZhEow2IiP0OeLUI3qjYDnGi/wZjx/wePJOnoxV9q18GNt05dJ2KDSNk7Rr
w45ds5nMqWiRMLLKwDJoE5g0+sD8gwR9a0DF2DVEA5UR+rEwMi6Tfj6Ka3usyu+0ppAk0HJRokz3
VWyn3aKtjFVJVd4adjoLBJwz1LwNfccy/8EtaOWBcIIBr161aXnMDUSnk5VAJbhtNxWRCXgV6GRW
AbigfgEsoqGBDe8hC/S3Hl/sOLcmli6O+xkqjo5gUgw3NBkDCr3tdA5gIS3JKldWVboWAqd1V9kW
LQXcWQ0lDh5sWOHSkjhE9MVIi3hvOWLEN3TuGEjdm6UcQhie4TJtlwonJ1tzpvq3EfYxqmZiXznL
gBBlF4aHY7PypJkAWVVaGiyoWUSCQGSQ8RFDXVxoxKqrpHbaXLFI8Qxh0vaRGWeQfJrBfF6w6DhK
5UGfkM3aGuOcdFb36mWA3fQcHQkw7hesucuLuPKOkci7ydTd3S7Ht6F5iDuX2BpUdnOD/EObZwlb
cDVw8Db0CUFYNg82OKR+zUhjl+GWYEbLscdiRb4hlMR4K5psrgMWktE9jQ7KsCmJsezuVrv0jnBt
Qc+ZO4Q26HyRzyc4KJMKSUvJw0CkiXVALoFasQzHjJc4DoT+1EHDQ/doaDtgqtkHuDudA2Oob4WW
nlrqKNzJ1xj4S50nNLk1wxEDh+F0Qg8rglMxsm0pfcZ+rVu2n19aLg6tP5uWnVp4fjEsLOhTh+yV
e2q8RfTTGRADC2yUQosRv/nsO5P+0DOQi8KRBINx18PUKybZRoYZBkH9S9A8JPHVx/SWIa6/CPmh
F9fDeDD7rTGAg9kOFbKyoxBt2K3no1M7Gs8/1Xr1adv0q6AtdGPjjh/EXUr6yQxe1OrZ55hPABWG
GqBTV8H2aSF2iffanHvF9baW9+R6J066jAWxvAZ7nF7K5DoW9zheheKy8V6hMtVIF7Xd+P+4O4sl
ydG0S9/K2Kx/lYlhMRtHObNHuG9kgWJmXf08yu6ayoLpttqWWUNBRqaD9OmFc55jHkUqvWoecG8E
p0bdNepCCuG3P2rro3APUXNWB4GZ3oUYW/7j6DfivMrCZLZivnTOa4vdv8woJWKckWbbsV1DduDW
Gko1mqtM1yFFW0cWFv/jYyqsNJ8Q5rah3GMor3L/RXgoBhJBh++OGqPh1v7H9lDj3s8SJXlkCcos
YM3/3EMBQuEX/DQB/6uf/20nLKnMmIGZgDSkKWKc/RsIRZEMogPpgxgraDrbyF93woAKJWUknuCm
EkXlJ+QgO2HyYEZvnWbS9400wr+lvdb+EB3xp9f+B+2148lBmxb4OwZQe3WJs/sFO8qQhtOm/6Bc
TvJ5RQVNMEo6LKSWvVmjWhAIzi1YKicFvFbBFU9xSA7xJquPBU9y83j2VyZKZGfLg1Z/hHvWbDcO
Y4huRNBwYLrM6QRAc9CpqchjMN/6RkMGZ7ITrWZjagnk9wc7RcBicnpvTM4fB5HtNH5DeWur1nRQ
38V5dEW5cXd8eJ2fROc6u5pqbUFF3O5L4kuDq3fVT8YFnW/mLwJ7yPIVkBMMvfWjfxjoAIXhmwzu
gBgF/gWHzD57S84p3H2mV98ovxmLIPnOw7Pi3tB01yi0A/G77lch08RbwQArerTcjeL8MwF/9AnN
uoshV3y6tHk4dToiNwBh4QIjx+3gh4yVJyoKdQpVfzWO+XkgISH1sHNZc4bsFz0kHv3qBd01c548
UQJE6bV7I2SACB2leGKbKDv6t02YSfu4uaU5vjhWlQ5EwHItN/HEeaqqCHubHZkicSyWs4AGwCUl
RXXtPrmmm6C++iqJC5hsJ/V396E/Z/2p1a8F4DB/Xp705/hW50DjaUoTHokcs3zcHktXswZ7wHBS
fibaO0IzZIU+zIdz6Wkzhfl3dKxJxxsFoSPLRds7+S0Ps7WGnT786JpjPgWEwZM2y5ZifqvNbdmv
h5c0nCPdctmRAJsgiBd87YeG0x6DM5JUGriovRs+PDNhJ5A+4KADQ7u7MNFjjgEhw6xIppIqrzzr
y9gyw0rkfXGAbYL8Di9ksgqXmbBBO1tRPdZ2zrQQhGRINAXJIxnO9pZejvCHtURYIcGxOhCPZd/N
IZ4jlgC+mBzBxwYfzp2SG507kZiBNqdmV5VHj2k7ncZf3ca7mCQoEUJMTHF+o/4vw41A6g4u4WxB
D9wQkHxQvW/WkIXwKPM3NdwE2gpOCbvIRB0TLlgNZNEpIKGDxr/bNuFJbk6yeuwJvfEhDq4N1O9T
Ldhp3KmgKekGnPpFNHepY5Omo7sHwnsh3wqFuDS589z8PUFdZ6nvCYDvMRjDfLGyBFY9ZXps2abp
z3Rhgxow0lh6GzPuwPF+LKdeR//ETJcW8hxyR6F0VQ8CNs72OtSPVt344hWyRPWZEq6CvYeMN8Iy
hmjLP6xvwl4lsjyZdhPceCv00fXSxZkRLdELyIw1mDvb/ZOp34TZcX+P35D+OeydImGce8JkhBv5
Pqq6YCCI65xCBjWq/aO/pq4EeTAIN0gtcCH19BLnG1Qi7XtcKGvXDGcd9QPJNAMEjIQxZoWJ7EeQ
aAbW3luU6kyByryVbzhwVjrSSf5EjZPA9M4GHE7xSJpClMyTt4DSU1qSj8FsMjiblyipvyTKm1FI
XcSfGYU5OVTeto8e/bPGphfbdJpKv4qYoFLaNCg2DQYPxoeZD9NOI9kg3Pj53svcHet5H51pex5c
2h1+YalTimodU9dsjN0r2UGRNnzPRhI+awwstVzp7RvyzUKe5REKZYbDeHkttnvXXFoWlTWji8iu
9GwZWIi0tQfjUJZv2YIElUVhO3H9hQOTBg22lH7zGCn3c7dpttnoMPbnrYuj48lQF/WAuiqFZYHM
vpqsSnnjHTKcYKNwBM6cBxQk/tLEsxEc1GBGaDyYCfFb6Oa1VY39VmNsCoCtC0++okpRWJSxqNFe
ia6UDVuIZgWWr2RdErPgT6wfQglBPqDh6CBLYjVbPfyHxtuDlD+ePIxVDMyaqNw1u3oft5GjhjzI
LgMnLYK8lmGyEO9Fti0qqg+5jx+OVq+L9MWDAh+RF458LojjMwvnGZMJgRSk8DDoO6m8NOWl50z2
1tx8pXNHZ5rEu1zFAHDMa4ZgLZBsYgZhJDTMAxdutZSvbJCYHBT9JIougjFNtxBvPkLleBsdwdGZ
yIzqHhEsWs7IWUmDdmb0IdYHUmNf+AfGuqXTknljOVhGFoacNRYbOAO+KeBw3mg5qS5EPqxYHmbt
llBJhh8Sh1+6pt9UoON5d1yUgJzcalbBmCUbzPyM7ZxlMEZadigtmkDqvQ10qhFbHQsEdhdcS0Uz
6ZaShTJQmwen9qUL5q10Qz1oYDp8JjcTxbKF5PkWnRxCtu/VW6Q8mje6IlF9VwNr60Ib6UjjtkeB
o5ddRAalHn2LQuaP0qs2Obopy7YKRKZsyzqRl2wRRWvOqYMfiAlGjvOztwPArk1gBwShlTP/hpRU
q1ijCPOAgR4+Lh+jZn7vIlKwB/LsZkb6SYvdIb05l4sxs2MvDgvlm0tMRsQKnX/NPKd8+u4l1PJJ
FfRH5lrhVZ7hbhwFvo05LxiUqcQf+4bFKFacDfLCuwMsdJx1cXen7ZVsLuh4UxaEHRSdJl5qbEeA
Ea/rl/hdxgmQDa/kgmeILDkv95yoAWxghG7pIk1tNSBHdgzDAXQjvfUVqfGTimjxWWNuQvFeSLYc
PYWoWDb3CjyO7vvL1lm2AL5QbUr+xnONKbLOge2YoIMWHwgBRjHP7+9/ZAkX2768duYYg2Z6mwak
PaUMulwwvIFgGzPPtsSDUm+xhsLXQaDj8tTEjOzh6/pxEX46ePLZcGOgrZ9FxqFEDFcwyz0miEsN
t3u3lkCaWouKVVpHX92V/YycnwLBnzef5+nho/KvRcBtO9PekwuUUHIXTvwd0RnlHGAZ+nppWSaH
2FxG/UHqD7r+Hm816wWdWoIOC11SVZ4H0lL6gbEIgWE0WnevfGooxAqUYp6I9vDsKHag7xtjW6An
q1y742lhf+pnZj1MY6LokRgHSMcxndy3f24uuLPlqYK1yGHIPdceDl/znqwkypL2neR3MUWtPmvQ
WnRbpuNM7UVjUr+kl8qdpuYEgaHGakriIf1GwA33Hv5tPF2v9LuMr4dP8czjk/UA4I8R8N59tM5R
Ls+ZvE3Ldwab3aIxbA1SbPmqEwcT2ka7kcvt0G4ccRmpZ6ovtGV1ctTFNWoypMiE+BWPSFxUwgSl
P9LAHokg3j0h2dbVXgCOJFQRXg38zrVPsOoygm4GGpDMRJZivXvvGGxc+P+8fDjmZ8JxKI7jHwvV
AWnMRlG/CkQ8VHK6GHLCgki4PbcAVbpSg8p2h/JvCB4hVhgMOpw3KeFRnNvkLgbt+HedsVX5DnYO
QKKsVJkiu1On/urqhwsBhUkIJXIvdNOsWZlZMx/MezH4q4DzolJeTPhNaYJkUHEoxkJ5llrRyYWn
Y5IEl4GoEPDctF//2CZzXB7j60V5K44ZfTLLr/8ksxobwt81mX/1878u6khIhagpsvyDbk97+luT
Sa6qKmlEv8v/3tTR3v22qJNBeVimhnFKtWSJ9d5vizoyV4hvZf9HPyxrf6fH1H8Iqf6wNldHqvyY
xMp7HyXXPwuP40Z1PK9yWZujzA+SzaDMc1ZqmIQShvcytDVfJqEJlaxYAD9hShTwaJmC4cCo37fT
/unM2keI5h0xELlg2af1Ub91wKLSqSfBEUqWDfMUcYbPdxk9xWDXPIQt/5JyVrtEjP64KgnsyskP
PhvI5lOC+ThFutmzDbClfnv1Ul8zUR0spkITEMxPA+kIlKthhkAZeZBtJFtgXkvtgRxZ3BeAJDFh
aFznBimA97Lcy917DFQd48O2oMilsZIm4edoguR4y+dKP8d0wmiLQ6oKnhTtxZhGlqJfeaPy4tED
BEBuaEgBn0Do1TfSNUyv7gMJmYUuK8AaiphlhpIaXJwVgeWeYVmT1qq7JEZpfE6bIiwkvCTwohmN
RcjCLLtyZw6fGYtG4dQLykWkE0RUQTBcVz6g/bNSQeWUTPGyhuJbQ22xC+vhx+ITeudg7looCuFm
oLzqeTi3gfYqjh/4VvH2DtGwUOo9Vo8L1qjjQdWDVRs9LWI21YgVp9llNMncE2oJs9HRQTFIeDdW
gbWrsl1CWDpZ38EWj3fGZonv7qN/ss2d1mttwHsFhl+0eSKjDstBGTcPvfwWy6PAB7SRpEuFEC3g
/a0AYgX+1uSlBpDn2N/pyquIYYMGNjHswHsP6rXDZwd/IZ73PtEyBMLp+0pbtbcKFEvyKiGBDeuU
FQnNZOQdSxANxiIT7wmD4wKRC2GLydCe5cwnn53DMhQmuSJcgpoD2IB4ny0oEyS6pHaa4w9ueUs1
KgtX8tfg7IAdMwQ3N0C5qgjtdfSGzxkT7cKDScccLmEFoM/yb5WEHlYRDRl7F0meRqaLOoqJdrRE
GpG9GcW2a58KZHJ20hnmv3urzOOxCeQHkays4xEet6iNA3tLRMD1KpWHk0pBlENYINyOLBhxruTU
OCUJL5+u8yyqW+PtzB5tN7+PK22lnBe9bYrtgHwD4nsbIbB68/J3ssKXqrcZkCsV5ZHsWa4JGF+I
jqzhTde6JW69dk00lD9q/UpaEzYGJnsJFoOUHjxxXwI+FV1dWyig5CvJeG4/04dTyAjET8xN8WBw
lDdjamt2Ubgj6hrcJEJlk5mEsDSdD92ffdA4HKtiSx3+IbLPO+R8Gyb7KCxCA5rNHBo8nzy2ubuB
wZbvpQ21PXIvY+hxHvKKtG0Vkq2XQpoTo3xXil86V8wYnBk5S+nLVeYmMpxpvak38t7V1qWyq1bm
ydlRpBjHaueOV+sZ0Ff/goqAm64aHgFhY2/NiH8n12UQ0FlNWw85GBsFEnQK5qsF4sChI1JqQnNN
Fh13p/tByeivfDocNOn+Hh4gDbZ1HYnj8V4+4X4vwQc50/QFO2HIGXKUVkL2mt7RdqrVPRnj81hM
aMRLfmvikd7OpZGUVx3ZM8MJ9AbGLiZLm4OyVXDN8uLSifGhcbsLwlJ8h92HMWufrYuvkXy3ct57
fcVL7XGAiOsg5xZ6qEDSE1IPg/SlWGPTZxFmbbz8FUw/ZwyNcBbz4c56qpP4on07ANxJD6rnBdYw
Vumlx2e8aCubGTW5xVqz4mLXXzoMBCE2fEDAHYweTvppZxPLIS7Cs3WJXjtYruJ+tMx1gG/Nl/4S
vgompko8pKh056yGcJgq1+w1K5nPr5ArxC8yr6EVDrnA68KWDchuigEWf29xBgL6VmNDlFyJCcSC
sjzquIeFbhsjI0BTixZrBEAMyOBitBss/nHlpZj+nsM+4h+4TJLilFeYy4wLgCdY07w85qoz07HM
rSoQEsIsP/A/PRFZkTUnIG/8B5wH+XvV7xzzB8BLl87a7X/M2FP0JFHJY2Lzo6KRqAx3hNvm3DRl
s4iYl2g4L9MV7khgYEgkTDbApMAqs4pVu7UKlFk0A09h9Q053t/AVv/RVRWlBXWPyRBdJD7mv1RV
+p+gKfoff/7Xqsr4hSwcfls4+1RAv47tAc1ZTPJVDFsWkLffSZ+kXyzESECax9n9WDr9VlFJjO0t
ROuqKuuUQfyrvzG25939UfqE+v2nt/2D2vST9EkomzDI9a5foxr2nT2JESVgSxS29HaQHye1fmVB
x6M4RmTKMPIhD8iPWXxKl+xDfo5OQcM4MCqBzNGuCSqGq5HxBEjqK0bBbEAgOIq4R3077bwhvEOs
bpAFYPLlkUWmGrgeGxHsOC+G8V3M5aeARBvHKJ5Y9yYprwWDsnVrC9qR7lgA4J0Aw+JVkgKzZsxd
81jbwnPht9OQywZj1HF3fPetWafPBfmDh0L6oXNjcpiPqSMmgKBVy8QvC0pytqUZCy3ERKWd4FvB
r5nWMvAIdeZZE2KdARlZOYJS9o4iKvjoVTX2UrqrWVsW67A7ON2oNWJqH7hziCDDyhffymzp2g3D
hRSjf/7l68hMAY+Jw0kTt+IOtQqS//qCJVUq35gqWS5wzgkqRwJf8voUZVNGUXeLNtMg4wM3Jqhh
K50qqCkCrPVZb2veixEfrbe0I3ieKE5p6/BGw2/TvclXaTjlHJtMjyHxGppNgGOUniCaTK0Wwjqf
0FqTz5lwGunjxZZiFvkQf82LwZjjTylpuvEX9cdSuoirDnjHBsU8w0gwqh4KKXHefzIY79H2Pqzo
AsTTRA4vwbHhwT0ZQ2rCLVucPeE4RvklhXgdjIOAugWhWDdPh8ch1WfmlwduhUoNXvprYB3xsjW8
pRxyDHIS/eYsjEGe1OcxO9HV3mPnmVHWC+FXynksM5o3+OMDlg+5+K1y3PIE59NohRNzCdVboVMe
Za8GH0Ky8eGEVWfR2cWrQj4V2RG0fu2TqeZOOq1fygwrEAOhlSl4CjJXE8EKImhl6qNSEKjGISLx
eCDth2wSW2Gs6kUTqcu2BQ6LhLq3XQFK6K9a4UwoFpPhDWZtRKncgXeZtby4Pv5XYt8/UVf6r72g
AWrTNGFDKf/lYGWL+Xtd6V/9/G87UX61KXNEyn/eicqawVnOqatpI67z/7WrivULGWuITWlYYU/9
WJf+lA6BodUgDwVR9uih/TuHq2WMxp+f+tV/v3S4VyrdNKJzXsTP/aoiS71HdkqD1ZWOwQIoySim
9thnUDx6e/DsEeHEQwwOvh3eYoJKfNZu/rS5Vsabggf2R9yMzkXM7i6EDzOt7zJKspgu6XVY6CfO
y/HYctS1ogEQ/kJf01OV49qhzGBB6h49+ej7u778AA0EdVxx9z4h0vRYarpMQuemwc1Rjal+M6f5
3PUZ/TM2A2Rbk4cCoIGNwSjSYYenixuX+JuEZPXyK9amHBIht6Dkz93eruBg+K8DeB7+/DE6iAyD
5iLp2myo52V3dqismuicWZ+l5E8VfU6opumaa8vWyHQw3LvA9Jp9qIzmzXfSpYX6QazzeSDgmEh0
Et2jFWr9aalOx1GauBk14adyBQjxFQxqJc7jRXgw9zK92IgKfi0QCZLOEqmAIItzEUYf5MCR+Fi9
5/IpfCO0uERGxOGP1Yk0cQyeLWLwWVXaLONCOypXmTfGMKqAwNJNnG5cBsmNM8MZOu5grKUYG7ve
uAa38NJC+TqQHTtMGvHA23OEmRDt5XbBfsmQFpGPstVSIUrhMrDYtS35hhN9JbhH+V66rwhbi08I
StVWO0jx1jgoaAPZ61i2RGwCujMaDhIgylupb7p6abK1MG1ZXBWmPbA0yI8GXBzxqKGd8s8xOhG4
OIZ4bMFiyulmaHoAO53+MTgHsMsuWepauG1ptkY25lDsYgXkDGqgAtFhPhVYUnTKvEzmcFgXDcq3
Rv+MhhdDeOv55zHBSSM3H5ku1yDeZqDSw/VgLUzz+ANesBtoodG+0OUCWvKOVL4+D6PEJlfVVI70
po4dMqpGJZzZfoHsjIFm08/MLROMEMOPSNEAwTWFUbQbwpMg3VT5AtNVw6SprbPi7OIYoxOWCd2i
zOA9liqUbvbyfFKrxsCy+4Sr6nnMZbVjKLPtqJz2tSQ6PWCGsurnHkX+WVqk9/QbyTQc8WQhfArS
ogHU2KADrFgH4Ogt1ykbR23BvqMf5g1f1o8YO0m6V4G8qDPNztmokzfgVKSDOtOacI9kWmws9VC8
E05NoAHGmXm31+UPaQ71hMn7m6de9Xop7BybUGH2Yja4o1jfskrcwUkRi/lEbJ4ClAmDUgaCqEEa
EjNxMh4Mgn05Deobaw8NC5V+660N+RZ0EE2zYcHE2mUaIIsg0NwGTleue3TK39HVt8cDgaeUzIoF
lSAR74ts5a7It5B4onI1DkekTHibXNyBhTUCZQaSs5wL46JqbuwkXOgLWnBiVVD+sDQaBYH8IKPd
cGcgQFvhL/bEU5vbYzEi5drMc57OPeS+855j4zeSz3raDSjsa5LJocPwTjDQFkzVnZu6jFb5W3ou
sA0WGvqQ3tfZ6BUycifMG1FPFgzoSqofKgUacLNEjpgr5LZDHFGyDjFfywQ9HIhgCeaaEyxjiFCO
rG21VF1KjnWiekm7lE/uwVKzROwJ58hddU5ro6/2WtL54GAVhsHqj1qvkD6jemUNpw5WvSm9dKfg
DtIe6pSG4CJLXyo5ILcV5LL3hCczlFvfP7nG5N1EpApgviXvEYb9w+dWq5Ep8zVq78pIxGq+eneF
iLYLFvg8WRfXKuM3CsNx6a1q7HkmKG7b8I7sl5mSJjA7mlK/QguQzLPk3g8CKyyt74/mm4RWTMFE
E+jRjvdnwGzj/8Zl/gBOjFNzJJwRb+yCg43U4pX4hK1ONdOM7pd7umKeNnToJooDDHn9LFHg1kJO
grp7QWunDF9so5nHUHcRkyN3R4E6O5O0dYqJhsuvOTcd2rBZ+NF+egbDIn2Z89os89iBmS/5ylTY
ueXOSoy1XzksW9HK8BCH9y7Zfk2gpg8nSr25xlKiF2b81KYpS2yTNR5PFYrftcHMpUCv3ZLtFguj
GZCaF3GLj8ARLa8o+3YCrT1lXwotLUNT7+TnEuOnwr2T4tMbt2brwiflYTzgQvyen/GwNkh11PfD
tcUYyNyUKaeA0D7vixOjIK9F5dkYboJh0fDmFrVrUAMQbsY7EchwwykjpNcEqTGiazOeYx7sSBCt
lvE9ujL6Ibs8OrZz+VSBc4dM77crYu5YmUJIVMovOSoTRqV0MQHT0ZKdc6znjA5HKxdODRboYvRM
EmkVsSPs3RJKhE/mjMz07FFRbWZCgH/2YyQmJWBuauEkEmfE7eR152QuRKDNpj2PUpNJlObblWQS
ranyN2Web8afiJI7eKlAvOJ1RF4oUl1HPF6MdeXCwZUrgIq67V/CeNflt6Y7RaivYQd5wzrWD4T0
kQanc2UqG7WlQF/yBpp80ULqQvuJflWDN4Z7WH4WyjQVXlpo9v1CkAG8fapMhNrqJkvCHjogI2/T
2RDHhFOmrYRFy84MtpCz9xk3QrmtWArtOJ4R0VbpQyBuo16iN6cgilncBuuic0cuDRfS0OdT0jpW
PNKbYuZJdGMGFjD8e5OBFTLYJoDNNADMM6MO3xhA6F3JJ6qKs3olrFVmjIiSjNfU3RDuk8PEw3zQ
GiGqzRdCflRVn0aCsuRXtESHhjeNkaj5msdMLSlAmdPSKMfiPnPZDXBChygFXBQDefrSw+OT0BEo
6AnM0drR7VW8KfgNuzEvKru0TMIVLs3yXbVhWSoUSS46hVhXASjok2rbv6Xgq1l7MSpEw+7IB+gH
Gdp/FuLYh5I1Hy2GbTlYESqrJA8WnAHVDChhn2OV5Bcj3Bo86FtERzCCOZ2TD3TZSjDTEV2I5+iL
wBKUGAXfA587U6ZDIW9sDHs5DyeB7Fr+Eu1O8Wy4kpic/aiuSO5irxtHNwNVLS7NUQwi18UXjeQC
zOCiIHcbvodV21xk0PEihD9I2sGr1UvrhCAj5EsSWNbr5goxN9+A+0ChHWXLEVCfolSxjHuAQRP1
SoaKJR7lLAW6FqePkURrSz/vz2ORBX4EFzlkeMPfVMM8RPnRlR96MQ1aNr0oZ8LxZFoxGYC7lPWr
7tkT5VpspasFjkWRPtPRGjre30L7har52jMbk4FPLPG6Gx9eNU8B67knphoiUYyYtmtyeDVWuZG6
km5tsUUepjKCXaSQ37KJm81LA5A2wEY0QwHaodb65+IgfnQ/9FLiqFmVFYZM/3GiRuOHS/aPYtg/
/PyvEzXrF2ZgNHY6dQ8AIpEN529iWEk2GKjJkI//ndLwqxh2BCQpqoUD0RQt0BC/TdVGMSyDsJEW
wVr1Rx7E35iqjS3tn/o+yVCQ5BIKDB9p/Pc/DdWqVFC8WkE+JNO6oChlcDYKWBciEqZiwOWMOBZN
TdsuxymPZpb/Gg/8f2Hr1l81nj+/AGaVP7+AZAgU3N0qQSTKTDdYvsd7pnTSsGEq1BJ+0ru7hlIH
CSvrTJhNsv/egy2T94AksEprW2BkRbuN8IPUNu78UL5EjLbdnaJvStyDe+K7ER7N3BedKi7GJEDO
FuaCpXO2tr2jwZncslWjWxjImKa1myPJL8DUnNLFCEkAFI56D/0LAgE1WQc8mfR3h2GONct8LEqs
Rr+JSGYKc7+hnRpFG7ldmbuajRYA8mXlz94RBl4xq6w7Zu229V6rk8yZdeZCdtcwnCfprERriQMO
0asTPoyknXfkHqXtf/uszfHD/GOXz1Lc4tphGEE8we8/7BACh5BlYb2uqVF11hnILpnThV1+lamw
CwIhBXo/j6S0isiGNBI/CzQopG3pK5WCgqUey47+k21Y7LGNefVBPyozkrMkb0a2rfGqVPPk4q51
IMj3eAPGvn5rViGKj2/EIzM6m0N6MokK3Ah7KvPkW5sXm3SqstzYtSQDG8prxNkPn1h4w+9R+CUi
m0XIGopIQZ9vgTUNfVKT2H4zj14qba2wVBaQzrC45rtkJhmvOoSJpnHyNPZiw7n/hPgkiouOZp1O
RxtzUktxkksXqii/YNUACsHT2WC1yNQWXE4+22nCJhRv43avLbZu2nPLWYkVYuRxwqtZU9yyy/Id
cHNA7rA1EU/CpZ5nlFVqMpPVtebPRlVNfi+uDFDhwsoHRrzGe/dOgIZ7h3e4d47p7VCySATXoa6J
gVL1VWLNliRTYlF81RlpgK9GYmW6Bz38immLiLUQ5HOQY0ZrJ9aZ6A92ost0ben3Otpo7wGN2Fdh
TJINYqICPDEsFJFeU5k3PYyqtS9vO0Q7xYzGw5QWpJyJ1DbW51hFwOXF03bN1063gx4YWGeX5Tye
13PULI2GYHCalujimnuhulas8mIi4gIUY1BI4cpam57MTPEcLIVZuqjLBx9WxbrRrD6xMLU3necv
zjqke5t8l/ZL9Rgz7+gd5Zw285SHX13DBqWm3OrudxqLJxXYB81xtZKllYWAyJ+xAS/FVcYMogZZ
m1LU1rBY8h6LcZgJU6E6GQxEaxqfj4gy3hk2+Uf2bZyCfaJPUms1JKNPC3WCLjHqeQsKBa1hYg8x
HTPb5YNv3Wp2z+B4o2hNFoY8SjBPHZMZ5ZhQmsMGM1/NeJaLLNzY9s0bbe7KuwzKFn8xzNWY1ucQ
VcsKf5dPahkwNLjk01ibAOQOYWQXCEQn0mug3P1k/mQ4o3gzKTtwdyBGRXdkvhWfGAzIJyDwiRxM
Wv2Z5J2tau2eEb0SJQM2HJAh9AJkUXyOFvHZU1KpQsoddujinIuneIz7e9kobfI7uv5gSv1Je6KL
Y9wDB7lm/FNvgVOJhHNx9vh8rBKJhEVuO+PKvskmTulMGPe89QxuXPbfXAPVFW0+/bvhTMS3Kr9w
3SRIiw309xNiHaux+502FttIJslSv3Mtj+4FWyoTvwRHZi9+dXS/RIpmsMCgH+SjoLD8HlnNXP0c
6/VDqO56+kw4TiKawaa/WWC5e5spHkxXfljSCRwjs+uRqtvAe3WrVePTWZNfHo5InNcIEwAIbFaI
gh1ZbP7J9quOqeXgnrQHolJVDG18TA1Op6pzzlGhzFFEbv0rLbh0Nxl+M9WQyNgG8hXZ/mdL7cgu
tfxky+q/YuONj805Z2+zYelNlpz3Zo36FaIZJ90bwY0e5C6U4V/iu4L/eSFclWttLFz2TUj1hUXU
2Ar3ZSYtDGVmE92zUbesVAaecXRQHp+Eu6zbZagVH4F4wvLGSUtux9hfZnyy0WCdynY7VuexiEGz
3PjkjUyt6gk4sHfGy8znZJAp28FRQFicllgAjVlFi+YDv/a4J6ydCIea4anA+UbTUd06ngMDKW88
UZOFOUunqAXIfkHUbc3xRy9kjeQQZdM+UxEL3mvr233J0y6IFsCw+S3Gixv4nMSWI2JE0iEbGZx2
mkawzh1W92azT+kRAI59y4wBSsYiK2/foOw8oNeXcQiYBoD1pYd/MFYWBaSMszhPhF3JHAaAXhys
wreMonYuXQk6lefBOww3mEzZOBJgNd8EUyQs0cbYUVxne0bBxdwgCBuCT31KP0iF28qv8iJgQCJe
hzfzI0S3qexGiEuCgrcDEzNQLUuMiGf1S78k1k7XTqMwlYlMm9hQBtJjFe8bpPqt8U2mH+Pcpb5I
V9pSxqh7xLiq8egcA3KlZb+QF0zQ2q3DwHhtkBCqLBvyjOiNirXVzd14GuR7+FkJM9EF2aQIEwpt
14ARMubFMGMjzjuIygWPQrT4yLOVXRCvuCj1j3Llcc/Qth2ZdqWlPdK7I5RjsFDv3FEIeVnwbWtc
xNYmUFGEiBstS5cesx6HYbRGTHoDb6pn4qaxNUpAF0/r95jz2l/wNdaMhQn0JKzBDS4kTkwKFNvG
BGWGYSxdUqSkubTSnz11U3rAAXr1VsEqWykLspNL5MiTkj+SZt+tP7MgHCd5eIK6bgk6cGQQxJNJ
DAgTqRRy4U9pSyW0BwDlg1Cf6waheFMWs1NVfTKSoq2K+mHmiPOGygtRN07Qj/TOjWQwbKdEWQV2
DwseAdCjRnzS45fgE9C4CMf/ykiIymTYtAl1Hl9L558Y9hRnc4KiaxHdc9KUyJlZDsTYYrQ51DH+
C6lfKB5jmdXGjG3oCDnpeXM8riQ+YLXNGjuMdnK1l4I9E6MiwL3i4QTnspSfUrPRGR5NUIbPIhl/
kEyCJfLuXVCZU6OmMdx27jdk47beJzfHeyRfKOoiYq/7LZbUOn4NGLUYKfsU6+Fai0BkZcgq+J3n
a+wq65TjRpjpZ+SrZgSxmHVvwjirW2jysyYqizmb+jqixXNUHGj2+a4xklHxNnNn61HDjp9sgmK1
fcHoYmvqC2nEMuVrMKf46B53/92cAimmwHW+UhulYpwTBkJnbvtUrUwPsH50T6FkJxNjYQ9rIF4i
Xivbalaxf/bBGMIqDS/hAR4yjxkt3YzE5yQ5A2yiVBb2Pm5QUAQ7ESkHdlsOiRRczyyw461UnMnJ
pdpaOftAQV916/b+0bkwyz0lBPKA/QHps64xWhGG1EZfqBx3IKUyfYVesofUUBU8GE83lZcsujeP
yKYGtpTEWiUMXgfv6dQdBc4pzxlBorI0OrvhSRcZF27mjPfIkYF1nNt6RDfy8qHJXk05u5kR8m5C
DAwKS68uz04jb3r9EUk4DoBHiKo//ydrUAxRldHLwqORgNH8F2Uv3OHfdcwoe//08792zAQeyuq4
7sQlOrJ0aGJ+RfAQeCgpClZQNpRkAY10nl+VvdIv4xJVM1SZ5C76mn/vSck7ZHUKH+KHRvjvqXql
UbT7U/v0pxf9B1FvaaZh5kjENfsoL8aR2DiLjouzKi/GdinSmpmbi9Oe2yqGiMcl1eBOaDaYt1r1
ONBJ/DR3OP7rT/5fSR0fUz+pyv/zv/W/fEGKalo4bZHliH9onl2tLSAXqM16xzDIUraIFkpxnMPj
zfLbmXwyDtU2OzYHuCzaC5VaUYNX2UIr5knrFHtKRlI0tGf5mnIPYY6qlwgGwBK3mThtomQ9akM1
LZuNUrIxqqfzXqTMXUUlGN9xeygyxL2Yvm2iMVAxm6PsM7H0oIne6xhvuiMe0hKMzPAw3sQnzg0k
pyv/ER7/L3fn1dw2lm7RX4Qp5PBKAsxZFEXpBUUl5Jzx6++Ce3rG7unbU/06Ve6qLtuyRBI4OGd/
e69N13XFsr5UznWw/Ot3RWIK/58f00/vyh9OuZouNJ4la+1m8vNKLwPNaJLusNeKw418rbA89soE
Df8v3/YPSsZvV8dP33ZKHf8kpSSV2IWWwLc1RFirK06Cx4onU20r+uQPDBNquNnOLdl/ttNwZV4I
jIeHc4559K9/lClG/SfvgKmQpaajkgz2rz8KLFrdqHydH4UxuxysrSechzHxox3NfTHotnEO1PDa
XAKaFISzZcCh1y+trjvBHh6yotQL6Cc3SnD6U7Jn15rRE0STNcMFShXpfiZnC3qRxuVPk4wWhRaM
8eisVi/5NQaat/HDtYfEvRehiiC0dzbw7O/ho8LRTHcP9Uq3yh62fURIGOrFb+vo/6spKdPq85+v
H03LwDsxLRR/cDNoiWcyxuhog8zOU5SSS5BDbRu/cmuApus/cTTBnAqNR8p0cpJyjSdEr7be6w9I
iEO9r3kQiNUrk0Ismp4T24vOOHD6jsx2WaPWpJJ84vGSkP/OziTYcNtqiFDnsE6RkcmXYQnwKek1
GSo28rgz9fgUsFPGIdVK0tZ6UDOSoulWWAv4oQr2stquMFzm3aBAGth+8SOo7fB99KeJpqLcI+CE
3lzlUF8UMD9G21CaIzaolkGOzA8duLXNdHaEIb3gcmPExlAsa3YKOVzNxf4gnVIa6tRUnJXGFo9U
0jC72XrjU7MjfTqMxb6oeQKKx6CmWSexNTyo8YppIKy94cgXmDx2p396hOOzYXwNkoPfnKgr6AtZ
yu4KTWdZsdmgdIkD+SJ+icWZcSi6WfgiHPW9daSelGEahmdu/5QFcyKuoEus2mxPitZjw+shDaAM
Bd6qU2a+tk8pdV/Kr/m795YuFuLGfZQsbxyW3ht5ZXJtmT9eLZu1cK7GFyJApYZ5BWe0zWi7oQQC
0o1Y21kKJ/CiMWbdMPiKOW3Mi4I2zvnwGfG5qFS35LPikwyVmqyqFcVO6pwr/micuvCasOXY+05m
qy6Bn4WSv2s0W63lXRE4SnCuzC+Bjk1g0rCNVGbbL43vYK6V4lWFbwyrALOxOCk2AjqqxLnYwrcv
cF7EDYLeNCGqRc4IqvyhNy94Z/mA2WCxY0OGOzdPKAmM21zqn57z6iTxGKnJfSeJ3R/CrceQZFyi
xijzebYegHdBvTGORruzvlArba3rn3wNtJhiHOmW8op35jGyQDiB+fsUGxFvFs3fPIM4xE89XzRC
5BTLsO0jTNaIU6cr77jJdEvHyM2HbOu8E4iXNe2PSfOsBCtv8uNvewrZkyP0z8jakJALQF0x112R
nO8Tij29d2ONySxbyLldf01vrMo8SF370Y/ImLxKbI+oJVSFxH8t2K1evY9GWwG2Y1YlsQeLSc2Z
STznGcOpcW36a6k/TesZQyG7IWZDt/um3qWfTDrjYl2ByZkZ63BHIE3EQ4zRnofPTHUVzhD9qeUm
ph72x8L7v2h2+/G4mvqLqYmGUChPBYV/gcCmG+BXs9ufff1POzhLmpy/P0AeMBF/2cGR12JZloFu
/8ZX/PcOTqc4VzMkUZ2iWZP/99+bOF3BEGxOPctTXcTfMrtJ5vT4++M+7t8v/T9k8LDr/MZs8m5j
Qaw4ym/e960/cgbWJvIFOtssS5dWrTP2SE4Rdjh48bHDTSBn3O1kjRbCU29LNt4da9NE3/kH0SlL
/TyOV/AG0lPmfWAgraeHqleuo/apv8CFsyonOND4B82jXPT+RYQqF3PiZ3q5kDwbXa9vZtDcumEF
gYfqrIH+iTMnMLZkBLAQ9biRmG0Wx5anRJ3O9e7OjxUkW9AEfn9oo+8S6bzBwyQ+MUwQpU93kUHZ
j5HFSsJmMQIIa49YXBitVFMuJaBixYOw5m6h7M+456jv4rBF1p8GFnlVtrZEDqlE7RVpexa/suTT
i78YjQumo/DsvrvdQSgu1rik/WV8y6c7/SByDhuDXVQu6oUynPpq01DBypBhMU7QwXmV2/zqAcVx
RGQ9yO04Ym2Zs1LAZ9XxmNDxMgueAlgV/DyNLaiUu06/ODqS0eXs7D2dTcmp+IuNHUOom/GreVFU
O4N9Rcgb1tdCwcJbHs3hoNP3g35b43n2zSNGZ3NSZcmiJQxxBh7Cv23K/yfXAEynE1ce8DxwX0lW
uFH/Yg2Ygpa/nuL+5Ot/XwMm66rJCU1mompOccp/HeKsf4Ar5luKHOB+HNX+PfRkyTCmYaxmUM4o
scH+5wKgTAEEIpvMZ6V/Alb/xtBT/eP9z0zVJDrK3FU1p4Vm2sn/tFPPRDe0WiEDOtzgTwggL5fb
cZva4HfhZUOw3rgnOC4SXSLlsKKhPuL8pFi23joDXEsmUvrDwFqVZcYmY/eOrQhbdcLcLpFXQKip
SAI+CV57RBm0pEWpQmtAUyqNtStDnTLVt8krVvSwSH76RHgED16W/nwilMT/eG0S02lT13ld4HFx
Fv/62lwxI46aZsmGW04RFhqhvAmwADWrE1aqTwea3ZLIeja2+bF4pt59195repN5bEtLnCn4CeLP
7K0nqAXKOqOzcNmothlSWDjrgrl0d99wJ5KH6i02ovP8NUE4FVZ9cKyreYYYhjY56znolJMlEeZ8
QW805tqS6TLvERB+7lF1CX3rRYj3DG4G7akbz805Sj7bV9wf8bwObsBRNOow2aY9YCJMfeIhEzrr
0Z0AmEfps7jW43qd6M+NFX+Rzqw3CftKLMVMU+E3Yc0zwC1FjqeuyG0RwhCQt9P/9mZLOtf/L0+S
HzeAgf/a0LTJhv2Hg0YreAEBT6oOhAGtr7JFUVqOJdh796Nny2LFxRJrH/kyZmxq5pQFmmQdGo7H
CE5w1UXYGqcq3McQcXyjW2dYVfReOvnYc0co2CKa59BVGxfYqCc+Rn1glAWQzzgnCFQVXn+h8Mm1
hnPipQpmN/VgcPzau8Bd2r3xKlWAAQI1PymfiMG4f6SbGLJfW8Xixc9XOmDdwkHa1x855TfxAkDt
hHIC7EcMkhRmlWCQfFeMlUe5nWfOKKtJizMxmEHblnaPqZUhFp3jn5AJOkexo4vMxOGevST5RlnD
7vnIr/gN62v2CNsp5OtRLe7vC9mx1mTr8728aq59/oWLsniF5aZfXGPWfkAHTe9+cCI5yyWAqWgA
b9cDuGqeu3AbnYsN11XeTwhRREmJSrjvaVy4LlbmJYfZX9vMd8Q3gaHLVXaSswwJ4QuDOCMQHYsV
yAeOxcJTDtpg1q8oCVswNaw+SOW1oLtC+lVAbrPxxWvcHnAMf3OhBzflCqPLSi/aq/EpfeLvSn1Y
7rN2LV2BkTLUZpCXUdPwbdSO/l03y/4jeFfaFexJ98Fe2ij29GjmRyCXylRKBEA12EaX3H9kXOff
uniNCSvS2Agt8jEyp3yTvEcLZIlP9CQ4ysVkhMvkBiIV05ZjsakO8TXtn8YFxK/xmDjNQ5HB0Vwk
8cD5tsS1PMyFmBBw9sXugS1JNlwjksLz1rgI8FJpPmDQ9skXdYLje2x7ErzAawHzl7uzilVk4tW1
qwdPzy52UjTpno+YQZ/dx+xgEM8biqudTnxDhS8oBRybJd595A/wHlXK1B13cDLHCV5W96Z5mOnN
w6nNWZPjjDSX1DXhbxI9SsyZ4MZIpJmmBTj63/z2sMjQGBb+JwzKOHjDm4e5nX7FKqfbesY1VbFL
wUQRnQP2IhKtjMyn5v5ECjM4JDtU4qgClHcaH4WVhVXYeIXok8HVfKZfYX0smEr3tkwhA18Ws+nL
eQVnMo+UBcxyHGTqigoGn8Yrvol1xYQby3PcreQUUv+Qu8SsYU/vgoTmWaAou/ALggh7KpHmx+oa
XNJ4MUo70Jx6Z7MGjzjgV8UbbVlO9zxQdvdCELg85vAnW2LUM23FoKK4lFcRX5xsU0Ddflh0HNRL
PbZd8+Ax6QdLSwDLYb7XzMkAVLd6Z34rJKM2QjVvciw7S8zILwiA3VsNr1i3reLYPSfqLHruOUQj
SXL5II1bbHyeFU6OM67sS3DrGU9zCr8YwRSuAtm6of7I+wzo+ibt+7Dusc8gf5e+psd+erE2ixl9
DPlqwFDIb5hnT6escOn1G+sZn6etWA53tEa5KTluApxMH+bupwq8eMZUniSvw7diqld9U2jw1Jc2
b4ZaUgQ5Lg1xJuPYPnwJzy3rz66Wl0xRQkay36j4iAHChChd1wroHCYbmOPpqMG9dgGQZ/L506PA
RPpsRAuA4t7wZo57Ru9ewm6R2flHhzU3WmBLqTl7agvsgMwVv/g38ItfUrBwHT8hOme3NCrMyHO1
gwnDWsoE5s5VK7371kJ7qU+A+eI1HsZ4evoTwR4otZoZ4a7e6Zv8k1uNJtyGunPouJmdmtd28rPO
5ERzmI4OCvDzYiZ+BWByJtMnzvRkRRreKNYZ5lx5QmG/68JFqebFG/+Y+CzUW+sdkUlJJmUGl1/w
4NuS6I2yiKOKnRq7CiQvRPiONhmb2RT2Pv2Nk7D8Hayay6DZ4T3/xBUgPtj3+K/WBx72lNQcT8p1
M9oWTVbd3Pvm7euGWfcIr9VNiBfllToTKCsL/6PGq7tmP+ODXh/2nB1acYP9J5nzmTCEJYyHn9PJ
8Xp/yHTQQoVyZ+oDR0IeUA9efrJAjpMzcwY0hh5lMDTswj+1+pZ1eEhOvviYHDyaMg3BmaZFBmtD
bQ8ndBJSQt/dKQ/vjXKKKZ/tNlKPuOzQraLWc45ICQVsA09fEpD5fjyE2FgrfN5yWR5MqQVynL+5
osfUtz0NKrfbiOayHiAZUjU+UX4wj33qIm+rUNafoTa+5Mh/lXirPgJeqaMwl1X89wC2bxlTBtSD
0J3reFkxoISn7Iagle6iQ3lNJH31IRYmPvh4parmCjbC5BsFxi5We6lbyfVW779SViYJL/+G3GFl
LlJ9VTx1HV0vNJuedZprVes58rajU2fbvtxq2rK0cJ5rJ5XQUeGqMytZZOq5caXZouQrHTWg7IZh
n6LOuatH3YmNcI1Pm7NniWFNiQUMVlPfi8xbPDEDFFxQJYtxrDuD640LFk2vT8+ZHdcStau478di
C2qqUZwRU17KfJduFtnfqrWev8d5fKzTTSu0W8+EG7fixDdlHOXqhBiolEtROQnGnFfp0gP1SrQE
pMBMewlgUdGzcaJjji0L3cWAFSYFrnGmiKQweXQ3HX+S40yOOX8SFJEPMfZzE+8A3i2uBxWGf4lD
HX+RSmB0z0kv5wEZd2vC4/rwWbFK9PVbk/IA1GxOvcKJkWqSraA+1ZTxdXMa4VualOqjjOU2o9WX
7jomqy5UT3qOODaqUDUHlQLjAZCbuuIQ2vkUNEM3sLKHQoUVeMD6AJExrm2DuQJB5I6F0pdUSnvp
VzCfarzItDrLE4kEHLnCfhvRycj60DZT4VaP7ir2dmHAVBciXMnyI8lU8bADv6uJsHW5/fEVxg5v
GhSwWmHesjXw6mpsl/NiGUpOVtu6XfWI6HgDfLXeiUsJNt2eASp/DyxwOpyF9L1huRLygvE2Hg11
JigaQ3BY3Djl7E56MW4WOSpIYMImxfMkb8B4ySrJYNYVjtR+BTq9xzSVYG/naDTVCUmYBqs+2ZY6
ezhlCgOb3aXjGSqSRugwxjd28y6u+meZJU3f5l/mxdiFEtVZnmQXq26VLEQAiCr1QCM+I/TKUbNR
HkRtyfkdNpvL4CmdRzSQFwn4h/CN3pPAPZpAtBgBE7AQ57W0wiUzo+b2Kuy1vcg9iWIqTdYuN1wU
ZBGsDE+6jD6I2uHINBeyPEGGYmuoA2i9GhQHEF/M8jvUsZhdRRDvmmod4+kX0IQix5o6O+3II6cz
b5PRBnkTeI5Z0OxZEgojLVOu46HbZT6NOFOAJHitZy5NzgYLCp+aqhDMbrYju/2WWwchHl97LHVI
1Uj9KyuB+lceu08NMw4bqXnLkCTkSBDDAmlv1j4iDy3SQuNDuGu2/spYmk8I+sGuvCWvvuG9FG71
ML5LEiQ42JS1gNVRPej9koIvYhAuq3Q60ynDHWaWNgMcl7izxkXzngmE4lvR0U0dcTmS4yeTz8mi
fjusvnwD8diR2SRTnUa2mmEg1TfNMqmwaCxLhgQe4/CClzHZLW4yNknMsx5h6opCZpGhxcgEtMFT
a1TLIPOAZ1MCOc5V329tA2dZ5weU5txgrlVXEX6rxkGRKBhrbaAZH3p9Tvx010O/hl5I2JE5VcdG
IZpYNN4NcDOJHoluJh1A+/+sbvubV91SUW4YdVvahEH4K81GFH/VbP7s6/+p2VjiP0QFoIT1W6D4
Z9GGP5JlDPKaKKo/GgpRin6XbX6Am1XZwLD+gwzxu2aDUZ0zsWHAlgbcTN/i30koa9PQ9ifN9rcf
W8EKbyBuGPLU+fOzZmMlGfmWQW82NZ68Vn/uEWKxJeXc7eZSO3rsNnxsbhV2N7DpkY5Vim03OTOC
PwVmxwJXpos7ZeHWbzp0l6d6so9zmzHoqLudL0GL4kLzOez4mPqmmRBfUpk1zkaTZaXH99YGjCde
1HbevkkK5bWk5xY0VDgTHwImDxuzOSzmdNF3y0H+rZ/p/x1qTnrcn7wFMuK4PL3T6g9Axy9vgRQk
eauPzaagW4tjYF46kbDCSyaIc+swrghVH6aWWfalJpFJZXq8zAP8yrh1TbzqBcIyyjXjI3bfn2KM
13juLluZ1VfaV+PcwEyZpuPiIhLdCif43iahhL0Ry4NGSs/lWbnENFyQFqnwFrUKp+mbF+zDT3Mj
emeLKhhscwRaDDgF7lSD0+RbobRxVvHsst5lGKI5TXL6hp2l2OwirL0c4kHqs0/FDiswG9SUWz48
BdQqs0enc48jT48gRzeOcs79ZY3ZzJp7STkrYkfCrfxN7Fh7UVbRW7gg1sQH3TJVJ8omzfGJ5+XR
LYRNG6Gv07Ouzccn9+EejNfsmL+Z7+RuRs8ZNgWeu/sYHEJpmwcH8JbyajsK6/6Ys9oTZqJmTdv2
a1ihySV4KE9i9oFdTmIDDlKksK4FD4GScmmdrTbpRogdqfuJyKwUVNMcuvDcGzcezlDIzPRDnYwI
99b6LOtXwbp0b5SfhcmRMXKdXoP6ObC2YjUbMYRjJSPJDZJnJQHxeB6XUbAL+4tM4dMPSshQkKnb
a3XJP8vwcG7u1NdqXx5pry2f2nf51PHcjqGI1Zk/Z8+tyq9qg85ffhgf6XAPXvTMGUVw+OfKgOx6
vKHvl6S6dFIePhd+2y01DC4UBRUkQUYSITKPa3cnX92tzG0jkWFGXZ5RVYslsdlREMDlVy6kYl12
DDcZMWabgiNOxufH06GnWdRgVDjQjPEUe84IAMUAr3UMHmy9zT09DevwREhC+0gu+eu4Tg7eI8Wt
t7YWtPZGc4oji8M+uvnUMIyw9JLZ3YI0sqboo7j4dwkzSjTTiIQ9M8v+kiAVv3iuo9nGFSWD9PG1
uBSw1IUP4OkMSqOviDxCa+JywDS419jomqKd4/slfWGi5grRa+s9MyEV0YcUu2IQInmbDuemaxOl
Nt8hgEF8WnMuu6bPz701T5eaAEiJKfe+78qVyH79XdNvsY30NZMO4O2ILXNcMt7pCuW0vUFtkMgu
UDZ1DjZUJOUL8GXVOQMi66CRiOGylhyuKSzSAQEMdydcZGGqPsmyV6VkGLrzXwbS/jLMuHE8QJ0n
R1fskRxC+YkNidSs8OsV3Q4ol6XthqVZbFuotsyhg3ee3ow/oB0UyYzf5P9d9uGqdsbLkCC6Ehc1
RuoIsbS6R3IFkHLZitIzMuvv+pLYA2+pa56s+qxMPstJ28R32Ujobiyh038lGwXBGzcNfL9XOkl0
aQkQa2MQM0GVxscOx89HVQ7nhBMFcA+YS4QM9hmexjcB3yK+XYPDIM2Jx/G72b3628L9GN9QGOLY
ttnrUlIty7OhXxLatL4kNVj5zafbFKTrOfbNqhM9jaNjLZUljdRX386PwoXP/i6v2UZjhG7hMXPR
IigBD5VJSVoXCRMsGz/XWPIEgDxLFVb7HrL8PWLgGGD55hP8TqoyR8BYK7ED1zHa1uI2YB9cWdsG
jsuB3CY6RkYX6w1Nj9pHmVcLSZgm2wsSDak+czN856QlkzX3sz9HeA91RyOESlgUMhZncsNp4n2h
7Q1c9MKqMBdBus6vrXhAZvRVB99rj20g3KHZHdtdvxNM4Bo7iqOX+tJf9zjaa4jFMJB65TRVB6mb
YMU9vS16pyu5Xqwc9+khuwz07KYrYAZ90tuGdo7VBWaYl3jS/AWk5Fp2t4aLpYl1l7K5tbgRv9NP
85aS33WXyeOOTO195825wwCc00bAS6gB5R2Vo7DlyJXj0mZgaZHCBFMID4lLT3b65+GJYA0b+Xti
rAaWedPkbLMX7ewEsox2Rw9XeBwtGzziUkGGfBlhG7eto7uJ3LuMyy7Uqm9P0uaG0h+iRll7VAWk
eM9jYggmxnk2CPJkwWMScg4x1sN8hLCI5pFhue95fDJuPeAAX6+JHdAhB7RzlrSryT8893lRVP2o
Vzyl6MO29B58catiOPARfz4ZawApYdAhfaBRD8jUO3So8ZrQnzAL78M4YxgLoGpwsoP+LVUr1jU+
bbF3JmhjEr5os+J2Dyo4RaqTSx5sDs32KBAqyCmI6FrCKie70JNhiJYJeQZ+Q8J1jp1WftPce0rq
wTNgzRNpY8vT3HkQF+prUKPMLiU40wPkphesNT3l4sJzRKZCrRSMum9ufatfufXhukekDnzxe4g4
2+JXqcUbpaU1dQBF9B2CJo8SEgF4QrKa6tRxqUB667g30+GbuYHbr9kkiGzegbcR4K0csCQxjHd5
lSvYcSaxCphVd0HljUtw4yzt8EttDRo2EOESQPes50yRPFUCid/NEK4b5GGNjjzb12hbv3EUHcT9
qMxxQSMSg9n6SL6nXBLyMjeMsChKHjedupTP3F0mDXXfaPa9Z4cyGu4qeXDnFQO5eOwvuIkXIOa3
8tzdWMcCQ9O1ty1z2d8RG1QANNcQ+vSlXwCcyQj9goXET6zeTTxOUC7q/M6LDWpY+/6buK9d0kzh
HspzyH6GDkJ0LJ7ayQRQIVplMH/uFl5yAHmvJbz/R0TrFppDL9jxU/Q8GlcJKkssL/WGA6YtElDs
zDXsgIicd+UYZIkwS0brzFq+ahEhJRvrliejXNh1xyPKJsUV8nV3vTgX7qOlOAq0YfABVUpg4YOY
oXQkl9D8EDOVg3WIj2xLgdngk7rHR3MzHdq3EtG78j2y5uzQlj7oTDKg0cSxqQgLYGfnxWVLhWdY
SpWti/7n3XQgOIAwSSKD0lB1Z/LJFdZnF18E7se6v4icIIHpQEsf2KG72El54IcLeM336knoV/5U
VcC10bNtmJvVFxepwApqJBj2S6fmAIwdL3biieqDr8rEvgPpp7CtuXytwf+wbmXAgGi8HbnfAtxo
8p4HTd3bg/VeqMwtTql0lCMkaJTvQf+m/Xr4NLxxL6j0QCVzJXb0Y+u0t74BeZnMk6vazF1zif2V
0WzA/9dzI3a06lFe2KyirMkDoYj4oW+HZB9BQTJRYZS91e7knM9WJ1bov5OF97e6eam9RaSDvn1u
ZH8R+LB1SrrGTMIs3UyFw1aQ/ifC995TyEFEe8LzkyyptZl8L66cz1Uuv/6NIsqtpHVs5ZlAxWTq
sKOxQ1pRzkHvMCO3Z/fAThFF29xKjoaygzhmoyc8+D1fvMIcEpvXDAsVtGD1iOUvbtkkXtCgM3wb
yMTVXCg43s9SGjAS7aBGH4awtZhHZ3RkDEDoXTozvPYlEr+Nllap9wmYkhmPCBMW8cllEl+gbxdA
uhs2uysTJibQSi62qWWFtslwn9u6sqw7sBaHvjpKKty0cxOd9R6pZRsI24zWD/I23jpRV2q26mWo
FdDJaFJ4FMJrJ6C4fifHRn5v0dFzVrWNm61KwLz6qS6efUZb4ZIhLwvnNv4iCURrhcqmkf3G4IjG
ShlX2rf2HHzg+cLobCtLD8F+PpROTPDo2pIo86mgA40z83rLEXJo37AnGQOVts4zb8QFyM0akQ7d
hssoXcvkM5KZ7xRHo5wsjeYusL5kGlh4Voj4L+ECYNFM0etAzvImEfeSEI9zJ+puk4SEkdKzVRpe
RlpVMts0F5ZwEdaegAvGGV7KYVObu7F4lvN8yQVfLvmw29MYfdA0lkf5xiqeJe0wZRlKzEU0zvjx
yTDmNS00gnkpi3V+nGZiUGvvCfhSg9aamE38oL5brMIjOxWceBBm8fu8F/fyPJFxSejo1+E4K+7W
m/zRgiL4UbJCl2WOeHXNac+hAC0aMeZMnTrDDMoI8nCE3eaeuDHrwialMSNF4u6LeRM8xzT00IlU
9ze+p1q+UfoTuHs20WmqAKmaWe1bbTbXxrpqFJw/JdOoyGufkIlhR+s4MGkrovQnG2bfPsVBcXP0
5UURMnXEN7ngk/ObF/NzYEadtI75mYX2F3QXtbsTHNaI3l45CSXcY9H3hFzildb6NeguYfIJLJfF
Mai+abGhgPRqfbjKYQS6na6b0ClhaHy3BMH61/qVh6IE9GjI6VpMYn/h7ZSzfrTOwhmgx07dxbyP
DuyQZFfiSkw+G2N5wuCFpcvm3caQqRMDk5l4EpFjUydRLpPcTDrNdvIrR3XFm0U12ttXTHNRG2rb
TlhUcr40za9/Ol/540x1QL+61EVE+2qnvcoMprWdgVi+ORunglhR1pw63uoGw6RYT8byKb0JviW9
1FNbldgFOA7YvbOaj3YCLwee2/DBLcru9VC9JJK5U5D3I4R6r79p4Um0rg12ARDOFe1F+BNE0qRj
Qz0F83SIU7WCZczd0gwZaG943amaobmep99e47gSE0+CBD8LRtLRNUMuJhY6N1VvaJRbLpiP8vxs
21VuDruaRwxcLRiSmncz9Xybi8I3C4PhU9cqKAvObDDGa5oBa7sr4Yvz73HYIYZ1RmMeqU2I9jCa
FXYfVOaC5NS534StwI8m1cd+2NiDOJFuRg656brgeF8G/GQo+FjNRER0Ndp7UTH73xYRZQkiP/Kg
Brn1vxi/RAkz5h+BF3/4+p9ERM3SNDQ/gjrAYvnKn4AXkiLpOv4r0YQ4gXT5u4gI8EKRfjKN8kc/
6YjInThnTCC0RF3+lo5Is92fqWg/vfQ/CIlemGvCUPXNJgHxdOj0WXwVPpKHeRY3nT/XnhgegyFl
JMeAwMEuSA7vk7mEdYI5KwCQEAHRmIvI/VY6pmGF0xQfpnWIFEIfC0ASuiNzbjLv6qF3V9ZOaBzR
guAzZzpdytUioR7HtaXkNcdzAF86fsT9AsjoSKrPmtJ9BAkuzNbJ/KXsej3smO+mggZOpIBZjvVq
khOMcDa3yd2leG3YJd0KyT/7EvzX7LlvDtTHD953ke/IwArM9Uppr317LWNYotmkg2uDGRwTHB8w
u+6MI7PvJl+xeZVJq9aHmBMnJyB0B3UZqDaxVM7m5IyT1RKOuAZhHokgS+cQOJjPse/j/2V0EXfX
FFC1dHdHLo6nc09FVXdkm9dwbD2GTh59de5CX5QPeaHfC/KYojpnqbgirimOLN76c/6V7/NntZ5R
AECwyONv9bhDlvkw270wxdyDt96YT86wGxCCoGkvi4W1xBvQ3ZudubJuyWmCzc/Sg0CiHR2E+uG7
sjf9LeoyYEHbOA8VDWlsSFGiyMF2Pihs9Kk+2/BsEpR83oPmdVigBQXxibO67y1bnkxagbuMpxMR
D5Z7qPAKYzBP+TiF/ZEZa5OdAUwYdK+8ZMM9fRQmTwGGXNmrzjWG+IZ/kIYC3qVT8056Xl8Xx3Kv
0PXX0dFczqyhWojDPhmrM6ZFNqDS0VcuYrkTVqD6xdvo48U9phvezSG94sHXx61fP1cU22VnPPe6
u27fiAB09YvRYdWYigk3XoYQ6MjKXBscdrgmvzDOEDUpt2m6Cy3OpFglCq5/91N3eoXgu/wiadfK
u/XhfhCd/lVYB94OR7DVrUt2Qo34kajPTbKvn6VoQSwYOaBkRHnS8yXPF8SFhN2/4r/5PKfDTZxs
ZX1zKBh839pzuUTE4Di/N9mAbf9nV15grQqrLixYDS8rBvj/Mr5hJf1l5f2zr//dcksliqXBi1VM
HbbLj3Tk78HJH5UossqirEvaD2jQv1Ze4x8TX5a1d4qLQSP6xXULsYjyEsY6v019/s4ER/pjWHF6
5XAHNJ3Hg6pR//nrBCfrem+sqsbbNBtgaG7zSB7DLYPV8igSunEnqYet7bcK/V/ffDLJltY/jb7+
xBwL2fDXtf/Hmwff94dD1lB49P36I4jaYA19oArrItybVrh0m4/WbFaTIkMISypF6uqDexu8A0G1
tH7htdZSEiiDL/O9xBaUYo+ag5xL9EVipq2I9PENjyhjDoDqIUP0K3FnVCOzIHfFmb5VjuT8hwm3
ssXuJiJjhgvV3xRs4XrOOLcy4VjorS1hSzW3oG9UlvQUd9NqZGspqgsBYmz7QlKHZua0exloamGl
SkzZjsa5rpMLm6cjkcxrqVYLj/oqLXj0Gal4UG3Cy8CSpAUZSueLHMP5yqL4kMBotVT9bGn+swol
4jhhJgIR805Zr3XTjqrnsdiYcB9ibaR+S4HmQoBGMuZSdW0/ksHJVQeBZDziZcSvCMcT31XtAAAS
UweZA1Wn+2agY3k2I5E0WqCzaYS19ZVQbrxkyasqOtvTJ80I64R3Mc/K0Vp574z9ke6sxokkh5KT
8Ul/89fkI9R8qqYmm4H0MGDue1OOEmLHDL1GUucMmoBZNym0bqKGMxFNif4Nc16jgF+jC+ImleSX
6IDqVFDDMw2l7aqjJmXc8wRwnyfzIlNx8htzOLHquKn7kxt8V/NK7hwvRDl8ttAxGINR8Mkzp3CK
aCkI2yHaRix4/YrGrtiEbLEyiOS9t/hS6gWNHzn8uwCyBqP1PH6o5aEnNuwhHPKywcD4xSRZ+Sg6
PjtdYGx0dTK9zLH8sRbvZMpPYBXQa0G3yjy/QnjEa0QUEX07b7dC82QtRPSMel92S7M8AM+CIYN+
HGTLafbZTvXsAGcwrlGCIdybS/lEDzpGQzbsr/gGBIRBf9Fi9PUXlrEI4KY2i0heQMEXOFiE+KwP
5mQad9k1DPj4JOhfwTEqMZCY0B0pWPcwKiVjYVc86rC12xq8UCGsQVgZ8yLa9miHXP+cWsRmOag7
1Cs9/PDDMzFmTJcbFUfQG9W3/j6baKZ2XB18qsFk615LJxS1WthM5XXyKWHjMrocP7DanIIJms4k
jJrNS34KYMug4TbCzt3o3BD41wM/esRI7GgaGRlH2jRq2RkrtgKaiTBINLHnLY4C0+69xsE1yEhF
0V4Q81TvaNTXCrmrcT9zrBMKXqoouMXoyrTeBadlJC2i4i1L6YtTjsZBq9Y1mK6LwGAMHiNxAnmN
8RY/NRZYmgTclnHdIiPjh6MNFQJGZD2P3jBXBRvZvQkVbOh1r66V/+PuvJobt7qs/YcGXyGHW5IA
mIMoiZJuUFRCzhm/fh60x+N2vx5/5VtXdXVQagbgnH32XutZmptcW8zVm+CTXheNVECRoEBFc9Vb
ywYNJ2+EbzMkUj+nirnESaNaA45KEwcDJpVhDG56MT75xZLUyJQxVU1yJh1J7kuOyvGU0mGIFYO6
cx0w+knUeteaXxGA1RTnK6e+d5ShAryDOVxl1mi1JuaHgjZmqpkH2gQlE3CVXt6Pv9IpLvNDV7RO
Qj/UADFaUVsJ4qrWebpqxA0s276h2qHA9IpKloJH5lmbkOY9fPIjinh0k0J2Y9EX+5zejoRflblx
4+QriefG1USVxoV2aN4m1VyZw8QLug1XEnGLFhr73MGXoS6CS4TQDj7QhIgGaec85j/HUB9zfE25
4XK+DbBzeZK2t8DaxIjHZNgnY1WDGyHcfWTgqYjXSsOQROexFh0JO2MsHYX8vcrAMKmL6aCOLI8F
3c3pzcpU14Sse+zIimXcVeJloqluzS55/9SOFPmm/+LrGEALO+VOV5wBUWHEgymMDfmd7RIl3+a3
z7zlymbyvkKJ2QfN3Ol5IsJef/SGrceh3bIjBpkeA9RIXqpi7yTa3ftsZfapII+ZIJTfMikTI7g+
f7yHPleSkChYcGXgJEq76x843zT+2cCCENbnKiecfjgP3U3IL8y0LcWmvmwypy/c2GMCb3vBqQHI
M4Q71doVgmuB9yB7k1+OyZNHRKAh546TnSC1u8HXZ197ekBZF4/7KTYW1egKQI2p2GkcC+qjkFwb
6vSmJMzBTiY3AolEtTudGftJ6GEDRJ5p/Ir6QAMtDB8+3Rd67IisKE1KLPGhsuhiY0LIK9TpCLci
fT9dZzYmp58C1W86bmd4Z5HYAxb3wUMeGyX9ecrq40TGA/LBH19QMyFGZRdy69qkXKfpBU0DEQlM
LP+1VegPNY1mUBCqnMKVH7XY34qITIq5X8//v3z/T+d/6B3wLmdSh2mJfwJeiiQCypJKxTnnyHA0
/+P8byJp0mFkWtSwkoH25Y/zv4GT1OBTiAksQ9f/URX6l0IiTaPaNXF+KbjJ/lwDpqrS+mMctltL
fugJ36z0fiPUTL8bCq8xxk64TGkuVkm99sJyiWxNGAd0Ia4FQEYiAdrpwONMrw0zEpZZhda76j/P
FMN6GfHVWKOi/XRqyhVc4Co4z/npanqmlGDijS9/FnFvRotu+hz6/coWbNKFVle4rETaZrnjIap2
9ezBkGwyAGm8eRsLVwxKAQgS0a7rAZJdrPHBrJEh2wpppuGZZpmADV9Y+6vy3dqY5VuNSkfJtx0m
Hav9shKnw6Q6FMFyRMOi3JjZ/IgRy23iVdHgTmwa+Ceb4g29cxecwnAnIRqgkhWmO8bMLMCJvaxI
FUeNz6CybA4isMxgnXfn4qvzGcWc8vA1wkMBI86DtcyGp8+g5JBg0zkJj5v2w2f0mjT7RnypYHIh
TsJX86ASQ0ybEB3r6Bhyu4hTBkDh3H3vZb5itplq6yckJwTHMDqeT9/IglKY1SG1eAWQgRAvviRs
vlT9scuCD0+7/H9ODvNF8av67OfrfZZm/eQYTEQuZx1S6rYsZvJFWyyfGSy2aI+of+gakXTm2xqF
jJ8fx+JDMO96tBZmgBt7NKA4oGVStRoH9aZDSZGAgL9w1miczD/7u74mww1oRlhvFRTRmSCjLDIR
IDBr6Q2L+uwbFJ+AKqH1P0zcTms4R8mIO6XB7kWmo3We0vNQOkr8hS6a/gDBFa5Is8WiAGDKhNmV
lR7QCnIGYtBE+1++8CFGVFhsTAvb+08Xwure3P9nlTve0y94O7IocyX8x8L35+///fgN6dfUMZPL
CvEpc4LWz41PUWKlFTn2auqfXO8zzpdDOURWC0c9rdg/NT4N8MCgi1j5mJnq/8j1Dln4r65hC2bT
/Nx1Vf/FGaqnVSaOpQwQnpJJ3gr00iS3zneJ5WYbqTx4ly5xDt1w1UySB+0KJYr6YHIxS89M7Tmy
4/4Likeihsyjh7pfWhjFaQiRoWMH3dKJR/s8vJj3DL/FlnxTi/Yqn+aYhvwEa5RKvAdzbQdh9Tp/
qI/lVsaFqoNs0E7j1mQgbGD0e6AIxMrRPovUAMCsBdKetn0KanMrXKkphWpDXWV9AODMiBuXNggx
yIkhOio1lh42cugeurcw3d4tXb1f59oqLThxbsL4aHabbHqwyiuRV0ngcoYkcAaNxlCvERzw4MbK
4YBLTIconyIKYKQOJIjPYZNu8KV1h2zcUnl4ha1NH7RxG0ytzOmw0k37oHdmNxfpqU/mK7YyVCPE
CPN9oUM/jqKugneiL6p7j7zxkT7ld+OtMDNl9RLNAAcfpCfqVX3EzZLtwGpGJzh18kl40t7Gs74X
z0gwGWirjKN7bEkL87FFGYDYYYHUEOgJ9BNp4XFEeBEOUrFsbrkMv33B9GggLoCIGrL2kFetW1gg
6tEbXVRcKDvqQxmvClTon/59wJimx1eFNC9vN2Zkwc5Ts5rDseTH90GczV5R6ITQDydwj4iuFhoa
ggHDwqJlFgOrdYE4bcDhhaDLRwESyDRz2biqcc9DI1a7IkOSqBrYCZrjJ06t2lL+HOtuUj1lmBOb
ZfmZM5AHZdibW0rDon7y8d1xfCEis7IrRCwgy8Fc4vl/STK33AxHItdehDf1mut3FU1F7m9LYRUk
uetJxqZHRc+cNCaUiGbu8hsUfINEfSnL63/tIshCYzKaUWb/O85/cfaI/131R/PvT4vgX33/H4sg
8YGyybJFh/O3xKrfe5D4/mlM4iyQ2Enn9ex/qz8V4TkMORZGnTbkTPj4o/pjVYUvx7hIV0k75Cf+
k+oP/fmfF8H5oVv8/xa6dB6INKvnf97IdaMNNSuGDDUyVvcq+Xk0MJr1BhnvE9Tr0UR1kbSot5gq
VvX4HbC2gaAxTDolPbgyTntyay01NLYc81xdT+1KD54qxOZV/TpPizPxUecjmK1mLijw5ZaTsY/k
OviY20N0VB5oPwUO7E7CklZe+JL4H5JAsjtKdRKUbrLlgy00vzzFycr0KZ8UdywdEPKEcAowopEo
jBvD+haVUxDHZx8+hthx3zHiHD67wXiJc6CVUnqoVWul0UZiGj6Yuchln3zpRQTrE7Of/9Eg4tFF
4rGY1EzfnqpeStBueRkc9Qm3bBXuhE7csMZgL9wnGqBNJv5lExI9yFQfDZS8V7LXuntCRIcQav5M
V/PqNesmSYBjVRCipWIbGu+VhBbJP0zG+GEVL70B65nXdCIWWyAtUAKkl2A2VVEOCW6HhLfP4qN/
KPJtVl7puWB24qyo0FBsggmU67LDsf6YrrMVUap+cW0QQZbUr7nhKGviQffGVDyDEV+bvjN8FkF8
TGeLyTo+JhvRVeLZ5FusG/lIRSzP5O7n8S6DapozywrCU0YbcJyOGABp5lCDBc1idVfjakmWRFrJ
aProGVg1iFPwW9KoOSJHiKydKA77RbvH3tKSkuTPqyvAVWQJwCtrCwcotr0K9WOnonJjxbwJGZAJ
OuEcq7cFilOJGWFx9uoXmOyM8DXm4PWDb6xReLNY6sCLTuIVKjYluux9yJSHWv0leh9oojp8DyMf
IwEHZjoScyQe/fcUR05XNAdLZ4XW3wWQMk9sEzeCbk/92fdt+Pkltvze+xB1fhTWmyYgPIR/j0zz
JuLTaDcgc+SNxzOAXgZc2/TkRSiXKo7gCXvUTGW3gk2cnkTjVHIaj2bYOLxBwshzLuuzuhiW9Upa
whFdcLXt/X7bJHOfOz0RXYQoykMXquATymf/dAV/goHpY+hWu9j12W0XacNMlegWR6ocL3ZCb9tp
xAM4nuDMTUVl6bGTNDbQLwXmdeMIkJFLmvu0mpQA5rVES29GICPPoXs4kgJe14tqeKiKK7/X1qdB
f8OIadDMzki7SjGQtGlNo5WQGYaTcBPHU7miaXUytjIaHTSEAYPWhb+8v0pLUke6Q5lfBDq9vBM0
wWyhXekCQXkfVfxcnvz41dfK9+6jtY5W8ZhmX6K09csl8R7yQuUO9FM8EfNMbmGAORjoXck4NgPU
nQUOb6ajgHUAjkrbao7YnTacNSJEz37Jp4hLfgGCQYu6ll6jaThrT1Y87E3kKV10LPN6VUnBUen0
VZvQNWvLRTSNa3M6D1YOM2h8Lrp7q0OaDVbCtOmAB0UbKEEy9RuADf+jqkn6VSDxw1rGYLyUb/5H
N8uEp0uPwVUD1yrALuqigz4K6zF/G6+yP71M9WunwglLdacmIqeRM+D7LzIuwoYUFyJnmApAZzw1
TvqNK21NpDrAyJmtStfJ4LCcCD/CWauWCNGdH256Qp7PfMn0CZAM43IKghUcvymTlFnPM3GKAkvm
Dq1knOiJZ0K6w9FBn5HQIVCU8sckN7r7X+UoNq1B2tG255JrtOGlQqrkBRtCR+8zj1yhp9lTaKbW
p0/qs263rwGp9/UXgvPuEmTPUmuth+yjYgQ8u4SKV1MLHTG/zn/EFCPE0rNGhmvAn/UyFc7CVZGf
NYv5LWDuTvyCEEUMqlCzBwQq2PCYKMJhkN1QTrfwaqhgTqG87a1jYQaV3SFD1dNvVYy+iiF/iVQB
HBsSQr891NLnRLICiaYkr9bRCVq6KtE1HI1xL1TGOgzFcqnEiHvlPNnUylk085W+zk/Rlo+N77Ej
r5NtfzWRKmopJIFGPuVsPWQMray3/4rNQusKI0XCZ6yHTQriec5MdEyXCF5Cnlgf9t4Fqt9wxj0e
+66Pz/aUa7VjWMt/bXFFH4C5I7q/uY0FH3eGC/1dcUXn4E/F1V99/x+tNTpj0Np+O17O08uflDWm
SnNM/oO49kdnjXhmycSHBw6IIyjF3h+dNZ2SSqUq41H8wOn+A6rSfFL9jx4J6aGiaMzjZOqrP5dW
TYlFuknokQwS0QwEoS/FkTV9MQ+wGHjRFloyJAQTnlrLODwMPsY6BpvKJg5ewIZUYNXLZeIfs+ie
prc43SJtN1N5wYUXmR9CYIdYR4jMC+Corkxl2bfLUYJMieKD/Sk8j2dKgwH87qfyRsOKoEBYLwlh
nuR0MjJdW94x9RO3xy3C3DKYd1iTYGOGfmxq9cJ/kXGotoe0e8R0wsZDBwb5jX+B6gI9fYGerkUv
WBU4U9l38QZ0RPm5qTqi24ZJsUTUaQFjxKM+R4Nl2m/3wP9pAKRS/o8XeL6yuACQVUkmY/Q/v8BR
EgZy2WrNVlLI4oFJg4f3UKF8ZtTGrBXt8mkMsKzjYlTXMHQEbFH5kXjJtjWWMBmCOa7GL2azT/RG
YmhWbcgqY2pP2iJZNMrrRL4DAV0VWVeqXdL7L1ifxBKDw5X5x2pyMOh1p/yrNbKDH6VXmB7ESp6M
eucH27bfQDEqZxgpAKZVh3iWQLYKuxS5OavOZMyHZJWX9BsGDftwuibBbsf8O5RXUvYdkXPfYSKX
824pmGQDLrtJWBjiOS3PSb2i92Wuktbuih2ZW3NQHuwOHIbNI1PbcqvvOwZGcpy/5ITDwSNmcqNg
RokmAEp0/+VSWQImDc1bXzoUgBRxxBkSHe09s45lQPDuTPNYrtcNWQfUxkxM0o0SnBipDjBZCO8i
eQCtTPlOyKCIuZEp+rgaCluSMJuiw15MxhaJYlSsQJOvJNq8sHPlAU+RDQOAN0FUV4VkD5z0K9Jq
Qj5uUcYKm4ncFNub5xtR+1BSTOA7qqMH/1X3nnp1L+4D//EIl0j2d2jAk2QTrfkzfj3qzpRuEVE1
7KGvhbr1SSwEckkgI24cD9dTeAz8z4yZDuojheTu0sQ1dkuHhwgyU/9CxI0q2uybvEYMXbwnfKNY
WYQrc+MW98GAStuefJzcLlgt5a6vo+aNatig2Ld4YvDvh4Uyon7HG2jzy8QhgExLJSsG4HrvSEza
skX9yldCda9AZguQWJZRfyrS5+atIBPu4N2R9pLpZm3zVbraArZvazcwltmwRq5JyItccYJw8ewS
q/6IFGtQwWZcqdwL2jA8l1DHvNSQ/aACLtmocf6vPteDRRdFTvaGMqt2/v5cLwKe+NPWw+H4P77/
93M95HXSyBAuQQlEWjTDOX8/1xv/jzGKzpGaL2CfYVf6n60H9rppcna3VJM9BoDnH73N+VOzl1xk
VMR3itI/OtbL6i/9+V8f+Tyu+vlYP+qTFeNFB0C0DsJ9iKSu2s4neHTlDIotZri7clx3hNwA/A83
EMwIJ+rHQ6SvFX2DMdfA8CZ9tkxX03EJ5LKgS4nsnciBmvgzQJhOAH2XLCxU8swtom1dLGUKVu6T
FbsvScUwPl7Q8imM5NGqeJPb5AfzLj360Va1ibV3BixwsoKihCRL+J5588SKmGkLKNrYHeHeIGR/
wpXNagQlx3KM2GdYcxyyR5hD/N1kTBBtwVhq4qqzHiJF24zHVjY3Q3ENwsfqlQ827eMEgV6j7PW9
ZYDnGcxUQ2ZNq+KuI7CW+JUEhsiKhDIeGADdSH+qDbicF9W2ik2pwqdZJB8EJVCT2kXClrZWEC7E
Tnfi28jw4LkL+r3mwZKT9tqdzLtZY2NahLUtJSuCwdGcElIbDCcwZ2ypM18HnjTMROOUl7I7HQLc
2/GBRUc5+jAjYJjycMEFR3BWWcXz4K3InuN+UZi3KT3WBLqY56eygi0ksnUfwvbSIOJp9FV2VYj7
6Xl1FqNwkVBx6YG40LF3GneLBFaYOWCga3+HCEdNnHuLO/BLLYD4PEjCBxSY2YyM5P0HznQxSsdO
fexkl2ctMrpjXx/PAC20wU6NTY2c/FmWnnsJrfw1MI8FEABoxCVHXUjNEJr1YoMQcxwPgW8H2McU
O6fHQ5FdQz77YH7uTatEegFJ2BbbVAjt9mZo9CHUYyT7SwD6prF9GqcvhtoZzcvADoqvlGlaXl3G
Dg1qRiKo+e8trFWDyQVTFYXZsWoyDaFJ+DeFNQNe0hB+Gt381ff/sbppCmUr85v/bU3+tLrRegRL
SoONzuZPqxtIDMuyGPgY8v/MpX8vrOd+JnjRucUKG3IOlfwnTUuF/+Pnwpr/HFwpfVoRADIIZOOX
nmXBqbQJk4RWWroGhtSSB+w9oyYSvB2kl9HcQ/ITQMLskbolqWNUGzRfeW6b0HZQbh+ZS4S57b8V
uwgPU+Dq1geoF6v6srRXU8UAToWrrBia5OPXT6/5Xygu/0PzOT90er5M+0WVtut8+Ph5XWb8WXaI
S/Ot+MbkdEpe83Edzd0tKV0uxpPAwZyJZzPXN5Jla2iNY27k6fL3DwMuyq8vIdfO3OqeC2jTFH+l
h2hdlqpmyjy8CtujQroTB1u4T4xcEte0qITHb79PdiUp1h1xGRI+p4ZEcCVZ9Sl3tk4XeFXIxzrb
suzEer6WHyuGLLj8rwVec8V6M6PvcgvM0Gqvjf/U4qGNMSGDPbKTXQ1ZUsEzkH2LnwItkFRh3MtM
TCaYwwcmsBeHZZVazngE6MwPUFppBfaNdaTMzLnP806SgPel9U5kuP0bVI+gu2aAHhxFOtLmwqTt
QzA4VcqbQY4PsKLu1TzLfrH1pB36RAhoTXZJjVvicE1ElethvaQjGD6PgbLo0zvzdw1iWgSXrwQP
eMW06ormpnrW1HAni+cchmW6CZr3kJ+ALBaurLyOSWDsASF26EBX/APCfottIrD98MFcBHjfe3IS
yE8XNrVAHhdWx2ezsQgXeydeihiS2OdUxR6hynaiupjzFNFNpNfcdIlZcb3B8fR3g3Ocr9k0B6WY
fWQRCF8adi19XCqSk2KD6gy60FzWdi7TSiY4gAZhNLvFYHgOw0bv3rJBANwhygC4vAd6d7GeOjI0
/TkejSwEArys5sEY7fBR0cdVA4s7MjQYLvJy+NZK6yJ3IKUlfdmLOVxR+TB56rmqCuD38/zwoc9f
Dfp68L5GimPdeE/Lx7qi2wZMye3Lw1A3YGQ2huRq5nJ4ljjjSms/OFPqgk7DhpgwpZKX02fql6du
wmigRR9lY+ytGoGlDK61Z1QxJPmsWRN+0yz934fKXw7tPxZFNDAcKA34Pto8D//5Bq2ySujSKs23
mo5SEAL0ug2a55jhrjdvfUTYmLcWk4cX7RKOzKcMd244OM2D/znxyskgtnQQBByuk83f37TQon9l
Gf+24jMbR01E7Sn+svBJgj9KTeQhrIyuprhVyRIVOSdxZqVY8eUrzI780ocbmMH60WycCXOt6Naj
ip9Gyo4TB71Ow4JnSU3JZDKDBIBobwh1aRnAfunEgQBnAFvDoLk5dr+Uz+oyR1JUlMFkbbsK1kNJ
1wtawj5tPrNURLWiPWjBTKWVngMuOIacNDTDorzFkPZy7u4q71fvmpquDWSGAdMljkxTdy7Jf2g0
dKgliDKUag8WbmEEiaUPuozQnsKNQFFQ/6Qa0lNKSugqnm491xXSI9l7wIu/UCpcGH4vMugB/Ajn
bVjMwaAhKAqzeI/BknjFDKYFe1qD+IUAVohUk23o+P6EOXQifboDLXhXCuzHvbLt/Y2GZZaxDfJf
FSlxi4IPOuBbtpavxpPyRsojxpsCUtdFeM4/wqh2e/ELD/M0vaZUc001y1pD4SSLCI4EOsUNOiqL
Sa4CELK9NfhGzdQ4tfRD1FY8JXOOHERjC6s5z7dkasCMJBYQH4AcNhGzRqzOBq5cmC8FHf3ajQh2
JP3VYk02q3ML6pPk32SN8B6Ca6s7Q/QgwOELpMGpu94RAuC90qELUelq31FBZg2S0hjyA1m3uFWY
0ai2x/KQD+JZtbP8ktbTnYo1oy0ebLCnOlSQeJd+lJuJfs3Mes2bFJu3iOlG7RHTcqe9G4wJ4Sw3
YitZvHyMshD5ieZzHqAkpepKsxgUbhSCX8U5oFbLbZTQDT+qib87xJej24l7fycKNyhMWg15USfX
hDg4DIxYBvJ93V96jYE6A3YpWRvsjGwSMXODg6JhO8+Q1TbGKqSvwSAiDfcP5ZRdGCdN06cqzv7j
Vd6+NaRmqhiAGsRWOifwhrDpFZnOrSogyB5WYcHVMkgIhhEHCcFZzaTn3PoMYwlUlKCTdwfoZDJO
tY6b2K8uOgMNBceAyYqlS1ehoKWAszgbHvK6W+Bmj/k1a3uf5+jPILb4zqdJ3VWGAwaWQw6rPK+z
F+xrLop+Ho9xIlIDcx1ExqMY9htDoNaVDl5vvIxSdVfGuZWYH7wiBFOM6jg8kGpf6huxN8+ZYO2L
Prym1rZSDkqCgD44l+wjBiCn5+Qhq8+Cm+8b4zpgSmMii1M3sLojQgLwYAcc7rLD+MCurB0cA+Qc
nI+QoCyy+rOCsNsc+UhvsbWgCNkjnRO0HTNY9nL02KGJDYTUkxIanlmtimKZZPTelsQyelwsrEjt
aqz3WBJYheKxf5a5Awh7aah3hoDKowWPkMjza+0ExtV6VuyscYLw4CsLkW5RehnNhdnB1kNjiUJF
RcZSOr5rbiK4RuVCuQlHCrrEOuUi8HTCNwP83R30IlMt3/UYJAXNS95m8dV/04DiXNqouDFcDQrt
FOdo8BMKnp7ZRwk8havkJXgOuDkDmqUlenUioLahru4n4ENiteUVh41UbwzGgpVxbzW6r03ToZDm
Gu4AxcSOyvnLZ0b+4+eK/dlKkfA0dKty8mWC28AOnJUvYEaBXysrz7KHbgf61I/WxUfASQtcTVZu
VHUXjWd1epULmkr5ZRZR9ttO3EkFza9lV+kyL84CMVzNS3Qb30txBk/mcbk0yFAGoWgsg3QnBFdw
81P90pNozFLqFiACbjShWYq22qvnkiRRlltLWPiMqdUFzOXQVj9xRlQG5p1tDGGJ1ZMt8bV0aRXK
jSM/oX12+2QvrrL7dEm/zE+eJD88XTwwQCMyGMqi/DIHjW20G2wFumBytGrGVb7NtyoKzyPSKAo0
mdUWWeALLMTlcCuedcffFO+okURYHTcWrP5u2OVL+Bllswxey2yNCbhKis1MnVJph18ym3Z08w0x
qYEyn7rGLNuUsFI+6ucaaETldtMDa4Z5LSP8dgvFRAS9578XjgTOSscRSz0RrfpautMVyHPaCnjs
HRI2umCbUxUpt7RzQuVOtI5pOELtjhhgVcAmNqlfkTuRTR3ZJaHprBloxzEKdEjJbQoUIVwV6UNA
3l1zmMJzwH1PdtQo36II2XrdHgCLYIOFDnCSeKkqdRdf0a6mPLbksydiy9QfE2L0eMD8FqK2hH6i
G/hhH4QK0Mg+I0LrSEqRiWq/LIsDAXyR39zj+tu7mdkhxSRAgyY6VNMjZ/CxWHeQy0Tkoro8ud0c
dSV+5jK7VZUQCoTHIeDV9dZj8jUAB9rPE1X08TNvt1cdTIymOpK0in+eGkLc5wolr76h9FHfzRpX
RK6hV1hnvKlZ+VY1QFfe6cJYDG9praY6elHB6T07sRYTUmLWeFgQ4GHFLYbNOIfLRHO15vXDWLPl
5Uq/ZRxPM1V8Kp4AxlaRTdqVli0bOuXVDpsKstt+E8HwwLlr2XRfSTiI66W8C5g+j/LSIIGzPBLl
JYoLTSMzhg1wUe0R2Fnwwrzl0D52xNA8U3VrLuRurVqilLvIg62dinP5jLy5jg9h6fJgkfa6LPGb
ltCrCzLjr5aqGPXqnZURXUDCWLfwP+bJLatNd268D5+a5CQBZEgdyXgAw96+jThX2gGc9lOPxa/0
bIG5d4w+lhhqIp1sw8ts/sI/ebMFngDSaYKG9/EGH8jNwH+yMpgdPMBq/lKEtXwjgkutuE0qFztt
viZJtFfvpc6IOl8b5n5gddWhFJOtK30WlGzA71Ev4iTQd/hroBQx55e8hdLeRIXlCs1AtCTbh84f
y1jM48iB4LHEe0tWlkZdCdDFwJl4PXkFOGD77pglb6oEdgCdgKumbmu333AP9eIcbbiyIWzd+/Lo
FbO9XKfa4z+rE7flR3KYxD9Yn8J87xv4mGfGdV29TCMr25KlwgyPk4aQRmMqgALPR3PNQybZXWRJ
gW/XnwAumSnZ9QdIbwxmi34HBi6NrsTZtAsM6NhTOhtimF7YAsx6X7bj5MIJHIIYFJMw3yIFRrvM
bA4wehftYXWhHgBgxYviQYpl1AuHjsaCNeynAfyOQ/rkUtEOdcftSz38xqwkXfIWytGAfkGN1zP7
sGiWqAJxoyDJtCKIG8vhIx5OE3oOtVpyIUvhB6G6Qy8c5JkRpOkzSW1vihxYGej07asf7RTyIIBw
DpBlJ4q2aR0+ocxvbnJ/QhQxJScBH8yJiLtjttPb4izS440X2UcGj4z34IihXfCfKmG27gtQ9hs8
TPsYAU+P4smw4dCoen1ozK8wmOc7jF7GvfQU6m5mK9DIuUyd+kV9UesVWsEeHWTktqXbS83iuQpX
eH+Wyh6CyF6b49sWRvuI+sDD5rQyj4ymCCYa8UFtJQDBBHWQOGhhhwRjBB2+W80YK6IV13RjIQwL
D36Mpe+LAj+VHcReWxWx4yNnsIjOL0uE3fQOrVpyCuJiF+L7FJEVzEDSfU1FWbs+09GaUp2t/jm+
dPDkWphnzcrSt/mSPZYTAUdLCHAbhABfOlzFhvnYMWivUfo0ClSjC/2bsD8rIuh2UbWuwEAQhTqu
9QydFXckFaraM6bF6bQLw33iLRV9i7OLnrCHnOujn+zTBPixszZcOgRRtOhDW6D6E5nVCFIfvC+2
V228VLGtEgIiXVnFDIDKueNLy6xZMXeKv0k0QBAzIJ3XxW0xZ4jjzSQcgqkV0s3cxqKfTW85+fUY
Yks0KryWF/8gjY/ldRpm4OIqN/OZxR8jGGq+ZiBe+dJX+4LTychZgvTjrckibVRnXUJcy2MIADGS
8Z2yq1eOfMhBFUfmF2PDGVRt9CQlUGiAjaWbIy1QzSKWoGpDwLgKxMuYp08qCanyR8B1TNcqj2f+
JnayhmvZ9MHX8TZBE8dw5iFqBVvdq++cqgacXizGJpSCgMkEdJrGzeoL9FS+MIJJhrhqTsTZTM0p
xBX4iofMO/rKGUZY5B/SRynfMc/mdWDcPd2Ht/xsot1Y6p8ed1eJIZ80zZV5FXkO1KxnUrRAfD3n
JdGjC0PfgX5PX6B2caIPq5Uy2p289eHJb1DxENnKOW9wqTIAXqHky/rNcJAA29009VJ5mCkX2Dzj
zuX8z3tDKrf6wK1tPGZv0qGpIUIsCvjV5IqtrPWOLa0jg2e68iX+3XxiFlFKmxgfpBT2djsYi8TX
DsO4g3/AqivAKMLd7DFw4YZBDCekzxZHwaS+xx95ZQ/h1TS3kBLskGRtjRSICXsc79/A9aJnXPaP
2CLm1sQMlLI72voadenvf0404xLhVotnev3h3PosaJ8yhKjXY0OvbNvkrjQtC91RBtQJnuv3EBa+
W4SQFrZoA6ShB7f10DLYrZm8jxxZYo6I46WtoHugHctMAo5I6LnkLcFt3+YoHzICQJFaak8m3cBu
R4H20dynN+q5oNRXMid+ckvAwyovCY2g4ahRHg8c0ih5yHirkeABz1vAJyKJXV9b5op+UTEeEEyU
qyUbO6f5befKjF60tUF1GoqXMt3xKNQSb/qndOUJUhPqNFtjojFDNKbTE95DDCLTQedgziNQgk0r
k++afAZLREgSiHfwJXsU4q8J1tfXkVopXCXHltR4hNek6yRbHGUOKTNsdjoKxEP1nJ+tcAmG5BGU
90RGyct4zt6B61QS3FdoZFjzRiCEP3DKvtSe23PxVpOB0y/L5AFkuUEoRSh9UW1XwmOSJvakn+JH
xbyZAqfbiAyStX4TesoxinEJWzaKLiTweY5U/pAgZHpSazzPT9KTh3mAew/fpwWXRZj1ibxxjzDX
uHs7On/MkUqn9o9FeO7J8xhX3bzZCMz/HhJtlYwUUZ2j3mr87zTDk0e8YgsmYSs+SpYUX5JmB1Pc
s1m0ewuLu4Y0RaneveLQSeoi6lceJBS4H942GjAaYmaVMWXb5ohR2kmbW5le6voKZykItnMyE3db
zTG59GUwTU8ZvslQ2gcjkeY4IBsPiButpDpGKYCn0eDKI03WTQYCFCQ852g8Yc09RRzjJPzSOjJa
jBZmlPBR0KNEJHXZiYYRxPzIuOpo6pr63saB45mLwU142c9TZLwZtla4Ejg8tiZ1HuNFy7TlkiIU
Jj4VblnfLAnBLkUMvtuR+FmD8rfmfm/6ejMhZYb9j3UTPQQNuAnFZg6ky4fG9yYTEh8iXv3k5dJn
rvBULvpPOXtsOO0gdwNcRs4wbuIECWlA26SiVxC8za35qJWOCK/Zo/zgQRMkp05Jf1hgR+NwQgMw
v+NkqEhrvDUQJEXyY+dYJ6+k9EU82a9SH4rDApsY2abjJZIX7XPsO6BeTHCjPU7klQq4MZBWZvdG
JTrFjgDR5Cqq5OhmbpvvkECG6IpUbwFKhcBFevl++uizxwrx0RJkexz3MLLS6hZsWWhLpnu3Xn9G
bcrh3eSOKLAaK096/5UQXFWCs77K75H4Qu4hlmbg/V+hcJHp8w9vJQOExqt29JSMLmGk8z6kQMjZ
F3HQG2cMF9Z2fFePPphDP6+PMgRFdf3f3J3HduPmGmXfpceNXshh0BMSJMGcJErUBEsROWc8fW+U
r21V2X27PfVd5XAtUaIo4scXztkHPRfcr9nY0rGbn3kG7BuqrsEUo9hICSadcaGOL2HLjpd5is4p
T4MbScd6Lav30F9RMOBWzi4M9Jjg9cI2dm3E7BAJMlr7Utj048GnHjf3/oruBJdubWsP7gu+Nktc
Wu4nl8MYHSTudYuN3EEjKFCNfHX+S8fSPCE/vJYjBN32wICEo/Bc9C2bcnbv/eYMEs/k5pIh48Bd
I4nLRN0D8nXLqxFj7ZPnGy3BITwd6P4usWXpXSYgQ1tZGVv6bd5vhAdalB/z5n9lbiNOMRV6jKGr
smxoOGe/jdb/6mLjwmSl+JnWQT2sP/73/9DYKP7l8b+vQsltZFNGzioZ7bI+mc7+EHpYLDxVYhvZ
Ehg/zB1/Kj1kDByKysNUmUXfJOf4YxcqQfZi+YYmEPwLuxz5n+xCUTr+usnjqbN3FcGHKTJWu18W
FhF65N4tY22jljPsowAyhgSSOFDxOezX4JaUS26CUfE2Yh2gZo9XMUdshnRAUAknHbJHFVuGy52p
GtYdNwbW80F4bXQsScVtWOVZv1Sa8tOEGFohB4GE26HkNZH5R+AhZAaiGDP6ujiEHTk7UAcbcvTU
TVFBBufYZlCJUprkFwTAysXQ15S1Daj4WOyvreAulGtFRpe78E1OQKhQmJjkc419LaDGLdvgXDx0
3ZWwAeB/YbSvu3clODZSeXCpy7SjJtE6MVtcEHxEsqkuTZKOeuPCz/hS9u5HeBUfG8lpzrivEpxt
rKi2Sb8OnOJGXB0AYjOaufECHnV0S17L9ZTPht9qVp5yuhNIJAkAZkLYCirGI+uxuFwxKxLKua6g
dqMdudfZrRR2o3QWBw7UJaQZ8QoOUyMWajpfvc+IJl/tFoyc8hGqyaxSZzkJOHRgIuHZc6ZiAZFk
ePAJzcVaRn4hDoe1/54jFIRISzg66xGymjN2IpMjhPtKEtorOO0m1i5S7B6pLt/Y5Y4G0i/KJNL9
9j5Y32nrzbO/VWdGYBUqyGydvfh34zkQ14a5lrSFGTtoCFE6q0TR1gzOZsEeuejZL1Bv7vWjsinW
4U29j2/JxtuGH0W64lB2Cg5/srSWervgyxpPrHmbQ7+TSaym5WUy/9JLc/lOqwQN9Hk4mg/1G9LR
DsTlXj4FAvM4fjTcG5579ATqCdhilHEu709BEheF/OpyGkrBLaTVCKJzBgrxA3eHKzwTKDNvotFR
Q3/tujovoOekoBaDFnDiuRyeXUa6iZfTjOv7np65MhRHifkEi5snJj1BMhdypSFnp7Af1z6sXiSs
EcVF09F0NVbJPEIPb2L9MaigcwT2HzL+HuDI/KYAmRB0vgnj5GYg6sRXelb6aI39ibjylnKKKrfN
jhEo4iv4tJD9GbYPCh6WlZAwama6YeNfx+5Z6S3upyNdfgxaKB5p8bRzybyFaPuRoKXh1IoPgbBU
fc0l15dVRQJVqeKC8ClwSqa6AXRVNrohY2wLTVZM3kQ1lXYrHWmOQJzW0E0oTapNndWEi4U1abfS
PgmJNfooGlRWtB0irctkmoSz16NKkp6EW4I1ZIRbP1ng2T5gz8fU3u5iC5kl+4TuJGDGMOF9ilSL
ofIi6XfzR3QIWzF6rYyekmLZojGDvTbFUtAxnNBCbOTmWr5QGaR7Jmk6LdR0LEkn95Ise1wfZFrV
L4gwGNlw4TTcyzPCJ5feuOs/gXmW0HMxMeCh+EAriXvFNgZohCwg3pBEDb1/G3lhxLjYc4EEljVv
J3dEoixl6UPbjFBUlvrRL5fl2O5FhK5muku0eQh5lu4/Cu0MlqhUPU00QJOhfkC7PFV4ZdftLa4N
vX/uq4PILkcuj7qgLiM0AR7UPQsPr7gX0i+rfY18G+WXzqB5aiRBXPt7PZusKDPW2WxFvX2860+/
xT7F8rHyt9pj/FK9YbNA5732HFZQvQ+/FVY5IZmMgZxw4Rszj7LZya7pY+OTV0ZAyz3bMlRRt3hl
PsKJLGuDS9nrTwnRf0fSRYITJyCXmLCvb/mmf2SCYAEGpHnqdUd8sR4qbU9KozteMqBD7XqYxf66
2zKWip44o5WT8EE+dUsyE/m+P5yijIsfWZS8mpGjr8YrrFHvSBHP2wZK2dw6CVw77rzZBpD84oX3
YVJP7aJr81ZtrZ1yNdg+Ul7bET+Ev6diYgJROKL4xpR9POFxYZwrnOBcQ5EmAkxYJCcY++gXyVdZ
tjcXd66IG8pWneKNRkVY1/vYCWOn+Ijki6ytTH5r40xIdq7/wL900iJ4ir5IaiUvg3ixfiIuECra
bPSLdy0fvXecuG7qKOv83ToGW9NcSKT1+WvTso1kR4konmMsVOx+Nu7GuyhHZR3vmUmzaUI1qZfT
MFtehaf8I35PDvkuwff4zhp33Te2YRMr8SIc4xMpnOLNXCFyuwHRHN+R/lcUt0Azq5k4L2292w3n
SWac2Bw1UL0KcEx0bMjlWROAqsDjSBIxg8/xKMAz3Ahb6aTcUVDILEwg8NxL9IFvZunPGYDnwdfY
0ZVvwsfGSR+TY+0/jDewRwRH2fKT/5i8defkqxL3zaLG0FOyD1vyFDD2YJbJlhZppqz8XETOdodB
s2FMwuTgM7tOk/NwVZC2oNr9HSVjPs/EB0DFom4epKF/jHr3qWZ4pCvMSiqO1w5OWr6c9i6luUgN
Bn2weUMLiURfHwx8mNGzxUWc9xiQEXpGMYPnaY3o3RPISLlA56xUOLFfEBTQ5VjEavGbYADwKW7L
l940DgWwOQyWCDt1x32rJwzz0Q2PCeN+gDaBhEFyoXRHNWc6050yb2cB5RBVJ2/gfgDhEKX3MYfM
lS4zJVy0Rj8nGaN9lJ9QB1jtb+KNf2Mx/R/DDVI+A6MMErX/rivENE3J+a2Y/rvH/6eYJjVL0viy
hKuLSPd+YeGguMEKLWoS+jjtZxYuthyi+FTMQ3B0JyPNN8eOhrHaJAEK9TYcin9WTP9cS//nmdNI
cDfSRUP9hWqia7WaiL5Rgx2Zi7od4qQ0gKLOy2b+zOWnwP1qF+rJOJRrJv0ZHt/Yybb6I9oDjws6
eVLIHmbdZ2Et3rTy28j4Ixs4necQwmEyZ0j4Wz8+EkrBhE7l80PspAv1qSmdmCSHEawEdZJcstod
F6LdQY5tbg2Nd/lUPA4xc32Q3mypT16+xldQe/NQ2WKySWNtUTH97goJgOtWuAfE/LlQn5kCgJua
wlOkkKwh9iG2BibwTrgI6mtgpf/anvHHLxsGCS57KCO/ifH/i3yW1upn+ezfPf7PntE0dCxkyHLh
mJgqj/zTmCYaEgwTSZd0Gd8SH/rTmGaoIo9Dmin/hwfw7W2uquofPais/aO3OZ/+k4D2L099+vg3
eg+CPyljGAzwBJN1VC8bYaue9VXAlGbY8t72rQXb91I6yXM2In6yRLsYP/gnke0CgM2BFATHlYiK
sy0C5oBc2gPopZUXnsWdcQNi/zkw4lOLDb7fSHMo1fsUuOWeBYIS2aP8ESULFsHZuBZjW/HWQ3uo
Gc9J1t4DVwJcpcbNS0qJFeyiYdEba6SMSELdYlZLs2MYvpgvLVgorKX7W1sZtjuJaJ+LLyJ8mXqx
XuKCHc1VE6Lpf55WFW36oFV3e4voYfBfgEeRubHwH9oSLRbBjt6+vRYbrjrzNqqkbKCimsEtWqQP
LzUqnoOvEi+3SJrPKGptqFdVcrWofc1OtA0DHztFIdRFkFgi6+gYuw7NAbel+kgXraIwYQXKBLLi
WBDGt2mnEpDOx9rRy6dfgSMlO1Ce7vhaYcuvc+jVEfHrWF0RLmxQ6oEJNvqVS2dXzcuXMCH3u6K/
3JpkNoVgEC8ZY6wTsVo6eydNCVZIaZ4gzEmUyB81AfHIJe9sv0ZjFcofafAiMlkV6cG9wnhgJxin
j0GSIrK3bJMbdNSYjJt6ElY32Pqki3rST/12fOJkEi76CSIfs87sVv3otqN4VYyr9Jo9ZvLSJ9cE
MoGpQQEAckIyMrEjql0CRSFfve5WWUAKTHUytsbT0K2VJ82ZDtHUxlOxJeMumdCRCn5nIsNm8iaE
TlCDwp0CikJ0gxC7wKrmx7IoSaGXiMBkaUCGl+S/DYXJsQmeG62DFfIqFA5ov8Y6GRY4L/ZZsruL
WY5050KbBclKMFD0zGOC1oEbIMHNQK1yNhNLMjPl94IRc9UyASS2iWGkgcRBI+tCIfUtgRhOo2YS
KWeotouzV2PvQpmRzkKp4fcBCMGetIgl3yEKCQq8Id64FsEbNhv+EGvHFrMDxsOapEQG0V8sFgUS
G14feUsOHjaZ44nLull3U2yBTria/CLIKaLPkbGBZkPUbes9tFL0ipq1RhrMdNsAf0ZKBnlEVIXY
0StaGZXfrdcBLSTlXDvjeJfpnYe9Nexyfr5AoVFGO8zmRKrK5Zx0V36x6kOfbtx2fmxPDHJaNFo5
6TUSvRk8Urm6dyEokD49y1Bv22EWrKtl4RIK6CAHy9iucmuJNmHNnMhkC3qo+i2ApU71Hzrv3e2I
dt8QuWMsBhKwDZCoDoZtAI3r6aVgAVAMNtcnVJ5OmgEucC0HuVP3MazjbicrtH5kFm1ilCUCl8Oq
CFbdKd72F0TFVPO2+0E4NDjfClEOmwvSYgDykBTkrUpabaRrHCQEx1iIYJeZRTJeOcu0i8jPLX0x
OOLpleTQuxvhkfc2+mV/JH+FCQInDNtUF3HownytklNAVltGCs2Th/mbxCB6rsbGWSAwPJ4b4dl9
CF1IxM7AF2W9ZwXLgYt42e0r4KWkztNMYjy31A2XGppG6wBVCORbCaoTRPJJam1rr2uXvjxOfTAs
TBbtr3Kx1Zj/ctVcWgYW03JEjO9WckBxZZLrkSePHI4RDUW/hr9OOnQjffTyUVbskBZNJV5v+qu6
k8U76g/vKNeVejFM6wEaqbXOqeeaB1UT5wEHqnkgwr1K38cUBov6YsBZ8T48coUJt2WQ5cU6W4ZZ
p99FlNGigdBGKY4VOjQ1W2k11REvMoG+yEHJ/mbSRSJ1uEFGiiK4P7yn1mkoHJ64uAa1B1Ig4R3q
TNYstIRIjc0lWXR9s3SDVexuTWGVoqSy7PgNbEcgbdVThda933RZ45SDowx7j6wCa+EihPRs3JWE
VrMFnXaEXfNqvWEiYdx2hpNRwsnotmadLkQmMkWFnJT3hTcccm371DK6k3JeKoAKTJ+Irm74hEDH
JmylsGlM7K4s330dIenB1fYeufLR9CeMyMWxc+QvdiGAq3CgjKTjpkr3AQlO8QoSHSRVr1sJqHSZ
7Dl+ales9p74U4qwnESoVyG9H6E6os/FBodZ42Kfo3PN3FVWOQYdXy9UZyXgOQgLQ9yDRnF5C8f9
Y8hQhPrTX3mI+LxZzpCqXkK6IQIa/zlKrfyWvdGV5QcUqdEJ7hjtp816igtiZ22qk74cdpC4wkt/
C1kf1rzenlceDK55HxouiZhkXHrKuDKCq/XZxHdfFma1ztobNQnjITzQ2RfDEItkz4X7wE/CAtfx
dlMQwkP2LMNOnGln90ggETdK3ZwlLGC6RTjpyjAlfwg6poydIDOVTVqCzISFCcCsCkBJYI4P1m1I
3orK6G2lxWzdeA/U/GUl2z62GTbx4wgUyypUiDmLfe21uNesqDHOZntDWXJnbeaxRR8dvMV4IdoQ
RKI3pT8L7U7s0FcgUfeqjUadHs/F0gnMlYHxjgqCse9bD9uRrp/APeAzqS3GF9IZEV8Vc7PfxmCk
hac67jCQ8N7Bse03b32xS6pVjem48FZNHz0R0DYQFsUIImhhyLH4Q240aYyF+B6XSJSbhW0i3JGq
u8SQs6XcT3HuorIL65h1O9AQd5ZX6OfDt8IcLkZOzE8LezsF/VjI6m8WuP+7BeLXjQJpJLirFEmB
mM/OQ/1lo2CmQjjqblttMO0JORZEh9Iiqk69Oak12uXURmNXT9YCoZj0KMvhDZ9SVW76fb1vnNq8
+Q2/ZETb+kMTYQUM3r6ta/5/XFS/PENt8kl8q18LhYxXQ+6rTULW8GdhLCa9frgP3zh/c23vPvhf
Xs/tjzUkSLkF10k1DL/lD/8bO3qV10vHk2cy54W4CObx2+v91/WY/MMu9q2j/7vH/9nqqHw6jDJo
GxJ0Rt4svzsFrf81RTP/nnZNZsL3VkeXRBEJB7SNiWL253oM/iPeON0wVFZavwVo/wMGh/437+Wf
fvIJIfHtnWKkol4qEk4T6SobV5zEqbsZ8DXExI0qz/0xbJ/6o4AOV9hV6Y2BVxY82FP8gW8xHqZa
repH1rgHseNmxjkHSX4+vBhcpevk5oobM16J+l2qbFGKrhR2FQINfCG9sJ+SW6Py0qDTc5l79/Aa
ZkmDJQCyBvG/GgKagI88IXfnuKrZp+tOcwxQ9bGaY2LOYZvFl5ivgAUlOcjICP/lvTpnEm8NCaTL
1ND+916dyc23N/BvDe/Pj//zDTxlxhO/QQzTRNpjdfytV9cNBTazzHJZ/wEw/bNX12HpKfgnNUMj
dZ4Z2bdeHUoqD8KZ+ttW+B+8gf8mnQmLJiFPEAL5n2j+YvkKDMOV/IzoVo37QcaGlrvDBDqjFI/G
aDVLxBqROXS5igHTc+jfyvDNt74CUP099sAKj+S31/LvDt/pO35D/06HASM6TZTYtqt/XTi7gauQ
KWBUm1vpvpRIi709UJJmnawpLqx5Uf4/gt41a7pI//IdOQ90cjgYmfx63Hdt1tU5pr+NOCK2sQcY
zWBdXt2913EFnXUWjOFTL32hNyOnKn3Xq9fQdbzmyaxvGgAxpvUdUroJmwOb3nLkIbz2kbWjt8hR
mRU0cgkkOP2mZC8M92nZOvZqPjQvOj05wd+k4uzXxzOQQ+Qq3Yr02bZZpC6TegqufNaycpjnJ/6m
7ICBCBQiDNlYBH9ZRy8/xVM+bstut0HQND5SR+YS+mV2WZuGKcI9iqdQ6BmRpNdkozhUBn76CApR
MfE7IkGC7iUiX7XmDS1x9qot2zURHIF29mCVPMTSdSw3oA3kW3zKDu7Z3NfvsOSECQKIQHmF8gW3
AH/GneIwASEp/Ggc1U1KUsh4Rfrims+Vdi9hiaybA4i7x4R9NIhVrLBsn9g+LkeHxG7Et3M2yo8E
slQGAqBdB06BVRPqgfbHFvtRGy89nc8UrDLrXkS4kCAheOqMQSLZEfxDK0i2TtJnwfnrU5PBr6uX
tMe+CBCvYC9e7dlbgj67YeiWZrVxLBiMYGnzyGmZ+YxLEN6HDE8ihigtw5SaTQKjFcZYNDwuUlOr
BKYC3e6W4XkN97SI6MIS6s4cN2I1jLbL4KbSL4PPFKex0+YzTxc1pMOdX80O4WWw6TSJCiGtepyL
Dzhp801z9ZRdJBLuxMDrbKq4b9HpZATVz1ewxu4NOfVohjtSZbRdKq2EnHQpdrqzARnGu1DekxJU
jG6funzfGPirqmdBvG9oLkCmodmVmD6M66gChrNladz7MjIvRLJEMo97ja5kbA+E4uBc9Mo1r17l
LdL0QyW4FNogmvkGReM61hwPgyrYzGn09om3806ASHgOodXYeW+L/oJAQmLHm1VFQxExIJqL3io+
+BcMj5KAMeRIUG5x4iSJXaRTqxidtTsbluqxFbZishQJKCwpN0MUbSGppm3BQKWkIDVxePix43VM
A41FRNFqFJew3E1OX7Jrpv+uUrLWQn/M8KpGyl3LrbPVq3aRMezJDhLxH/vIPVbusQkuOn/fdXax
LnXWqPPM21oVLQrkvtyjr5oF95j5CFfdOBv0RdSsq25Vh5DkFqrG8nDB7RShLdQfBw/DcEn8o0LB
L1Lm1xOplHkf1xVXE8MGRgm+sO663dQStPmMUHg8QolTLGmjdJHICcwI24pVXxCQZM84SnkOW1aZ
1PAB3hI8V7vYfxig7JTLSuqWhjTMq814ja0LSur8HpBqSr9iLNqSTp/hjmsn1M8oUVgYpCCM5eo9
EA780U7hSr8gni2zZQS2sd/W5p2DxK7mmOheiSfCqnn0Gmpu+OXvoel040vD+rtkw9lVy1D7zNmf
pd5GlBahSkgN6fPoiz1QkpeWsiUvi5mWK3AHSHaiOUGxIHEzETRnONR4m92Gn0tZhN204KQAOkk7
1O5OwuUSz3LmP8oNcYzBR/asnhFjIAIJnUp8SBBVroglzz8D8jfqmZo/a4ACarZ6z0qE1h/dRDns
IS7EOttJGMzbVPrw8foMvIuzJ3KP8VNVOPAQJ8o0kSQGwSTrT6QjFziKonbLdE0u4CsxACmYkfpk
qNTiBaRrKy/EfEmHxXwxcdp1JTnShOVCsb9S8y0HbkV8Ac9EWeIWKVl7+MSvFugjz2jvmNvkmxTK
ZlbWKyA5oAVJ3i0xGk4IRyFiSP2c+TvfRJI/baflZey+eCzGpwKRXC693KRmdMpqOOCd49IwtnCk
EVZw3M2lTw/JPC8lNC/b5Olh8Vv6yhbnqZg5LBmDYWceonhf9ivMRT1GF8NdKSG7y6d/baVHIhlb
EY1CTJLZhZBM9q06+ZtWBazeT5Xe3z3+90qPzLdJdCeC4Jjkd9+2MqZJ5ptO+ifl3I8kjm9bGWhO
FvtFqPM8Vp3SNv6o9AwYUKyOaGQw0KJr/0dUkx9t9U9VDk8NJgh7R0tnp6n/spQJ26xRCkMJNhlu
NAhvlpsQ3nTW2/dugzjExFKHFH4+SjN/upLRuYDh5MBKDrHs1IyqtR3xUqPGW5+TXXNGbRu3jxp3
6JyRTGZAK2BuHyLLhq0QPY3DQuj4Braw30i+k2ifxPwkw2cE6a64Wwi2/JcAte7q2y/ob8rHH23f
z9Xc9HPShbLN0pBA/lrRqkloKUFYBJtAKBZDuIdS3IgoLaDuAUW/pEiD5JdOO09iRQso4Vx/Rdkc
QhaN8WqHqbbvcFhXzB17/DNqdg1FwHrgp4rcvTQaIcpEPiXMT6RNWEbHkQKqTDecMMxZomI1tB/F
wjs0r+w/QqzxwNpwwHvJmpS7SoLrgbEJHzEbWDo1t0GGgMYFBw024Vli7ST1tR1tHbea+wQaf6DW
kI96vM6atfyge7cKjhYCZAfDjRS8yefsFlykXa/ffIpl5jsawQFzGb5u9+gf47eMUn4YRyzTMHDx
+Q8eh+m8k5Yiw2Ay40AlrCq7UsDnS05AZ0jcirZNPvUPeWx2aqFs4nDEUiudpm9sLZnZS7AzsA0a
X5PYrAzZDUz8p2X43LEdYv0wOc3iKQ0K6SPbKVvJkZ3Puh+BbigxX1RqElT7n2zbYojEbPQQ5wjn
BNBrYA+0wvHirSaayczfOnXLgEhMHAiGVoeXxADOtGOmjQ032494J3jxm4tCKpFlB5bNvUXjRnSX
mCCD+PWOgogDyajH1wiFqWg1jlV/xMTBhBiO+jjN7IZMabT+rjj5hMSNaOGJa180mcaD2pfwt7b1
IViCCfD1g+UICCwHx8rgWuf9gsxQBC4yEWfcsMTuw2Si+qFU7iZ5Y2S1wcoK0mCuVtIuRZ/JG+kz
23Yu3pfqbgCgisxFgfReQDSooReNEaiSOD2ijmVn4W99PhN7CC56HcUK/2a5wmZSdersn6ZxLp2/
lC3Etl3yD59liRkQKoVVCS19OrF/bQ1u9kAcCXIcyo9kdkJe7xOaKARzoRN3URTd0f8XYCzKKHxh
RZRUwl2tWSSNzd50iZlboxMgrq7DQInwPbNbpFEs+nD3q/7WDRYTJxw7K54LAZaGg+cDWK+KU0KA
nhb5h8z8sLLVGK8hq2/dBTKfk7+wHuJHbU2VUs2t1iEbmprowMs8U2ZfLBQbu8TYVIDUXDb828o4
jcbiC2UQEjDsnKAOiXDgnXrGK/qIZ5xiES0gQWBYMfXMDpYcVWwnnoan5umxESEczUM+C/Pbse3r
LRvcxtsbV43NXUewdXBL1+kp94mQe5hsUD1WEexVkBNmpR0BsTF3Q6w4yZXnaBTLHwdF0lPYdRwZ
SogSGdAS68GSCyQfyvO/994KzlBSZc2SCRZAfjMlm/6XKQpnM/e6b1MUVPJ/efzv91ZU8tyyua0a
sgT68OcxICp5g8CCH3MSJgd/jAGBHiKBx2SIsgcNPSr6P+6tfIgEVhW885TNwjDlH6nkpUm48/3e
Oj1zhonc3bnPI+TnG30fA45amlpDoksboV0R4r4zP8kx8OdIbSOQ1hhw3F3A5fzt9fqbW5061QZ/
+bYI/IE9WpbKiPSX4Q3ik27sy17aZPD5tLxYj5ybCubgTLE+VIrZPEBW5BHaSGkSzpCie+E1puRA
d4tmyMeT0nIkuAlRjyZCApXlc9F5ZxEpQgJFfASYNWBzSulrfTrijpNF0eDmoQvqD4orrROK/ZD1
iOpySmSwk3QtvQuka1rjNmMaohCHkGhIqOUEiLi0kjEopiyYoSoO7rPMxQ2DuOPbNrRPrqm85eyB
yo4tCR0838PPfFobayYiWeQXipikXMZQTJQwe4bY1cb3Tk+CJThxvVZQeyws/dV64v+ONQsMfSzJ
LRn27AlzbK5BXG5qFq4D8nk2MggrUBriX50EHGN8Hu5SYFIdxAnbm/FLiIiRoVr2uwGDPS0dQ4Bq
Aolxm/KNZOHC3sHwZ2EfszA14YEu5WRW9c+tABq1fxZG0CvhtRRfe/2BvY6lvAwIyUvPtz34E3hd
hedCuYbFEzZPZBKca9xL1Ze+uIZ4qTIfNRUqQ7nmCWaJndaffglTSzunqIX9nMQ0vhLZamBR4GuF
MtxFJ8Vil88nLcg400TU+XaTnz3z6BNZZUygkcbBTpjDsSMqKz0W6oJ1OE8lSu/sa43okwzyjqZW
JrPmvVdpJ0+YZjtszShg0ZjJI5+L2XjSWcrDk/IFvZGO3U32IWGYmwFLW4Uomju0/hC5W6XbS7Cn
y6PabjL3cSRVK5h3qLybmZXOqxalSwlmViPXcgfHxYO2P3VNpEGAm/AaUCYAGGsYNZj5M+U1yAkB
x0OgFwsTe5ILT/iWf5pFdJzQw0FRrCtQCs26JGRbCNM5vN+S2QctPSZMUdyRr5sRA24+m245jyno
xJsvHVspWlQQzFCPS8FOFc+Gspj89RHZlFidE2IccbYjc1CJix/TR6ifYohaR8Mx6HB/F5O1xWgp
lq9ev1P03cCoLKlPZVYv6blkYMah1LFdxNJic9sI8c0wwCpeAtbn0CkQyStcqQ0qCJLLQbvFBLO1
wiqs5JtCy9zxXHp3Z+Ctm7bFEJFwpaq7+OK+K3BSInPg7aMuoofyUMjvhv6Qygh+HMM4JGz5oSrU
8VeZnvB36lxHOEffhJOIUCqBONATZ6wbZ6YLOgpf01UWkindgdhcijjZC+0C35vO1lJgMTHE+2a8
uOEXng6Cp+C91q40b0BxEwcLb8Tc83JO6A7dHRcu+FSNGWdRw7Nq7dCiMCvqlZkyFaszBk683jUE
C3TZGVUk6bCOxIvgl5d62Evpez3e+Zl7ELI50XfdjrMJEPTW4yeokvr6P2NrFMUhaiSsBvVa5Z5t
KvDwa+7xHBCIFIQW0jRFoUAJP5nqiEDxp62IURN3UeCvVSB+AIqIqCd9FIukl8xSBi+84Bzw+//Z
lUOOwdOQNho6RlMnkpMxieiBI3O3OnIPhUYeskSHXR47+ZYF/gwvBkZlg4k1tlEoRAgnHb5kF517
IlVLmnXxQeK9vO4wPgxQt/0dDUKQOpTKQYXrQxz2EXZuPDTykQtAtIg4hAOyx0Ce0jRRd8LHWEzh
gNVL0B4s1fbwMGuz7L1K502/0n1c/xzRGa8siXU5U9J8oVubrttKtcHxlM/ZBum7koKvi/sVg0wV
ftDw8a8uWbh5QvjHn8dG2vrvWmRR1+jcfylZfn387yWL8b8AcZK+xHJoKjVEbt6/by75ECBAuv2p
7ZfFb1rkidNsmSxiwJnKmjYJjn8fB0wfMqGxmor0I9MOJPQ/Wfz8iJ/7pWb59tTZsv5cs/iQosW2
jPtNysgyfW5KvHGgnaBmHNirzpsKDSAKJo8WEfIOjZbhgWA/BK9YopcPybk51w8IFzFlCe8N01Lz
Cex819o02CD3sGypj81Zhp9nHGgZp6VKtp+MWP0BDDP37iC2+WjEstSA2bZpDabJVwMoKQIoOEmJ
w7id+xmfyZB/Sr+pjYMxx6/Tz7Gq4aq+e+fssViRAhqsMwWaAi4EBCqCsuRLcIrC8yN1JGH/yU/T
rbgo8uiLMblwMx5pJqTL+BQTpvmmm7fuPa8ONSxOVbSViTaB5Rrtfo6k6F7pALEcBbkot1Y3PHX4
ulpj4xMtDbrJjjxc7YtI/JwMZttsGWBq8oAnfYIVKNPbY14/TioRvChMzzkbjJN1yqmGsJTzHydv
5IhsKoqw/H5B0Jr4GD61xFG/h0v3Zt7g7uDLKqylK106ktNzXrUpAjDz5qgO0b18yiOAkzk5MUDt
hNaJH/+1l/Nve1hVNcjZZS3P9OxbRf030z1iOH66nP/u8f+5nLEWiBMI2WCZ+5tR94/LmQ/JgNV/
W8Z+az9+SA0Uk62vruGd/XGZ/7nERRSOQQHHAUteotb+ybWM4ffnRuC35813oQsRmfBNU83v/Uel
JpYlJGxxS3OVqeYstdXNqF0mZuEGc2EDPRscZdzELBU3skg6urIZmN9xJ67A6Yy4zZ/NVYL8SceQ
0GFmEs8FYLZI2hiothOKZqVhgE6zgSlgIUKVRJ51Jq8gGusV+00tew29L9W6C9qpD9/x2GlYx91Z
GyyQPeeiXfhXaJebmNQK74ZGylwMwQO8r1RnsTyykpi3qHmNyd/2kLtzVVg18lWJYJZccoyo6U5l
im/Zg4BC6CEcL+hVxX4z1Mfcvzfdg1JtpfHiFY9NCI7uKlJkeuq188gL5imb2dKnEEX4rIbveC+z
FqYGcygy570HLjYmMfhD5yoXeJ48W4oTqNc60OyOSq1uGao3j7LwRW4bIsyR7I82eW7zTVS9wI2w
k+oFXFR0rjR6J+R760p7GhlDyEswYnnBKmnc8vUkQuera6Ne0/5WR5S9mD0yLBiKXRGv5t6lBkl6
gBHUveUHBUogZbX7iMEPm1/PlEjFRjSfRLCoez3IJDbr03AKgLB1/yNXwGJJ3rxR4C+CjiFd088u
KlbZQnnFn2GMBGSNTsHE98APZPh3ub3L4TuFm9ac3FMcHnunIuu4WF0Il5RJRK6P9BMhII6Mxdva
X+rehsGkUV6jaNE/ldZDsu+3ipVOIZkC9CdxgUjABjtnotAXn9LelqE0kueMMXmuw4pQdn336pVn
0XVUAqrwVlGaBau82ZdEcfUbA83didMTiyGB49pjKB1dTdwoBesMSJSzYld3Nm/mikiRfhMocJrj
ZTmwc0wIJ8ZZwFCblml0RHM1uidDko69Gn25IGUbayYrwDdPkDk7ZNmzdFzL1aZjWfzO3/pkZZLj
fA7oeTyYJtRg6UflXXzlJvkXclllLqR0rfbqY4KsE1yD1wLTV2mKauHEZFyhfXGPMvLnTvkcMWEm
DJkGcyVO8VjPAU1TMSzrCj1OQHcGmzi+DmLyGdXyNdWobk1pJwr7RGP/5ZZMBhX3MR+utZguDMPp
CKnjIon6cO3mp4x1bdO8MpGdm7wVkgI8zrhPMszb6kLLocWm21p4kYbluBwZgpbusfZWVb2T062Z
3dT8Pcz3uYQgc8eoBXjgdmTWzEIKhazv9N1dluZ6u2z40bL/w915LEluntv2Xe74QgFvBneSSCCR
3pXtCaIsvPd4+rtASUfdJEMnOGWIQVFsVVVWJoD/M3uvzY1B6IuSj9tm/MwXrjVLqMiNs3cxPheC
3XAoMaAbOYEfo/RaTZjveseKN5p+MQRP6bd6jOwZ49yV1GxGihOJa9ANw8LF7NRtc5zuM9NvH4rX
mioaErREfjdXheHU5ptonEyIG2lAmCnRAnG8UZEF0znQ4jNr68tgAzIs8rEuz8OTKJ9THwhkI0kQ
agkE+xe6+W8pyIM3wf7JwOijkwmv/i+CPEZXlJm/lrV/+Pp/l7WkihoEzausozgOf9lyWf/QsB0Z
6j/FTD+dhJSuOtoqzjrUntovafP8EScn40I2UgqGQO2vhS7/CbufV86Oy1jOXOm3QeHPJ2FhNhzB
46jsIkYCy0ZihsODJaBK87NAiGA1vyrEZTUlntWRRayFhT/rUqCpiWP1wsUAaA1Opka43b/5xMtp
EVi3eKBVBIta037r7KpbQK06u2pOxBnSmS1hyx9isrck4xT4xT2IDo3u6camElw48XEG5mE9cIcu
mNfISABjW+9iJWqrvijBfFWkBbMiyOmDwxGd8bxVYV8zn3IVqT0SrOd0y2tazCIFyr4KNW8uQD4o
refUlzedpl1nnZw4dlLLxKwDTtbtpTz9jMFtShW8WLl+k33/GnMjsdHZFISqsFJKJ/EgVdExrsrj
SO6p2UonrCcTXWFGPqVUaOeI59MX3a0YeJwWebEdsUIoq/w9VDyYUrLkChppQEt04hVp7yoMDirh
dYvjWBae9bT7luki5iEBGz+6IXCFej+wEWOD0QgMSs5NjGiSkce00sxnUMe9pHvjFXeSbUwrvDIv
XZQcrSPRnSJw3BAsYmJXl5ysyAKoO5qIhJ7X7vmBE2IFPznVElQH2Ot2zHQ/zLrHJh+PPmjLeskr
VKzpNQZylDBoFGsLBMTgRRbLMIhkNZDygThCY/YLZJwl7JyasMiMX/G1iFiSELYiBc5srhVONOw0
uEsswgFoHDR0M9EocNAwvFlprZVuNMaknVmfkxf4DN+yEe4m6VniOoNB30PGhe8bRCmoUJNV6S6s
S1xADA461nUdq8bWGN4sZb7pUAeiXv8A5Y/8op328kPEmqFL4cMLeKyzqXEVvkVsFNtQHK5TM0G2
7LzZV26zRlqZVcGB7Kd+F8so9gzWO8SEYl02LgFXQ9C3N2z7Pd9lAJY20Po1zAcEbdwMJmxRLRo+
a1aVsdJh82IgXNNIkTvHSPATRvR6nvzd37bhWMA+PD1RDiq085a27CX+28pDVP6QAPWHr//PgxZJ
IswhkEDIAn4HBlpSnREvSLQ6DBj+IydQ5X9ISKIXAhHS5+X5/J/5AcwgTdU0FjPisgzhtf6F+YEh
LTuNX+cHvHRZ4W8s2g3j90kGeq8VQ50Nxk4zMZioowlBNWPsCQulGaH+/JhJS0WAJregitvimucK
1pEZ71mV62cBsonKbSiI8Ol01Q7FhzF9s7z0QPITpjAG7bGwTay9SkZyDYZN5jbI0b9pKHYmdhQj
o8VAKy5DVryrw8zkq993SrHXlgJhGaJKPMTmKdmMPLYS7tBJf60EhejPOPHQ7aCAyJaXjUBpm/uY
9Cf1LZ6MF5OfFzf9U9EiBg3ML6HDaxKCB07M72kZWTqxq5Nt/KiwVg0hhsW9DxjdWEEu8KGmLcF7
TA8CNjKTwAygFwVXEB5UxWUZTck/NyvDKA7hq/hkxLcemnd1YrgI4RV6D95E84m3BNERak4edCpn
RckJUBDdFO8YnCC5CopFGVmPH3m1sYBLkw7HqN82t8Jb/84g+gThTedQGgdEkO/KkROK7F14v0/+
IWNK2Dk8oqO9/toTYL0izw4xlGN486rc5yqJJ6sMISaOKpZDHvapW+JUV3OrHIWjuUrfOjf7it/V
y/g8ewb7XA/7leGlYGKXk8G8YFB0YaJ8y87wGNBzuqojIGBYi7sKqQLqVc3TkyWiL7kCnkkQVw2O
MQByWwlw+R31DvjF/KD7kbBk2brm4eaBqMCG5aUsHI11NM/pW8ABcjA23Ue7E+/SbYKpw3KYD+PM
UTWz3ng0GuC9DpBw4ZY/w95W6TnxbjJCwjl1yG/hqWPX8wDxiRWRblekSvWOJNm9v7YAojjiI9Qp
xrMemRJr4Va/W8QZWjelBteir0cyNi0owP4rVhr5zgl6TzxzF8HVs1O32GT8p94DGNXX2Sb60beE
EAJmWjpEVujsQZxuPTog/9wc6zGGlzUiMSTOMiwjetwQL+4aNywEOQeaUc+rWg2bhEsv2cBxv1Zr
KUPlmYqb0uPz53eneWak9qUT+/VZP88cW0eJb0IqIg3uHl4qzlPuPxSBGqyO1+ki3WiHh4oLB5BU
TOOyCpFLrLKj+soqat6ZK8VGMvPV3qrtsFau3Ws6HkryOJ97yRYc0hnP+pkUNDt/zDcgdreSTdG1
FS9s22l14QSYKG9X8qUk5QED7Ao7k8sNsAo8DpO1HOyax+42PcmaOx8SR/KSI2VFmxzLPaZm1uvA
19lz9aSUHRTiFcCIbWejPtfiVxdt0xK8C+Psuf+2ZDRHSrCv2mmjiTVSj6vUvJUM5hv0o9gCGx4v
kQlbZejDt8TqXFB4rhZKTgnxPmY5GvgeoUk4uDgjFYXNS0DVN9tZfxcoWDkS+/NKtEBLd3wSMlJG
s4idEmegjgYyiBuacyZ8esYHX9c3MY+54ZQX4W2002/xvvCo5qskLHjtl/hWueF+fkqo6A7yC0UP
NeONj2m+RVvhOj7Nb8WrhYbDsiGsPzQKl8sKk9/O4Ol6gXn5Zuyyzw73MnDplblvn+iMFaIo/WcC
6xbRaHBg70mQ56lxF0sqehHevAN+8y017XtGpEB8QwTbNYSu20BvVulX4jJmvYsu8a079X1mewna
waM4DsdV/YOMNWG0adMIeFPs0cGFVjDYeZPXRP6B9F0V5/pLhiMUvAjgvNSPxsWZFz7lz+DGO5sd
JCV1jJKTpnNaodUFvdLmG3E1O7b2tGw418K3uW8O00t1COk50SNtTZfM1w2Jow63tnhvnepQz0tU
BPz4Bwi/U/CI9DrGYPOs1ftgM1/1e7+S0p1M2NA8VM164KOAn9dQZh2S5S3NWX+kRnoiTcfSI5es
H/zL60r6ZN+L4kZtvQRD8jSfVBa7QnVr86caFTKlPCbBAIKMPU5Hk2t5DnjNUDvJJVp1JVMA5Qh/
hiWy0dBDuzHnheRG6rpQ12K7lqAB8ChTtu1eK3ZhepxwbKfFO61wm+R7X/yMFKrHJUlsZZXvpvao
e02zmbRto77JljtSpo6N28+vQi+u/bcif/I5VTPx0YRePOWobA5ht47eg1x3y9TfpP2z2hJ3CDqd
DXQRYnUm6uV1puIf2aJPBS+TdQhGyB9/57rNkkWL2SyzVxmOBgPT/1a3sb/5fYP8h6//d92GwYzu
e6kF/+BYM/9hUjEyraUKo1GWqBb/bfix/kGqHbYeBdvLb3ya/6nbFNpqgwy1n8xsf6Fuk383Kubn
46PDcATWcSlal4r15wa57kuqWalBRG4NX2xf4knfS0BklOAp5lkTlvdFbjbGGpQ4C9l1uEtZo7YI
wQMVYNTIhc/3fqJDYms0ujlP4Z/e2z+RtfyJmIa0ZWmRvPJ3DUTQr69Qm8Iu0aO82RVO1KTtKkM8
PXTTB1B29B5tD5puXrTVaM3JLzLtrtYL57+/BqS5f6hu+YDxAjFRxxdlSWwSfn6bzElPU1lY4pTn
1xAShY891ZNh/cqZhwbhB8p+LSm2vuhO6ftyIqpbUHSZhw4jZt4mHJjE0n426TFWTyqd9bSVmM1r
bpY7fesUFA/K61C75F4UmSOzU+qIPe0IBdolpDZ1OzF9FuunujmWaDa6c1Hg1XvutIs5vUiglw2m
2j6F6s2XPwMZVSnRzjKTxDNIUibD1BmkFQI+8FkWIYOInAJde+lvVeE+OcntR0+pxTD0G/6sqL0Y
MNHQGaQMRFV4jfMpb3cZwVXyQ+ifQwTvoi3knsoIWFzXCpBPzzfXcDmozwEL+NVbSzmRv+QVHhbz
FSQy51n4DrtPJD5OQeKxSh5ML5GIzthEpGzY9b5WNxbFpLbJCe7Ywsv12w17Mx6j+FJSzMfnzGEe
qrkd1nGe6ZDC0tkVvxPMMeQdtYSAAtZE9HJsAUbKOx2beL0eUUm8deSX5F/sKpnCDghWOFomL/LX
JfBysj9KJBtr6W5qV0S0ubVSPi35wKcK3dBm2AufDCW0+t32dvgKsjfezudaYI1ph9uFGQK4DKHN
K7qLFAM7aO67uvM3pAPwars3gtUVlVc9vKUonrhKbfm02OmO2Td9wMPgie/MR7dUG9odorVxxypR
fMvfNP/SWttLHkatnrMFgQrg5Qbjvm0sO80z/z65Tid+juywXAXRwNZBFTwqafIm43tprmZz1VzN
r+4NQ0VBbV95hP3tCJkFodlUK2klPsE9mfJFg7wqtynBi7nLmkN7lx0qm+ZW7YqroB2siR9pVQYu
B6797Yg0Je/Fs6kyqpVKOxnKU5dOlRMdrco/K2xRBHlVvqvRJZWsTdO91u2JyKVVAaY1pCh6YlSF
Yia8+IhpJleEI5Js+ZBywluxwOyIYDlKl8FDyUnuwjFxB8/ClMoT54Y6LLrx2gp5M27zc3PLM7un
qGCidGFAhtyTCTHbYif5nPbdKlTsyliJV/NH+NAeQp/gOjuavNzlrSlbmqdLtesfgtN8l1FJsw2j
uLjGElfRqtnxaWURo7fww2psbulsiW3UOnc0HqreC75i05U/xyuOnGxdOrVHVVqnV1hz1M7jDVyE
AlBhNWW3jk/YfBgpXRmf58kZuhDKZP+7ERz5C/iq8hI+yFxYF1RaBIwomau+hc1a/iZ5QtORfiVb
NFb6lUCg97gDQbsXCF0UVoOnDd6wHQ7JJxX1q3oIXrIzTPOU8LIWgB7QIdb2tgjMYit0qIa8GTee
4cASNyFUeBJ7FeJJqne03yAoSKTDH5RtC8kRb5wAIsOhD2xDc7+RuKzNLQYBfVeRX3av3rEWm8wl
f7DNJp8KpOwzic39BxhJQm40GNIeOjh8XNIzWRgBv6LKbbYTWMWE62u6TfA6QdkrvInLrXKQLk8m
1qq1xjXACn5+HwqoNC4XeUfu0giQ3W77zZTu4s9mXPozmUkUWWGmXZxSBAbIi4R1N+2WFplmlQLQ
2qgjN1CWboPAtRKWCK6p3Iksajblvf009tiR8JaB108PMo8UUiiRllcrsELSHlQM6u2t9jLBdO8W
C0P7gjbKpPHB0k0zuGP/9KQ+Sb/RRujNTW1xeEFTZSpLUTWTBT8GuNA85JYAKbkjzdBV0OiRDcKf
qVuRdxImv9CPgaOE6UMJujipFeyFHb2WGnXODOcVTTyySIUCNGeqEEjyQ3/HtLttGXNa7VNWAMGK
RPiCnoQYCnYISzOljF+Kk1pxUk5G9CqUEZ18BCJV0JFN9R2GxzprTib6+UWHVcbax5yljx3z3cH/
0BO4qLeGnV+zrixPAW7IRRGuymv6Yw538yNA0JK5oNCNCCpO8yg8SEfmnAcD5MzVKA8gVW/VQwIk
A14yAjtat76tz4zGEU+eg/GBwESQDl48S1s/bnZmUFzHuT0F4a5dSIgyURjTcyXRwC6RGFOIPPtc
RJgqw32A9SwgMQJOZbpX2g47h9uZN7/jWbsJjPeFAYptqyPeb40YMn2qSIReNXdFv5APLa+Di3yB
uY21tMWXRVyJqqJP4eqTNj3Th+AiMaKdf0xAnXI+WpnBSd0+LoT8QCemF6hQmOoOMYqZY8IqEmfm
D93mkfJbOppoLnTATRMSxbprb02AxXLY0W5b9Az7KdrMhOv43kcnbJBnkUhrpbqbcOuUPLtD5vJR
HTIPqJdzvAwWZYjE9jPASvMZ+KRRBy/8Y4dYLiG5r66V59mgmWJ20tQVNzkbeo02NMsGsjAUx2f0
zwK5nb5bjcFGnD/qRn5PsuyWcvzwU0EdTWh73iwpfI+a4JBqw16pCSUJ660OvWJgJtxJ4zXK8XYc
Mp67yRHNS8McKdqQRIbYPa6wyTWn/9uilNCspTiqdkO0a6pbV90SzsdF4obc07bkdT9ANLLl9tF/
y55lq1xrmCo5fXkYc1R/JsZbfkoODNh2dPIkbf5Wv/0dd3X/1G5oC7dSZpr8W7n7X1oRpGGUoj/t
6v7s6//ViiyaFRTzEonQxjLwRTH2bwnaQsoELsD8GOG4LJm/g2fIIj9HMglvpk1B7M7OrA3/3/9B
0aIZizffkoDSw8RU/8oIWfnNcvbTCPmfL52tIC8OaAih278W2fFoCu2YUAH4rM3EYDtMwVbQZzdV
53UgOGWYQlBHfzZqnkzoVtIZKz2E/KbmX/q8LRJvJno7dCk1GtOWdz0pKUoXOoa5UXDUT+4wA/Il
nNMlsc0/zfHGPw3aEWIdlsggOlOEh+pFqB6q7iZhp67XveA2Jeb3OzWjnz83t5mHGiO7TaASskFD
zSjHPALtXw2rGUHIRlc86wmc9kBc9cK1RUCjzATIEUvH075gnRYyhMH1at3QulJmkH4UuJGnzvaM
hsB/bEpG0eEmVNYRUmJrKRQCwiTIsIAxxeQ1PSGy13aV7KH41gRPHbbtq2js7sgkVP04l4cBapD+
bCabRnYHwUsj1xiWkSC2eZMh+tuMqqw6xs2zRIQf+RNJf/Oz977dJ9dSIImu2hj8P6zkAaA5ov3B
a5HZcwirJ4Kp5A74sZ3J5wwpQXLsHik6fQbW0brf12coARrjX1M8l/3mR24ApI53dXOV6mNC+itk
6h+wCcQAYmP6Q7ZljNlw0W/jTdyaGJmXU42oaeTHI7jS/oBsG/UqJUVPVGenvOgYohWM0WhXWx7e
7doQHcxSlmtl3gfRngy3Glw/gIHChzjjMGdmiYlJoRZpYWo/wulmwYUUSHgjkadhukPt3hpu5Htg
8RQFVPk7fG4cwyY2/oeBmfinvu3ada/+qMynjqfruBmTIwFJZbYufKKlD33sAU2Hrxco8hbQysZY
jGInvjlcu7AZjlP6dvGHFyJOwRPO8pZMHM1B+6yJmwMQKynZYahYNqL5RtDc0nwhXwaQsnWUmVHp
ZH03jjE6Kk90COnHmN9Ys+WS0LutON2IF+zSF3LD8+JNMWFjLeYJcWPtIlCtpXBKOK16G1KB9QP9
dMgeMAIPSNwPiHgGWoQvIPaXYWUP3TeRV2RyEpHSgcbGuM9Gk3Rxzp8we6oGPGUkHDaCTchrRZNU
B1so2AEJgBzSvZORSNYfjW0Ox9NQKHbCdQECHEeW7Oa9ym14hgyrTtw2wb1VEcP8YGSKm8R/4C9d
9cizYSBlLPm78NpJMNCf2aRq0d2secv3ebduyFYZg3sWHIBXIde/CcVF7kdXjQ/K7GH0T/y3nGLF
kB/yYl9g7qxK8Dq3ofunz+bveJgw3UGiuFiQWQvqOLH++1xLlJRfBZB/9vX/mWspKgMzzFSIDBEm
MzH5t54Z5zNRI8uQin/P9Od/xlrLOnIROkLUwXD9m7rj32cJfyQyh+JYYlLG/EX+Sw4slI5/GNj8
+psvA52fSEyx3JlyFuAISMeTrLJJO5V3Yinqwc3SvYzX1NhI4R5zi8YIt7+YBT1AGqI/BOyGpdHv
dTvERdjTFypO/d0JTpOzCPGfVHLxNC28Ml996mH+yRwhwAiqZ5reAqa+vw6Gz9b/ViC8+c6USOvK
VJ6GADkim7UMyYGFlQdGahEsoMJTyi5R9PFO72Ef9uBdlXVgcOBku5oiMC2uMZpmoDGuD9sgNd5m
jjcTNUOIa1ZUsBtGO0WMHhT9bD3HwykRv2PrQpRYHC+Y5g88si3pQsoHTF3LTV0fk8FC6AynVfap
PQnsboofE7MTaOfbiESrkFkAjMsW2wlR4Q+QMEUUJrT5Bnx5iDSy2Z8SxODq0wAO4QMSEE9zpH1N
vLNQs7AvrPCQFS/jVTKMd3a3o7IuC/mAUWzoZwSK7oT9YRTdVChYjHzKEsGNjUeW7aCcB+b/OYlN
ms5HIrNEPX12Buo/zDOl8ixBnxXl13DYaVV4apa0r6QN7tCpmVcap562jMl9gJTSpHlSS3mDMXog
s8wnfA3SBcewyiO1v8qGO2I5QxMEsGYJal2H7GijhHw31iQzzXDcbkTtLEYYiGQCCMmCoWP+qjT2
jKWbNrNbWjzzx22RGfjdn/NWcEmE5PmNZHxgC5FFmwmLuUzwvFXcpzxz83JziSHDCgR2xl22KWoi
Fmkt0O8Qy8GcNdGQn/LafdoPcdQ20CZnSUVjzzXm7zUz3RXGgNMN5gYrheWF8GlCa8IK0ytuUXk5
FJ6Y/ZZyqTpA4OZrTkCWZA/qOR68RHlUCAhV1S0KIPWuNghPyQv5JhuKukH0AqCvLa5kLqp2r/YX
ZcCC/FAfxZFORN4PzT0EBVusq8itBYQkF9F00YSo4CbUNYnymGLgezimwalMiTNUnhEyQDz1BAZb
20xkf0RiA1AK84VMboGlS888bK+oFxAiRUX79kCP4Dd7TnAr2gykyY6QS7QeY46EOXvfP7YK2iqk
lTgB38phnQJD0+/CkXHeAThxmz/ShblwWAOZGVA5e2O8140lUsDADXzjxMsLN/a/pKZnjv2uEaqL
1QZbug4mTQzRbjK7IP4hrewJ0ZBrPqdSA93AANZm+Z6hTna1l7rj59ResHbF7BmVzi6/KhxUWrIh
mKj8gSuf7bDrv83DBijA37aLWdYKChwLXRERtS+LlZ8G7n9U3jNY/5Wg9mdf/5+DR7IWWzGgMk1T
f+5i4GoAeODYURba3z/PpH8tVFQRySEnjricML+1N//qYfgDpDEK6kWoG6oIA/Cv9DB84R/OnV9+
cet3rMgWhYaoT127G2nldSN+6sxgk4EwstBsZYLC5QsjAdItomCSCcmHY1AypL0jMxjwo5c54Qmg
DadGHmFK6bY+UEzvDcY/Ug1BuUd+JeABqfG4qVW0H0bxwuQnZS0+bhWZdKXmNayU85jVB9XXT7H4
lLvyl86cVvIyVuXNA7kmxCVZk/pd5tGAfl6BYy3HngSjfGbbG9fk0C3mNy1KHvW8g+5h+U5/0fCb
xSWONPMtS02So3qdkRQz0FL2Isg+mfUpAcrt8x0d402QShfWANlfjLF4zIWJTppeFTEmUouLMnca
4jU08qFlXi2h7twOw0wwsMwxkMQppRY6vt7gx52cx6QLvqbPtpXID58Q/veUzJE8GcRvoqWuKxy+
DG7EDqpsPvh366CfZBJGqhVq6KylCaEL29QLiqI9JyzrV7oU/2jn9FZDh63ESx1x4s1UtHQHukmE
DsEzk35Q++hDQjFkdhUkCrSW4mKKnjZtzyCkhi0tEokgPlXlyGmo8/D7G9/uC+VT1ynbkJjhQP9f
6kw2eb8MLRC0/eHrf7rd+cYo1CABcrcv1eR/6szlX6tMl9AQ/zK0oJpEfsdGF0ncUtX+NLRY/kgE
OCuCEAW3aMp/yTen/uF+55Xz7bQF26hLeP1/rTOtPhKEkqN+12BOtUAmeuzvFMJUAfrGUNDcqV9n
cNeldaiuEaDA4hULlofYdMMvkzoMttXFCN2Wv0ob9wECicUdXzXnEI+B8pxg4YKlA0q7cfTWXoif
aJSb4iqBmO96mMluABZd9n56Av/Z2nXBM/wq6Pvdb/Y7luk4VkHUxvxm41nFfPuZl8ShM3tfkfOG
XDrQVzjhS+tsfWTimZO9+ZY3BTlw5TvRU0xqQ4KortYHOw8eaQoE8lK6t2NB1cCrXv4BYE1cyoc8
2iQLEhEsXDSYOBrOrXyuKcss2CdgPAj7pTCgMB6aV3N4wRXI+yHnzaZPwo2o6LY0MtT4AZE5xnyL
crZ6mobnfiSR9aKEsGgOeuDx5Vrs9ndKpleA1jftxlR0qYH5mGwd7WAEEN/qNwkaZFdJPtqCIjTY
5UDvCCz4TYWiCQ65WGm6HnwNNAneY0YTqVjZbPx4PmKHD1nGNHuDGmpaV68Q41mjWhbGEhMgX2T/
Lx8Ql+yffEI/33ULhuKnHidPmNvVYSHvCsziT0j0ZpE6nmz7dYkxApCaRoz5KF8kqf4AXBCu4uAp
bI8K0jDVxgvFSjK4mezPRhdHfF8fG6cTNxF+MEiPKYvRWbPFCiA4kvRih2O5AVe4vFUPRswyGawA
NeCWwrywTmp9K9FQdhUoxv7N5D3oxMjNo7XICmH6mltK7XFl9JuMVHloCeKO8ZLqWMHJlDdNujPY
4iH5xmr2FOa/rTUJFsdd1uBId+rI3aZglEynpmFBaADQuljjNKowrd+0j1zi6e+0MluXNRLOfF3U
NvNrjdJdQvKClwgJmTMd6XNmEmVlJnJffXqUavDmile/z+nLArMBroTpCCHW7HJzVZ8hErq1nRlQ
Ik7Jw0wWMCrnXbpMcjrhGnUucXmEJMOuQDdF/FN2ER4/DJs2Q7tJ8wGKJfw43g8IRmWHSQCrKQgB
klm3PQhB6PRnimtx9BBxAhkoCWvWeG6AzryW9al4CawbU7mNyOlSbNx33LHHsNt2RORJD5jLW1fw
N73nQyh1e1g7w0Y9EPuKRBJoUYQb9cIVmL0Wnyrr69BpE+IonQ69l+6qr8qJIRXhBEAvJ/A4u7s5
r6037La5H9ojZ9pqASyucMnV3cHI1h80wupDWTwT6wz8B/LBo5zYyTlgF8hukaSsT5YKCpnhXyGp
8Mg5PwplxZrgINZrXkAgbHqQHgbndI7c1hFGYE0Ofvo0czCoMWmqvxn7F+SPM5xCm/eACYnOz88g
HmAq8+nZbfSX6Se2/fgzfYkD15RxjBVsjIH1raT3AHOHsrUIRqmcpZmBrUFnfa9Q5hcejkUfRR88
935lvbGNmkii+Wrz1YOasBCnaD/x9Yr+IClnK/e08cA1F4trPGyEdicokPHcta7GDtzajQTGhwcZ
tMMDUEiFGFSpY0DGuDLaKMfIvjQv1vGgbfgNO/Ywfo1Y1w5kkXAFBzgVvi3VYRIZojUUnkoZCVz7
oCF8NvQnXGvtTs+RUVx8GWUu0EqdIMkN6gX+FUXT2OCx9GrWh8FOJ1qB1SurUqJSyGcYVg+4spZ4
VNVaEw/T4yTW48SWWtgXEKV5HLApj8Kdvy7gLy0XRGa3kEL0FT3b9FXObkGuGkkbPuGcdEWI2+I1
0usZG2HujNR8pbK/8dZpkh18BQ+lQyoqUZKxxbaO4nC9HGgs/BI7RkgI9JH6tV2L+Ls0u2W+3LkD
hS7nCA5mtlPwDPyVAU9m4U/yUaH0WEbQC/2F1w2p1mBL1tjJuIIKaZ3HV8L7rLsigAbFk7hSp5ce
NS4Z7bPHd9QiJxrW7AUI0ZqRqqK8EWCMrPXGFaxHPh3fWBflqR2fu8ZlSywwiYGgAYu1vdWtk7DC
xcNjrMLK4ZGDStNHt5IVhxz/bGtXUGEbYjAws9sGPj5pM4Lv9yxqb6JrgTVwrenk2RC9hQDGVmAy
Ig1nJz64PW+//yCUO1L/SgJjiViHP1I/9jyhSocHmcw8yNZA7OYkvXK9rSdCaQm3Ex2j8qZoyxRL
ZwtoQqOzJd4x/LCAQ1AR9lzV5N2QdSMeLFA/1Rm9CWttv3pimRh9V8+E62YrnsKoHRTJnjR2DusM
5QnBDv7IYsXdVP6nCuQNR+cFKh2fErzdClKt6IosLm2uhq526X01ZGDNI6v3XHEG6xBTCouar3sK
qklYRwy+11NSeeUSQgPXQxbnwZ7ZbKOQeOEZxVIEyfGoHFmKwjgGY8Zcnrj1mFBadqMwTMI9tA2i
RcTsQBwfUByHOf7IvpGbBpCqRL61cFXeJKfwRPUYa5chfiiVE5dqTiRliRyedSkJUmccBDfjG2an
wsUur6wf8NZFCyzKKri8+r3vCPzKyFURj3D+w8tZpdcyf2ddoB1B6GLgzB6M7+R1gNwBZkg7oQue
5EeBHZRdf6mejPycSRer4STJn9NKRyW1KwfxNOQfZbY3Fl1MhuqdI2cA6gKUDH6Ljv3AyOBvkipb
Y6mx1lQ5cv4Aj4AZvBkQaH6yaneqGUXxUu0EOuxr8EJmIQmPKMt6c6OXfIbcvjaGHpapWJVWer/m
LyU7Ey1IA7YTAlvKp4fp3ifaK6e1cRgQ3RgHU3QYVGnRwh/0H3mMoMwidH1aNlD1TsRwMBeOrlZP
Ao6jgFOEd3zTDNrjFGJIWEvafAgYT+ng5DLzK8/2Yr1DnEPmh6UgkG+P2iJAg2NCPnonM413TfFN
tfZ9/D6YlBZEZaq7ZBOu23t5kdsDZ1qzsRrapwfNWPms0Th7gSL3PF8dCCfWvn7OSXg/VS/+eU69
gVUSMuFF+xw/ST8GyH2FM5e2BnXKli/T56B7SMUqiLQkSyvXA7KiiCch98YquuAYT7s3xNDlKaaB
28nfjNaweyer4sK77cPBYcH0ATYv6Gxuel0+aA7JNPE3fmJDWx3EjGfMKnrAVrf56iBSMeC84jGP
HuH7QLCqiP9aYwIuv9kj3US8riz+PuFMzNRST2Nk17VboslhgCV+DBf1kwdjXeLqYGPj1o8+Jeap
axivrTgqM92ZOKQm5tE7Mz5QdsyEfU6OnpB8/UELgGNg7p/wbTTSWsCcHNrNZXbGyTH538ccyzQn
4VX9NKjWuXqYZmXhfUnTApW0JszJIO9HzmE3usihOX0qRGDbDgGZBuaTjCaHT9rklgk3DBzwH3fv
qYoNjyGtqXlmg+gZe+SKJ19YIBWlusRDwgGPmYc0abesNmihNrq0nr/N8tUkDQWHhmnzPsXfxYsa
mvYdG9Mp7bptHzhRes+FY+efxOiYI2zI3az9KIbHLNlNDU7kUwx3vfqop3vZbFXNZXnIyRRMdFoO
Hn0emdIDD1UG0jrdCEJ4eoPS7vR1CegGN1y66oEEIWyHz1i9oHSxSSmtOA0BsNlNfWCcbYu4BFu8
lsLYHSvOy1Z0+wu6ablnyKhfheUWS7TT0D6qKilAMJR4h+oOgC8QnnpXiE+1/gAYkExfAIHz1RjO
lTtr1xChO8/hBZdmNZuKrq6cW5LDJzfm1Jr4yW3d7Tmv6wbywYcPLpGSZ8YOqBAUuhQpEcfDHQ1L
yTeTz0V2yPhQ25m996JdSikVnYx7OEiT3fLfBV6S8Lmi0ggmm6KbB+XJFIiTAgc8bse7aDlmhz6N
DwpOvaRvZ0l2knytkB5srPYC98tORFKnkpJWv1bJjcF6WKMPj1apwyA1cbtw85a48qnFbFN4xrZc
69m+AUx6NQNcg/pjqq26C1bGlFQpz7qzNnV06hwRG0yCOL64Drfu5j+Bndj1ymeQfQ/icX4RAqeb
EaTtKpR0uAtqRxq37clKvR5tZrwt2Rgka1q6ILAH4rtCr2jtmgyLeY3gjfdw+Pi/UJozWTYaeRdi
Y53+P3fntdzIlS7dFzp1orz5L4EyMARAEPQ3FbTlva+nP6taajW7W/9M6FYRM5REEiQAltk7v8yV
VP7G2CcbTwufazbelKElht26laX+e3XZ7+4QHbeHBedosWD8Z3cJ3/A37pKvj/9TqFncJT8S3X+o
MX8KNYu7REW5QROmvwJ1FhHlu9EdezzpccBHfPgZcPTNXaKK/FA6WzScK/8IiqJ8gy7+5i5ZEul/
vPRFEvq6W24HiWyvlLSUGstn6xK9+CV+g2YBjqQ0a3PhBXHo41NLcA/W3lTeYKLIY1g9K0JkA1iP
EnyetGmRbJJhZqnCeeuI+lphF9fK0rYeh3XWuCJjRvDrJm0NTMPNbdYfct9We3zeEM08RfMaIozM
0DO2tyza9vhBGUtG2T18hoFwyVLtameEbRLxEU9krFLy/KkwpVdYKXQsWqzpBtRHFmy66B5b8uTT
GPZMDIeoLl7H8qQz4huv1E7ysMrWw7AqiheTzuH0UdfWEraBbKsAcqbHVXfEw6TuA9ZEihNwGqtu
xja4w3+Q4UOAsWmXxx6nJRYI7WiBsQVFqKScx8SpbmRrbSwDO5WbN+JVTqpEpVZ505kwoZrPBUNb
7/tsOwnbILrv2Bhw4UKlXik3C9dp26rPWcVspgU762axnSm7gsWVigfAEF64n1Xv/FNxq5lrdHQv
Uz5tPS7fEZTM+ekI7T1WzaHusC4e5fVYbtLgai53IXbPS0qYv/c3WuVtWdHKhkPM6ZruQMlwleE5
nA+p73TmVlbW2NGF2mWx6GO4MY3X8VMLDgFhvXkw1lnkr7XpuRQeBLSHgRu7hd2BPoaZbJENxImR
ERkIWEsSvVBszYdz+zHd+m9MLZPdeLaOYsCar0e5d/Xe2bbdMQJnSZALirQfr2WGVQqbnIA0d9kZ
y20VdOhKB/MY6cpO7wgR9ZuqPSYKLpVds88qbxxWdE9ye+YNqVnWhOaj0hPTwxLVs6zBYhTwT1/A
AZo801jN8lg2NkujhClwIWWRhWhJwRuErKJxM/Os1pchUeyenzDs68Ffo50nPb7rMEHYuQR8N5rX
8ImRvNFcHbT1GivvAYEMQxTrmkk7GNF+0cwyCAcsEjsXwTJfMPnQ6MR3wv06C95hpcKhfNcPBrZU
WNEsgWnapq74PFLLRwGJtubQQrgq75rK2SSn0XR0CdfgahRxzeo7AwhvJ3tDPdkmDpzSHTdLiRL0
ZjDlVNEsCOFguL+3cG9JsUzr0QxKi1Ep6bL+EOtLNzGO6IraEXrFbKVx1Fm+G7X0alOj6TdB8znz
sPQjLamtN5QDE0iD7CF3lJ0EICg0r7RP9qxEELNdmx3zDN8qSeNiC3F13eEgFp7Eh+LSH+ZDxS6k
f+GI0P29WrQOZoL5+l88IUDiVzF/kA4nwv7fElZ4EX93ovz6+O8TArj4i/mQy/riG5G+2BrNBZnP
z+IOwpdl7mXfx4G4TSRGh6inf1gef5gaIZBQpMTAQWOxIH6r//4H+SpF/z059NML5y72020nS3oE
7zniAKpBRbY1csin73Xr+0anMPE2ibaB8jz1I0O59yD9UOkTImZJeV99Mx0pyKASEe54m99W+Ix7
ylxIqTslVhGkww+Xj+3lVr4bnpEHzcA9UcBR1VfPqYyycKV+5v0KEtbiKe4Mr14mj8MVlNoqeKOu
E793nL1XCkr7ucH7rkVnvjYrBz6F2LUwOPgWlqnoX7Lu1M01q/y6f+tkecv1HR8eQL7Z3ydKtULj
Rjlhw704wIqdFJ0Wmch8qtEoFEwwCBPaMjNke72q34EC91R0wirCmgyRnpmCvfy7ci2024BSDyj9
9JUJwWlpXMV3w9AOPGWWIX1S/ml9hNm2fpKXXRHPDpRGKovQBbYGi+mIaPATtscu3pdG+YTyX35L
Novhpo2xJJN77KRLKNCCuzjjSXloKHL5OlLvZPWlE7gBhcdQeY7MT57CgGiFdSXb6DgUAdQOXooN
kUwwNSUvpcWvQKFjhBvld2Bsg2EXWtfWi3LuS1ILybEZPqnrlItN5MrCPmK4UyBzSyR5NkRq13q5
6+GNjJdZotu5387Mcku5pJ+GWpXsjigN/T6tTtFq7WXRUxkU+Kk9skdYNLW7WlyPiwCwtI8Sji8n
AmDg1g7g2Av5yHp8eXMeMZ5U3HrWiXTpb4i5gmRe8zIkzAzswnnHAbq9+chK0aZgb7M0J7mJBkP6
ULNmoJEp3ttDcm6DzZQ+tvlNryMGsdFm5IPeC9VqPTikcIphn5j5AexCWm35IcyBJuXQyib0148c
Vwdo+SQjWxVuq+TTkN/IIzEtg+p16CGs3ZFoRtKEOBZQ+MJbxN103+CWGqtt+biwTsbO0+8UmUWL
TVNkxlY6fJjO7RYH5YOe7NMTZbw3rDw6ZCZWGbZ40K5LMMIjAZFLny1b2W3FUk0JIweMLLkUQkhB
Irnz9CCxbUUu3MxMmrhRwfrF+YuRH9u9uc7frHefcNAjKzrg+yux3KEIwbwy4eb7qxNZFN4pW2pt
xkUQWYdz7fUfdbgxhAWXSRs5P0zbDxQiH7PkYKIjYKtcXCqFsFd94D+2Ue7rck+GYv4wYvvffJfA
R24YCl5zjWv5f7GNSORWf9qesI/47fHf7xLW/+p8v4pt5K/Ole9zZMK2uCQtkY/iz9uThVSFz4QJ
L6TVP/FW340jEuZ3HmPq3wlX/8Q4Agr212EeT51htKlh3sNV+W0c+2WYJ2byIMZyq6H+Uyw9qMSC
bv78h2bBY7NlgD5FY20VK0UqZjkxoljmaBxhL94uOkOQKFehwpTOJ4XUI2MGIyEkjShXkuN61ncY
/Hao1q2ybqbFHrHML9G+XhUyh9NJoiWhrc6xsJsrNOIrIWCVq79K+RNxSj/zZnR3bU8exyRKvvF7
WH+j7khW+lFZ1DN/VIcg2gRAnKRX6XXot34/P5ekmVp5ugn8+jC/dRgRMUzQPqjapUCXHXz1jRlp
jzQcgcTzgsQ262c/p9mbq7czGLiX6cTIYKyv0/qiXssk7VFKDUS86broHQML3Bw+GcMH1wKLODKo
r1uh+xTTaRendF6PV9oyeSGL/1BfzKGlku/GrKtbiAR+uIdaHqa0L3eIO5gml67pZxAL6Jgk58ut
0ete1E1rY1eX1+FCo8PCRkDBzSiHH7kDcC8FPcOb2bjIpwn20RYSxWrq0rOKgEa2GzQE2b9lFuo0
iYGuHm/kUDjVXcgWqs23w7V1SI294T1oZ4BL1Yanwa1s1aggMwNEIlFa4WRD4jO6CA+ivQSRJG6G
bU+U0FFEaR+yewUCkE/8QRUrgoS13GN8+04chAOzlLjGaWqL8+eQXVFUnaJC0d+sv2kWIIjbgFRE
YPOGDvpdJXgA4UdDwjijkqdgujkxteXguwPuQbetTMF7KzPEZPY9VZkjlTnXSMrrRyAYQ8HQPli2
UdbUb+gyfV/w3mUqvhcA4A2LAXiQ1tuPTHILg4M2T+8b5VgLzGnCJcoH2UZeAkxVdsdfXKxPi88V
8zqizmo8ChUZVbnxBPxOIvetQqWJHLpv35AYYDMULMUA6r5E1FsIxUnxzF+PVua7sScmbTJ21ibq
EpcSG3YmvLv7SJzxBAC8qsqbfDx2WA+w9h5N9a7i12i2NXtDnP3hqvg3esf/lIqgBWIdN01pATr9
Z6kI68vvUtFPj/8iFS2W9OVKr37zh38RioBHyYhEAA4M8v5/rdgXeq6EzwZPuQS36pvt70sMiU9g
5jFEffnaPyJZaTK/5Kvx5dcXvjC6vgpFlGWIBg7alqUZ61kjp08RYDXp1Vdme2W2JsPCNDGRWEzX
t030WGqb3AT3Fp1rzqBl6NI+IbWwHr/TD1H/9mr4BFZ2keQxGxVLUg4PadF4JT7fxjgzp1ZE+HS7
XuVUdGqGg6tyWqknvQXg50jzdi6OEY1CY/NqKcUhMLeWSgWdC6ZUEj2RePTCfyV7bENnYjbArDVb
bMM2rmVJcqLOFrDt6izibca2SA0MYxa77ppzxR/XLGJ0ndnROqemJyIBRZZQo9HvvnmpzQ3aOZaK
ZEPacle2EXNo118C41fdfEpm6kZ5yt14VCUv6G4yi9FuSMEcc5+7GqnEbF4HyZsN1NqrDgZpLF5n
5Q20TrSiq4kkCJmOomNuuEdw06MLcG/jgZVacUArM9FZvoXZDRV43S3/q/pTAm3vuVNXUXDRSJOA
aVpgCCRMOtn1SbPyAsmexHSWIFfLqVuhyTVoczILv1kHC+gkk2tCEtSQuTILL0pp980zgk4NRCV2
DQBh5c3E07FAK4HWRxMM0QZ131UXqbBDFpketTN00b14TRYKa7pj+JQ5rOL39ra6EQ/DobxID8Fz
jxxQLrIA8kDIZCw7dtmx7nfVkZp5gBWReSWjKbAzjHYmIkPImpcMEspD9sFKYN2iRjSoEtsJfSKo
RVbIDgO03q27I3NvHwODvhb7BViVonHoaB3Ufqx9tI/rcLiHFIDsQqkhtWO87hWB+rx0zdDuUU+y
nv6OFEvKbkJZUdDbGA6bDtCutnKqu4T3Ql3htCTNzsz4RqvX/hUzD9iMMJzMp+hKfwfchqLHNyC7
zO/BJy1UhsQ6YiV7wABzdKAOPcgEKEvEjuE4ElCwc2aJqMR6Cf27CFPqGxf3EHVJqy9Rchw3ae8u
BZAoUON+QI0aUaX4Wm6eS5SqaXkxfHfaW7aFkmWVsx2hdBXVbcmwFoxxNR+R8mLB8c27JHukeXc1
qe/pyzKjqs4TgUAfYwFHnFuW75kGcOEmvHDcGCnMnhtZfVc19DYA68vP48eAMCuzR02+g/Tsk0Yn
c+TXL+1wxCRetUAuh1NR7+rU6eB2yLzEPHVSY21hled9PFUX03IN2S0uhnZEyUqf4/Mk3oSOPjGg
4A+zGeJTw6/LsseE36iA4Ngk8cm6VsEwG+wT36T+SQ+fkKuqK+7AETM42M387WvlRYPnHBU3FoMw
Jn5ZS5sjzOcC9rMWvhutTcxrZsuCZwvPGqg4FoTm2hDcNHQY/9f1wa/vIww+6jq9Dv37CNq02KHI
sWdn9I+DBB61T4UNdOpsvG9VQikXUfNCQNomHD5Q1uBC3Kmwa+2hCLclT0qz4zOp5bR5bkBhx80z
hZdd9jgByYbVy9xYEj4Dpbvj9fT4dpoIA7B6YRVYZEiY5TpgpBezY6QY/R6cxqK5gZpwtfheid+Q
2gIMSUbhyox+egxsgnKZWdlyIYmNtVDeifwNm3073Bbh09ie5nFH1Uo03xj9LX0/7OxQGI38qjDd
YbqRYb3JuEm8AoW3u42BjXfgmuAOFC4lcIQu3Tm6tRwDnGE1hHAUNm163x/Y5neI7ttO/NBdMo1q
aY90I1KaQ8fJ6t+8d9O5Qxvs2hjVMFv6Lx5g2rZ+Wi+wd/vt8d/3buSMsTJKBib9RZBblgXf927L
l2SDFDTookXk+7FiYO9mLqOl7yDh5VE/9m4mdRYsQGBqYvn/h1WafyPx/fTKf5ksyXnbz3EWSzul
PAAZTGP3Ntj7u+iG8qcBiKKDp9wb7dROnkfLnVfZOYKgqF91j6vuEeiFF1xrO/Wtu2IVEd9rFIUN
tnEeveodF4hOLniN3Uelw/Dx33x0aWTMIUEhDNCg8l9Wo6K0YKS+rEYXZeDXx/84uhgviiBSZSIg
uLnZmf84ugwy8SjIUDVIOnKc/KUgIxNjMWcF+2f/CsvjH0eXtbCiwLWqpsVi9h85zKXfLebLU4eX
jWxuLFxsZOyv69Go7cC7h6m8wx9P10hirkYQyf5KeeshGVOXGYJr7nEVZQxpVJK0dU5CHbtPtqd4
MyOFu7SadhPeV31RXOeGwqPyWZaDA/5t1YaLgq+0kLfTyGSLNrOGLq0FJqH7Vx2CQ87eitqj7bKV
wrYWmrtMP1oNtr9+PJKBSwWMwbd6fwoX1isSg6wvWWvDAGFVwFfUsk2BFac1H4Q52lVi54UzR3UP
BNJi68baJeEXy6ntY7IsLGs/ZxsusjN4Uv0OcWyoHSu6ZKPbIM+xJ05b66KJm34AoL9gHDMWQiye
8OoUOjQMh3Jk1sEagmt45dedLdZ00QHC3LeJl5QPrbBlp18rmLqVYz68hcjLrfFU0TcJrUKC/2JR
koy3ve2Ah8CokMPK82XNpgWvpZ2gJWetI9PyDiuFspkNWmHljTzh83icgGSwoFv+T3u8G5lPkJsN
RoQhSJgRa5GEOJnRXPYgH/thV8XnGfuFiITakhEAMVtAexYJL3bETari/G8+36G/I9iR4NCVZWv3
7aW+jf8v+Cj+NkD227zot8d/P9+pW7LYLXJaL8m0b43A38932pcXYL3OFIk0x1ciH3cTSpgIiX3b
ly6jpO9nu/i/UPoQFrlyLEkT6R/tPpfOy6+bT85wnhhjMmpbAAbSYvnzyR60LTe5soJjC2WnFnvB
ppmj6i9WMnpUwx5KLEb1pTgYx3Izmw+4C2VYnMv6n/x8L0p4EzBhTaxE5ORFJF5WMyeqw4uGyNcl
3R/rkz/e5r9JiSi/hUSWp6uDByF0x5XpWwz7i2o5m9mAsXnxLFuM6NdaaM+p203egBglO0SUQRhJ
ywr5RfAf9fQlYKSQ3anabYkBTyXgXCO6HaVjDDcp8owOqhWYsuQDx2jS7SsIBbScW4Fs65/hQdiP
9KzP9bU4m25hBX8I5f/fF2MtiZYvDpFv772kIT9KAFIsWVmEgS8vBm/V3Atd3+5Mkjiq20tX0X0Q
HLp8z6rZaqnHMOeNMlxk1dX6wg6HB5oEiljBaZgwy4DCINhldlLPFaW90qaZV+17yLapVvs3XxJX
I77vlDxyRcAsF++LxbBIkGE1P8oysDLzUALCFld5txKmvUAxVoKFrfXk5ptQWkKztsKHrt9njAol
lX2yPOjXC4S2Sp5E61lgRR6m1zob/TmMYCmDaVD39aKSeSxW85wdYzDDgePn8e7PbUt31I3WP1c9
nlIW/AGtBD2cK41YBSMhCFEc8HQwvyvmNc99rfZEBwn3aCDzqQ2OVMATOcVC/O2o31iZxIuP2auC
fktVZvbvXQp/U5AQ8WGhc2pgefrPFy/yckhMXxYrf/f4H9IZzbeE7Ai+KZLOteCvxQouKxn8uyZq
XC3pPF9Qnj9cVgwwqI2HKsRJ+uXqhazGClkVEfiUP7Hy/2TavRSFfD2Ffnvmyyn25RSSBq6gXdq2
O60+FAvBW70XK0QfKOfFyGYd+80qwuOhbslgHcVtu8NpZG7rTyoOqeQZcBjSHbfCFVQLdOYEZEjG
x7Z7H5hZsoOje5H4G5n2D2umuRvDjd20d2O4x5tPTj4UOSM/tLGgs/kasU5gLgl7HevKQXjtLCSn
9XBTPpEBqnVyY9p9oO5y4RXXVML3ywe20CNOkkTxSLohiU2K+maUp6JEjKhvyxCndz8I60jpdVyN
Lp1WiimgHkzGDkcnlEXhKI52BqygOYPAAVizNYN2bdS3AxUVy9JfTY6WPM6rRn5qmPSN5WNRfxYM
qKu7hoYuiddmMfpAm2ZQy+S4owsCGwCKvdoRVSPJQasI2JVmtpPZnijTsRQ30Es374HqHaYCcNJW
lHeD4Jg5cv7VDA0aSnRwnuYHyH66tou5/gCIgV6N9u1Z2kfR37AI4blnwlEXAQt5omlPOCWzDSSx
LsvdER8YWt1DBFl+MvZx9yhZtHd6IV7yxs01oleL93auics7OfbgnS5cB8Gjmnt8IgYflCXbsL4N
lDONHNv2SoKJmm65XlETPMf0+XYH1KYyOQtrg44gtd+awkbXr/3Ym6DmIePE6Tm5y+gWEmqvtVxy
IlJ8SrJXIYK+synIvbQjQQZWowQOOy6tveYZPX0pYN+fqnCDcTQ0VyLlRvGeFmhc1lcSuE/hStVf
TeOOgTte61EDrHzKma3Qbt644fg8+LsW0146ORmH4FQeMjzTzZhQr0TOQ3hW4S/4/kmkc7BfNAPc
ZIAHMGyn2WWit8mX8IYX+5g89yrSnDpj2c7aMQaoKN8KxdHUbpIJEePFxNAkRy9IkgTKNg3FL+VH
gQ+3Dg+TUm2nJdoiHYDZjMqtVt8LBvY2FJ20OnbCqSEJBSIu0zEx4ntT5pMidrzYfpUQQVOIe800
ygR7YmBlSwaucevxjgyNekXgLQiuRRxlVbvpb7D7T/3aUnaGkd70sXyKLVa79wXg6Yw3UaVsUdKe
1Nk4C8NEgzKvxRReYkp+eyF3sm7Y1PhTKkyCMQvekD4QWTB3eSfiYO4OQddzfxme/scQ9BHz2tDu
gBrtm/BjC7bPSCHY4YXY6RT6yiOoL5KWdjqeFTkgfnOoskPRboyBtmpkPFpir3z3y6Lx71Yzv2zk
v129dElhy0ZHEnPYX7w6hlm2bSiUKP90Gj/W23h+SMpPqz4Lwk7KxZWMTZ2xJWXCq0A8VdJBFrdB
ukEn5xvmzoXyNERHvx43Q4fUBo+i/yjwOxa46edjpijE3Wkh2nLm021WP/znp49F6W+uvhB/SDYr
6pLG/uX5S7kcplbG5ALHeoDPRgnJn9q0z6mxzdGvvJKolKhAeCiyewiYZboSXgMI9MyBKdQyd77p
zDQXYf57XpIUiaNJMBavFUAwypXyCJt2JOv3HN+OoQN5BgG5waC+YhqIK8IxCQ/Eh/haILSAR3Ya
bLCYBeb/ZhtZJR1+D3pvLBDcaMevqPGsbDrtdlaXtJYZHIZ7Q7vP69N0lyl07AlM4CIvgJFYvwXz
MzjO8D2tnwraOJMM51S7sRLM3HYHtTSYbfFoXIbuZVTWMwTZ+ziiP+ICVOdbmTgQH9rMJwajfDmV
iKCd5fLQJpTuAKO0Tly6kysrZ6JIp8ZZgmSD3R3HB8k7mbj2WTY8pqHWtDGirS7dq4lL9IIYFd9G
rikQ94SagB1QQASDjFReTQGyxmQCHvs6NyAqrCTS4a46HlL9JWTEQy8ZtaSlnTg9nF7ZibRLNzij
QDhhFYPjesYyT54tS2EBLSRoTFNkdDqIpqGzHItIlf5Rn09N4xrKfUyT98vsnwTOJ2I7L5iIY5Zj
9/2ChohK6rkhva3jt/qpB0BhDMnKG8j45Iw843KgtoN5T684SZC5iXovZ/LWTyOmTCYT8huNOZcR
+G9HSWHknYy4Ca67cbrqc31PhTgXN2kiGkPvQMgNZ3LBHmFeoHSvWxIxce7VGkS+TUCv/OK2vYpA
rkiBtB/NpXRPsc1EuagWxcTYRhs6p+TKjZOjxhZeOeoLtXg1lCcYpwrxsaR7r+LNWMXOSEC1ZFqE
G9TEiFA24ugWOI0JeHZw3BhmXfT4QOoiyTxRdWmAwuOcCt7ov2FDBZA9SA7e1QBr6al8ixiOe1pg
qwvHu8q2OUP2ZkdmHyjufcHLroxLDdUI01EfeTCQtYoiuxdSrwY9CJEb3oWecfVv3qyzQ2fTSska
m1ZWoF8uXH+zWf+2Tfyy3mXj9dvjf2zWLVX9suv+vlM3YVmK6GIMi8Vvi9q/Frvs1PGaEm/44vT5
vlfnS+zv2eH9AcA0tH/i2cEJ9PP19o/nzemBJqmz+V88q19Xu10iDVkiIvYo4XPhkJ2jMzXfGfHD
bKKg0WKWCBsIjnj0Na52RFQpmlcqtmXSCkxg5dOzqNxERKWcStmAu4q66zy7FIyYBcp9bQFwq3rV
0nPJoi/Wh7Uu7QgE8jGf3C7B4uJGzesCm6D9lyIkR4iLnf88YbzuE9lN7hVjG8RbXXUr6czH3hUh
mYTGRhcpDj7jBhEwrGHDzOqdNULs/ShTT8A2kTB5WRGnvMArpjRChD+xm21GyDjjkt7mFli+S1y0
ubrM63auuSM6fV9ujDHxsoDON6+u8r2mvgmJW3QrzHQiRZMNjciteDsYl1HSHhAGuD3xy8ehXb9a
L8ketAzjQ0uY70GGyea1X3ZreT5HZLbG+XO81NZuiUcJZ/NFNo7jiWSZcgNJRzhrd+H1wmXvDS/c
IlRSpIyEjplR0bckHisCYY4PVdBNXpV+JwuxLZSPCawK3kxwAbwBCOz6nYGQWUZrFo8N9ynhTCQ4
TNcqMz6G/9IqBn2+xYvLp2uCrtwTFqgt4QHQv2pwhyV1Ir0adUd5TFnCJuiyZBvdbsBRSm9QRab2
1sDZblPgZq2G4hwQL53qnRFuw4kS1DU2XIKwxAZFRJ5Rf/KjS7okft2gVYCsOQ2XIAHXTLzCxuU1
XcFNfp0I5zb5zG+4ERU8JbtFS33DccTGHSCvC5aArJvFv1XVJsTOI61mWmR99VVzTLCinlDAq8bP
6DOS5vZcUa6EY2tFQ5Nm2Yzhl+LbMPIkhANeK1Xa8pJZbXv7LoTC4HEMk+mvkCwoJpG5yRNwNg8A
GrI3UfygmoWyGIKFPFHIGbWxxsPP4vDbJxamt83zGS6V2zcvQrQDzSqlDj8X3QJnKyIWH/nP3MHv
mrxxU9d30DaUxyjhKKNE9iPUr3R698Bln5ap86NAzJZZ3HQW1T0X7wHdyyW1CEiS30nBNi3eMnFA
ZyKRz/0jSV1TvYmDwxg9meIye47L+yUFcZqMU3cJKbRhZcpLy8vFRSXkeBMkKsMgmlO+R2a9cxJr
lXLmggvkONKymvs2lQRngMZoQhUAATiv4bPAq5Yz1lmkGyQOi8QINlXi9tznAYzyG6XUmy5asJGh
/UcsvkjtsH0OvIAI0mNZwhbAw81aq4+pDwMFy6pjp99agk2Z+qzYnDvLYWl4NK6LjKOnw+uYPiUX
tmQ4yYr+foCXqmR3bOgSWgvhLQdwuq1r8nuAsHUqCDlgqua6dkXJXEUxa6l9EOJ70J4LUFA9CZP2
kDw2p25fP7IbFBJyzjddZ4fCum8P3ZL+MVcx54kBxf+kn0tcYbRcURGMus6+M93HQ+nBLCX73iac
k4aHVxdWFn05j91LNK9SOpBu5lsWPM2KVPFK9d9CxDR9+0oH2nCa+YNywGEKU1+bp8J/Vog9EbUe
bzpChaepZqi90ZzuDE62OIhbMrHqvjJeZH3L8QqvgV55tMVAulpOINon2IbZHPsIdtJhahcPtQ42
PF0vJ6h1zaHIO8JfBYs7p02EJThZBdauP4sokoZ5zaEd9JfllMM5nHJVvfBDxsqF7ss3s0rlJ5hY
LtZwTHvCkBZDjI1qUwKkOBZFaPBu6yvqpQi98+R4+pz3qehdU3Ov4XvLsYfXDkAO467lefBHyTfU
DnGGwqMkSD5QFJnfy+Yh5mBK2dzZb+EyODzRZxTGO04mzp7kLeQSU4EWdyTIwXXuxEXhRcVBJW9K
2NgjZYsuHMC1P5UUM735dxhCRQ+hEMc5sHggASsARqBg+FiA38tXwr4Sb/O3gmOHJ1USaE1Yr4s+
9ZxsBkfCoj6v/ZWGeoF+gXRwcDiX3jhiIN/CjyXdmUDR32aCzTbPGhbnRMnfp9hK1QvQwW6mbAZP
CaaCtcm12WI9vM6sYxoyXS05zx675lUrb6XZERrW7PDQ2x0B22QIVpHA2Or9f6Jo0A0/J7Nj5doG
D5fMqY+jXOIYpxzAix1C1+TlKWf9Vy/ZmGdaWKxx1QFy/S/T+m+a4S9Ltl8f/2PJpjNGJcNN5vNP
HfL7qm2J6iwPY2j63cT3PZHDPNVUlibhbwN5VmZ/DVj4CsMQnX5LIqQYEf/Rok2Rlk3wzyo/gZy/
Xrm18NN/WrQJdTkqhjXuSNvEmK2mDXI6GYW2YndOP4fL503LqQkyiJ9z+sQxz4JCQglr7+hX1fO3
uNoKyyc4PgV3+bBh08LaY6421AEVG0IoRBw6BjhC90A7ePVqyW/3gvwWdQpNkG5CODshSXe5rdYZ
rGMNMU690B1Z6tkKiQUCk6Fq7Mn3OUFn7uXsXjeJ7um61zIXLQ4tUSHSp9ZOZX7KMx4gnyafRfae
iKDJ3cmrckpWPKl2OGd7mBGUyYVXiIeGj3uMpQUz3XNLMobbRk73Blet3o4Tl2uzrrhAWyzaUDwG
HnyzyZ1LVRAN66uERs3H6ciyLZsQZlwDf1CwbK2h9vFoTcQh7FRAhkan0G0CTGZ00a7mxk6f/Ht+
lOpM72G1LR4Na81lr2yuzaWe0dMx9Gb+cyFd0dQnJB8TSyVmuA2792KwF1675FbxNdd3xGEa/Dr/
jdXOHB9MngB3q0dtID3TXerx1ZTf/O5hwBlv6A9QtgdHodfIj1kI5YtFyC2wuZXzW31bqPBMVHXv
U+YjZ6y0y62kYciOd5tFurZrZ/eiUmNXr+fEFleXXCKsmayHW0hW83wI96l/rmwDJjokmlss2byL
dNQA8aX1kVUlgZKSQkdH1ezhQMwffgnXfK7sgE3i5hP0Cdd3qfnozQffxXfN1ZtLebljZwmmdM+s
Dyo3pnL72u8cBsiqY2MVTVXvdaDmke0nTXQpm9EEAtsLs/UytTPpwvX/scEKoDD1SR7vuDexAAoS
1gw2K0HuJN2JFVeWnbjXcWPy98bHcDE35Y7/YIXEvn8VOlWyjq4i+OMzK4naWdZDijNm13F9wzGn
+S4LKXjifFLgSFdYV/3xs3bJm1S+lngJOKf8K7V8lLJNGOEppDGKtb71bkjZ+t97zSXUYZE6VCEX
Y5JiLvQft8lcKJmefL3m/s3jv19zrQWsDQZRVA0F0OlyOf9+zeVLOlfWxcf9E4x7Gf2ws9Z/7K//
uuQuXyJSqWCKwYmN8eUfQVF/HQoBbuR1Gzw/LN/sk61frrjj3I0GfpJiB2E0J0aAfZ9W7V6il1T0
gNLkibqQuBvl0CmHMTxW8kk85oJXW0x6hM8oftTYltXyaSoZzGYv6laJz1V4q12NiEYRpFGJ3P4k
H/N8tBX+FVSo22vmTkbO1thQ9Kj0d+n42vuPGViqnPyGSZry3syu59qpImv/fTL+r3X6f5O9lzQT
Fqv/LN/I8uIC+HJc/pDNfzz+y7hyMXH80Fu+H5bLtFLG5CBJls4i5Ktxj6OPCSfHifpHY+IS6P1T
wFkOTLi+cOVFk6OT1cA/EXD+1ukv4wDUmaaywvn1wPwxhpg885A12HtXAgn0QNrU2aHWDyqTh2w8
jyCORhtAzwSvKwS8W2x0kFHValOHH9N+2n85z/9uDKH9nY7P5BjMMZ4KhrO/6PhNK+WDkWECCbKd
FdqZjEuKrhLm7A1h3f5DEA4qfcO+Mm366FhZ+6lzc9OReihSLJ89bmnQaRSo3BnLgSp3ctWOTDeH
ZV0w8BnfgPuqw60UJ95NhKkAGYepIsREAzFWQZSdFnEWkTZGrO3CQ5fuQIFZxoZmrbzz8EZxZ0o2
YC/JkkUadCVPrVcVLLuVMu4jSE6Iw35O0+qNWVFmPfXB6lmQg/e2AanY32itv+/meOtLyrah2DDJ
XWGkGFrRnVAYkMz864Hi+b2OVN0hWSeP0ZtBpTVNYSVgx9VwEm/xckMNNB9z2avTHSMv/THX4Snd
m6hi5cmfjxqkQGWXmnZGhWy/9rFp9CuohAgRvsC+dN0/R2BVCQejuw9OqF0myJDsYh0svbXiUqYa
1E6ivyjjoXBHfcN+CIrWCHWwO4zamm28BjSBTuXsmrlIPOyEeS+wfaupYfJMHQqlG8UQE7eajsHZ
y2IYDOeJtRKlJLXDt5XNThXPY7MrpyOiCe1WxXVTuxrEH3k+ZNI5L2j3M9fDSI2gJdk63uhkStc6
Vpsoe9XUD+Yl7TX8g7rRBi6sVMfK+g6PS2kr9aaCEeX7142BR15sFIa/Sye21rG5Hfe1PJCaGNmz
8fei/3OSSIGU58JqGeutM+lTdNv7SUfGUjKn/KwAQ5jSrmu9WtqNLWBRBt/+eASgmjC+V/6PuzNb
bhy9su4LNTowD7ckBs4URUqUdIPQiHme8fT/Qlb7d1a5ojt867Bdlc5UZpIUCZxvn73Xbh/pq7YL
Gs6JRwP0msh7tZLkZj6rIEk+d/PAnkK2EQWGMvB8PXWq19xwNXzhSewJ8BCFZDxYcPQa+aS072oE
hG8thw+asQBgTVvgrW2BiJxim+5nIpAFqWbiaRtNczVaVOLtUAPFvWZs4wAIaoatBrxV75P4QNmx
uOEngAlZNe26bCcdn47y8Qk4NzUBffBS8TkuWFMOwZ0bqe2HmQujTve9KHcJIaQcm9uNLJ5U8ZSQ
Co8fy+obXyBqDT72mlvb2tB2JaaY8CVvLsP4TpW7nhz48wuEtpZJfVv5x6Q6Fv02ZF9fsrefAW3M
djsjMADBg5HbrNWF1cihlswPlMwpj+15sQKMHSQog+JOPALlU0Bt98DgVr7UbBKb4tVcLAVKcoJn
a7mDcO6Fa1JATh3mLQ/cCi5y5jaNzWNXBJAcfE8uOatqKd7L1C5Ef6xR/xNvfYuCz0AGeoiILyfW
/2Mk42uYXX679f3d7//HSGb+t7ysRFT8Nn+1GXIXY7mMm10CbYTxmL3BP4/BtKAYrFAkkwYs3In/
/97HXoM7FAk4Q5Ywpy2/9G9Ydf5lKFueOe53E1cQPmYMxn8+BgdjHGujps+7qa3dzlDIQXG/YcuK
Z2Yi/xNeJn1h6xBS/al6txMo+TkJXKTBtqZHYQ2oS7rI3QolNjCosX1mW9pMpWesp68kML5MwED5
nk2rH3ABKJ7F4DEZ7iqIuI2CMs+lCoBix8mPT1vxSu/eO58ViPP/+71UXrz3fzntcwvVTBnNQWTU
/YshqdBi38giYshleWNlwuKZGDWqF48MftGhYgUaci195ar3UpmctdlI7qEE5oCKPzkFduf//QGB
Q/+bR4TqwGTNQE4d219e+KnqrGJotGk3NhKLFf8QyeD+iL/qxKOD0GXZMEZU0wrGrp86LCoXnSM4
u4muIGm2SvQJadjvP8q+P4rSXUuFXY7US6EwSjCxMXR8DqGCifXykQV4A95p2nBO17n1BSbMOOx/
MYjR9dTaZKiV/ivOtwINvHsRM7diQjLEHr14kBm6cxGyW2TcDM6Uuf/GZ2m390P2zdkeUaTOziYS
atpfTWFyLZipAqbBGCdqSuFghWRIfSDFGSsFO2BFxcqQBaXTEvHVGb9BMNhaUzrLF1Tza4Ze0gzA
uRSvrR1xu0CsljOxLek2oqgksu2luc3Os2MT0iF8bsuNND2HyZWbkpKfuLDpX0Xy6afn3jyN+hFt
wZA+GoLpavKg3GWNLwGg2+7lAas7T+trYmttjV+WkrJNtpXuhC8DPwKpwomutI4FEWsWQB5dRStP
ujWfls7bIRo4zu7qNnjOI8Me+HV6Ide57GhgQeip3MUZyyLykaSyOoDjMJa5uk+Tm3HfIzJ5a9vH
4JbMJ3N+ANnYAKQNHwGmtNE5NS4iarf0i3DV+/t2U1LRUBxx8eCNz+c1G3douUFjE0Wf+ossIxu5
Ml2K/m1xc9TkOg8VGLLRs9B5VEdmhFwWXNRqNoljlTvJ2GHMjeiObF2rsSlArWWb/h7JoG6PPkcL
eN9lJjYAExD9Aj8FoC0R+PF5Pkl65ZU6o7A0Ih/Nrwo4FwTfZgvlyLJOPZb1rbVLXk1gBZiSI7z6
fOP0Q8ymRDqqcEoa/LF7FAMq1/KNdJzpvjn70QaJCmaa1+Io6VmMptk+LmGj2IP8YX6M4ypY+Mv0
wRDs3ieEF7OVP+CnCrxJw0Bhlz3ur+QIdxt4PNsAKDUtLZIzM9iidcnFW+W/zfMrRg1NxKu2WaZo
2rmJwjH+8LCCJ9ZbfFkIzFoFofoIpzbY8gla9Sche0bLkDdcE+DP6vrOV7bqy6SsOXpKkIZBgoBh
zlaz5LT7kY+X/Dq35wvxCA4I9Xf/bSZrkGXIO+w+mRdAcup23+H80G1D3RWCF7KupehYOc8kK+O9
Ku4R+n2YMtMpfVUpoc7WA1FD/VEsT2N9aWJPf2gKV2SL2ZO9JIjmCIM7Ap+aD2F+1IeNLEOhZ+O4
Cv3bkOwl/HLnkLZtlHfBFkBHQpYGnI3BpMDw6NbU3EQ28T9Ts3lz0HDEmzlCK/uOS4bKLeRcbB65
4PS5M9V4m4Ausz15Poy7LHaKFz8CyvgtQRXDKSG5gsp1yZU+DOs0/8SPwq7SHewm8bQZbAIoSFfE
+tmxbsNncEPTZ/0cKxcJNanloluD0H8dtC8fL0uwotHD5JvPd0J7tFra9vj91AV0dPbishzb5tFA
AS3McNfpJC39g994an7jbZQ/5PO2sc5D88I5Kn7XPA1iJeV0i08FdIPmslBjKnbi94StPEDzkSQJ
8Iyz2epOAgGIjDeZExXogDq8jEtnFZADZCxaQjRylfCUYoDJqj2Msy1TUpsu6ZwuCJ06RBJuPkil
FrCn1YqPkBTtRQ4s8ZitUuGuFcC8zwFF7mTEuRqrxyLb98FjqDkSDyqujwaID4w21dpKNE9vOHQo
a7V2EzrF2epzXZa796DxbZGLH+hP/8FShrUlPovlVW5/yuptjvYkGbODWSorjkaUKYRPBcQ+8VJT
SjCYDt7ISdun9ePDAGCne+qMJwCzhcqS+dFUZr5B8rqvN01yrca3faK9lMNejDdND8GNaxnevuWf
bc1kHt1nupa7AvcnHbWJOvPRp2RWzwm2VpTbWmW0l+cfjGko3VRyNgeMiUKPj0/edWpeQ8punew2
b5eGGbF/Y/kOkbxvHTCI2ovEO77whO4rGL1YORM75hNLhzCGn7im2iZb9J29/NR5xbG8T69dZXfZ
WftOhFs+bgyYb4AcLZc9mMmIwz2mnGwrewoFj7UtRq347gO94OQvARVM/CddDUktH2DC2ilBbfwN
fM5/hGQTJNEbbzZLQ1zdd1QrKoDl+CNmt+dM8IGVaIBbIa5DAsrWYyW8+Na+U48mtOceDwhPnBw2
nQoUymzaU9nWL6XZr7Jg3yJHkTrgKsxuOPUYi6zhnCw9ZV1+G7bWT0dYqnG1aKSs5hRnu6Gnp2ab
8joMGJ7ree1Phq0Mxul/vmSkBwe4OWMXEf+6hMhaEu0H2YWJ8QYXnqbzRoowWD2oR/kkf3RnK9yN
3+UleYk3gnhWZC8E/8WHuXOL1O7E2wxgoBGCF9m8S1ek4oK4c8L3ym00b2GgCxNcPfjDq/t80eud
T8gBbSKZHyq28qX+EktHySAhZSheCT4hGF1fPDR8RFfwgTG+hOVT9iE9hEcgSmHvBMpGUqkvNS7p
ELNU3URg1qttY95ZfrA9Yd3CzwTjeUD37rYgGnWHBvekgHxiC4I3cTLfzjGLCET08TDlm2bjr0u2
CD726m0dnWoiJYFx8xUvHXbcgZL8VLCYySZcaqY3tKo9T8FrKwcI5cWlk1kZR7hD4Yywm48t7Kc8
hgnk9AQUuHnnRzttqCEIP1R5zWTFDbl/k/viORAvvX8o0teiN9/jXDuP8D3ZF4vsi8bqkdvncFfe
rdPwVe8gyePrwEvBcfSPsfM/80xG8cwSVCDLwNHp/5Ij0aj/eib719//zzOZZOgSNT0qCas/1PB/
yOQc15YAk/irOIykxD+PZPJ/4+5CP0cR100yF6hx//CT0WdJ6ksmGGaQTyaW8e8cyaTFLvanswoP
nOOgSOqLINm/HMlCJUrFeKQxwmg8E9cQU6WvHXB5wH345cfd9x+oDeEHBoMWhMTmfz+a/KF3/ssD
kCRMfMuJSdf+elgym2ay+lEC3/emAzw3XXAmULAn4QCUG4vkqltmRCggD5G2p2phwQtscIuM3c0Q
95l25PpncEwQ+TR4RuIa0jXxH/SKQIRDhL6wFvcZPzZTe6F7V58Y2RqI3ZpXPbBaBWuCrLPPGqfx
CFJXkPBnYpMHHU5HQsRAPhDjBzZlylCitzvj1p4HDF/4JPbZu8Gt+c1/xw7sP0U1bQ3sPenCXewF
kP3Vx3Fy+QPBYkh8QJ84CEXmupEuC9SE8arI9y+ytNCvKLPhjoy7P6MMfYGaG8h4XvmQFmef5ib4
wfzAk8XNzFxWHmZg7CvgeL3lhQ/F7MjKLuIIBQS4lZ+V4iaEb4qEe4d0xSFWvibdnqmF14C1uLL2
ImbfQrV5kUb43wiIGO9yF4C+bu0D5Zx/JlwarccwOin1ThdhO2xHC+fT6InxBTQfnIzFgFoS8XDj
EiuXC2yUfvY5d5ERE1gb2StMKKjyZzuncvEcEqRjkH7BzREela/2ED5wTqC5BZERBRcmIq57vfCY
GqhLGlqaQb9ArFuzm4Bnz1xzF412wLEttJlKU+EodZ6EGrX0M3CJRR+0oCtyPrXeNQC2zUqrbuRl
wf2fk8aFRa9dLQsKLFdwwnSrUOFyu07Ziaq3YUavXJE+o1uzJrVMicK8rZAUGaEyJ65tv+Zquevo
cGtWvIqVU5dH/dLFd2PVctKayh/hxWqOJRm8s1TtRGpg5O+ot7vvEbOWPnnbHlkXhTfcNaAkYJdx
J1GfxHeXM8F2eJeooTla0wEwIOtVa3kWynN6nwpu8Ryr4IKIUM/WOjP2liPbYw4qI7Apf0m3QIFw
lmgAz7MVqvOpCR1SyZWMbxO7DhOjzfjS2A/g2Ag/oY7KpdtP31QVwWzWMiiCthDTTO0ENJCcJuXO
zRE2WbPuqAIdcCCuU22TCgjHN3hmCfNCYZAy4TR4zHC7TydBt7USLwEoH0eL4HfRt2LZ0bCWOS9f
AUQv2/oU2iHz7KM0bUlEZ9krBw/yLYT+VExz00r94rRWBU7pNG4ZXwLlKgNeLuNbH56zVLTFaceR
lHZAJmiy0o/JuOmOlk7/hgYzn84Sg/mNItPgYB1FN38UcHKlX5L4jIOPc9m+ofKpO+XVhqPY8E5k
SDO2Sre2Uld/kz7oxd4vNTm7he950o6zB55NWveY7ACBxNts3FtEYTio79rRX6X8T+ldaQxXW2n8
wRmoroSwWoHjNt+QEDjhxiERlIl3poIgcEEQgHMz3oMd+gknZVwVK59MLNo5m3OqNGw1fGizLz18
0un/1CiXauDtUeQq1r5T62BXJE7/Rmleh/y2FAlMrOoXG2DpaTCBI+lqNraIxjGDptQONGrVxjtA
FjPAyAjHCWBbeObcYTYv4WBP+NUnNxfPNJaNk83hHTGWS9eFuZhLv4LxTDuh7lK5KqjIMdg4jgLx
qyE9KMPg5v4L5+kyhcnD1BjwGdfgpVkNH+Vyp28GLjr47sfhiNNUWryrAdqvqmzF2eIpBLAzORco
2FPnfaiWpyoznEQu3BmUtwghQND2ZnfsEYdpT7XsBG9abEVcb1bSc6STnpBwuBpUGHEutuwqff9j
/5FajmR0di3uhtFJOY8b/n0arv1M4wcMO47/c9zsMVBU6mPVvCq0GBXjkXddVw7M39FaHftHcv8J
zynDOEmzAjI5YJVyiQduJtVYBWgNmGDACGYcQtAGYtSkWPxpjKtCZh406iQ6onECESgOBDdOCVsb
rn2TeR0n79cN8z9xqPq1o4VqbKA3Em/+v/gZMkvePwndf/f7/zFUWf9t4fZSNKz1v4BuTA3/M1Qt
4H8Rf7yG1Pwn/vKy4qXxcfnPH3YF/rbfVrxE92VS2H/4Ff4NkXvZB/9ppPrrw1b+wnKb5NIfraZv
dlGNE5ZTta+9MGBpmF7mo55/vcyktxlUJFHe9O74WYNC9AkFXsKUvM+JYjyEDi5QfKSt00SUO3VV
a8lYSv5x+EmKvS7iA9UnzObyGs/9BCV3WMci1dwrdfBwaSoEhMgLqviColXrS2gInE76niXivdOk
TZL8xN1FzZDI6NphudcjnZXoJWX6HtJbwWm0PmntLcGkYBHYXtQ8lOCk9HqWj2icGosdi7BRDD93
lSvL57fmj5gxeUUetxjAIoulPaCIbXgkURThLD2lKaQkSFcjk9EOgiRTkmJTEMJ1hj/x46Pc1uGj
dmXPONQgdJfzXL9Wn1lGi815ku8Tt67Zm3XimWcOM1xofTe3h9mD9iza8Uv/leduMBxC/4uFIsKg
cTV5hHG3nR6a1+61eRXY8NnzG71y9Hk3rxRX80N/W29QxObH4aEoPZkmlFtMaE6mMPbatxvNTcQF
9s/zVy2c1zaOUMn+SDbis8sJ3vyJH2q40jdmjFDdUAMQjCs63RWUNF8iErol1xdTCVNOu7x854Aq
OwPuMPZtQ3Ga6lVsbARYmc1Bo41AB3aK1S1pH9vmZdBYOFok2oqvbnrrHMX0RqSZXt4HCHS2uV54
nTaYLFM7+hEYlv67n65jfMqJxKfYyzHJfSgg1wTA95hq28FLpk1uMbmtu0u22zKYzKzrEaSNDxqG
/PE4PIkJfSje8Ki3s6Ny029De/opgbHMpyLEKENnyrp7JoorhY5IJpLwBFHbniW3eH4r6mfivyPS
g5XfRHzmgK2pK1DnVXC3U3arlZfdsw8UjUnZagqeGbtjZOivixGc/iYc+GxwMBAvOUJIcYldDx7j
XRW4mrrmzaPPIE5pv5HP/c3cqTvpE2wzgyWzI/ZDyTw2ohN2M/zoqzYdC/McshQP8dkhem07mIVE
z6iI6ICSK5N6H9LHZsF9EWehwaypiL610rnGyce226btMKxFdOOXlAJLxWsYCob2mNIM4GCew/NH
PkLL7aV7vp3V1Y67iPZEECYd3/LMGQKAYzLhYMrD1fItLZ2Uhrvk+CjHjqmt/Y4bKxkxiDJiedBY
HYSrG0p596oMW13YVGSQ5U2u7eRtmZ6o0euB5hGYQVRfKsswR1NCSummK8rYLsYnksAFkyLBbEc/
gJdhbEwsRGVn+cy10ilT4fdFjW0osyMSNZeYy3ob6wC4cmWprCBAO1LtRtRAOcpIgi0+OtXj9Wce
ZEvyIOvPYgTb9tqW25lgD3bNFGWUe+c1Uh8GFXkOrpwHAn3UjoTSWbAzTKxVktPBDr1SqaFeOz1s
xg43Ykdwc0stdEC6O3T7eKua3lTTafA1ZTg3GhUlVEzWeapuWuiqVpLYqupo2mTHQB2LVNiomUBd
JPEZyTjLxVlBJP8pG/KR4DrMhiOVlyD9I+5vzBehehZp/mzndQV0nFu2SqAe1zibmDUDJIqd39Co
+WsZjidx6TJlCArh+EhO4Nsm1lPVbrV1B+rSWPd4D6ltJv5Qu6HpSXRaQucQ3CHZhUN1bI0PnbQl
GfoQ4pbvAOFUL9T+TdRCExh0aoGEzE4WsfUCAboUMDk1YXn97w3vQ97krdfUO0FfPUXBJ6rgFdKQ
8Ny9mgcoig21bvJDBrWroBhLvBv+VYTLxGqCvEYaoY+t/Q8TKLK/Zi4zDGR6gL4geN3EP8rDXg/I
IN7bidGrOvnceSqt3cs1ySnL4fHw17NJYczT2MNBCcrIji2vmfLTvjO8UtuVWFwo7kF9sYxyLUNF
7OC7K9A6CR+b6xG1vufAi3hIYMGOXojiGOwkLtq4UbhSW28B9lAabiUiKUjtp4yFWnng47Mr469E
2+KF4cMqCpTRbeOSQASGGG0jlrYwYL1dGcNWUK/6/Ak9kxUGVEWGcb/dWziRGMbJhgznseBm1zxp
OaeEhiXJeKxMOFZPhl+4EZYejnOA844+dw612OZvaXjtrAuXODnxyqZyW/0jiO/qNHlUQZZwlKlN
XvF3S8fxjfyOfC9mShe9CO/qxDQpQTn1YJoQyfzg+BE5zdPwHr5UDqyUD9Mx19WPUq6WHBEPmAD8
h3atHuafPNlj7Q1Rny1Xe68JCRCg43zvwGIr4hdatmj95irzraVrYdOBkS7f68ThcdAhN13ZUITD
wWDQl5p450kMGLFePfEA2srjbMUN8jsxbY0sAxQo8PAM2tuhd0ODhUkYr845lMvQUy1bhWJ/Utbv
isZKC/NTs6qQOsmNPOOHrpxWXVlfTLWRC0tgfqrfR2d8S9AeF1nkC8jixbhFbJBZJC/1ZvV0RM22
qWJf/8cOvotDAwggwh2OCXXBvP0miv1NNhVLxJ8G37/7/f8YfMmgotdh0GOqRvtb6HD/VBMlw2Lq
RWxcJEPxzw4PJDY6Sf5IR/zmbsThQRmWJCIlWgbym678O3Ki+nfp1N+f+WJE+I3Foilm5RfhNO00
jlL16CLA0WlgdevoYy5XYuX6T8K5e0xZmLIW0UhcvUY33HXEEDH0j9dq1581wT6nOAr4t4LRfZSD
vbVXYKDHevyMqj1cRxKfNrZ1V0ZTIbud7XUB09KlU5zfvhN/Y4vU9X/RR5dvpYkIC1FHIjG8wGd+
e0IpsKnOtzrYaj5NsuZgDzRRnJnefN8Z/eMcPlrlLTe3GjphdanHO9W1WcB6muFtpqjLAuNU4rMK
3nUkPTC0kXILEiDMdq2STGJ9p8wV52ESgqxycuMjk28mWytMjlTcxeYE6cWeyCxVwdGSD6EAQuAJ
n5eY7URWVOrBlz2GsHGBrtuhAisaD8CegAVJiih/Rs6VbpW4m07EJMjbt9wQzaNQUi9MoGKb93sc
HJb8OLBWYNtRaLsBW6fKzE8sEQcoqXaKZ0VvXCgwAnAtu2SDSYAuG48a/YJwnr4aE9Q7FdnEHmz9
ES0BkVadNrVkj5U9PUoItnedMIeAlghrHdau+j7H3OOcftqOAa1e1evslL1dkYz7lBSiW9JTQSpA
jm5Mj8LIHLKswlyN9wnvB6CuuTeBIJnCdRUuM6bJe4f5Lw6o5jUwH4zmczGN20qj/qLfpsNzqnlS
RZ70kT5KoYSrsgnGSxAQCuaW7pgMsF9oi4a1Ck4GkS08baiiJY4SJBa4UsImG47JXhy2MtCXgmMJ
20whPvNfMfz2aUiJjTc1WbqvTnW7nzdq9CXtB9B8J2E6yP5zy0Wc6ihMNSz+F/CO1lAwnJ7i6Wt8
zKH7hDTPRq8JSAyLZvdnPkBCeul7yr0pkg3wdJQr4T2kd/QLMJiFfodlIgO5dcfvwBQawgugiafn
lrksMcMe+wgDyipgJoBsFBx5L5UcVjg9JA+Fda1MpL/qS/0xMNcGXvKssiANF6zN3uhOQ7DBtQGy
O73IE/8OY0Kjq9A4+uFODzflubwq+7Dbx6ozYGD9jjmx8M47oz/j+TA+yrOyRw/tT8Z94TR64ODK
c7JLHGWPtZOf6isIXnxkHGQ+gEvrsFvVgg2+2dBtXnPKl/lnXJxk/SMSySRuCPyRC603fXFSr3Qc
u6nLWzw03g3Kcrk1tgs5F7dKzcrT6K768Ka/qeNZpe+s8Rc3a/LO+wmqBA6HENs+itOF/sdUcyx1
zfe60eHRLPX0APsFmr0+VZWPw5oyBUNzlXfuuJHu5ZR3ouZecL4oIKevsEoUeutQkbR9qZhQIJ6M
Ny1/aCPaZlwzslFEk97Bcalr9pgdza+MXgNK4HZR5sbxvZQbzJ47Y3IqGXFpa7J9mT7584IGWw8+
I4cDB2txPFR6vwjCxnQ2fqTg3HHVe2ImnDw1WeuhzWsjLJdAF9oIcGsQIwFPzFhroke1RDLeey4o
cYL/YgXUKXloIDofltfZ2ok9JURcgNJk0/UxdXV8FGgOLB7yi09VQcvTDamTN/KH2bxaup3XBwI6
tOF+oh7W7/Ujn+JE/Env6qvJYY7e9U/rIqZr441w6bT2IgJDtKMHSOUt/r71aBofsfljgHJTZCr+
AmtFxlmlzaJEM6vcQtIgWfd2rT9p0SbtBMArZxKpFpavONWPy78nQuiE13ORlvUJBDSDU00zL+kj
WYiwHY3p3sQ9wz40jMRVGzfe8uNIxbsh28lZPentM0Nukn2Z8z6l5pNFc8zwjwNKWWMVmXwFLdRp
Lb4Tkr1U14Mg9zfg2GdS4sYKoDxReh44doTG8T/9qwNa3OAPeafiGTER3zCyIsPdZBvjUkUuRsIZ
pJWq/0gskgwcw18BabwBr9JHId5xaShqao+MiuiGafydo7H64wPl6ZCSHNLEYeJa3RWPHDlrgXL1
G1E5iedflpFrKC8+C4OhplkqtaUwcKXpSDyq058UvoQws9B/CLMT0cfVvySQHlouuaB6+kr29CeJ
Z6t2fG8DWkMenlgGl+E9r7atBo1U7A6BqHh5+xS95E4q7nz9XSYn3XF7trJnfiq1CRovXYMyKd7/
aox8pitGmnbFbhgc7QPFq2W3rb2kb+kOfLqZrQGhUph0NK/6PgTi/8uHBMl/3X3+lyDmg6SpNXh6
cvKM1yjeWlntSR2rOt+anZIgOA/3xr/n5tPYnfNgG9lZ5SjBT2K8ZSaq0aY81sk+7+klgCw0bGvt
FDHSr8UPGVNp7c2cfRtduuYyO5D6ZL3/x46pfwiVEIWhTgHjQwD9bTj61zEVeZbh6Dcj8t/9/v8Z
U/8QYQ2T5ow/r7z5BQXzMekbRfwl0CLC/gYMRCUG6klQjUjQbztvpFv4qCBUcCj/SvEa/86QKokL
yfX3rfevRw6tRSLPs+TN/hrCaYXI7JsyALolfo8IJE0mbar4LpbPhb4P5g7DLn4x5qoeGsKAFaqf
t4Zsq/5k+4YF7A63n/6tAxmwhtzrqpmMmadN1z7F7MEK+GzErs4ut8CbtqNxukHnQ/O9+sfRDa7q
iQQY62LJ30yP4ydLYvoj9MuylO7tJSTGTtnp7mrlcbWTxeFhSn4SXFcTu7q9AggByVTQNyW26Uhw
rLlGwRJBBWZrP1E3uDtWIKDWw4f14KMDnbp9+K0AVHqg56eAuLISOcuR7f8esA99UDz53X1wimX6
Ys1WBzvNcExqA7Hi3IWbthUObM9eow/tptzEN/mt/kS1Sn4kFiKfPiFgLuq8XhVZB89o191aPQaU
k3Kj0LnzYyE2pnCzkNl8/ZJFsEshLQu5h+MlMYmnNF7U35sX8WV8nhXWZBS2KrvYG/ZEPRLqN/Qj
o0oMj1Y9+5KxCUq7ZAjhKhBcA9EOy8eiUAjzUR6+maOvIrPLA1tfDF4WtXuZbXw1GxQQonYzQ9rk
yQjuCV/vsGvTthK6Vgze8RaPHMPRe0jbbvXjsBYGKuHWM0AolcP/KficiGn0Fy7Shegl9R66S/Zj
QIyZ1j33PMYDTAThSvpunxq6Vck73buP+bm4sl4jvy19cUb+AcnM8nGhvqxZPSlwrEENdvMrWUgX
uGPNbASD8KdFh/uMJZgpCPdhyA20He8Z3YVT3J7CMAHHax7994B7hMo7FyVvS9cImN48JrVkGcfJ
4F1TkuvFtSBQziF6FdM9PoTs1Dz7l5Cai6w9DBovYuJOkBfiq1p1y3cxp1up0E/BolTErqSQvypf
ehwUIoaynQUAMptTqurOOJAkQo0dfSOI/O+lYSxCLMN4oRgkjS2w2vVafSv2tBxf22OhfigYQ3f+
Y7MBeQONg79BHsmaPKsyeZpprU8bk2FNjzfksMSECbe81cWrUpwhm8Dk8Ss3mFGE9IMQqzvxhGjK
V7MAT8TvpRqe+NToiA3iGXxMP4nd/BDWW7l5mBhTGOiwoSfX0NxUSN7KVcB6CWFSdTDW4bieId+2
LBJsIzsXw6dcEj7un2bIXVBISJK3uzIgdYZiD/CnefG7JwF0Lk1hmk2WppJdZE8/ckjRqwEHi1sp
0XrhiMxD1F9Ee5z0DHVa5sW5A/aManp85QwcrUOY/oNMDLf5xvzWO6J9a5zbqK3dt8zwcQAFs+DO
dOTldV48RBi3Wxs3IuzODvrSZFcckohDxE5auwYnuHyrJC8SqwCOAXD4GnQ//kpqJvkx3rWVSMMK
i32mRn3NCYTjm5Wtl7m9/QDL6b74lzfpgDw2PCfv/k76wGCs4Qi4fHAOhcoYEkYr3ZT6QG2XPiuL
VLn+JDOFayC868MqRdM8qDxvjnwv6Fjsuq1pO6PBiXCl+bXoiWG7+Nah93xz6iq+A0d4J2mPL/0r
6G35FR2s4ZzyOT5qOFz5IN7V22xgkuDZDYyG7WlQ76jbi/T8ivNdgir1DPGFl1ysnZE2ankZKFrm
PpZo87BJZeMNUrz4NCav8rhm02RYODiZvvr81mL3BfX1IzsmQnhzktzwZtDsKY4jroKPqH2VvzkI
y6290AA43fxIFXaOrwyPd30BdyC9pou3RdtNuWvlOEgohFl3+qP1Y7YOUYMWYQ2plrJNAX3uxD6+
2RrPLJeFHbPKDmsBazvSEGJ/aX8RD8+Z+iCgMBu71n8Xld1cbZVG40rm2TBwxtPwNuiven0y3/OK
0MwVx0wqha++icmGXZfKOS0DxXCsYKhwiiJ2D1XFUxloyVIkP73BAfmds+wl0k7Jm3Yn51ViwLho
h4D7HhcU94xwMd4AAVoEAhVvIPIJr/Yo07bEa7Ksi1ZGb3s1K0HSzz2Un/JJTq/AFDvQuvkKpj+s
LmUTuumHmrspQKf9Qhh0ocNiZVxND5nHJx1LEbZtS/USeccVj3KYhgNOjeEZ0Zb05ArL5oKEkrEN
kL9edmYiyBhzq8q7UHqgiJsp9JkjLqvCCFLhkypvoWsB1MtWJcZaa2mPXhSLcd8mBwVFstkopOJw
tizxNbeLPocBb/8xrTzzRjKl4yAUnWheDbkuQvGF3sd8X9nmIfKipzxyTY7gnInfl668SNgOkUeo
QAgh9EnXksvwA3Z7Ti5hsqPpr862vFDFC6ewQXCrT+ltPoW/GolGTj6YlwaOGZ+ZwLfGiX/M0U0E
YomeAcsyvuZQH7oj780y21YNpmMLX22fSt4I/3QCyFBFjo7E232p/D/w6+zeiE8ZfE7gF3K3S+j8
BI+DpfZn2l5EIrfp1N34/I6fA2siIrmxie/aniDnEtZVl9BusQJ2PMXevLjvnMJ0YoXpaDNYXtds
K/AU5blezs3qTyaeynkpzt2NwaXRvpX0zqXyuYYAWd/9BxPEcAQE15HjfcHVLSf5Z0IrVhdsMZdn
w3TjBWZs9GRgqxD/aQAZI8Drf9JD+ZPVTPFFeZ7li3i12OEck+AB53M9fBQ9+aXnXsANDaD9ub+Q
zmitg//RHwVypfrW+LX/aIKHNMx3Yf0tZfeIEogcFw3Zmae6txPFMeev/luUgP6ypQT5zIVg3XRf
yvgygn6u2OmW3BVWEWbf2lUlXo4Lcp+c7LRzeCA8e9IfI3WLisBOPew3OozpjhWcKJylGnlSpA3s
OCjDa9ihaEGgLVggKBBpI8i0CXNQzaKtaUBhQq4dINgmjeUU6jogwiBIFBxGQPhKTrAQtzirxQUX
NOvFyEBIdrduK+wy0SKpu5xENUcIWR9x2qHKuJOoGnr2SxG0UnotRe4G0sY3OTP63U4lTd1F6Taa
LVf8f9ydx47k6Lmmb2Uwe55DGyQHmA1NeJ8RmZG5IdIVvfe8+nlYkqaqWw0daCugAbWkNJEMxs/v
e63Jhxq9AEm+haS5mnDuKvPSJ8pl6O6xLwT4LVAPquS6VO9wl57/3kd3gaeHiYmGBim8del4Ip+p
ee2ETcDDNG6Fq7TJoH3103gzG3Fdw/k2RQlnuu6hgVAaIMwbUxc0RtGu7URFpbCle4M+Wq08yOWw
m+a1mYncT+6117gTz+ngQV4vNaDSzQvkYyPGzyVD2MStbCTC+V07Wn2dMrcsQ5xWKe9ygDbcrsT3
DqtUuJlM0oG/fd1z5ImPnvCY8rta4e7I1u1csIy1nV00x0wYA8Ao9et/7CYIYq8ToYmghr6jOcv3
X2+CkjgHHP22Cf7V9/8iLAyNnBD6c/4/K/GLsEDEg/74r6rSyUYQlVnj8zNqk8Xzl/xZkWUEyyKh
TYbCF/07qyBb5x83wfmVE0els3bKCK41mX30d3y/1KZeLfKW7ukfUnoaYCywfserhulo1KMXSaGU
ViD4Dt55onXPJ0K5WSUzlSnqr5wRTSPtu6DdIveK5cKuQLwXr2G6WEakIOVEHBpWcxnExXrC1gdq
MoRrxIYBliyNEZ1wHIH5TMaJOceNeEQnnVWENFWDqw6+2vzW0tZSkAsTc9g5IZLEIrd7gpxlJKwH
Lz3n+dd0YlloKe/YNMw92ENSHkwjGWdSv0sL6OJpj3GgY6/E6TF39PZY2kfY+M9gPknnCp5J+mpj
fA2farKKMG88/+QDlBW8a35Km42dDJvFuCviXTh804RtkNlZljtB/WgrMs0zF9Xmuo+PGaCN0feO
QA9e2B2itHCzwlF70R6Het9051zpz/rEvNaqbqv3TiNOTmUeFtNB8K+JeWjyy5BeO+TExBi++Zp2
wEx2TrWegM9y5ycE/9wT6iPNKdtqWrcJB8MqiaQfC2SxbmRevEEEEZOWtRJf9VmaWNP05tHYSjaC
vFLlFVnDa7N/0FXHTtx9Gu8KQgCD3jhnkKnbOYV+6AZPYxa/F7k5gqD3Tqn3rryqmXgK/1PxPlsR
WaHFAUIpkeE0XNG43xcCcwvdHF7dPev4Y3OWkTBTtHWkIS31B5SDi/QMU6S3VnTPVgwrbFVYVRC7
qFt0WT/Q6yifDDChyqPdobMTgowAq2PyjexaOPU4Dy2RXIRz+Aat1gho03m3nQYzE2De8MSDQ3xD
IYzgaIFC+5t3GaIXnLd9U4HFJZI8ADIQRFjJqbzW8DAFWLVVbZqT+Dw98VKQXGGwXdGaTP8x9O6r
QNgroYIuHEtM7v8Hpq5AttRnom4oKbAS4lDJTVVHPAMG+Cwz8rrUHZT2kr4aqdbLVqRFy4tZKFsU
lBV9efqZxvm95qMTN7tjnDVP3tSupo0SUHyeM2oIY3fNCDTtULfMAipFIVCghOSwqMUki75AYYAO
1sdXtUKLrE5ngddn2sEELY5qUyKVlsRRLk23q6pdpB0yj4T0VQEMXzrpA6VyzLZ/ZrozEPu++PcU
ZObqPSMEIkULdlx+IqECu5iCS28eAtXNtEPWzDWtv1M+RFceyelefNXv2Ud1ggIY+Tkf8j36GH6M
5wiijA84UqFnFfQaIQkLBHX3hE1+6Fv9qOdW88iPiFwjuJCzOY+h2tvYnmgVyHAMli+abn2zScXM
Z97n2G/l5hAk3wJDtB85hvzJ6+3eox/RUX5SPha37jhoVrlvLtGaoub2NT8jYwEpIJY1ms+aprbF
1/4WXfW7mjFmQGkhc3IEsIxHKVjDD3Ir30iXz3uroFp5clPE82e/hJhxhtHFD622tnKAHWLtrNJd
i5EbGQPSHY2ArlWJtgGrLtMBw+qhmJbyO6g9WyYbKjMDX6qAH1BMgLp2h1QcAQpKNtscaOIMCrdD
A5k4dYYMxxHnEmgLhXCXUovBVWETJp+c/BDM41xnVlETWKFZLW6MqPzV4ldiLOncphRG6JYsq1nG
/edyD+gfvJEqWzsStSU/lNm734efoHrh2btppcu2CjiuiReSkBHNg6EhY+Mq1K842XRWBxmRNZCz
rXyXt0S6MJOXjVM+RPLFWakePW4slvoaVhSxuDO2UIJrDw3gO9A1C3XxolP4OsENzdUByHkYwRGs
H0KMdJyXKH0ozEWjjXPN8O++eQjwm7QrgQTMbz7HT5Vk8zWABsHOE215rV1CQIbSUbKVLFsT2ZSW
sYcu4MXwgYDVuiKz6blrbhlqH2rJbslzcuUzMbewz/F7oH4uDmUZjrOYaVTQs+KqjHZSW97LAuOj
vmZxpukAGm0ECjqqJ8pFADAaxIoWXmUi17kXIKzZrIWA1cmqruMjnc4mk3JntRsYYZuvo34WeowB
lW/AacfaIm76e3lXffKELbKYMTdc+TuzwI6/qEknbNBAWfQJQSS96YBlk5s/jbAD2OUb7nc7RK9P
dewsQ+repNahU4j+M2KrcdC/Jx/znqUgf61IxWvdGisCfvjzKCZvAxi0VajNnkI3xOPmvQoLipUz
d+B87jlfqCs6sMLExb6mmr2afLefxQjE9OCeRhoW8glIj8N08QmmWYAyatBrwtuQfoERH5Iq3HVo
GdE/5a9mSWA0jXfQ3Fu/BKgl+hmtuhhfE1149gf/iYtaqctcUFerocnRtX8K36PoXYqCoJ2AbEfg
3U7Yh6CaMmrc5FjASOkGlpOr7uGTzjemsPB3AjwX0nRYFyKCJyQ6qXntSYdPzxJMGG/4AuruJaU8
JKdh9dBCRqMfNZ8Mj7hlxpSXOdebmxtlLq0h1bowVg2Cs+yoKCQUSxh6yNQwXmooM1larHlmVRgR
ZT7TKN/MxOCz+ATg6Y3qXk+ePdMVimuA2SrYyP1yGtb1aZpWqL0GAloDFm8q/OhbXifkOPO1nEc6
2EqIVRSFJXdL0lO6RXyQ+RiH7NBRaceJu1D54CO2Yt0ViUqONnrivPBuk3jYE2Bsd9E2Iy63533q
LA15nepWhP5nrlYeY5m8ouipJugx2XQ5r0w+DdGhXBK1CZhGsvWc4Msrinm49tx/4xWtqUgMwJwS
XRPqOK6lask2W3kPI1oSconO36Db7JD2e4WgqkF60fYjSXFbwaSa69G9otOxPPkOs1+/hDBfKUPQ
Nc22arP0o7VRv/v9llIu/gLGSLLimBunksoyOOk6WlzjjqxFlnfymShNJCRxsG2EoSjfGtuQ7Nyg
SMDyz4obXMDtFxf5Uu6Mi9Cttc5tMWQTBgSy/T80eyh/CgT7p8l4lvr8pnwJmi73pKDTtmFgwxYy
bEi1i6YOCUUNeL5nmK3foY1XOHOKduXzb5DAN+WgPmkX0gp0l6ORswr3dtvY6kcnuj4Yy9InV9MG
uf6P3bZ+sk+mYs4tdqqsKvK/lofJLCZ/2Lb+6vt/8W4sMcTV6oqswqXpvKm/+SJQeslk2v6VM4Kc
RNWkT0GUdWVWdf1yRigk5UGVydK/bY0wzVkt9ZvZ8++vHPZvjoDUNWO+5367pwgu6pK+iOpt5fhH
Mj0ofrchvmb0ZA+9VTOcb80X2BnaQ8btRgeSJ+tbXM5wbUmi3Lqig4m4KYZS3ZmIQzMuLcVbw572
DGg0rJAK8JFp+3jexz0NBehhFqMLAsj/mCluv6C429ZPUW4j4mRVkpk6rnnJQWp56Q8Io0SddTNs
f+BALd5TpCPyKvMsI6Wa3ZXf6ZaJs5UHs2QgXz3QFo+XLvnMc9t8EcFKGeaqhDHGKamNJ99hxiZh
8es9Yz8oEbJngEyibQ16n8ShA+7gIPb2//gPpNzB0dSGVVckJ84Ok1Qaz1UTE09cuEp1njb+cp4E
xJ3vbxXOmmHbRztFWVcEBOL8QtS7IHGNmvpmXBr9h754jsaY9lN6BZDz65AJU//oOe6aiRyF3HCq
4Kx4wKzAxyjEc7vcksIx3fp03R9N4+ojUGpuon+CGFgKiGjIm21pPXXMnXrnrVECRqwt6ovV+KYW
4xqLpa8zQcOZ4KwzuPiSQWfaW4jeryGSR0MAlsTBsuGc81zAfoDy/CjxR55SeZ+BsptoR4pcWnfM
9cy6+1H9NIqDFD+BDqX1Y+BBuiA42WfdnmX69QiGS9WP7O2iYGncrlnueF88Ogwx2Y5vZIN8ivdS
cBXkTWfvq8Vk5xBX09+CcF0gHkR2C1TVooS2Jic7a8mJEgJzsUS6sU18tEWQqENHrjqo8dhfYh+B
yjzyTd+xk5NOQVErQKBc3MdB3u4Ck6AnBLCStschI924c02W8hjzzDvNBhO+CcKqWoS9KITcInqY
uG9IBKnXVLu2dvPF7R3mtoLdMt6BFJZX6aJ89MUsvc5+8OQaP03bdJWPT67Aw3+lG9fl9/sfariM
z+jcGBynxZagLcskOQfZ/Uvp2+PbeORlMDSy/XmFhTeoGFaq9DxUH00GpdNFq9DtzEsaPOVvWr4R
EEcnPI/hgqI5BRHptKTeK3TU5BLWKUMGbHF9H3MEz/1ppm7wmKKJQ/yGILtvnQkyESPzp689GeRJ
gEoOB6lwAm0NBRMj7E7IPgb/5YPNB0nblNFXiwhcLvZZsabrV0Z/+DM9JiidxnxTSWxmtrgYGA8R
2jy6EPzYmjDIgDM2Lvg+0sQKOzCinLYj/V1E/yZfWoGgxzVkI4xN8DVxOQGpO0IdbfJnoL6wwlJn
EPTcAOCcS8/Ld2FD2SVrg9jXdOAhn38BtvS0XZ0fU3p6ofYGJDyuxI7nUYSx+nv0RFmT2g3EQgpz
XZFPaY0HDeQDWpgJ6zvcecSb9PBYbfIsFeuKBd6g450tUH0ahHZTbzp0N0+5SNTULJznYwpU7sGx
0EG/OGvma+z/WOTvBln+Zb1aqG4hnOMBjByNY49VcyJeUW3PHGwhJSk0IcQTG748nUe1oQ1vHWAk
daQYOwndYF0IlzJnXR0n/5QU30H6scArKS5iFmsIXMgwiRWmsDtOp7gj2Ocp++E9CfHWHMmSflcu
0jGYSBSiK850BhR2crWOA6dHlV+Yj+ZdrDdq/BYbH/mEKT4AMKNVTVkOd36fUj/nt1jZCyN8Cr6L
m7ouoTdmfrj6sUAym48vi5hyh3jD4hmzGlSEDsEhLnbZsdX2RmjBWDEhz/kmQ+rCgTIas4Je2geF
WAVBYs9BuydlcIjOquQmsRuQn/HGbxhJ/zfc0NgymvvUhxRL7yNDyMZPTp89bhWb1Cj5g1YJhSU3
R4uBywqHSg4rFB4bnjFEi93icrWID11vN+Ensnq+VO/taXKrZI0DItB3Xb5jN2ZV0AhUT6wXSKDY
JCVzIz7hx2Nt6UMrvRUL69Uszn67rdjAeQrULgsr4P7A7UoQ1mIunIsyEmEsJXXYpEqZZb2mKVYl
i3tpAFsHVrIaznll6Q42E1INrHY3p24TH/nhL+V1/+VzawHXk6ek7GXt2hX3tnseSC1mwt5llE3N
akMktHbbrghMaTcqPh5xxTRKXOnsQrO2eUpSu9VvvB1JnbCkgaW+RG+BdiQO4ODr75Xv4IUlCgUg
LVoRLR9jISKLnH8OybhS+Hw3nP0pagYtFR5qtGyfJiCc6W0Mjt302r01BKndYV6WExkoXbgx2q3W
vbegJT7P47OonGropKm7yN0XBMSAIXsv2tOeD1r2avAUtIST7m1L84n0IrDFs0RW2YQp3WrTJ+Sc
6A6NzBmyZa9tY/jayRxfz4l/aWfd5NdANOsnnhON/KjGiQB4voPm1f+YZhJ4ARtsXpAW7Cfy3lEA
wRbXMHOk5CAKlb5JgMKhIhHHFr9ijhhvMXxzDu/MclFDepsgQKzltkg8PeDa5CQPkf8ZS8YrLCWs
Yae+GM0RtdoCryDSDUu5eS84glQyHp7EHyIDQWtLrzhb9K/hxGv03gUn+9YB1L41386+ueDBXT6U
+Kj4B/JT36Bf5qmivjXQvvTtHmJOCd7nl5/yaJcHHUgEkMAj5XLwuSyWfBYIhcHlfG8u2MQQZ4of
7UZ85DeV6I/d0Tvt2aNW9UcVW1ucQeY3J45GiCpBrdz6GG8YJepZWctMhsERAAqNKjKYAaoqfsTZ
hr9OIzwpckm7YfZQR6ch0YdbCeNoA2TuVNM5UO0OTzsxs4A8B4lD+Zu6NIo0OoAQxBHGNzRob9ja
x7AfIBjn4CMNfl2glcM1mxUM2Wx2DIhZpJDPEVhAJJQ8N8WfJUBYyRdoRJp2A8ac9/sYuCx3lWYW
uIOnP+sLd66tN8odKTqFlHBQ0ruuL9VZsr1MgnOJVjUlYJf9rUquwuJ5BGBF00OnqUTiAdiVYRkf
AwlJQPb4hLB7mWfkPmNkT7RHcwN/NfgNc89RkXUNpLnxAFCvkGptQ3OA8KFCCIg3jO06Ek6Q+oQH
spsloD4cDHsSx/vCibZhtCQ4uOGcj09id6aJweuC1Qjq8R+7UOGX0cnD0UUsN+SXSot/vVCJEFx/
WKj+6vt/0VfsZ6qEe4aAe/nXOmWQp0q8J1GmErYaSf2j24YYbRJ60D9qOmsYW9A/2Cvpv2CaDHW2
ktAuwnr2bzjNf3JTv21T88sm2H4BQzbLKXHC/3Gb6nshMdqJzpnYJ30LlTxZJ7WLBi4qD9FXgeKi
+ABwETIH7Lr7MD+qV27ZGCEYyppsYIJTESr8D4k+UGd/XPL+djVZJxf0rWjwin+i1LKs8QTfn4a5
rDOerFy3de2ky27BEztmXeET0Gg98Wwj7sWlCY6AStDnYRa2pdvROR/IwWYaxnOpZq+m0H+3Jc/Y
CdW3xxeU6vQd6iwrIsD+vHuEiNwA68AugZOm2RcI1pm5XmUhiEySpRRipsWP2YB8AqJJffXi/5Bp
RRmJI8wjdyL4RJmr1jmkNwHqqf1gZPvKJPiTPPBiOAZyQi1veFG7wS5CZGAms7E+Z7745r2T2nMc
oX8uTOVaB9UT4Y8UjyB4l55Ii5baZVEaLqopeumHLwJEVBseKX8b0eYlh7TY5/JOM5ZitxbktaIv
9fk6/AToSZdUsz3C6i9yZLh8ZmwzsZaDo9drzNfdngHYfCHBBt6iJaDSBQgH3e/yT6y/uXIkxAUl
vwA0WlXQgQ5boB46Ck2hlE2RHUo7WkME9MtcVkdIN8AzGypqRJ5Z5bhO23EZ1epB/6g53+WQanmk
Ln0p2yVNHtJwloUcuLGTvjK//DEyVKsRb4Uh02D7iCLGizLAF+JlRyZjduD2Pm3ESL7L/rhPK9ri
e5SEwoQrgWHTlLtTIflMvrHHo05ydHnCNcLzTKgfVUiiQQeLh3ipb1E10WqiduJtoFJPbohbf0MC
N8PxwMNg2eZ8+YYKo/28frUaIYG2YCz7yAkPPfFs/ZYgGvwUhIh3gJmdnbjxErh3hv3HGfnH5WAs
WKefPeW66HZ1toT8QRsTSfg46BG7MZWibUf+KH7nD4T2HhJ0BqhKOSUms0L9LYWXqhk/p7SysULI
NSVp2U6c2M6WA/sJASUZFmTvVKUOuksdWBXsG2ydX+6neJO/ZRXnl50qdpOQ9OQ0pDXsJ/KiUls1
GSvOcPnLrMY2j3Jnqdth+cAt0A6YyMaQ56pUms+N/Cm/Exm1DTZRTxaml21DrA7N57CUlv56pqj0
94CuFrwTVsYi/orMDgXRrMtz+pzr5WaeXX8mZJ7swjNJ78GEw5ulygJzFeRDhkEbkitwGmI6uQuJ
uCNNS3JkxIYE0fKHMeVyyfwVAjjeIZFAKuW4kknxl/Y86YrcMUfHPFbGLPCbrskzFdh8V8J1AA/x
tvWjXULEsffC2pBOX5FiRUeQ6AjscqYtAjnK9M7Z4he7GD8WPoVInVjaaVf11myVrfpR4Tu349Su
Tct8J5YI8xZUSYf2hjkr/6reJeEpv42fwns7zDkBYnHjL0DCF56ppYODpRLxUN8I5TGrJXP7iNM/
osSPWJ1r+hmSOfk1YH6DN8ZLcJfPWmrF1Drcog965ozT8FxXK9iB8tb8ILIDaWcNZkrXDa7qZ9rg
gGMQahOHDJW7sId7c/V8KOo9e3n6gF+ZGw0FLgANBK5COhctEBmLO7SX8E0bw+eY2mKNnSg5JASM
3IYTUu1TxAgobwAvsLkz6rv9Uv3qdtA2yQsGI+ifxj/g3M6eDQCuGgxBxdn8Pb2JRApwXr4nu1YD
JppNZ332Ssii8mN441r0zHokEBhul+zED1TOrENT+j7pLrNlPFfPrdJPQwRNWaWv/JGYldRyDqOa
HTP5Elgijxxi0KS3NKb0fP7jRE6QNltOOn8GOfaXQWPViu5o7WN8NVQPTMeR+920ih+eYpcqXUoh
fNJGJIoO3x8GzMVuxHEzODRMVOEWpFnP3Fmx1q7CwBV0J3xNIPFArMgvJrqidpHLsTTOuyBt0ksb
2g+2eDwFfB476FVr8eDN7T+zl/ZAIRVQBRXW8jlgI9OuvMmQIgD3EFEoOUmohXdCLFFmc1mAQOFn
u2rAF3a9wfZjoymXvv0HdzXLnUxtk8m67wae01L2gKYQXz7GgGZFZaD8NFFSpOOirxXuErIhRVK0
DaXh+ZGT8EGta8tsOjTsTrVSAx1Ej9bwPIoiU9tHCYhRh5Rjb1/AkAiKei6g7XssgHR13XNMSN2c
RXPNsQxSGNjox2AOg2Cp41RF2E5osQa66Wia7X943Hf0h40Wcq5FZS9URIluK4HY25j2vWkJxdRc
2Qgjf5aSsYNDm8ib8JuSby5W9VIUqwnkr3WM5mSQ+CTjhnR4w6vu7vnI1Jz6k9SvLzIEvFMpC/sA
naxYl0dlYjlGgBf3lEWiOZEm6M05Laboqm/ZU3cTD5kBLirDsCHwlOoMUFEUHszwfnaUUFEH3J4V
tbfhD/4UtpgQ+vb2HzsW/w1tV+fJUKTk7mdB03//Y978K3+P/Fc8wx+//x9jMflLIqOvKWNxXzAC
/rKh4/ARVUmDTfg5Fc8j828GH3mxmDsIMPIwFzKm/0Yz0MkjwT0sJKw/TNP/eKF/d2nXf/rv/ytr
ETeFWVP/3/9N09QfR9B/+sv/ZENPfCXxu8yHZ2Apq5tkLcpvgpquoxmvO+K56NnmRSjY1q4jkOY5
o76hHiQZ5GWe0NhhfMWDW2jrkJkkcBV9XXE8BBefJ5b2PhBgjh3DP2g+MppPquE79lyY66Wyh6/o
j9AM0lL7TM6yK3zUF520pG5f6uEyz1+YvswafFTEDY76K0cFT+xMaTyhqV3GPZQg4pDkq0UyMgf3
2lqwq3tSdIn7EH3cdExjHEFKn15KnpYq8XMtQGOpVg/mSkE11jrAqwpHz4yHR6LDmGPoKwnbC3tr
a5V82rKGSiFwk55h18P3xBqeH7ozPQApbhAvPiJzmp6apZEr9ywzl/N41t3AX1X1QhISYC5/4Aeo
sXBCkK0howGIFUC5rxJpgBhEKieT93K0HT13+tTR5T/AZPbYtU16F2CmiaE0GJgsCYDiVbyKI48B
l1OHqIDqq/0O34TPetpMT1/mvl6Hw0aoCWK3IsEhq0TtNy2TXkVd4aZCUCY+WsQnxbgPVXTjxO7D
hx7Nh/ZYDBDbFiKh0sL5iFqGJ3+BtKX6Ggj1tlQSL0Wbl6HfFvKaeEsAG3WFHSjNt3o4/wu5vhJq
vE2pnBbBqVUPqH2ls551TEEhffK4ibPlQgQqlnWLnxXXtyHt3ruixq6N1wKFF3QCXUeL/cDIz2zq
EzxyyFfxLjLLXXHzLi31ZLnlqEfpzKx9JILO/8wIs0NCgqdqoBLgwV1RKYDZ76bwSR7ImO1G2yQ+
MbAlkgFvQ78KTIsERvzA/YN/aEvo5c14XdwL8ysHv1Bp25gwaieHioElHZzFu9m+dKgZ8RG1PakB
rz0u1XfG76bWl61iM6opJM1kpEvuEITkOjraDctM0pGi0y3ls/HFw6NrAiKbn+XqtQkJk6ZHuJDp
onwzpYP/+m5ua+xHHVoej3kSH43NZwKrRP4ZF/qpQH7AjV8/L7wY1RNpjbxJEE7Dx5iufRoYas71
OVqx+2oHN+y3c001ztSt3MGEiDJx/cF+ovWRx+q42H9qAjnrGJQP5iH5geQIKUlks4T9bHnkqmuk
gmHkQMK/aA/+nf/MlPUQXyoUa6iAr2VzUkDhpGSN7kkYPhv1FGeik3iANeQo7Ge3Dv5hEgGWeMs3
CpFdVrejfiBhkADzDl4rltqKtJdVnL9nwP85X0ENMTefUr7k/U3ueWyfjZDmCoiacXQrZixaLiwE
1DvR32bpI29PAaMK9pTwi+cx6deVQ4NDl63Q0yxiDOYQ/+ih8c+/QTXV7UwDEKnU0rO1Eau1Kiyj
ac255IYMOupSLtdNupvwfnXNPVuTKS2g4mCfGAaXauAVc5fR4A1yWTToGz9LyiWsD7T+KLwTZ+ai
Zk6Z5J1rHR/sQCKd4ahvDYDigW4ri/Gqey6JEMh3kp3eFo/kPdMdGUxZwjJAZ0vHQsWyu2GIj+tH
gxpI7wDfX4N+E7FHbX3i7JrIXTCah6dyse2Ij9AJom7BZrcca6E9kB15wciEvXFVkvW/EYXlQt8w
rdX6JWWc9SGIwzMijsW1fMlkBlFWwPIlzTa1t2mqeMsUrUt3hi6BWhFcF6uOCj9CbuZia/SKZo39
3wzvwqzNoEcmqiwqi58JUkWUJtC+IKE7W9GqLfUOKxCrhBzgEnOifCVi7slf4UhIGh2ClzCyKuSV
yRo//livta1/hgcO63W68W9J8UUXE+tSTQqZ1t3HJGKXhJeZTqa/lYXdBFoRqmvupuibXF+Kvgbm
QBltq36glAvJH52plnTXtCdtsqsreHr4KLahcBmDXeMvFeNhktohxC6yG7wPo/fRn+TJoD5sQuHF
XIyWaGhrGlWhFdjw/JDOg2PdnIFklZuO4klEY9fIJBfwxHufxTkGHJQIzUJcBvIU7kAscsKKLNiQ
CZ3VCJ8TS6uDa6h8zxpXfi6yi1A5JYjPG5XaF6Amk4Q1a+J4umQyOlkuMcMcG5ANQt3dyu9Fd0Dy
mLdOiyvy3d9r1IXNJ31ywohUsVMMq3nxrmfODcFvzzKUIrGe1Z84cxCa0Rrm7ZXK1u9DRiKuxSZY
ELbMSxI4CDxxKV0QZrEXdO8N4axkO3dw3pyUNh4RopYMWzTmtm2lPnKco1DjBuAEWFCLi6v0iX2Y
38/SEnzIG342/1dE7YzlPQE81QMJg+SZudVLu5m4p/RmqdyNXbZARoxriQHZktxgF8tH3b/lyTUY
rureF1bZdMuXtJ8SlkQlJM97zrM6OMeUhdFYxhMbEDt8LLj8lOUhd0AvBHajNM9x+FHA6leTsqI8
dtxrM9+fr2WgkWjXDVs53woCXOuOpxk7f2ooENThqkLo2PlUBiyMlcLIvDW9R8HJzkctn3V6YYKg
wvVZVBX/MudNnCMejMgDx2IzEqHWLFX/gz9GQNRuAh2xT2zApJXiSoJNTK0fNARYDJRcCzZepPVa
bDHz96IiiI1XkYO5rZ4W+VO5HiFOUlYpgn+Wwld0EJz0VPA5z9Tlf/SUDpDIOKwS+Ilu5197L2Rs
8H8Ar+dZ98/f/9uUTp+jODduaxpwNAP3LzWQgpceuNxELPQ3ZPvXmE5mlSaD3PKKmOQZrn+N6fw0
lZ8kLnB0qMa/lz3/J+/F/MrpgiUggA2CdWL+y39XA4lxrKmmYNbbToeZ790pviyyfUNmjeEQITdg
HJWY33/eGp/D//G/87+IdJKo4frn7YDmTS4MwfwyvpQ/AdRjH+plFpGxF3h4esmkeg7XyrJ3Fyvv
gGaAh3e0BhiNCYeur40Em2yPIKSgPjQVc36RWw59jkCc6m6si4kVAKE9TBIDTIsUjBxQ4ck4JPv4
GfJqBFh9NA//ud861af3PZyr3lI2+hebL0FM1NJawlf+MUB3CVYFNMBnD6/urEsy9/GHjuLDm53o
8URktgWjpb/G+Trslqy40arc4X97nySGJeT8MJIRxqxl86SyzzAkMlh/C+O1js74QPUXSWdMx5eH
nsHGAThkhKiAYmLa4IBFMYPsiSKUBsiDAmeibd6CAl0F6a42xmEk11K+5nTmQcgjEB03MsyyeyKn
WaA+a4v5lWlFIhCksrvmCD5OH1BAtrl+wKiLE0EPEdWSp8AThE2LOBSC1lPXx7K/cMt+g3c6k21W
FLQCRCKB3Orq+qa1yPaJoJrPW5SG64YhgKMZudAX8z99gzxSyCPSSS7IKSyA9CWvld9PC6nVACBz
0rv5N5NYHDnJTiO56hJucrTrL2i30Sol3aM98rUIbgzqbayKhG7gag5WUn6w6+wx3kd48Wtb342X
7OxxlS5jOf896CvaNzL656mtOiVfCN9J8zuIP8i+Hn6aaFlS0IuQV5Ucxtc50sTY81s1QnVdMaYQ
CxXbGWlQ9cUPrC8R3l2WzoZXT+Au2CtPHL6fXy14KIhA6Z8QRPNMoroRPoOZondQvNUF606SLmfv
Sbyq5SUOBAJsu5DwgHPVrYispRWNCDaDfAkBtA5PhLto9xFgEiwKdiLDLZE74D5huEY+QHUC9Sdp
N1q90KyiWng1gQ1l5THoJAs+GYC3oohcFe8IKbHWCONZhNQo8Q0DYHI5r7CoscP6rHZvbXDjXyZI
HinB/M+8lRj6hhsWn5VfH+W2WnnT+wB4o/NLxEv6ji7IyV6Rmck8/dojIWi3xRulaB0ZNiaP1YWL
jkd6IGM2DtJJiL1V86h7Ur73RrwlUemuXsJjxcXYUjwTv5mkTCDM1vFHM1A+mmUnH/sLCu3j0rSW
9TWuuBK0AVQWj2L2zh/EE6hQr+2FvUpmeI7TTfxjWE7L9uhTF6i64RrD+lJe9ds03VAfGxdPZcoe
bZAgBaYbFs02VNJNQDgECQVr9vCYukNToBRGSDb1EJzC9pakG49FHQ1RbiKzAISMJis1UE9X/WHW
sfGBrO9SRAkCYi6EZ5sh53uthJRcK4N14eFO1b3kZUuYPHi/1dTx395S2pZSWr0OqfIWKKxizfcC
yUbFSVcpaLLug/cZ1z/6y1QRSfScMXdUV26RyXv4VVpvNe73ptmMDehFcJ7pAy69chK36jY544+J
zE/UFaicAt/px1eyoftjc9N526PO0T8FDr6OIY1DdMiTTZqS3bOU+x74z5NIq6bvtySAuqYQUQe2
yAaS5w7sG3KNhoIPRMnpx2wxe5db/T1SaVeAMMMbQefZtHhNf0LTYmbnPydDoOVYsLI42EpKvZNy
Poh5yVjnIdTHd4NXD0Hjijub3gN/E8Mp0SE0uN1X49HgsaJ2jbNuNNxboR84Mgr8JqSTlQo5yyhG
yM+ywjtHB3ENxiu1ZCohAJ2rc86gAQQfoCSM+sMj0PasCAEvp5JrNtXasJqkD3CK46/GjteS62wD
3SObroMnihc46pCz4r4z0EIq74jKBkQ63ia+/Ww02pP5tjiRuCbaoOb7zp7C0hZg+QnCkrpzFFM4
R02Dy30Rbwfq0oql5u+5tHmCtdftE5d4KLKwF/RbUgYEN5yaHxwqJD1p1wkvHtqDXEBDS7JHm1wh
UFAniGdQW7W3vDNmWSSDiDxT3AUsfgYXlQ+jQ+8sm8DEXO/rz3VyLZj2qA8qeUSjsR8XLuxIjWJC
UQ7lrJ8I3kA5SiZaA9fPkzeXXla42nKsJqsCKX14aduNjiajGlYF+bRoFako0V1A+ZSVzHv5f9yd
2W7r2Ll1Xyg8YN/cWqJEqrUk22puiG3ZZt/3fPp/sE4Oaqf+IEFugwRIpcqurYbkWmt+c47ZG46G
AZQuxiHeVDihZp/wWgUiMcYgVJ4ZlYvTEqW5K7btHPgnYGOLDBSKhahcoFsnouOrZ5HrPgC8+KLU
rxax4I08A0I0hrPcdhp/vsa15SbidzkxnmDfvpQOfqxiFdoFMEda2FsMEVp4QIdOvzXWpSYnldMz
Za5FHtFh5XCMztkPjPq7jHUVi0sHGvetcYRzuCFWVhCT3AeXdF1s81s7cCABmcj3YpcsmUhy0FMC
QsszTEVmrEg1YB0fE+ajJsQVsO+8KqrgzOImQmRpiSS0uCv1Q8RazUeicvv3ChLGejbiERzr+2pn
ZVvvyOW0Y0hV8BCTm3U1LkokGR1/8ETuOoEUk0OMUSDHyK7sAtXgsO8bOJ+RmvR9U4T7sKgOMlJn
CoEmhEQjMpSJCZtaj+En/opgVMfEre2B7QLVjL3MWYN5L6dwfb6STHeeXj3NN/mLBBHQg+Ii3LrP
4MoIC2WufZdnciAfAEMLRqEMZHmmtZB9eVdbH6iyz8J1msAAPOsK7geWzDm+RicbJ6KdbAIO5nS0
JM1nRW8NzATGNy5JQ1K3I62DHTLLmuWNT5TdTeOYX2Ww1JJlRLwKVwDgoqUYflm5QzNsAUQoJMdC
CbN/MURm1xu2PgLAIQUlqLtzt1PNnnhvJNqGbbyu/G0JpRAOp3WLf5mP0bzK5ILnsrrYibp17rG1
AnYk6Kc58m+CQKoxOUBgz6tdzrrm7+hCI0EvrrPI4UvM8Rbx8H3gXqyf0Y/ySG/1XX3TGSWK98rx
97rrv1dXHkYWaCbDrv3NvOUh+UFdyWf6nX4Pnxg6aE9EJiJjQeFyvoDF8KqS9/vutsIBPcp7HT4x
vi+GFwgz6J8SoJuqHyFHMblV7fn/IiBFwfBS9YR2tzyMYvWsi98yJgdG1DMk/Eon761GqER6YzKn
H0kEMRy1HtNZBmcVr2Ym+iG40K63U04ZdQV4m1BENrMaEth6tCrZr9GgwXQ+vVT6KkUQDgpyhFxI
WvkNgIBPwnR7pHYGe5I/urnOFYv3vKDTtUPyFhq+0K1ovofyR0xNk8S5Xqq/1fpOd6LXwUV/dBsC
/uvGJhLgzknLzxiXA90IauuibDbdB0/jFCuE5Z8KARcWGluv+M/Gw3wfjK7XDI7PID0MJLwAxLld
ULaxZ3dev00oilIJsrWM27jTcyoZ1d720SsjbjDxw6czjkva2kjv9FZhmJuNbgxeP2tjE2Y3LfwS
P0PKhmg4Pbb3bvwsgn7ux81DOFcZi0nPaXzGbL+ELhcp5abBNgHmQPWp3e9A4J08JyXvJWOp6ZGf
ifSxuSnCtxhdmaoCawWWdQ2XwvUN3O2NuWrBKZQG9gaiuJ32ETcOLPqowNI4tw8gUZIA65+ejgQl
bGQNXOZnqX418ominjrINw1wcMS8WsbUYq4Ra3M7bxbY6zyeGbgyG+11lIBqGa+KZWOxnTAuI9Fj
fYvDlVpv2Uc2W699beK1ll4ZxrCxUtmSDhUMSIzYwj1uPdynMLK8zrYFzXIzHjKDBoAe5YlVJvRw
07K5unco/dVtUF6JSRsUGSjuyB1elTeKwiC3xTgKk3pZFx8WVuZCJLxB0M66JlB2PbeG+NdG+5bB
YFUb2znwIFE0FbN9ELaURVSr5tUwkbs46O0CUhsW80fAMpnTTQqG6O8Ib07adfs0/ikLKpa6V0op
aE77pfgr1j5m+niDNs2vnLLFYE9QWfEuI3Y+/H1e7RQHTIfd2gj2o6u1T5og816ED3CGbAvHOGU8
Mj5lfLE8AgCR4VbqyEJixFlHMjf7oYDs2GBBAvoq++9B/cOTziJiP68iAp8mMiR5lTpb5lJKwHcP
VGBRezgwuCNYcQ2ZlPytsX0K6hmmJ6smcnOMTb/wNVS00xMhx/fAiUdDzqZagAWIoieSfDCD57Qu
r9fcZS0Q5pNOGhJzPEs4z34y7E1/Q4OLAYF0e1VzgRUPVHyDi/0sUXiW7dG7FqfilJ2a9/hY7cML
ZkmkTgPRL7b7LUZJPtiGpUkCSmsrLfyTXZF89ER/AidoHlb8lBFHT9xJ1GuK9Gz5ux4T/eCO+lrT
ONssLUzeymosnJq9MovSgq1EzQInLM1P6Xt41ymXlZ4KFnDuyVNz6i+Fj3llK+DTlBcmzk3OGmT/
/viXFQMrF7UbbmbtoMXNxQt//CKTb+1biJe15jTTWojXHsfjganVYyIKgs2gGRYevt3sMxjf6Byn
tBnDWmqdOohLF7jxF9bodeSoK0LIx+wDp/4wHnnK5jt+xqbJZTnZ5irbiA4a3iY4tdJnz9JpoA6n
4GDMExbfyNzp5sowdlb0IK5ZWUSk6cqQlhb8UqKveIow++XszDc5BuC+OCTevjNcH4YSja/zOHAP
+qWfqGphZ2LjeCfk6ZDwI4ZVZlv1V1HuR+mOlZr4SUZaJr0U0S6QP3IbPCGV1TjPvRx/Bv0gC3Fb
z0SrmnyHeKfEJCjfWpJS+juo7556ae8cZpABj3m813QnaihUeM+8s64cg/ApBiu0xDX2Fys7d/JK
GNxOvXjpftIOmvba5LswOo4c6BXwLYxiCkR5f5X78I6lWzGzpgDUCuQkOjwRQg4XrTCoKx9eZrQ+
wox+MdT3Wj+I+9gB7JtV+0lGheCm5jBkPamqacQdCGyhWI4I4PGyEO6ozvUD39ghltzgDvOwsxFa
oOnoIGT5gEDY9EtOu3X2o0m0Dzwo8pHJeAKzG2xSjRyyPB4sNHiyRQNHwJZm3Jhrb6PafnUO8POL
9jwb1i7qXlXWRvZmkPZiiqdyqQTKGU+wggRfwMiVcFTrDg3ocYoco0NnOufbdpvtqzUUWHOZ0M7D
Y0c3v7R3PwLRWs1+lR66ID2u0z0PZ0+cWxcXUW/eCA3aopy6UdbdMX9bs8Uyu/JHeN4Jxdrqz0r6
asmP/kjyg3hyzlyRteGmc0MVbFgmdKrapBmR0z6kpTLdUSjwrY2baj1eQunVY2FejWQ5koG56m5G
Il7jK/7t1sPrPp7HU3ErebKh/coLPsvhVaKs7BmCQzbcOHS7nu61W00jWrmK1VWWHhvpYgSsh4Mz
n6hbDsTbSsSdUxho+euRvbqeqgeia+sBnGLRXZjf8/tJJq4wZ/vY8wfpZTwNT/8w6luCaBqN44yt
vHUeFatUJUHE2YIvYlY5zAn5BRqQlu/lh7ntOJsa7COlIFso71ASHY2JMXIMNEwiE11+Cq+M8syz
2WS7RLvKE+yin6R3g29yVaWKy4AUTrWd2K6uOFFe+EQVPkFsPi98oDA4WRMMbg6q4kxCIGzGjOKh
pOdGULmCWW3S1s63OW2tfxsKieQeppdN6UHT5zzV03OpEi6uzyrLxFiIDLHXdT9j/uDh6ShAKwkS
mdk9dL45zz+ahIRiCdcCvnUFakn74kU771a9/C2ss6QLUqPexNnSU09qefCLrUjBDZNL3+dzrUtH
ZwLTVu6/0WERn3/Pgqom+q9pyBoNCYaKg+Qv6m+VNVy9RsPLqdXlIH5g41Gndx9zIAuCqawmZR/3
m4iF9r92NqCaGM9lqhxEFY4ujhrMNP/KwWMqWMB/5zL9k9//v9kA3bMiNnQc6pb0d5X/Ty6TBqwJ
LpKOaQh4E/Sl32YDc0mraGi6ObfZMov4bTagaYwNVEvHbQRU6T+x8EiAp/56ffDeRXUeimiKQlz6
Lyp9aWm9H7YBCkfNQunHFtbG5pGHlWS3nGjzPfeSsvWKYt+rLfY/HHfk3KJqLh4Amxj45yZeVYDY
4cWXbmltCzbO7WqyzpRke/2uj/dheIxId6JWgMafMJD/kiv6s9dtSDj0Nct2Y3GRGNy1b1gqePpj
Bk/VW54dTPFN5UCTJaZjUi5pVIkd5h9JcaLYx9JdaE3pSLxjI9Swz9xKWPvhWyW4WWRzOdMure8K
rIANMo8k2cSQI/RkEHUADRSYpj43QIm6itVvS9Q5CpcRJ2RklrJ5bw8qquJLdl37+6DF5I1XDpwc
0/63Hs9KnwzrkVxtmY0P7Njgq6DDH/P6VTRaoKzFvhx8meNddBrpEVOwJUIhWARpueaEsKZYt0uQ
qUlKs9ST6oLaRGYa+adv3sn/N5k74YouMOHpqc5IEje2QFgpywPb7LxXnIrrnDdotW8wLoO8+CqQ
g9BLS8aHHSrriHG3Cya3RiMO2Ub6wHEsb+WrkGKR+IU5CwAOqIp6t+HHwVu8kILifNVDrMECYTeB
uBVxPw/SV5z7NgeHlQTCGR3CyNl7qqf55KDCjK06wW7RMmVUP1Eb+CjUYDVYZ3N2z//vX4r1L+I7
aap9Mr5cfSSMc/LoIj40LiMtNTYlIreBKEx/Fn8nE5D+BVKSKK08VBkSh4t6WKo/AKAbpItiwVzb
s157Qra8O4a4sr4FOF99FXf1vd8nq/AUqy+4lMV+rQA2hFlT4y0dKNv0tsJ0poaqWyl0v86jj0A6
MxADwOotO6g38Wnke2XhwcZRzOYFeM+y9F1EjueASekWAYIOj/58RZEURBO+MHwsBJAIY8PBwT4k
2OzmGmoTaCSWNt67Kmgv3nwJK18B5Cd2jjme3jxdSjIdXxiWdhqSWmY4k3UEe5vKp7x6DpxazdQe
9dfuWlx1rpqOS7UZxV2FBingLRKQV0UkAROlQg6XuLX9cJ3wVxzmGMsnnp0VF7pNMVubGrEE6yyh
vxsM7nsKN3pQvzA9ZqvUj2qrMB2LVVRyjPlOYYpobp9sp7foXps3ghSNeU6eQJEsq1pC80EA0u9m
e8xZzWdPe6gSrDLvjJxD5ZGn2zL9GoNs13oVO1GS/NmyYuEMug6eLdxi0WaCz0l8DE/dAHMHXpGm
LgFEc7BvjVUU7kCdxKnNtx6N3Ow8LGYLMyfgBrH+C2kKmHP8GFRsRQuzxQTzUrOh0tyOsX5Kj0Cn
IgZrphOCQJw9WsqNnZ2y1fhBZfQoNGRIJqhUTVABle+5p/OPiVW5I/iKuznXblN1a7wN+3CBaq+7
UWFr4gWGOprYytO5Ym2FUSOlINbc47gRm81ExbuyMGhI3hFkl1TeFdYqEyI2cWHIK2s0Xuwnr/kt
S9eUjM06oedYFiAdCplX01b6tGgsG06T6g6OdR5EBlSLBibco7mYH0wDxI+ceFzsyPqtih+pfos5
cpC54WghCQ/uiQir1ltwT516HVwYNkaffGKQetG5+uKEAsZhFu+2t4D/+92RjDQ5WyzMj+zVP/Mv
UR/42jIPgybnq5fE5aGYvOEetIObtsWHKG2ZisQb3GPGtnkNvuQNP/PknANSmiORLuwYL3IrZoFd
uFyeJh9Pefcy4KZLY+X5b2ZmT+2mPuRs8PMF2f7B8VwN+DCe876+QU6qV/3d/NIjGwzVRMa2x37O
HIrDwI7pBntKiGs4iQZISXAqDQaSwNC2Ms6y2bSHUyJeljz85hFJC4TAcFppzT/ls+Ed0SEni3ai
HFgoxBPKsrQOXN02z9FpeFdhvVwNZprcmcjXK4V8qBMf2diSe9h5T/NZkAsm3opUMZTPmijGr4YC
QAVMEq66hb8yXDyC/pUk6JPXZw4P3eAuGXJbUm24uwFEJGif6ZKSxwCHykv5AwLJahYWVAWPaDbe
15fAFTfyhsKgEE4154v5aUSnw0rGboRWMixI/gftTKHlbVIu6XHyanRyBxhVvfASGNmvqTS/hERf
9Rm1ao2KCiNpG4yk2qA+RHaxQaMuPJ4Igrop8bCMyCJmjIBc8Pd1c9iY/Y2Kuyborj1PdQFICKvo
PJzwhubUoWeLCCIWh/pz54tAndYFJygxvHj9ueR2/preanLs1euYXuszt6f2Sb2N9hkr23YP352u
UebkIZFsMKxWBiLxwDL2jK5Tzr70pUX7wDhJzGx6ZRrwq3mFFYHfHmAZriiseSoDh63xA0yXwQNq
olGuE+3IVDWd+FMUsAsU/MQobnae84Rd+B14YUx4S5ryUsCvWNBkKugx0feYG/sX4CH54kjD+Tyz
V52oPySV7fV2/qihtoKZ2jFIwhWHdVEwNtgU2+/kMvA0EOY1QCvYGeSky7ylr71A/2hm7zJ5gPzc
HsxvunhgIOtfmh3ufmEahAuC+QpD5zBbu/Qv5pL8G4rPlCVkX90N8O8v4Uf1xMnQLBG33UzYcCkP
7vCWb+o9j3n01QHHGQnviMLDlXHmwLZWXxMTiZgvjRqvRXGZ/uBB46EkIrYjaid8So2NLy15dkAg
vmEyh6jO9QL5+ZgRGOeuL4t9zqqhJB2HkbXBNkXF0zSfAINLuTGCpbL130OBrQk0rop4CPxAyLNq
jIqS2wHbrjjacpyoGUfKlfmVy9PJYukJOGx2sKZ5bCZD45RsHGFwbhrc0ge5BheswDDL+YQ5O4Wj
cOlaizjxxzRxX3XWa8vVqU4kPzShWiWcItOMMW2yKqF00lqGxl8cUpktoiy7niWv44yskPEtdL/o
d8FONaLYpMRUCFxX0AJgyTQ2MyifpaYHzm+BIpiNfwhQzal8pdR0o9hh8Foba3mnbDJH5z16lQgC
DmotZkeQieZQuNYq9YDRi8AmUeoiI7WtutxllnzuxvGoMLSrctpUTKt1ooEdnP8uN8XI8x7i5It2
7aQruyLq0Oc23FShhZgFA0gLI0HT3K817sQUFbpKi6dRFw9Jr48V0zOrIALGgEXlMprtum2AZ38d
7yKMosw1nOkRPyMHaMDOv1CKiugbVNWPRLNP+bL2+WJyLAf+sJJ3QE8FE8CoaRswuOVx2ILf63jZ
Cd9VdsYNmUyorCRKFsZe4lOKFkl45Dk9sKhnqeQqpPWZLI848967QWUBSlBne589CXD0ustO0yD/
aO+65ZRpdvREb99kvMFgEyIGy2H9aekvCpp9Ckm/InbOyV/d+ITNaPIJRRBhb3UBjd3G3bLXz4KL
lWtRIFyaK2tNSA2oCjJcW2wyEoM5DEJwJUP5VjF896mbFQkg4tXkMn5JV/4x3ZoxJ5uJzXuaKI6q
WSsFgHHtf1Rcfhr7g52wn8DIElbMfkq2GzDNkxfto0Lgi4rySsywqgzSOywHSrGjrmgd3n0uL3JP
P4vuHHC5tgVuyfBEISt/avsmrgp6a12RbdtEOwf0Scs4aEYAJ+9GoTxWxHdfdwz5EbMhCni8amxf
FVKfxdnEtiKOzsBsI7p4wbXQ3yPPETB+EKeE4VOCie/BVXQS10DdruIuXkbWd0dzVW7rjBUZx1TH
TPyZ8EP0JLOcUr0J1C7v+hZSRrBQIoMYH6khdQWS14mR1lx56l4rmg+kFD8rgCJQL7W4SsM1h4n/
WkngD7sfvecMdTht4+77N5KAbPEDv0kC/+z3/y4JkNxBjTF1LHmyoioGv/ibWxD7DUi4v3ekk5//
TRGg2l0XCeEYIJmVf2CHEcXX+RORBDTzP0Q1S3/Ri+YXTlJFl5W5JMjAL/iPbsE/lSp5ckcIE5JS
OQHHhgqlSoIt5297/9A2pzhc/qai/BPHoIze8btS9cefDCNa1WULIeYPXtvvPsU/BThgD79acJJs
m9VqgwVifuBbiGuCT+NPzAry0DhnhytNXoH5gIdRsUkJnYGTBsZPkmr1ubA2aJ0VMl7BbfavXynA
tv//peqiDgpAodQJwtxfkABNbPhTMgjVRt5LlzS95LD5zU8PvwKzVI3t3WcS2nKzImTAzR0yEZPy
kYWVQx0kSybANuljhh0wFL0Pw+rpTMOOTqXNJ40SwtVsGXecxQ/9JyHDqhBR+moCHH9Bu6/z1O2t
i9jSWmSh+06AKkxDPDZ6xdR9r3YEu1+T6alU10o71tohxeqXixiqIjb5IB0V0JvGAc9HbPl33Crg
DZ8j54c0+6nY1/gY4Cv1S0lywp/iwquqxUSbS0qgms7yqqfj8kdZsa2/psEmkyFqXaRPNijbeFu9
4oGBKOyqL08OZ0vO1FuLY0h2Dv3vtnqMHoUcYKVIfQiECvTOJS9g+9/goIiqpvtQR7WO9Nfmi33H
tqT/rnAL4syArxKsUAsMRkV78axdatkV/CwOMQW7n3hbYhEf5n2aDN8b0nHykUPFZGwl34BAFcf+
vSo4Oy2G0m5FBxxWT1US/ZnToZT3erkbK840nbkeQTYEs9+dFTvol03JVoSSF6Zz0t00aAFe4SzE
KGGYJ5yTJuOigbFRJ32Gp3AjbSUn31DQvKJ2fj1RccJtApbNOvK2JipfwjN2JDeF30iv4zW59P0+
Yx5V2lHPYNIJaU/JKJBb8t0XDLmYkzTmQ2TXVCz9hAKjdaMxPlrq32L8gi8Rwws6Fg6M3NpZzNCQ
vzkFEQfVlh1RfygGJqHQBTbQnt5BNo+X9lSf/vcXI+kJ6WDEGWJ9YiBtDDSdJbtCeugjdtlOqKw8
mOqzoQpE1rpmG0p/NHCUcpMPDtpBelJUx4ufYQMj2wEeXCZM5HdqSxepjZmy1QmYv+BwwsVBmXIP
K312N8EL3SfH9j0/lfxHuHZH5AFhKXxO1ClNGzbfs/qwjxhxAjrS9PHWV0TR7b7f1fUBPSrUT2iL
xi6mK0yiN3FhKXylMK73g3lk3NYwzicKAXaB9IE0l5ZIT7Ui3+5SC5sDmcrWwyr8ZTKkBUwTsvji
l6N/EqeIsvdHmmQY7PIvSZQF8ubcelrZfXbAn2X8BBl9RNeAFsMkCXADHgRvwyFzMJyeDd4MGlsI
KP4FRdQZAoDCmQ5oTH5RGYTzei3rGW6Val/L6/xAZFF0BM5zQ/Irqt4S9qZUf8RuQGgOgS66g8OJ
slX3pdcb5ap0ryXhhdL8luVmzyCdC/17Ig+vYdTt3gc8lVz80wYTl4Lvaziw1kuXhLZJpptsZOb0
g6Kw6YQNKmvYi/CjyC6TWb+/1qFdMsAfeKzW5nuQLU0cRPg+ctrTzevE2D9QXEHcANcalVeJqAme
xPiOhVin5pb9KEeDkfNDjiAIrMPdhz7OP9N6q1UBKrlwb0BI5VhOEDqx1GKKEK9tvOYhNQCxwwu1
JajFIVTAykB+fQLCQ0+HgZU1Xrbaq9idBKQM35wNu1ZjJ/cwdkRaY5oaSbbfxmOx6bNtEJ717NvH
+C0gGhEFZATWPwMsF5gg+FYUQdrFhW2KTqsbH920CgcMg35nCzR1CDhxaUR3inW1ZirW2hXNaHn4
BlxmqWH80DGAqPIxEdx2Y1xAiRyMVTqRSXqRdsOORvUdaBgerdhJSmwlHfVB8xlvboDpX9rxs7mL
J1KYZb+UPvXwK8pujbFRPgtS+X8wrLkn5Xcl2Eb9S1C6ls6YFzgYVmoE2YLzCA7BztzFMhHIIrWn
co6s28rcx8wP3yPMMyqeP09jesa4uVCjQ15HT1XJeWJIi6I+pYgICr7I7gPur4I3p19HGHXCzzmf
udG5JSJXXke74jmbjCH7JzDQcvGH+OCLinzYtbQuORqZJjF/l4Sbwo0d0PeRtd8idcelC6O3FH9V
DHCDlURDSKBc6TfuaA0hc0keMAlOmda/leVwCrz0I7WUg9cob4o4bLo4vimrmK9CHd6jkYaHCWHM
G7f9UOPbx0FnyZsW7LDRnGN1xprr7IPRaH1lKdZOS/lJA93K47imfwQDxWIc8Ck0PYc8RAA2t7T9
Ujp07EjEREAZlRdDHF7yHkDbLyihwtPnHvZ6rt7KCEKOgEsZDgarXYQ3V80pcwfvz/EhL7ytnNIk
2jNVzRTk3chbFDpfYgbiPdNFN8XNaXT01w7QCzIYcdAPROKElaa7A60OKbuXhKKlrj3r7TpXP7Sf
ZmAuq5yU/KeZo5M69LSwc8dCsA9+l29UMKcxSS6JeJeZGqugWfWcaqBvM2PML3lz0qCOWVxo/qFJ
6xEMTLcySbXCx/Nr5US+Q4BvghkmUa+c6+ziUDYacOVVaWZuBaytaJ89J7Ch5GujOpkrS1ha35wQ
LRlfPiJG0HzFHNhM/6ChOzUU4FQ5T0NzO3BgSYJrN951JdiovG11m/v0QfP59+Fm/l36br1BcCZd
pc1aQAYrCSQpC6XTuM13JEsFeBEiH2BtOR6+lNw4NgYmmgoDHZz7lqfyVAb7xGa7FKUHywM3xx1j
qrASuiPeMRVk5mSZx9jTLtkpCX9GwnOicB/rAhLruu0EsheKm2ikYueFvRV4zo1bURpfqn1jMYcQ
VIeR2aYWz/7wHff66sdLbyrs2qqgxIwFviS0MRTeoRreGOIdqeNiTBF/sOtsuJNh/kFgOkozpmGO
h5orXd+AYTHnYBor6vgsEkgPw64nXUvX9Lnq0OujtcASLua/NILb2BsLzDjB3U8OjUJ3OGMN+FLS
j0WSYnbH+04tvcfM9JXoidtjwr2dCT+RttSEL9l80xmXyOPOrLd1t+rpa7XLZsGzc3RK0OyaHtKm
GSBSIMx/eiS4GxKFevHRV9HdDNK1Cu2HrE0ZA9vQRCIU+T1o5ucQEd7Zd2ZJfKvoG3Zg8fTEhsbc
QztW1FPX/nDx+58iXlvVzKDGESoJ2H8GsPnjujH4gpkd7AY/XCYxI/nQYHMc3iwTjUyg6Yowq/oe
5g/R+PaRgcjDYuWZ2GUx1stXakLpB2IiqP2//RlgkhnOJTRtkIPXkJp5ycwO41PR2wZ4yv/aw+rM
EKdWyFTBRGg0AP0bMJsk/oV0/c9+///m19b/qCa5NtW0OJiBpv6TQGFa/0OeTIGwhsVAg33BSfLv
p1VV/h8Wxj+jbfPp+e/za/6RyuuES2GRiwNqIf8n82tVnsfT/wBn+8tbl/nnv6Guo7pRxt6YrE0f
yIQltF0C7RSDsBdtEm+TmDiBV1hfJeIpYF/Qg9s1JZR6uR6ER6YCgBwdVHSjUB5K699bGbKOTnC9
/VVEcxeLIl/Q5/nrQsjZiZ5y7YV1S7rk0akYItDK7JJypw7dEWxhvalhRUjjtPTggRXeIzI+UrW+
g01OEu0g9bDPOHqNLh4Mr1umwJ5oJMdKHLcS3tvK5YFvg5SMeXlGzHRCwrEH7Hr61VrVgyIIXE50
Bhh9fKPFD9GC/ofwTAbNk9waHksOvHAi7dJQ0NAMDJzyq2BkOw+dbSBWBlefmgE/C5cdzk5d3QWe
Y2g5AOinSGKd2XvCS6/QWgePYFXCpLopZjQkqr6EJb3HlRXjy1TPwh1vi1xtcDxspzY8iuqnR4At
5bRmsA1l04GcTT9RYzj55NTVqp9HeHb4I4zTqi5/zB7H+gve5L7QmIGUP8LcRACVFUAC9Xx1cK0P
yhH7Ikf7cFr2LLu5jYTJD1MKRNgeONO5Z2JIAS5xOeCb0cx4kujLkbZUDk24/DJXMHZ84iU16xMx
uhf4OoXgZNHaW0j3wN9YPDtws6OsKzgG1or5YX0RcedZRbo3jQm+r6yvQHDE8RwbJzPe+/gmI4Bi
Wykk4LDNr/yv8mqqe7l5FTNHhuuRLym1M0I7ZjStJ2t8ZYFve8oKbnog7eZaB2SKgr18a147Alqz
vzWkRkSYSGNG0VLj4DChYHS0Zig0UQ1hvR6VWz7dubD5Na8Fp2s9Wolz70P4xFLfMf+q69bVE/K9
KfNZlNIYk7/AdHajSdNF6YEdT8KbRMldQU05ZW6AiZdsQj5ih0YmtrHtGeMtGBRBWCiFgyeLsyen
5AQI3SM/4XarExqVNpz+lAKInN2OJ3F8ywGGxMeYWXG5iSWT+nN524LKlEOwXN5G5PAFsk0TNwNH
kNznag/ZdOrMDZLKunplUzBTQDdgWCtV4b4iHCMhROPp32bEDerN2M3yM7U20ANRnhTSJZP+xuCh
g9B3qLUFh+8Wfnv8TaGp0zXvyh6mOT9l7BX9HkQin6ttnDtwv7VX2JOGeTWJmYiRA+h9whHdU/Wj
nxagApG9NnBa+UCLDdv4nAwGXS+fMYeBoEucWX+S25IUOwRnzBIhdrBm32Vx5cx3bzgHUazp3WMd
ozrm1NbxQ0iMGZ/S7zupeZUK85JF2lkgq8YdHS1GnT6voT+kGib+T7R8o/dPakCDIZskoMEL3qMH
w3vGIDJOX0vcFaOOq/DDL9L3ILGeqQ6rzIOdw7w2ZqYY1NabSFyBbJuTCJLb68toiy2kzvej+ily
fSkpxajryKt36w5BikEg9BqNBBdLp/mEe4ewbHqfhXoKZJ3dxYFcgOExKuPKyPJ1kW6UYdnlUC+4
2fD6/ncvtzLCraghAUqiiKXuX9jFJMrZ/0Eb/mO5/cvv/7ncWjLEJ8tEdP77mvqnOIzIS2sgQKd5
Pf1zqVU1hFoDl9gfDX+swn8utbIMO0oUJUWV0Sr/sxi5xB/y+1JLvl1VRVCsIpAr3vZcHP/7UmsN
uZwncSVsijepdrgy8byE28GtO9w3fuIqlpt0XE2L+aAKAYiR7Wir6BPtYk6Rjnbypv6EHCJ5Cp5Y
eQ+sC4v8IzwrlAysaMK9+dOiuxEDR+cEd81pa56Qg2fynIksKAGTPY9rhojBuwYrkukM1Ah3eFYr
OCgAEtBFTpHbPQGO7tl7a2EHwIQINt6Z9EUgm7hMycuqvGrK1ageJSKEZrEG+Ie0Plf3+hHRiZf4
SxhRnn+Sc8a4Op+XOnbDDNDehReKWPZIkQpAvJVvkw8s3zEyUJp8T28VzxXGy3D0pJOhbSElfXp1
zuF82Px2Af0TpVya5eW/bHpUwzQw6+Hcw+H5l2+i64VCNUbJ28glzgMQlTbPNJwlheyUFHunmHQZ
899ZQNWMLok4rH5lMieneivWW9bKf/NyVOWf7cIwmMIi02gxUf6qh09tOrZTbFqb8MBUgWj+WQei
NaLY+da0963cFrYUmOPWw/0OQmQ3EAVO3SF4eNO6QHp5NRGxKnskQV1KGA1AedOKFOnB+0BpYwgc
P8VfokbmNTQOJvkJT7sSLp9lc1QS2GGtBnprpVzKj+Q1xx94J4yGLixqS5kclvfQhteRwGbG0ZY5
KZTHa+AzbKMeKLoxaUtK1zCOcJlKmcfnWoEHqBuHJBdmY+EwxG7PsaWWgexsKv57r3lrcwA0/i6U
V/oXWeqKlWQ9UvzThYG3G5svDudv7o3R29Uc/0QI7xyFeHjKzAxlTZgd2uEhP+fk9KJJoGnwREia
TyUe95r5Qj+FE1JaWZjG3jevYj1gJ+eQHrM+eZ6LM5nBiFhx3ZLtBvkVieHL5FYG6TA2Ce2px6Oc
U+NEDSPDVKbN+QF/d7LT1ZsXSWuY7xn6vvYiaYwsmnWr3I7m9CbTvhVgDRT5zRyPotxwcU8GR8jW
o/0lO1eVum9UFo+w/FQwKBlIyw1+whH/QIgy2amfmnyGCWUM0mvGbhGqlBJQGScPd6Abe/bJi3gE
IiNuan/eLsIEgLdKOOb/cXdey42j65J9l7ke9MCbiDPnggRB0JOiEaUbBGUIS3hD4OlnodpV99nR
Mft2R1RUV3VJFA3M/+eXubL9AQXA/UkS+U0zkHEVML4Y0aTEKSEERSS7I/JeHB/jD6rUbF8zE895
8+MqWmZlRBaWBhnCjrzfVkqVPXje1JgLJgbw/lVJNbdXYvfpOSFcye4pbxSEcBxiCWNWOF248iwA
LcKW8pkqmShrzH3ZJj92LzRhqn1oi9kRV0I6JkNBNa1pyaSHkRBQvjbbnIlutVerucKBkjw/zOZ1
yD881NKQeAJdMAouyRGJpDG7DoksCCE5aTWxg2ordOq+MamHWGiCcmzo54PCI2uEtWIItjUhf505
ll5vqvQ8BMkJNXNiKCBMWYaQLdZ4JK+hcAyQLYShGG/sNzl0OqFNiWkUSdVCXA2lE+jXzoSwVQrv
ljCsoUjB1JI+JJdJVPeunkkuMOTuHJ5o996iRccra2Ls0gUfb5Esi2GW099rob6RoJ9KO++GkZCG
AHyEajqHIAH5INYc813eBKodrLXd8JkHdnWBXSRfcKMOE2sV7JQIXw40CWWdL8wDGjuRMEpFWsYF
s5I5H5dcKj1xhjnRroUyK+MBYD04x4LHt8ICGkvgzzhMpK0wq18fG1Ru0ecpZmtvz7KehkIXGES9
QhgL10gxueYYHFYXJNxX1bbe26lBZHnCaWeGtsEo7otjXDTWYXfAISfT6EeBWYvCjq0vOSacNR5m
LbEgO00GuPXwYBj3EnPwS0UV6QVjkTFnfr4c7pCOSXzBzcqaKXmjHzbOt86aNATNlKnV3pjAQWmW
P1N5ST4WZ4uEQQ+/4UwGQ6XwisR9A5pJWXDDYkexwxsK0OvBFMWfZ4t8mMJN3MPACq/Pjf7ae7an
zemV8Wjf3Kj49NhUEcY4Rr1d7Yuv+KtIznTl8XN6Lg4kQ7/Qap+2dn92N6CMsk1eztRmEonHag2S
F6Nq2Z2JjcvLMcMWy5N1emGVmZWLrgFzvQ22gznVKUR0FYxC1IFMwo1S0Rliy+YmpKF3+goF0YBd
9LiDJOOdIIzakAC2zvy0msL3e3MUV89Nv/Zq0Ex42Jg3YnZM54T4eYZJtqowH2pO+SB9hO8VSqy2
4XIDgprHX0YXoVqn9doc9gB2VfNsUqqHLdCg18OlivGmLMvJsrzwINTeJjfrQKi8Jr9Fpp09OhND
V94LUwo+F+pXhuOxXIkMMJjMTTy3uY4hPQpaoENM22naz9qOfpKxIERjHjNwi52N+OsLxSbjWFDq
8cGP8C7WB9ZWZIKbzxKafIgnU3oeujHgb2NRdUeOBbrzcspTQMCYrsKQggaLCdo+UV204C+sFrr1
njkBtAI7n5qrbmfhE1wIB0C9TCLQ563JZ9LeKDevNWek8Pkz+kBbmpEDjOzb/hOMmqDb4hVw9jVu
5rNymPLUh/mDl01BEVnBaU8WbapRN3mKsOJgNCdJC7xdEtaGuNQf6ydlmAfmoEyDw63JS+fyJi7U
JaERuztj5vMYVn+Uu5D5E5cRzlgwI1/+upyhwVrAm0fuF2srkepQjJ38CbQefkkJORqq8F1ZVmtL
3LCT6JL3srtRXCPS+8koWnLKwIGUkWxDmhVptseZz0VJn/bfeN9raVIvBHbF0KkDfM8TTG20jlCC
CnknX1C36TVQkrlmDsguwHeYDwMPosolmBOvr00bHv2S2QO3LmIIlESzo7m39wTTqRsmfAzpohGH
mUqKEKN7Ni/8lT9vV94XHt/RQH7pPtmsj9Wd8atMWptjQF4KkO9d87O8FMXG22XI4eyxkskMpBJ/
qW+qHS+4MOgjoOx5Tpbgi/fU5JCmAJCyFYKFES6JSWZH40KID8snFsGvZiE7WO/qC4Rj8aQLtuoi
18wfjtbYWowBYiqvaTdUnnjAkMhxM6+B+kH4AEx8Tp9T/6o76TARWeRSxkzvyKSQ7ejGh8EmFQYZ
XW1M9nxiSRydtvTuud1nse449+7N+nFSlujkHFFWv+A8TlRHX+sLyWXsC1URLJC4UDaIyJziNK2i
xW65yWDKwmopSvvnrLKJ4nYycv+RsVF0Uw3X+2QVDksueAHUwbmemPuC3BSh/nN06L7SLUe0jy+W
OMYDRuAOggKxXO8oLa3tftygkuN8On5pP5eEarmk9ZRL3nNEDyqTFtYZ3Wx6AxgY3cQf1y945SHA
fhLx++Ik8qEAh2+X5ZMp57E7lu9VPBWQAGY847f6Vd1rh/TGBr767CFAcUpeil2lLjASYhAFKlRN
OxfMxUm4U6pozDOn2BMqZXKA5etefQ53MHcVSY9JeeMTkzZw6BzxleBGhiI26YBFTazKMdt5sWDj
U7MdmvjXZMl2HK63P57y7Vgtg70/iGe+ch5UO6RdlpGrPhM11Bk7fO3Bh/R2hv9G3gKzyF8jmNZI
Fh1lL8wgO2yU9pgCZ723QoJM96q4NOhnOLF6LZ7fobao+nVJvbfw5tEQEc/TMbS2lCvKxelcmjSW
U4gv8ZMi5ZXCGCZYx+K3+Ei+no+9t+pDTAm3kNSfDBUojB2tWFWNi+NTPCLA+IQawolwlg76kTtd
2kF9wMO2LeHPcidnVke0hRxA6SrjTHzKAR/Q4jJlZ8UFmisDTIAoXsjYttXvgAhEyOieM0kubdZq
nGYV3K1+Il7lEiYneD0fV+EjOoZQTnhOAuvVsOfIANAzhC4XXGQNks17YVH6XMxAD+oei2NGLLUN
HlaMDjptU4Q0rPBCPvBx1CgVqqeghCaPr+ykmBgXNiHp/Pr68Nk14sflchgNY5GAdtfS2aM6GEsZ
Izqv+4WLrM51tHux7sYyY1K3FDKcJNP8lu1Fy4WDRSRGK1DeuM1shOE9zb+fOWO1BFr3JPviPCjY
tgkX84Osv/raOuQymdCqvD3yS5Kpq6f3JXPReoY0Xu8SBXWI/7SchIBJt2KzDS2n6fYloVq0p/gk
RCs+SwhR+IZ3D4OPwgQwltOObuvAZxhXM5P2osNQvDf8xOyjAVxQHhUuu5KyNYHIhs19wHll+F+K
d69YGWnCN+EtlkJ8YOQ6M8dv903/SWonwvLof0UgL57+t57PasF9FIwl72XjBtGM49YQ5qLi5v5C
htYT9hg5DfxADBxZBfnck0381Z3rK8Ay2k3MMxyCL1Hdler2AW2/XZgl0YZjTKrLczXrq6+469uP
O0fxEbsFKALDnz0/9Xe2UmitCOV6sQKqZTHwo9wIb31OVvUB27+Dh4VDcsWASay3sXnyPTv6LiyC
xxvj6wuB/6HBraUUSbeIKnBCjeQs7VRw8DAuyGc9a2PLWEvR6jFAtnCT9BY+13hTpMc6IR4sx9Ei
MhhbAkZW/FWo3/goOMBMTOlcDrTHZ42GVxZOX0UuMXvYmGHEweXfQ4kcZuDkWHeKubBQP3zOszx4
5ZGYxuoreqjWCKdCyfldvsjQ51k+9xn8WIFbHfTOZCwNeGoRyBU6A5g8hNCYMoy3gn+WLCq+lzha
SE315DXEbGtxfTTL3H4C+nqKZOMLF5cLaRKhYTcszRUS3kOf7wytdVqNoo4noz/dmMT+Gon6ZFhE
ajv8whtNo1vANS03Zy14Jj9kyfn1WcMIU7cG2FpZ0a/h8DJI2ak1ttFS+NUw+H/+whj8FUj+meV9
GfpB/be//veWNsfv4r/G7/nja/77r3/lW357SPtW3/7yF3p0w7o/NN9l//JdNUn9O/18/Mr/33/8
zfZ56vPv//u/ckIiNyblX99/lfxIiOpEQFHQLGDuZC1/kljGH/bbg2xvDx5El+VRYfnJTqr+i+//
UzLEsKmgAvGbxYgOZ+jvCdMRHw+CETcn4uAoHP4hGyrmLwgoTPRUtEORGTdzs99kQ8X4xdRwmhqo
fGT8Rpzl72/Lb9rUP0Hi1b+5On975sidP7QqRol/VQ253uREEpNsqefbXPzomfB6qyxjMMy+fbiW
xau5iNMXaIlGcZRFFHsM2HoI5ONCj00UMn+nqh1OmDETsqWf3VquGSHXD5WLIbmI8BsCedRsZWZN
VPPoXOTzhqWJdfEG8okNAaCAHTvL+hjkUR3KU04RBwf5NJKaoxF//PRJ/SttDhfv39S5Xz+rP16x
NfI4fxpJJin5ytSEb17pxJdYhyoU5zUMI8pZe3062hWTaEn/H1yON2+OCYWwC2dzgpkIFBwbQhqd
aA3faZjQFJIkds9SXGdTPvNDHAnDDgBfu27o2L2ptG76B40NFkbBhrbOZ0J4BXLjQ9Hgzt1r7xY0
LJkrtJo3vwvpmP9kFqepM3aVFu4028ICBPZGcNV6P3hfNZclz+6ZlkBg47KFStW+PXDbs7hvmr0c
nbTwE9FNzmcWHVMtVPEtD8EVTtUPeW3nkOWy/qNMp3RnoHNx4VVatOB04W2ZxGlc2GFJ56A82cTY
XsdiDsO+QWTyhU67gPLQaKtFq7Sf62SHmGlRDCiCn8xsSrgt5SiXx4Rrue42bkpMixzSQJRhnCbS
t8UP8npWxcw3GInOE2tODky3jgq1LL64SHG2leZiaKa5sOxZeQhLwMpcL1UWCSbmPfb4rEKXmbR4
SC6qFAZV6ia9uZe4Emtw65p/dWgb9GpziUwluM60Xs2IYuLgsl596C4CmSwalu0AzovGUl9XN9Q1
Mql8NjN6m0aiAePkUc6DxmFEzDIFAAcvWaS6tbBhR+VRQ0msNmmWZuISlx0NUD99bZFWm798Yb1G
evn1S59H8QayUV7qSCNOKFIchCESMmo999x8hVHK5L4e5a+P2vZH9p0poXAxlPuuarZtkBDkuiJm
Ji986TsuC/uPf5d8COWquE5iqGm8AaKjEakaxtYxRcZfDd9n8rRJQTxYtzGTdsRR5jdQirDDWljI
mCW7XXtGNSrLRY2fmXmV8SFUy8FDDQk4kq1jT7lR7FL6TP9zx6dxa1lgkLswJk+S3JT/BY78pp/k
bi7AMfwaCQ8A89tZBebjBQwox1D/IqbrR/Eus5bzXgz9QK4GfTH4QOdX6EsXP9s7+3Dym2ygWZ0G
6A0s4klBNL4NNR/eNUltiiqNs3pSthQ/jhcYk0kgPa/x9tHPqZ+23oz+c+FhaWU2DU4f/Z3aoMdC
B9rdfxS8xe3ku41RcaqTTuJMNK+SgMKK0kbKGLZXD3U9oxSLHTQzyXTawTEhOR5xW/ZpPzur39KK
ze9zpXB799/48Vhp4+Coa9uMhSKxo4A9fAlWNFk9FlnrPqUZNmtj1n0Sl7K8VwHaWU/cfSE9QKXM
DAMJGonCbvWpdmFzGXV2Z+5aZnygMNNzntggFrFwFp/5KxNM9FMpX2b6Pi3mDUkcdhopjspT+vgK
Bxa++fwDdzE1NMyH41Vjwggfs6ktDQes6RnSR1iO4BH1r9Ze3w44OSdGMcY3tSszIypyU3xqU7rU
EtiBU+U1PFimk22y9+D6iDbGVfkEsTN8Na/y69OflmA4vx+vuc1Evbs3BEtpb2Yjbk2GHVBQkMBR
M8UQZk3MuRyPGTz6MjFBLTFvDYlj7HS6gCfEYneBhFt4Ubst1519+N7uvfvOvDTnB9fVnEX0rOg2
QH2LDWya4Np+ce5H4YzsOcv8wE6GbXqFs4hl/WQ/QR3yAw9YesnWnXCbKjtx/ngtPrrVgzdmmX4/
d0RBczh+g9tjN6Mw4s4zt5RptTUv6neDf3eSOv6K+cAcG6b8Xt1BAWUz7AeZ2y+H4sAplH/BDIvW
jbDX6xfOJPwrGgBGGKSU3CEXD+KsTpcUXKv+BdR43n6GnsvVPwgcFcmy2dbVovCvaSeu4mI/UuO3
6kxzw4OwfXpTRGjLo0XTRs5uP6rowmD6uaohnVMDyAUXozUIorf4XUFkNU+cRPrJ33h7ZRUvTe2I
9RGB9qP+CN+bc2OtiaY/P5JXbZNnWxGOS47UvMxdc4Hxm0EZux7iqbfwXJ1F2cGHaRlfubYWiE6T
8kT+gWfZU9lB7Mzf485nmUkwcyxGYLZQzCVuoD1E4nQJSIVdHpYzbhn15VlfLN/RzhRQsfou3hL3
iaqbZZzKJWVlAYYPJyUU1jTcJEKyYkDUif3Tmzf+Id/Fy+Zd8Zxgmj/W+TF8D/U9VYGKsHryzMuV
vkYrMtclceWQwnZtHT3WzXxw25W6MNetvFC24aaYpwgfi0o/iRzG4hWMpo9onB88a9Mh4T7WkW/N
rUInCOHheTEpj76oBoy8KYG7uFxU5tzsjsVA6HsnQQ4rxJ14y1g6fGPnwEmJjZd4eOUfGx9OJvh6
7AaWE1TzWsBMgbC4G5Jdy+uKGjepY2awtM44Bl5+vIBkJfVRWC9Su8JLbDGaTXEXIJAB++Nai121
ZcKC4y+I1xygMqOPED8ecZVJ2RAd9UJc5DvzucgR7Ck40IqlfDYvsAFY4OAt0pSJtOtmdPiY4HGQ
LNo3byYeulkfTknESVxrb94ZW452whokH7TTj1Fu6Oiv3pZ7I3+z3I70c7tW1uE7sedVl4KC9Qni
8oa/hduYQwlRaJN+IjwAjFzXV+a9nAV1ACa4hxjwYvobrgkpvbh3sZ8CPcruXBOix7S7RKf4wrhL
Mee4fX0gbtwEiW7SxC6CVZ41kmvCgEhp24MBMqsOEmIBsQ7Qtmi0RKYZKX4FzST+1maRPkE4Ceds
ecVNwozxNr4LL8FnfRJA7E+7Q7TpPgzbcgGHf5qas4lv3UHGa75Sjiknfz8juG4aY1cyntU1/SwK
BIYeGhupdzZV87yya/o3jmBYEaSwa0Fg3NfVOB/iWi0MZyA+xIDBETdOKDmwLcxwjnFEMBxTxu7l
WLAJxRkCtPzFjJA5ML8UHG6ITLETlI5XXE2Z+7XFpEi60/EmU/M2bIp0l/Q7DPPcPTgc634nRC4K
vMS1sjhUwz7yN/GCRoRoHQKyiKxtyqpHBwLR79SauQNWrXrG9/DN/N5xxhDd4ZqcHzRxTrEILqd2
qUTLYNgIhZPhx4f1MKxgMD+DU0JFs1A7Ji6nbp1366c40wHdBis9WHGRS7jR8r/ynJRosCqkI7/4
F0aLvDheWWHLR1AHzPQ5PP3xnjvnzssvfOwkxxuE6BY/9gTzLrdORov+NH+pvrSbdVGwxEDYs+jG
s33u9Fhel8q+3AgsMOj3oRmeNxzXF7evfnw4FivsNIZowc8QuRZDaR1vtxPOLGLXqGEgtnlSXTOj
JL1sP0uLW+Q3MmoBW7WB47cGQwqMlYF9hEECKkW6T/PP4FnCER4d6yTG5lw6eWDeyRYm5GHwkF6/
Wa9UCkacfQ6xdzvG8hVtHXTLMHt9ksMXNAS64Uzcn8RPc2iPxqv2UX37MWoPc2McSiBBZpbsWjMN
WiquOcsuoVca9JA8xq/htpxxW+L6dW6PmIx7ZY45LWXSw7GtjtBo+pkLedHu26P1mr1339IHjx4g
QzO8YIH9DaS3dDkYIa3cItklntApe2jSuLlSD3rBB2sxiHPvwndKeaBFXF9fhQI4M1KnCiEZTWIZ
mhrH+sW/CkW7EMKjauWzPOKi4V8CQ7XV556SEVRdQXzvjJc6WYRX6UGfDKa1aVG6nQ/BZiZYeyP7
rCOPltJlqq3qAOEcIa+T0OIRl6HDCEyUCvPGjLnh9Xfv/FKeO34N4lsrrJ8EZv0ZW0Y1djrjrKPp
8uLykoYO21/w3xSyxNMJNBAgKJcClZA9l6FNEh+FaCkBFERGgzoNCp9GntoYR0kjD7d3NJg3gutn
iwaTeU0hPF094qn7yvuFKLOvAcw8NlJH4rI+5N7aXGnhstnJkBAfBNHdZ7eD3hcp1wHdM4VLPKuX
/uKx9vfVGoXZdFNohpU9VBOduzNl6MKpJJRFyh0/O7PCGIcfDA4QaT0Dxk8g5vNoaQVLlGLQjrLG
UT3x5Fkh4y4dI896s2qxMcK8nGfXx0KF+zoJXqwN62W8fX3jZg+0qD00wWNHxkhz6Clkay5CW+73
ZPyinHKft/A5x/eOaa5Ur/Kpf2Nlb+SvkG7hybTE6di1c/z4LjrmHSyLMSw40XQindTstg72tDZG
LwNlFBlTiz1+zn5UGqboLcci4hCUm3MYyptZ0aOVs0V5fqn5Mk/EheVzJhrltArRydl0RLxXzwsN
QG730Qir1NhWxtg77k9BM5qsC+UHbae1XYjMlRAYo+Cb7Iotf1ihbkuJQc15vxFNadYCPE17hPoM
CNY4mdmWIWW+0AIznrSGhalagWTVAlJWr0ZxjlRkU7PfVX3y8eBKxfqjxPFSPSVHJCnTsA/21V3P
TnwoNOBUaxy4ThiXM8sqqD2Xad4cHMzMwtNJsl1EW5W1WbXqJ7EzKTiTG8GqbIVzZgG1T5XXZ5Vc
k6KH5Lh5avu4dR6tU+MgxvppNuqiCFI2BkBeePpw63A24c7Jl0H7cEKjOyJ4Pn1eL45hPV9FIDnE
+MDtW6+3ofjRtiwZ2E9RUjs8KzqwF5Uvu2Hqr4z2xIPNvOCxr/oXAfwLkJ15leE+1iK4oDNZP2hM
2HNl5j3ho3yQGZKzV/I0UuOORNBD5L204V5YV/6bp27iZFNHW+m5VKRVG1H2TIN8TRUgMnEvDRQa
G44xbIPH1QJzkKWs+KJVRcgs9MFUSASZOOgCO9TYp8HBbtFRGKzhNaG21ptjWwmusbGNoX6j4Ftj
s0d6jV/JXYXtt9mws8fj5WZAgNCjlDdPUAH3bQI+MACdVCTzyuJlZ8JHWGBbS0zAtL1Thy8ICwwM
yCI+37LXovuiUxtplyzQ8G2h0eDOPnPdt04M6zz69r6jxyWDPdqNJyVmLk23nOGLHUFN1Q+0qYKL
FecseESmQT1VDM8J9L56mpCHDR1iPHro5JhMuJGU9ElRVZsvlPY92/nsL1gR+x8Sy3yWU+ygYfgT
xWln/6x4/Q/z16h3YYQUAQyKqiIaoznsJ70rIq+hPuIwW/JGGqlbRqeSWSZUkEJa9fzojBlTAnE3
aXEKmG+S+ZZ/VN69b96iasXf+DIDKZ2aacDj+rTL1oEyD2mj0rB2lICeYlq9AZpgTo2GkpHjr4jE
/0gdeUx6KOrIE1Qlg9b7f9aREZr/Rir8F9//p45s6CIfoclv5g+L6Z8yMt9G/sPUFA1M4She/+k+
VZTxs5dADyjKyB74XUYm6KEoojXGRjgsJNTmf0dGVv5WYvTDM/vzCx9l5p8Oslo0zarsKsBH6Vxk
Zfe07uFjKQN4EXYDTrPiGKQJayfpMngXZmrSN6PXx5fsMNZuHWaAReiwgkj0aTPYgbn2qpWg7WVy
UdZbzvT0xznxH3lIkd5RdX6JfHx4fEez6T+4mWXT/Gt9LYOH//H9vx9S5i+GYaoiqR0mFBbBvD9H
E+YvZImootVouvptavHbMcVogqIbE2c1Bw/H4zi1+H00Yf5iyioIB4WRBlxNDrd/YzTB8fl3pf5v
T31kY/50UCWJWdLcJsFel1GRB5HrE77fQZKvIRU0RaJDSoP0KJshpIQWvR7TiWTdNWypCnuuB+3R
0rGa9RDbX+Jh2BrVyHYUuCv76T1XvuXUd1TNnIRIUAkIcOVSZDMzvY8qfZbzYNg0mu4WoPFZRK4N
Jy8RJnSULoUMzcNOqICAIZP0XLTz8qXfKC3F3JD+d0/98mjtMKIEKSSr7OZN5PrPMXUy3HBgC/FU
LVYi2kgFPgwHFKiAXa8dPLk/J8F+l0BahGpEltNm26UZU6W+5SCqU8/YeiSdTLHjPoOfFooGdM9i
EYqHIXhPra+Gk4hsPrY9iTFlSWNFKmiuTjSoNYXPJJx3QdiMhL+hF1wNhZU6chMuR4HVAnWLTdQz
Zpc/qVi9qinrJQJR8Ou75IsQM5j/LYESSphUil1F6z2XtykMgiDAosG+Bs+k/cOR2jGgFoM3GGvT
FLtkBejMo8+mldKtWLF7ysuaQE/4pmGCiYL4lgtYtLzIWqc4u+py3fN569m7XvvbJ0KZ2aBaDyYA
KxK4MPQ08Umgvd+SXddhSIkDg1ogisigmFpHz20WQ9OoL37yuIy04CHaPBX0hx61Sk/2McJ9uWRd
NRiHoC2WuRzMzefzM4n1md+dwrMB+Ec+mb7NJoJWD3rB21kdvjLpfjC5xulmvZC1qGEayTy7bJyu
1Isw5INUsviD7WUunno2mpJf7DQi23y86NTyS0p2a+Arzrpx9wXxtVw2Fu0dvVqvi0AA0YrSkLBz
DIF4qWX8LkVMLAwmEs2m/qif2UGuqUa3c7DQQpS5plydstGNShrJILfDWq9mB12yNVNRUYxxOuQF
ew+Bgd3VdUzRwEMeqDBPyuFkzWc8RUVd4anQVFZg4vBWEGeLGAMg2ya94987KfVdEdU30uAgt+BI
dHOBV1Hm0S/6imBnFM+fZ3xDPe6k0dS3QZvvGGh4x9EWSzPGceyFRwafhIA+gKjhXVtjRV5HFwR1
9ZpeBLZxOzw4a+oY0JWw+dPd0yxK8k6M9EWAl5N4zd5mp8gn9ROr5vjVsPLnqctIfocXsszuz+pN
BUCTt+ZN0RCa/nclyoKfeWa2DJoDtoqDkp6gue/C5MVkc/mfezshicJMmeCJprNq+DHI/ofbCSuU
v91O/sX3/347sX7hHjUWobMY+Q2Y/OcSRTJ0RdJYfo6ZnLEo/c8lCsslFjUKIypRYSD+x+2EJQrj
ce5NJouaX4fg/8btxBL/fjv58dR1IhBEWxXjx5D/59tJF5O2EENfW3ZxUTnKcB8TKeFhbGrLcXKi
1an7+L2BcbyV58VjBUNE8x5MfYqJSHLgNRh5vOL3iAoScM15/tT7Rqbzpa+nQeuqzEgE7apq9VkS
P5cqKbCuq5aW/ClxSUqh0Sv79KsKHIs5sEVMWlMAcyb5jeX7IRY5zfMMPLz13JeDj2Gz3Qohjr0G
CypARlcr0O6OQjG3QpCdixF/qtoPnJnaXKSzVvzQjZkIn3MTmjO6buglaCkAWoXvlEPhXWOvhWTF
sz0wVCAMDhVRhjQHOXKR1IdOGfvBqDf8URf18hCvXr1rk4P2cUqNZbIjwoh9dQOMl2Sux1Sa8dmq
iYjxc5NDdLQZonvVXDrInw+PRgnscJPmk4s5TNjnnPtneCiPNKaV4OavhbfVYc3y+mkUmAlw5alp
XzBeibexPCdrYBB6OxAQSZzsEPu0eud2tG+vGjvsZ1GsJCzPnUF0GGI6KRAfLS4PWEZSKEZSYRUr
jpHbccJ0gWHmR9Bty8cp8MifsD9d1e12ROVCfCCciVG/K+MdQYK4sxkQ+yZ4A0efMyUdt9UGjbi8
Tfhmt4yevaVig3OUv4eFdTUsMruTZD8SgzQ8i2B1nOANGG4xgwTq+VDhvhlbKdWx6VxllYAuje0u
m0Y7/33s5lXHN41gkMFBZ1tIt/EJbbO+VycqDTWGszZQCw3ypjQle8sIElVC2RjTAaMPau6c6xrm
hP4OPBvDQE9hQO+qzFh2Ivin4gCI8dxW0woPPFzq1bB9rvY8bCM4bLrTV/rjKRTePZ6TB8gWVgMl
5F28+dtOmCBNOelK3uV3PsNAPui7fsc3obcGTnYeDaoQg7RpuOn3AUlDyi8E57HAbopZ/Jbegpu/
4P2gHWiSMfBZjqUz7uOloicNP4V8T/fERsoFsdink915z6VyJs+1nRIzDORT6KMlyFpm+KUjHsSl
zyia28oOVzFTD2kd7XEKvGvXnvebjAoEWp4UOJcHbwrlYsBqfFxutV2ajn/21jgg43V+F/Jp4zwP
2gtzrfjbpANzxyEigg6f0WGfQKueiGRv1A0E8m/tCx7OxFyGt8dWc6STxHiNUbNAUflC7VgxONyF
35prWC3wo0d37vcDlgK6D5gjLL0L6HLi35JtlGR859ZHpLCuImFBnQp0mFn13cz795zk6luEbutK
liv6OArgKyCM0wXqQvLQVsmxXhEXHd+/fM8IlyNIniG42V058b4Fx4KvFjstJ61rLaQFiFrzoF3l
qXq2do944UH47J3uDsVi7c1hq6BtgmAk+cfFbsGUP7R1kDIGMRoRZX5KmgMpxsbYAhYX0Z6i8MLu
NrnKwVtq7hMb4bR+JWZqMlWaJtEOt/2tPj1uBbaPGUcJa+qX55ppD7O2azXzvvEGkl3nZPLmscvW
j0tONzPfCO76h+4M23YOq2zZLCVQjBPtDTEl9S7RWbPLq7fp7yom/JX1Qcdg4sSu7xZbovSMsXEx
bFNGBXvhyjAZuHu7s15JklWwGjkEaub9u3AJv5NSmwnDT56sg2TOqCokwyh/65eSoSKEHBLUwmu5
T/eMta7wf4yduvTmgNp5hYcynj42hFCSV3gjjA4ISjK8WPjL7kz5KV+c0a5SC0C6HV4Q17mQa9mn
+pkUW/nqrcUONd+uP9Q9xUAMzKyTNkAV9V1G0RFLoZAE/pTYDYmclFWtjj2lZUex6osFqKBM5PQL
TxnUqYu5rvLbowFdemLWSD7nq/XneB0hlWtHeqHKcEVarpoRErPb3C5i7CzxViKTAdnnOQftVN8h
QbU5vSKzHIsi5zR9wihSof0cdmphZ+0iZGHmdScxWlnhTlE3UrocIpDn2zbby4UbpW6iYFV2ngNG
0Z1Ol2S7DsODVrsx48FiV1MrR8eehZA7LYUdPJWG5ADGGChP5Nl34PnHcotqFetTjiPNs3WKPtdF
7zzMeciMc7wzgUVbEpNKBmPGdMIsdwF2MgBEys4PPwtly1gvl92UmzVJnLx7J7MdxMeh/Ejof3sE
LwnZT3MhEZq3AEHzec1TJvS9Y0uUh07hSnA++KPb80f4JJ+uGQXgV357xOtYuUjS4RkfdRqEUdXB
stU2F5FvWDoCTmejZNUqVi+e/KqonZMXwk3ZDi+eCylvIwVQ81rA3GPNzTQhS1/aPm6wq7Cxzsq7
9ED0t6aNWJ7MiD+39QtL2xFBLoRhYT80t3tsOvMgezYdpcLU05ke0Fipipt67LuMokXfkw4YmtQt
gMuDlhIbYipeusxN81ACz8ct1UwfFRNnXPFicQ39l9Cg2dMJzTPxEi6bMxZFs+z0WAf4LDj0g3oj
BswzKjhz/iIqL9o45daWfbVN+8gWsNWqdC8/GSBExOpDwalK7AZjN6sODYojUbFe1OZiDrCwrfyD
bYehpSJ7B8ZwAtopgnXYbAM24GXIfpPVQyz6TMEGn+qKnFhw8F6O/0OmCrbhzfYV6+tRvuRdeAio
ZXaH5FcV9D9S8RlFQBREGb3PEhUdg+c/KT5Id38zo/6L7/9zia7LBoUmeFFV4Kkai+0/l+i6KlOd
omGClVRR50H/XKIr1KAbrOB11u4jEfU3wWcUEXWW7KakaoYGNObfEnxGzM3fc9N/eeH8oJ8X6Er4
iGNZEsxlQVOw6BPho5fbd3EAlWxzaXYOD+Zb+SpssSbtYNrNdJqVWRMtNGx4jbgscWkvVHUlE9dB
66H+90LPD4aEVTMtCzuvN830yRK9099kNu9icFLPYjI3a3K1kJp7V4LSYkJo+X/cncdy42iaRV9o
0AFvtiRB70lRZoMQRQneezz9HFRPRypVHd1Rs6yYjillpgxFEvg/c++5WsaCC2EGiQfGpAD4jKG1
opYPW4R4B1c5d8IJvL6Fl5QAkeW31+/fSFSVn5Lcn6/fj1mqEvdFL+kuGXo54i1S1wfu2USpwCPd
N/nVWvYpK3ecrHg5bMZEnojjSEHZsaYeY2/STcfHyPQIIwi/7+zVfcjbYheZm/iDY0Tda6DOxSki
0L9xG0z3KyJ+HrXc0HzHpcl/bIMlOtbvgm9eo59f/+saYxquMYxHbDOmA32bqlr/0BULYrGs0p0C
F/6tDVZZGHAxYQsmEOr3awwYEx31//XHf+kaU8TxIvoBJ/jtkfPwvl9kZibhYDZycx118wpbjjq0
J9E1bmTJeDgXfH8VEfXrPqm4LRKW1vERzLUT7wvxRvYHNow6WcfsxItt4iAoxtUMM0dUNy6We4le
IKUYriqy88jKTE0C2FN2e5icnZdo7NvCYjbE25JtWowiLt0p7s0w0S8/GhJrXGmRlMWZYIN9RGBI
LSOkEmYBsePGQcY2n3ERp2AHabqy6DUeVNbQB18iWcRuRECD88yxtWpjMvoUGC2WIZ5p8FEFNYXk
YaM9sii7DKxJSNB5q3vo+Zl4s8jl9BBSqHVszfpHErxA0mzIh652iFiwU4HQFDF3u6xtz6bMTMvb
g4RBP0FSA/cHh4Qe/Tp6x42n/IMplIu2AGECq7FhSTGQA1tKpKk5rJOM+gIQkwTxBSwTM48NCpGR
o/ymnc2eGAZQejIoJ9QHs3pkO3m0vFbJU6mo+BwZr3Yy7HFgUM5HFqZL5ISFgBFeObqIzHXM4O12
wOkvIPuKIMJn6bPCSFTzkP7QwLUt5Sq3N7laYW8S5JOX4N0yebggq0TpuQRg9dHAssJRZkbI4CR4
QHCu4F3hjFbNxm4Q1gwdtqnKGJ3PDsqefEY9k7JmlvcdXAiN1w4hf5zlr4OzVeJ9VT0ZLeKlpRQf
SUYdCEFhzFFsq3we46oGXKtdqm6lQzYaqcBHrXnz+iU0nTIiF3bnFeea8pAJyqAiCxOvsrg1sGxG
0Sz+GMmSZ+SABILb1iJcMX15JUVA+mSPC02wzbjnv/Vk85XPbXzquYuPQB44V8shfiXnV1PNl4qj
haDWbqqBPzBy5TmJyEqp3mJN3PURL85GTlGo+AWlTsT6OdPcJYfJoMZ7yacnLfodWgQ7Ys7LhD+f
FOvO2crwrxsGnJoL86G2IUytiA7yDvAd1qY1cpS1PflV8pSnsdncECCn4OXviDnCOdmOZDG+mDT9
wqpDQqISCIDMz7ODYgpQyVbUHkrpTRtORSvOFCl/6GJ7qvpyztAqV9KNivGOSWjhaPWkZQ7b/Aux
/Xctp2DumZrJQsqQ/vvEU//zTvbn1/+61XM710H7iOO21xwLsV/lFAtXTglDZPmKtef3cgpQPBwW
+Y9Z6O/3eqov0TRkuEAKYL+/5u0x/w2I5reH/vNeL/mdahm9sY5lxDDxgzjf2eAhrgFskUvducbC
A9FS24bJbRjHmmjBKm7YFZgCYuDBjXelLcfF1LDSKfrZ5tiqJAYTSWhEewPZLmyYCnfdwM2u4LrQ
+/LUCO1S4s8QCO4jjTnOWLqtxuUWapt6yf1ct0gUmTbAIhuMbdwrmLGKi05hmTDn38hz9+VlzECK
qb9lG3hIEPV2Ng80zRYS10w5k7w9/yTo5JAreIomLQ2YO+HrAZRSLvEd6UyzBwYeDAwDnu+Zz6ov
IUNoEsq7zFvwl//8m1xaVTgkiF4KFkb80kovIRslgEgdcjg5tplGvCO1YS9IJoM3zfnH5h3RdwKw
1Jsyk7g1HruNcyJtq9duWxDzlBz7ei7S+LNGQnX1EiuIohna9GAfEKsMFwKG5kyCR8joHIFe8Irf
1fksu612BadkQoJ+wh/J7iK8K/mMBfp2MCeAgmLERvg+iPVtJxbEESQd/gKPI7Mz5oAaQl5OLXZB
HMkE6t4U0pT49bFTeFMYykmzC8KZShQy6lgMwPOUx2fYGdLbblTNwMUTQMpQZ1bFMmTUoi97gDdM
EUXG5POYOzWCMCdbj05Vxsm4nBtMwHNN/jKTjaj6S9zEhJoycRIbiMLv3BDZjbICtIKHl13KcRHJ
+opgkKpajUAX0Rb7CbR6Zldr0tnAJHox9zv04UjsklP4RF89ZISEQ4aTCR2MmTfMRf8eliVSbHT7
kTbJ8fB3EBG3mU4ZMAsxcCnzBs9PvMc9ZR5pfBvyVvqlmFw5ezq81cIo1EGOMFWpE4bqSXgn53uJ
TJINpwL/nfc3Z0K6s87ZJsVvk2j4z+ntoZQYRKckG2YSqrHVvPmQLg0EZbWwBAXMcD2zlgpZQotC
YliKP4RMIeY50ZfB2x1fyLxmCbnAGdZcxzcN+MSlKXymHczcSXXFPeDJW6PZ6AzM4uRsMIzkzRGf
Yn0KiRkdcQeAbhxczQpGqAeWyBo0hTSmNiqsq4CoGVpky5Eg8lw0rbHI+Thm44lMdFg3cbwVQ9xS
Kcx8HEEQOyqxPeZFTo91k8kv5HBNyM8FooJIySBX2vTRs+XbFFN+eWhrLqwx1yEbGo5n9Etean6Z
QbCH3HPoGE/E4ByZYOX5itLJQRpaztNttrfgKiGTG5k+3gzuQCSvmZsmX8Gw47/SevQTzhXwmVRo
5VWeS+vh1OREbGtkGAuBviNGZYr19dCX+b52xrsLh2QQgFlkNFgkqM3wbAmnMa3IpIbBfwOIYZ1g
VtCx825SsOFSt037h48qPWFIPCKneerrfWtduba5Wo3C9qpF2LwDGSrJ7SPbTl4kRjuFj9ZPDeyR
eQYH1/Y6Qq0eefIl5SXUDvnu8LYvdH+b5/xQxz2OS3fv6Jf7OhhmEeMtcnITsILOu4XYFzajmV5o
qJdN3yxV+YMmL27dk5xlZ1Uk+ykXTp5xEfRLnO5C4SR6WzTHxqF3mPzcwEDzhqZ66pNrBcbLkc+W
f/lb93CjRGUMgeH0FbX/rIxhlcnx96OH+/n1vw520LkoYgD9/aGp+u1g52BWFUlUUG/97OE0Tntd
HB/T/y1Avw1KRgIgS8cxUXacrvylVSY//09NHJA/1DlMZBRl1Jl9b+JSwYwk2S+AGtihvknZ5wlA
FiibYd8JGyNZRbI9+r+WrA+weXSeHY82MzvT75L4FWn3oF1yHErhPDMX4bAKuksrv8aEL1Uliu5t
l0HNQcvOssB78sqDTiCsNG3qmWcQlbJw1S0JW7qz1pWzBZ5m4ZarytvVms2tf6Gg6KQBe7UyHFEk
X0CT3sTV0Qx3unnt6Jgs/iolP+45FJ4zLERKdu3mivtuJK8GIXz+DUOaSu6fQfBxWuINAgTvrHPG
O649WkeSpUkDAFmimipoa1B4ItUol4Y7b+qDYOA6m1bSRm3h5rDtajd5uTWMhTOGcVsMeAAhTIAP
YG2xUNCzEr2Yz6G8VxFyUrX3KA7AWE1wgfgGKIxrgkkLLc54XifCxqr21SiUXCraglZOf7fYe5Ur
LSJSACSBF2F1sN7r7OZnyNfuyJMJkodT3/Tg0pVHU8Io4n60LuSb5r6nEAGxRLEBSL+KfAxm9/EC
XKRnlnwys/NkquJ2jDMYfTiSoZNoKmuvwva1aYtqWwe4uGqMr7R4NNGT+N6miyEg8HdrWvvOuKvu
Lr8ZwjoklqSxmVrVc0feE/7RouYs2Nzg2w5W6WgfXLVMf42Tt4spcij40ozEsHgLGrkRbyBVQWkZ
wsoEeQzxHL8PW6gYGgPCm2HLpxcluvm5KWGLvaTpJrhakCAT/aMQCYk9peKbFYCp5RnM3QJ3OI4E
5vhhetRaygIE2grWlFld2aawjkhd11exu02jk4I4Pb+U9QOcCO9VD+QXW+LEpns0lpWFbH2RVncG
++ygVEQ+ObP2GdFlFvoUiOswY6R+RjcPjFb0AjxDRDtINqezib1Ys4X8Ooh7c11gWmm2OiGY8dRn
79p2b5FPm4x1O1uqwlJuTkZLZK9/NRkkZMvIn1FC0tfxse+vXW7viW2YK2M4NtIsUc+eZwLu6yc6
DVjmk5JxC7KnLHvKq71SHoZ0p6ubWDqpyPFT4ZgnGwVToGk7RPKED5JV4g9Du/j9TewAoYR7EINh
eS0w4Fhzw7CJRpGTjR8RC0muiCudHIcWf2GgHG8wJTMfea7bnU6cQXB20s8+Jaj5pAkrsXjuwGK6
W6qsSaVcyhxFGcIFKyQX8yir21q5he3cte7kPFTcSfyFk/A3M/6n5VeVhALPOAv5QS5xN7LGZvgw
r9Ud0JaGRnMA4/uCGyoPdjVFXUZc6VvC8r5cKsqt6S/FFVf94KyQo7NxdopjVl2dbMN7n11pnuxC
/LdZrWG766eyHNo+/b5WPlv+q6wfq5wskA/DWKN81/ULbzzNetORz9WLfFgk1fNQrQWIduXCMTb4
y0Nj4zt7C4+guC+bc5ieHfrtENEpMQCvzEXyzqbF0L1Vkp48ZkRpHiz8Kt25yS3HpuX17qGpBtL4
3A4uoBvZGkgPv7IuLWI2XcmOOrGLFMdufwy1O/JnbVvqTykvuoErjExmyCfiglGQgHGZdS3GGL8c
ZyXMv3J/pjS0KBS+ma5vJ8WXd3CQmLW3UoaZtU4xM4c3rrX+jWOeHTd25kx+wpFTYAZIADLx6u4k
khCFuUQmLJy6aiEwCvAXVLU+xAKNvGmmM9OswqJX7nPzJXnstG2+Zv3GWtM7SEtqUG4n8qxb4U18
HjDEnV2Svk8mSKkynxhLT943sDpDbQa6z6xX7M6xipoCSvYpULkAgxv6i2rmzbBaex9wIVnoGCX2
OYR+dgG+UMJpsgzKaZ6y/Z+iYLAohpFYaGypBZnrC23DIm14Q9sh8n12fBcwNox7wlfKOiWfYg5D
o5YQZQJ6ppgKTPyljQ7wFRHcpnWWAGEJ47aUJcbgAvP8QVxJySbEVJ3MZB8L5MwkDhHzBteUN8M8
GXl28SDTIQxuOLyZnQsybydUG+NBKaTofNiJ9xt+l4L4HtU2eF9La71lzIWfGlcu2c0TJ2ZjuUjI
EyHLxsDUSFtlBX4997i/6jfV2wOunGraqQULGRuUvvIKdjUzw9L81AhIHqvbwefAjvp3i62zW6I6
1aZ1rlHOe+XDNXDgqXh+Ksg+WodjTgV9qtmJYTzxzqOSHqJ1Ku5zcL7KTM2xThTrxK8+UowRvvRI
xHVIFy4HyD0tdWGak16qdlKmPDf5vOgNGzIhRHQNbm9gg/GVEFASx4L1EWMDKbttuqp0av1ZBPxp
Y2Lp2tQcWLTDk0Bl9TcVrigEgQ4gPOg3DOOKHSW49kCE4KLyZA+/oaem9wWwQ4m8Kc7iPICD8CJu
6IG9NUfuseCDDTGc1gqi0pdaL5t9zhu9H1nx/cXCA6hOcd3bxQdp3l/5s4afC2cYvK50qnZfmkSg
VzAe/in7Sdp7QpN0+RzTHtDuRdVTCJc2/BjohIyrrO0AA+k4UQbYngtVW+i4aGUKGjKxwAW1JOPu
MpgQY6SG4766XAyg9ISzHhPoxjVDnVHbubYrAmnpsGsKYgtvzyTnp8mdvmmcbQ8vzM9QL8X1knvB
ssdUDLy1eWtVhhE+Cs1W1QknbVhssaoBFFLMMf86GtJILC3yU0bdIKwYEfL/K5d72TGL73J06pRN
XJOJclcEtKz+NBSfTZC5jfLaQ4h3NzkWG+GobosnA4cG3n20F8nEP7aEYDJO11Pa5KC5NMze9Sx6
XxtwWKV4b8Dq7JHsNupmHCV+Nj5kMsbNx0HeBNk2xzoebOpyo+eXDpx+vXREu6lXqNgcddOLC4PO
EBgrB1iZPvT6nZTqPngGH+ER36NTuylYzLk98Xm8ctyk6mjWGQvCQivpkipvQYDZpiiV/8fujN0m
ToQxFAOezw+cjZyVnhLjUlzLxr6itZWH98HbeAhqcXpPQ5S2El5F3iqQ6LlHYqEioA0b11zvQPLS
9mVnw2IMvWIvyFiMoc5Ea6JNq6+susOy9Ba6M/7Ai5+1rBWrYFnjU3fjw9+6DUOeaaEpVVl2wTH6
L6s046eilFXaj6//1YZhWtLwjtBXjYPW39bVGoYIXaf3kSWyVejtfq2rNbqwsd1SaNM0lb7wWxum
aBqtIAx3tKXaX+nCNPVPgtIfj/zHorYPUjWIU91Yk0mSUtBK3ISYTDLijHuQj0ujumI7ZDbpuHPH
PJKIFe8hFCOhYPeGIS7X6cnG0WaB292YZIbEtcpsa/DvVYJsO0gSKiREVzlwllhZmmJzlEexuwiA
gUEoU1SGpXxHAaY3opIbf8qI3UVSHnG1UnotmKeCT2C8SoTEQENoIWlc+N2Zr9ArMEs2D1OAciQy
cEPXvtGaaTtMqJ9VAiJVznsFp4FOE0A8OoASgdtbN+SM/sxdXjKDLLgjmJ9dcnXZfxTiXH5H/uap
UxNQFM3jq/dB7KFnvlnZrLeoHtqSxIbNGP0inQukNOKMkXQi4fCrZkog2w6niR49TPmtwl//FreF
LRFRwS9K2jYHktHs4Hnyc2bsOFa1caLBFHckA2c90VdMC20TfKtEkK9rsjKSjWUEI69qHgkW9lre
elo/E18GmO8D93GPFU0yEAbJfwlbPiTuh8qJYSpzlW1jOG40LeckVuxEmZhLcNRqZlHpSCpyhqsk
FNOYAg3xMHL75AHz1C3qAx6VNy8VbEdcibhXEXeJW1NvFrIjgvj56EBCG3JxNFt08sO76mQH08V8
md01/V3N7k2yJlzG7uSA9tljoqkQ2qYNz53Z3zS93DXdnSg7VDP61WjeogbFlrKQ9FdtdA1T4EUb
Jzwk3Wror7DVTJnvPBNzgifWRXRkL5acsrdwpGyRJzlTsxkbOIeikLkzEepHoEiMaM15f62Pg0Ub
SJDbRGAaDuoJW01Bf0PC0aUu1oS4kYIzK8mVIddEgwVVkHNSI+zE++zcq7c/RlTWmzU+kyLEp00y
vHbKC6T2hUx2Ss2Z2LiYjvEleITeRNADfILFcj5XCg2yMp+NjCQWY6HlxmgKSYFWifOK4Ax5qTvz
UcYPWgU/bgIOkOcowQp/tNSdSsTJMXt2/A3/bZwNeICRLRPuIuMk9WefYe0jMedJeHLdNTxgBX/9
QzVvacAOYsVLO5Bnk2x9dy2/ClP+NheWJvgzFgrE7zgzJLmuuVWSldjYZjVrpY0s4fQc6dd4kyln
G9TRCGbPIlrEDYtklCQtud4kPwZQikk4GOtoYyduC+95GPN0Sp7TWZCCv9Q/mzFyp1en76VO4qL+
6RDJk7wUlMG9fgWc6FkTR11DvVc5oLw9ecV4oAC6fwzVbtQDguT2Nh1KFxFO9TGGnv+pjIttlwvd
ZNOdirdqXHyX3hvrK0LVXfXSnjJGkwqmG5PJZ5iwiWl1u+SOplabcUbEOc78JLLRGWvsctm7p9Fr
t3CyVQoZKJ9JvMa9cWBczHA9dtJpTPHoVNLeyvNzqwwLaYAh9dBNuEVPfEmnbgrerqa3bdADhNQm
avtSoxKoWT4VqAY6Vt5dsGM9PRPRFAiqOC+bDe8FK5dhRiEY87dycuVaIQQWPSBmHwjXxoCz5hD4
q5SFJx4cwZ37+rIC1h3FjwGNg4LWoUTzUPisnVqHKiyNNxEgIAFnt0ULoHOP6ob+SBJCG6O7dhAC
8z4PTMBVzNBldPsc/FwoTNfH2rIZP2bqTmJ4TIiPG1oHCRmww8AagtNEFPBDsYKdGP5i6Na4G/34
hOldx5acnLnK5kq8qcotEGbqDlBK3dQQPl11STwhg+SzDPJEXlQ7d14blHzjOokGryLDz5hAe6BB
1BbyspKWhApaLcACLgxw2elSHdcP9PMkrDs3WkEUs0yiwq8AIwIbjXRjnpPdAPin2lV8B8Z1TNRo
1B/O+9+8kJEwxbIjNk1Mjv+lkJH4hB/zZMbRv339r0IGHZ8uqfhwSaNGfPd9UayynAYWTMEyroJ/
q2KobBAokfc9Suu+VzG6hA34X2oh86+UMf9M//ipCPr2uP/w9n6zWWrAN3Slp4xRiSegmvDQedbe
M0u8haCp0zh9rix6peSKyse3jlFzMYenKj1hujLwe3Df5iMmEyJ6+3xSsTo2pix7Be5fEWSjdEIF
Evcr1n91joy/fjajx93TMPZ/pFxko8cmU+nDdL96khr96MYyVEnapYAjohv7J5m6myjbdmtpy7lG
DRLQag20XC0SExqwgkaMYUqCxTFmFKU0MuvonVrbIa1bla4NAFl0c84N8T7MtjGyNqfdq6Jd3Y7S
7Dbf4ug0aAo1bREgWR/4khd4BQpC6qvIhR59RBx2cfVENZfw0wz5HIzVHq1nTgs6+jujXNlo3Rd3
vxpIoDqJinnxPBZBc+UttMszGEMk6tJ1DFigWMG7elTqJVghQI+cdksJQfTMPeMJWHPbkzble1Iv
zEVzJRJ0RLlEXwhvig1Hiccw7FN/MEUrd6yFh4280lcYgxgGPhEBGtKjgzFHnrOUNtaAxD+rF6CY
cGB0dPb09ywFoimUqrGYJMML25DO5yZLJnAl44E2n8sMCwaGBqRUp4m+iItgERb9MhXXgfTIGDOk
jBsGIswYPugmARjgfPdJvVbSiSEeFe0UNMquGoILZaGYx9OaEJkGeolF0LAjkh6JHRB5JUvJc8Nk
h4rqKaNC40yHmW8NSwYoIAOZf0cO47MFY9zkztGM8QitOjOkDq8lkvyY/bgOXsf3caDmpnEPSaSP
KaGV7K7q71J2N6itFGosJE0WFZdJ5WVxwJjqXaIeM6jLTHELXRpqjcwSI3RYF0tvaV0erC96R2Dx
wimiyBMp9qzhmvxR+0FubHj1NariErCwSJEYUCwqHIPGOPrEjsP3p6B0KSxjCszxvz0FZ0/hGb5X
ysCuehfzC5fNI6RA7SlUBcMCxJktDApYCJ95iqacwc6kcHawt4wTbhBbxjaRiztt6HaMskSWqcq0
sziXcAC8wZQR0zctelgU0TLFtEhRHUsQmGapOMvbeSidM2ntNhuDMrwby3Gyy823rFu5H9ZN+BI1
IqPhEE/jV6WaC2gp2uRqfObU+Pk4BzVpX8bi3+EKxOaGqJ2uYCrTIVhjq5AqaPxxeaAfQAawEXxe
dXtQFuPaPbXzhB6Ii+IM2Lyg8ZHHglMYKIvnEHhIZqHUR+2UIPlz5wVw5yc+5CvY5fMnD5axzAgx
ofHhTWvQCUV0RH/jwwq99TjlMFRVI1ZU+W/LT+XnYfXnr/92WFljR25IYCX+qUX9rmqSEIKjFJfl
f+rHf51X7DbHrntUmKNh5ef96roljS0tknbQGACW/1Km6M+csxE1gaiJ/0N0jm9h/EHfd5/GYLBD
NBVjDR4u7JekuBf9SmaEb1IQ0SQo7bZ+RXhkvQmhew5q8LTl/ttR/28k2rL4J6k6Tx+/vySPol2F
HezvDyLTM870IjXWDEKbl3qddiBQgqwYSBk1c5+tmox6CoBmZRpMsOFiIFqwIMHo/i0vKODzSXNv
Py3z7CF4dVJ3paG/kpMPRQS7a7fnFrV2sSU3/WSRrxiKC7l0gzkNfpQpwzSgSQOqLomfMcEtsvcc
5C/6U0OXUIZfpXEJTU5y5I6D+Onnd4mmdfw3Pq+iuwrw7TmU3zoyeYHBbV6chwtgBC2T7iEcOFfm
psV0F6V8CBteHU5mdh9WnRTv1Eqml4EbiPCEkxDNVmfudAQeigtFTZlbczysPpr1uCfVgQce0Sua
+VQOhUnnmXs5MOxk1FgIQMMsthKWuSZ1gPntVvjM6Z7UmbnV0AUxvMBEElMds3EMBoJD4dv21oLv
C4OOqX7DQo6m88wkjgSAp7xvzg43OqWq7hK7RFNmQCsyVsDayeg/iq1755Q9O0eLbsU/+MpZQhAj
RcJ6jL00OZLkjjUgW4B3fUyVxLIaJLOAcMoOoS33obwVdlW/8zOXN1wM6TPvl1NV5qhCD+OE7lRq
oz9OPVNQviCj9s4V/azy1A8bsD8DljyZWYOyCI13r0NrVcqH0tFsjSSGzNKnA6dEUAVzObJznr+M
RluspEPvwetqyOuyupmJYmjfrAkGcWFEzRxjpZOz5xj3UXDMZsFAZDQT3U3Ap3v6a5v3uBvlZ7ON
Nn1F8WJIZx2+dHf+O981dV2DBGCJI0eHG+e36372J847ePWfkhHjT1//r7um+Q8ZCYokKbpqQGv5
Lvs3/6FgfwfARE7hH96aX1W+9A9usXBUcNagKdHVXzAVlX+SNHj0hEeO91M8839BMvLH4Pu3Ip9H
riIrtTTkKZas/5hVJnlZVNHAAsSqeo0AsyvDSbxpuNaMM9AnlnSLfscK7+zhcj1JB+T4WbOpoDAw
qnlhxlZ98U6MejsFmEo9PAMMNYXD6ZFCHJSTRX9hTqegrpMeFoOCbt+yXWvijWi8M3GiMh0epRLO
CuN4+faa/Jt78ejE+F0LM/5mKlpa0Ryf35/hhkkShF1gEmzcrzPAdus8WIfxRkuuGg1CXr5XXJ8h
a7GzA6a1wXfXLtlyN8kdefh/fijq2Mf96bF8e3+N8ITvZ1Nj9p2v+dUA+HJq1PlEF1nPiojRo4uZ
3SQEcHVRzNSQQtc/Z0IyzxiZdAmU8xnJEaqzFaSWFmwaZv4cj1FqZ8Y7TiaLu7QAXoD2yUfYitVJ
NtU1vg3+Qi7fC/1pPGoED/XNtkXDcyTOKWUHg79UL4gfDCZI6eJgjUCFk4QwRUIWC2vt+qtO/OwV
h6jPhChCbYLboyJkGgH5aPRgvgFOtlyYRNG4c2XvHNunsLvra3m0rXIPBEXgDgs1h11KY+OwVBZR
tQBMm6ODyy+A06p84qOrUVFhLAlyZtdInjFgOHi3xsJjqKGdwAYjm0QVggt52Iu9nfhP1ZPDoIxb
vzYpnrod5WOMvz3CVtyRczoGLbKrBbDDMceRJ075ff54JhESw2V8U5MPJt3MwbsH+WJ+S9P6wXZT
pmNgON+eh5X6hPChe9Bb4rZW7e7RBoChRxQb7RiOr6ra8R14odAX18U4VQfUy+k7royWlX/nfOT9
zZ/kK2e4/8VHTPBBBNFbBfWKMbqazIqW6KoZvx5gYjxnYvVQth3bdf0KtNOrcbEEEDiZMfHpxYGH
W7wWnM08orpEbey8gWhUaKFjiAbTtEBheNPsjC6sm+s8wTrb0IoyozEurXgbkhsm2lraStbRa1y8
aoA+pQOJBK8KczAW8CECSbEnj6iZ+sUhw+sWwLgpIOx1FR7mPbjmqkbNinas6enVX6LqXRHXRw9E
MDeCjq7eYWK/WNQd9hzmZBMmWCvLn0LEob1Tdua8PFrFp7odzqrRTTxKjIdzdfStF57OQCqM8tjh
0os3IN2D2CZXj9keYZe6ddDcHSlUMRE9GbiGiyAKk73GfK5l9609LAaPoBA/GjRm0CvO2RTy+Blz
DhSevUnW09k6t+Fdqu7OoY3mdkDM4ejaRudzgHgImPMcwm1kTo5DBXqjaPsexozkJgkQIDh1BSfc
d/0uN94jpoUGioOycREwkGg58+V0zVizNLgIpkQ3ImCnm8pnzYnFOjBQXonwg16lv6QM0ZC3NUvz
1d9Fzxa5TFtt0bcrmZ4nwYou6CuVxwoeEJ+UY1v90UmItqEt9+aI1HCYqHDKFdvTIcgm08KaStat
iUeikHZxSRsr5q5zHHhlXcAZ2syvEFxvm+qJW67Q8apN/WHOgpxcMY4qqPSMpGfi1czhPXGFmrvq
1QnIRrKtobafCCWTrev/iGbUEDefD6OZiYfDpGW4cHHJO4O0tWqKBsyk3BvIxqGOdJvnpJ/9j4rg
NSuzbFizu5JH5VUKO4DpgI7/2hbfBqagHsBAn9sNWj3m+4MxRcjQmVNl3c6r9ShdRgw36fTX/3wT
/nP6Lg0CpzCDNs3g9JTGe/S3cVbTKGITStGwdnbMp/eKy5uOPhXJMyu3jB4h5kV3yHVrprD1BwTG
CMhjaseadvmPx/K3tcnA4OEUlazRGPnfXMdIWP80/fzx9f8qjax/yBKeFoojiW9MGfTb9FPTEc1i
dTH+aXj5NgBVRZXQbBPPMae7wfb1V0Mp0/nhr9QsaWxR/1JphGH6TyUELaXCiBXJrymaOJ1/vGXU
VCwdydTXkbXWfW5NMeevAmqmSfO5iAZsMoo27i2A8+pVBGdQB+JMZjcNnn9npvkiZgyHmiIMCKpA
9pSa3SRSdz6GBX8VsmWQauqmI8r7CBclTcTY/kWvKlIZtziX1ZOHnhLOLWp7eVEw+NMDtH8PP5sp
iCtFK9oNBd8+94DJy4c6W7Tdnc2F276JxiUz1GlQOPgOwwHRHlMSvtnY7rF4AVIdHsPyq4a+DxUm
O4E7GadWhBljyrF0/ypoMO30KPisdD5gLBvYDMOC3ZAi3ska75IildW6feKBDYM8jc6WemvdRSeh
nluQ5pgiERfHEtdkuzvNHiBc2zO/BkvnKT6FFNMN+bIlKalTY0yymToB4Rd22S9cMHPkQWwN0rXA
Hd8yRGVnbr/ZM0kEUGfFZbjiDClfEdUJ/VTnAWl7vtOADIn7EdveMaTjgD00EGaoWiF3MJS+Dihg
BButoadhC20ZQ1buNhhfFcV6k0lnbFHIme+yPKrVSlZ9s05U39pcvrWi/BrNW42gQ/kipNWaYbhL
Q6ltTZzepnnsomBHd0l+YbNIYvLCiAGqpPKZQV6V2mx9iHwM4UIpSbsS38ooX3JUkBKZkWOJuFFF
G0O+2CYQ+7tE09zUSmJHhjoWfl1GMKUznLgBuyk4HH6KS/owpOeB/A++yTJlj6ST29WFoCciZx+2
bKWXJHACGuKzIIJ0zCjxF8xS/K556ZaLSPyyDDgoijC6o0AjVglpGm5KrgcHYSoJ5HpaSIzdATYc
d+wqYaOdoH/R9h11ZqmD179Blqs/9SBb07OH4H4gzzmeM4JkonhqoI+u1jlUC8ZFT8NAFooCQy89
Fx8imDpPpgBsjjl7XTJ30S0vqqVPmlyFpR6/yQSinIqV9tA+lSd3k0GWnbr7YRbMXdTNV0iJ2dxf
V0um1eWH/Fk9g4+LNi7fct3YzGaDvXdD6gfJo1RQaW6jAdECgUkz9Sbd+09VnwgxIQsnZPGx8YLY
U4akgXCaqzsm9K4geWkdMAyuUAZRoW4b3CgGvNHVpFf3mfweqpCKCbKR7Dp+GSijizH994jfvkBb
TF4d806D95oJ3XmpBTutsyEXtEQianNPXuD/VdYIvkmjlIj3dmwY21X9CPKLyoQqOiUurqUVECIz
3dSD7YYzqaOcqGdSeGGTmAPi8aUvnaewxNef9fjk4jfnIJjskYsPLQZKBLaMsI9zSFqviolm6cTA
h1A5kLAzpjtC+vbdpYWU1ET/280oBKh68Oe6mIORePPpCYJvfzcYp05DZ8HqdG0aS/J0c5R8yMQr
ndw40Phz+QwFMYhmgrz2r66ylcp7ifbM2AjKqfUW4auhIgJhJ/AlkYKho1NYwGaQpdLmbSYVlJ0K
Fxaen5fUbhKmJZMgn4jP9YW8ZIHwAXfXflgwH3RrAeel6slivPXlup4XpcvM6BHgh3IBF7nYbaeO
9e47h9p8kup3wrIBt+hTxjrTjDsGu53XHrIblRdTaq7bah8LmwLW4buPg5jUV9KM/pe781iOHM2y
9KuMzbpQBi0Ws3EI15p6A6MKaK3x9PMhsrIqOjO722pbZtltWUEGk3Q6gP+ee853aH6hvsvAoW0P
0xoGuybYYgBKiBteYGN1HXFe+jbHYWvBJMbP2HGImJP0iXFrc23wbuukPe/lwMRads4ZecQNdg2i
bUSC4tamHYVIWZnTvGNLmJYTL5Z3GTsapaodc9ipEQMaDuS7MAYUD7/U0xsF29a9zZqVOD5nwEit
sy/QcQCO3XzAv5C3l7reF/gDsy29RsEbeTWVzJO8fpEFt6yPBSVaW6086vFdz2mKOavhUeuxFlFi
xChHgG0fNWdJfGh/yNa5ZVdjafsxczs9g/v0KiR3cxkN17xTg8hNqFatPrTkR1t/VFSE4vz4WVVU
sqbxcJBgGdCJNVPFMtrCuIkL/Kx8N8MeiHU5KJsEi1+pkNK6w+lMxTVQeiQqtmKQaQzVM/A76LwG
KYsFuqi5/dY/quA90T5VFNMyc/m0iuV0T+TCAwgpiC5Lsim6GNW9b/ZDvK/jc1IeRBkr/KXNV0O0
078JshJRnXlYmosfIzuZ+B2BfaXvEpXkpBAjpWMxVotrdWkOIifv0+5BKAQa2+Nwaqurbp2Scq/n
z3P6ZtKlLoYvNb5LVXiSpI+820/KXkmvVfYR6JeOrihhW4Zn/n8l39EhS9ycMq5OupzcjpUowE25
oZFASNlpiiw3J716TJuZGZu1Z57h+UCplO1HI/0CINgy0PvaJkXQ9iHrUxCdunhkLKKzht1QZgHt
0z/kLIya15zFa9l/8m8KHU3zYxjfO6IO2CTyh6WUYQyffda3TRGw/Hu2+LFZpSiseAvsZBa2sgh7
Wbf4zOgYl33I+ox1RC0ngCmdQ691fs1T1kTYuqEStNuBW8tifJxdaqQLQu25S/RGrDy9Vp2a7S42
04yoZzLh0D1CTfoUe4GG2ip9L+3XpAs3pr+zsh/8HjDCR4Mt0YoluUK5k8mV5uVGibwWb3pjR9Fh
JrBprmkXljs8LcLi9JEKAvCeQXiYciELF7onnTDlaDyVWHDhC0s8ynyoDhNZieZO9pAV53xGAXLk
3pbwbdDK5UNPciFJGQWC/EodVpxgKBRjl8fKbCJku4tPc+qkHxZL49qW7+KwJy2oP7TjYfqafyhP
uDfmwuNuMr+THPwcby1fmn3t9EW0scMm/ZT+SCyodvbMreskPeU3a9e9ggkOyxumDviyFxXPDstg
fZ+E71PoVhZ7DA9uL+CGd+HRpyVjxoVEBplnRy+9YFw24rXo2+x/o3bLpanzC2vdVveS5hhwJ/j5
J8jV/CEtdsqT9N588daKwEExm8Oi+MIUrXEmZcHMoxheAglYwl6s1ChYWSR0tifhgcMKHxLCLXAF
gA2s3djMLX+deM4MsBCNBtOuOyyz3bR8jLG4o8413EbdNZ+2GY/3fgQBFn2UnH1mhLdoqjgoCuQS
qk0Y+Ss+XRFZUYcgFSXp2KtUqZM71RlaJY66AovJcgmeN8tzl/e/TyJ9YjOCSdmHaxDdOnT/ZFkA
pGwCEjYCHZuBgA0BV0cKkicLD8y2qugah4Wm3zqY0vUjiYCUU525k1g61BxkMpYQEsuIgaWExHKi
5RAb9fdqWVmwugiR4IviWi1hYpnVhsZpbTCPvBC8kOMyurIEGbndW2J3MWRwWhIOoHba5/wSK7kk
Iza5JmHfabTWy55FCU8odgovfgn5FlNQhAeBM9h/8LzJFlFiL8jSEAsvE+fPH/W3ctk/S/ES8vgf
5s0///3f50245ijwMsZhjUJX5O5/zZsQyrEGL1Sef8LLf19giiDPiVOCZVjM4+Iy3/4+b4pwzRES
DPOfSJ9/Q4pfYLd/FInZ3OqYlzVUCow//3Xa5Hift31OpHuAjxb3HclBjsotqBATU4WpZV69uF6d
iBSIwS7HVBuOnVa8l+qdLMTvbUFH3DLr6Twfpyraa2StPwxxASbg2/EZHpvc3E/Q7VqkQubUT+r9
GvgABuV8NDDa+UNBA1VAy/VAnbxbPljZ48RdXFR3E04FTHOlyhMUSJ2fT2+CPjEs4G/ILL/AWBCt
tQFjKEcCneurLo6gIhPdEZ5zPPJs+EOOzrCauRtBdIYEMbfQYzpN9/ppXB6QjHY8ZrKCEu0Azl/F
CIq1kn5sMldGexS43P0WNmA+Ez0r+SxETlvvAQ6WWoiJEpuj0oVHjD6SgonFqK3tf+5lRBUEKQd4
zjgBFELL/7MPQLYWGeVX09pf/P1fLiORCDS7rJ/GtN89APD/YZ2w4MKbxkbpF5Yz1cQLXFnE4WbJ
fM6yXvvHJcSH+HRNxBysiOzLRevf2WZhRFj2Vb/us5bvG+KcIXI149Zbbh+/qnwBEeiq0KRoZ/Bm
xrerC4dQ/RLkJ7MPXJ4b8mvStCCqzoN1ipgO45nn3gT3kiLaJraJGccxB1/Cc6vqCYta6lln1SIc
u5aL77GzqX7rEG5Stl52YzkNZeXqW8/4xC7lm6U/VURKt9Jau8F9hIm4xDCTezoYDZ85zHuJ6eyj
Cqjdjca2Tjxh08ovInQFDkcUriDtonNAZhD6k18/asLrVL0n6akTAd9yehww5UMzP8nB3fJfJ9Nt
KAPELD/rl7k71xpYp35lMTkl0IunrxqyKhNX/NWWt7F+jOWXkFNLRj4Z9UgsANE7HP+4CZQ9JU+2
CKUymMbLJG1o1Et7Ar9PJtcaw1fDQG7afGOQb9lMh0QKSTRkwCZxiyIeUQC9RIb5bogv+G5r7TQq
wvz2CXrS0nbOaxLXjnWOTr2s42cA58JsMTj9yxAy9q8nNlCxneNVjR2qhrXhquHTLyKi3bsg35rj
bDdm4M5faDQoAcUq9B+HpZ3BUbPvEP24RkYh0hCvJK16nK03s4abHTnCJwQU/9jtsDU5BcHWTOts
3YdyxnI8y82TkrE+TyPIz7QMBHB2//E5hYL3zlPUk4TzN1j3mjuqhzYTbSUsIWlCtJC28iPq0bid
dosEL5HzclKS8LRiDldzXHZrFADwlio5gmOL4GhUgRkJ7jHJXQYVSuqqKDkofWknlN13JIruav5k
lrZKr726CzbAdytX4mPQpgai4Jjp4LMl/WPR/3wz0YGAr6zHlRB8mJXimXp0piqMtx341xiiB9Pl
qsv2xfhl8E4X4IWAMq6mHVXNUGT4HQ6dnaaccslrSQPuNH/Hy8LeyEKI1JRyK5D8mMdzWH344kKe
7vsvAyMoUN8txFi9us6Zuul/9NQVc8AsIPO+xepqIq2pFpuEHKDpkh0b6nV2z01YYx72EpVEy7iG
UGMq69z8IaBoYXCMu4eYWP/4YgEdwSNohfsk3hkwzUwGnXroyZa+zhgiquEQhV4Yu+Yb3Lku5urx
yJlkXboBJpRLX8R3DQ9aeHsITgrH3Aglxaa9uCYCq+0VhpFoO5Bk/9GB3lr5vsqPxMXOe5Fo7C4y
n8fw1PBDXuR1xHPNKAcHJ8jEDcVWbzw0XeOD8SkG+t04WnQrCg6SKA+YSGYgsVn/Ic2diaGk8nry
/HkwXIPC2NL0KX4n6SVr3/yEZzDQhIVoM9JkgQ0QPZFasbfAckmP5kRJZJAeHrpo1z8UdEYRIJBH
JjEvLrYCDQ+Ji6i5xHxy2nvdHE3Tf7TmU2oscVu8peSA1OFM2e/E73yCKx55YimADgBIc1TMnRyc
qRYdWMGK06OpE953Wu48BdKFRPEF6xfpAx68EHr6lnmDB379QtZeIDwouvTpISHukDdZUU6A3/n+
kLAHnsSS/pyQwU7opPjXB5gXAN9CvFPeBfPij5xKoKKtpbjZxhAqNOXaWnaLw7DvaH4fS+q7y+dF
jD6Mub8PJ/oZuSB48lDRwptMhLo2oSf2Y7wRy08BGUwUj3Gz6WfNaeY3tSo9HXpaiS9Ur5tj20ur
Olh36KgCCD3e6qp1F5mzxJPWcFW7JuIVAlhKOGAApZeQwO0IBUYW4Xtci0ykNZ29ocfThAVgCdtn
vtXmNeddXo7RSiwOqgA8e3rXknctTI6Kw28AGHRwIibc7TrGnaZmmF7usuOh/BKXxCHW0TF8Yzg+
w3EvAOsO7OLEVXXNYMaX0ccYPE1K4LaiNy5+rlX90RlPMoezBDUWQyhZiukVGBLjc9lf4nbPvMsf
TuGdr0wk0VK3YcwbRL1rjW19yI+ZXx9JXa0xb7xY9c5ix2BoPjlpYPtkKhywF1m2Lupbrn3QGvOC
6ZmNX4GYvS0PMxAvQX8y3xjPflSg9BRqYhTgUULAwoMTolGghGcYrIi0CQ1Ji0o9W2p5WThPUfnW
zgGDmITx+z0I9Qd/eJaxKMXLL+EoYVzSrtw/W4LT3b0OYXE50uAawxY2BggPEDf1I7sWYVfQAo/o
l9IRSpCGznWVfb96j08ZhO/uVmperovkdHySzD3V4MAsYrSEVyEHIJ1NIFEH6/z7pxT4MKrqymfN
7SHsWfkpd526BOZpOv4kDcOrZMenHpzUycjW8md6gsrzyjvyjRgNidpn3ms9cWeFC+s554tpIDJX
w0a7VOVOFAmEuH7Kj+eCl05hqGMaWGtU77Ku+AbRLnnKADTfJmQRzy/TvqJR9VjiXVzoG4+5dNaU
B8MbNyCoHnXH3/KRvda6WBNIgI3bpWrnibLMya1O1Y31gLIn+sdyBTwE5XbtCzUAp9jre3b8k0Nz
aDtRKAmkeR2qsp0pJ/WhpmO1Kpfmx/iHOMZXpfL8iMsB9/BSc1oRD0GOtNPoIxRYr2xF0IOQujU6
fJGlKXBJn0zuyBKmYKiaupfWhxHpEkPbENLmJV/KNDvUOVa53/5UlOpVyM0lmsq1TgZeSbl830WW
LfSiOmbX3PoUwXYMGs9Pmo9CWKeOHBCtidmToZSIKK5ZtQ3gQhwpUayPehETRePEswsUJ0veIbrd
tGT7rlSnvuPRV0IoUw5V+xqhOWpp9iBRcV5Y36bktTA3q3RvUGf8bkYvZHx6TObhS1m7+rc+3NI7
X6D2veSxaJ04PPczseevWiEwJcH3vxE6CPxi3WXt9qdWNlLUE7Q8/jH1M83jYdeia5Z4J0PISVwT
73seCBihEMe9vu21vcE/Bexer3VVSaHw9KAG3+MtPQH7zj5njhMUUTwjhCnqetIu3bQmHSD7G2To
/oEwZZKsWN5w+S/uDbpCIZ06NUpV8SImlGLRNQRnfDoX/rH/gEXPzVB9Mn3ePk71VAbrTDrSmn1V
yMH7e7pFI+uePszBOu5cn1KtzAOsDPWk8VigTYaDNR7OMs+GrvCwk2TtunuTmg1xxpBb+1NGNEu+
KdJHQ3kzccwJzdcrW3DEbjA6OEo49JGkSF8lAOScNX2mRKh8WX+L6id0cavC8rGi2B6RTeP1kp9r
MFnQ3NS1eKd5t8FYHrrCREslyciVMdlqB8DB7gXsVB5ZL4O/lzk5679nXjdqszDPzxGHbptYHmY2
0n3jRl7uWbve8lR+YAQZIgWD5krb6mk+xziL/JX5kbwiciEQYn/CQOMFjyEH6Qc2VKtmUpaKev9B
hYEUE8R0x94jACMIr8j66bO6HSvSYayMnvLB6RQyfStdp6RJdX2OBWsN663FNU9OwbANrCrL2RL3
xgooDM+AAchF5BXjugGTxA0w2BeWXfKAVYHSsjoU0bvckpIr3DPJpSeUUdtDvczuw2P8zN2f6/bY
QZpXVscCA6kEWHefCevuDvi5mw56s2VkjhtP4LDCDR9CnZv7bjrbgbHFjsbCVpMX1gXxBx4I8oHf
vYr0MGDJ8XrgUYOTPtWsiQ1KqxcttZzdjPUBszw0Pui3E6cTZDEAA4OM8fU4S/Af4fQiG+w03UZy
7SlGIymI8LUPG2+C/07/w5Kd5bT0pElXi9zCRnpt6A9ese9V6U5QF5uIz2vZrkab35cyuSR+OQaw
QxpfCY7IoSNpp3u55tqr0T3ZStmsPPMXH7HworzzkEgeVc2OI1u5NceaFThBkmPjAN6L2TXhMiIM
wR2cpZ+KqgpmhO3fPoTGcTISLFVgXhkA10VwSVHutyxzjdFWycsk7gghli2eYhfoj6Gby+8gTJgX
VHgXkAOec6W6UJGrNDC1V/wEdbUTwy3/s8s/1MEt6cbBp8PlQtbnntGJGKyHyWWCmuujDGhx3Pfd
zgCXuA9111KXq0QTdv68LTV30FCDHNzsI684uI8Padh0xSbtX4v4AUA4bV5iyIt3BTCDB6AgcVwu
4d56BKoPEHKlvWgvQrkiRePUTzNFq8jaK0X23nFtUoxtSHbekOHYxu/kN+AkZBBCN3QSiG9MKBwe
cJFrqYODU+DkzKpGfMHpzm4Fg5UAHpNJC7QoRvIlh8vc4Br9Vp6d/JvvduKlAPBC9Lul98Ed4XhZ
33SRwS3BSsXzka9U9k6Cuap2g24FCthunqtXUwLOdZBNj0fv4GQhbp3VOy82zXuGbkN5LDjpLRsn
exyOPpMXZ2kwk3aIieIDnmX8zScUDEieCGZatiHK8P23x/40RE6b7jq4gbiBNKc8mlR/bAcaBSnF
4NiyNNMygDupaFNG5vk47AyWgLknsHnhD9hBKssWHiYN2Gu31znr5qfoC2ASrnwq2uyGNIwSElUO
ntDS++tOxkQoxsvCLJ+4ignIsbcOl6NwvKkAMueiQZzzTB7IEgmm8mmcFuj6C9oZRtTCJPGULeFR
7WHKXHM3vdUtGayLdRfkT4suk+g5r8n6Gk9C/kg+lOFGAp211XfJUzu+yDPyxeT02oRYduN2MYGa
SrQfaXfg8CGKF1bcyTLiXEpKKmbdNoLpdU7u6O2llb2IPOMVubNJR9HMnncf0wh5Cv+gz03GEThR
+tXZR2InZoSZK9WrlaGuZvYUyaMA440bZAyvK+qh2xB3Dm+DQ0opuQhXFvHE11XunWnoUVrlqtGO
whLqimYcAuskOgKHXlyhAslcFahX6k3qpT6bfe1kg7LSJZpDMVpae0hK8JB5NsTaXgbcWfJbxCJS
tuzaLwThwErqomcyYWJmDAS4S+QpLNZsvesDzPP0iCccb0R8G03Lui316HLvW76jdNykJs88zyRO
G5NIWCtM28qmHTaj6VLZLcpwIm2N9ROOMgJkPdE/R9VY+GOAdQsI5M2GO2BHC3i3jrCWzKTGjbeu
hYe3p2U8BWzFEmoyLELmS99wtUCcdnFoHEtClJrm1Ki8w7fCirraRZhiULFYwtA8PaZr2gQ1ZJ3M
UF0LpITuwJykRZiTJ25CxBVIbUJquLr6hhwwWXtFfBqt4yKG9QArp20cQTI9FVWxmaT3icTD3xQ9
HvxB7aLd+GEu1ZNjwy2QR+tH8iid+jHnWcty6N0wcRzw83YEER/ETUXoGhHmmnOGHN6r1qX9+2+S
mc+Wqfv4N/SrGZHfW2XBTsQ2ggod3faLI5laJMyFR+Q0UbRJgM7Qmga3BZfd3DA9/uequku0V7Yk
Wl4oaGUl8T+ruqKoIo/+qur+xd//XdU1/m7xhU2CAApa7IKY/iez2vy7pCw5LTYTmPSgo/zqxaOP
5B/syuUDv29GlgIQfG4Y9HRdpFPw3+Ja/tk+r/N9GRZyL0uaZS30X0XdIV56qrsOjGB2wtKNpdQo
t1wIUQZ9ccKP5FicPgeEPHzaHxNZ0r49QjYhFYghG4gJfUpOeo/KBxxDVb1RjUc9cERjG8kHabJD
bi1c2kDIViZgOdkbB7efRU8Y6AhvVmRkLG5gKjJmJ/xvrlT5T9GAP/xsaOO/CtaxOpStgEYBuAu+
r7CKD3FnDwRmH+pmRx95qNIOBgrFgUXLo2jArg7XODsjsYy1i3KWfWqYqjlMzFhZ4a9Y3yrWLHoV
OOT2PAhALdFXoEbQPjDCheswtZUNc4+yR33otkN8xAAtn7m5VcCaCuxBBxUqU4m5cEIRstXhmQdj
O6zLr+l9eKpme/gxoxKKS+pWPyPTzgAIOM7aHIrc0tW/UNZ31jONt92RiaQ7Urnk6AOcyxHF2S7f
mntn7riJTYiZOJCeqeR1GtZU/Hvp8EnltB0Abwk307jqlKc9cIhrHjAVUDgfGQ9RRrj0hOWq2Ii3
0d/wBES7eK4+MEPhNOFcAOCpTn7z7P62WLz8tkL4P3mXXYoob5v/938l8S96aHgbkrmRlo/xL3/Y
LSh5I9eSmhCVhbaJ4FXz3dYubn7Imxj9La/Id9pBeiiMOzF29ZHoOQEIlahDwUhw4nfRO+IMsbl0
DBoBBuU5WZvUzdb35G0RwnSH34D8WWueVq3bhW4Hbe0Q7QsmK9UVcENJ4qnnuMrY6lIQwbHhk9X1
YfxSKRG8mbMtYlpknswPVkiFIE/BD1Pc4B/tObjou58NaZm02bfpOwqniEntpH5pawts12pyzNXw
km+YexTawfBguP1+AQJmO426yRpS+ToEo+clVA1eUwxkPJyHNcfvW+ipW+GpwDXhJm75ZXjJ1d+R
6j9FwnYOnmoUXg1HRvsynofYJpZR3UjkYHok2tDdYmafY7ZT39tL/YAnNHGTXfLWEnwEAJlcJad+
KCGmoCSodrfk1dDTWlnelhy30mwLRUUKQFdTVRFxPBKwALZHM/A4a0Ea4M3OlWFZm+6GFYuBOSjv
VNnBOOKPiVcI5lchn8v0FuJF4DyOx0t+mzJAsmdRYRi+cv9QDvh8yHskw0HgFNdf+NshaBti1fz3
PmYci4MnaOswOXMILBObKg2dbUzl8si2rk24a4ZjE25IxVRrcdiWJSn+WrAb/FHEHc3oNR0oABGg
vwVsjOCUBsgUEm+E0nCS4nkUoh8zJ25hCK84GjgfdTfIcZvF+JpZt1RM2QKrThx5feRN2ikjYnGn
irg5zSA8BM41hE2Ul3zGrshBvmH9SsDDJr3DSaEK92m5nlM8I1P2WnWsClAnNQPiaLEtxP5SspFF
lkYANCh7SaqNMKDCtIxp0hd6d6MfRPxM3Yozb6HZHM0yice9hSxSXPFgLvcd82gSklzAPDJ0NUlP
bKqVDL4MKolEi7BdDItRs0YVOhja9VNDqKv3jCTBas1VsrIYojGZrKvumDOgyvphmsH+u4v3aDP1
TvvJSg6HVABrCBIjZj4MLm+VJTNgdPu6e8on+VjnG/7JtGwjy+aDNL9IwUbdBNT7mazEwkOnL8uU
O+7YKl9Bk4l4dcd3UbEzdiQzGyyttEtiRZcEoRyUEZ9O1N2aziZpHA0SPe9mhjzN/WxYBxKFARmB
HpLe1PmHkbKeWmgH8TIQiyeD3utu06G6o9uRNcU98xiMx0TZB+MGqwqhkotMg7L8UZkSixunePOF
00Tuc7jVGuWOpXqsVPB7X+U+CnkdOSgT4Kl09mfkdpLHuDhWzKIkbzmuzaBzmEd0WFaks0CjqnbP
0r2AkMreMhLeC7F+ELP4WGRnfXhpzWejsrEP5dkOyFBFsXUVv1u5k+9HOHnlvKG9z8r09RJB2oTj
IQGQhCN9/mz9bchwct3SItEdAGBsIh2nGL/NidUDMarFn43xtrCV0V6WlA+iN+OOopWLgd8Lnipl
I5cuPlFOvSihKD1sFwvYHA/xWr/pCsw0rz7OUDNAQn6A0gEfdLf6rTbtZCbaAczkMwJwYawxYoGw
pO5VtkdGVKggPyTa8XjKQ7ZAA4g8q7v05xAm5Tt05eRozqf+ikwHiseJKY44B1+olVLnmV9NsEV1
h+TEqMKDpWNN5jBJD+IBi9oLX22gqedRU/H1Yv+aHHoCDXFN82NOVQ7bRkzyrExgONittuZRxjRY
wNLnH3/VyCA36JY8xRBSw6cl/QTfQWWlukJIYHZoVJt0YKp5JNeN5FuuDwnCBkKN6smkt5GXN9ju
RuHSVzZc2lz66dElnGZuWM7yg7Sr6qEK1tA6g/yEJqOIrHBMbMkGv84rM1ysI1g4iC2dscH07D8/
SkGw6odtAWs5XAn1Y4faw3t9QPFiFfCIiZahb/62DtUNhpD+2CFWDl4hOG2HTZsQpWh5xvuClkyt
fYX4ulJ0rkkAJeN7hpBf6V8635HIG9id81eFYu7QP7OG1sw1izrl582wtNi5LV43tiwZhC/Xp79D
orPdqT+te0fPZb01MKqrriatWqZVcaPSWJoB5HKbbD1+olzNBNaBQqgfEyyQtNJfslbciIhEUb9P
2viMii2oAWIX0xVNC+zapm0DdwxQZ73WUAwmLtwgtzkEoiFEnyg/lbaRvsfHzBtoYTRAdzS7KIaF
KWyADhfsShtim2lqnpfxq9ZRnObgyKze6a8oOTJq1F5VOde9GuMlKu+hDphAtll3k6mKHHl+bNoO
g6QDkWmaX/3ygysLws7bYD5jbBmuUnSFKLtkCzHHRGsD6PZWJNCRAfjKTgHqs7WvW96Dm1LyelL1
gHEXUJzNuGrkhyI6TwqUdYh5boJ+ysBMXJG3ItsH4QmOBuC/Fco3SzyJ17jr0KmdEo7zG1obC2QO
bnkI8/JZbb/k5rvqP83kmx8PdE8EtpD4G2t8agnAYSrtmjZWko3dlvOGZkHcueEu6uqzhcickrki
BzA/IuuwWXsJ992B1UsQ4gOYnWkNyaylWnVTkYJc+hvaU+w781Py2V0k8noNO/stMBGkHzIicnpG
hymsvQWHFQESpDt5uMy8W1lgQwp7lbqVOp47erXZdMUCOxDejfNR5BnOlpl9mhP4tjI/miHvttv8
IwidwEBn1tcN6wcs7+QjOuweSfBq+BtWNxUDMNVX2Vprdsl0Dg2ehBASgPqlqLIsGql4chULD8nw
FPJow616LnB+77tb967iNGb1Uu/7V2vjX5fQRL8S7vXnfImJ/GxRE3gpJl4NEEQo2NwpDZYmixLV
YnAlwQhZghvLTUPYZu13402OLyJnfua5ndomR+gWPD7niDPxTsoS+SLj2vjiSIXWFr3XqNm4XkOn
xvpxCLfNTlmo/PMrqmr92RBP4EjxFcTNypI/B2Sv0hU+eFeMz/4hfhYv/qU8j+YKwulwHE7ZLUdQ
9lfie/k18owHH3Zln1JRggggEP6E9oVKYvEmrliK/qh5oHNujOn7cYkrRgPlARudTAuV1bWd48wc
1km7EsBK09PFb9ICubAqS7t9679RHQNExdgRn/lQ/YZTddp28J9WU81Q8zzxvAZlkZJwDIbUNdEh
O/rS2kfGjf7qs6tAZ+qFdf8qntCD4KNF2uBJ1I02wJeFfWp45bD62xiEUaT3gOtHDDszloN54eHr
45vR4gehJAFRonNIsO/+k8UIrJairEgaWoRM0cbPH/W/dWqCa/2jGPGnv/+7GGH9HY1DV0zL4Mui
dfwiRlh/h1RGjlNWUDd+FiL+btSU/74EA3WLtCG+UVFFHPmXHEFpnkXS8B9ENfXfcZnx32Im/9Vk
tqBmlkygQQgRqvAiw/w6s6uBZol+bem7ItIp6CNQY3IeikrTqbOzZeHVERE6c4LarMZnGm9H/q/u
KMpJJhtzmaJahMUqpLIIrorC4NbPCygzHr5MDnlsIULSVngqeBRySWdZ0Dh1lBwxfKIehkyN+GjQ
cVgtJ8ZDyj0tnRfETM1liOjIFZZPLHsSpd/p1vNYkzvZBb6+kSv80dvhTYu9adwK1Y6aQcDjHIdc
DqLLtfvd38MX1ptQNqkYfiMVD/t0xsyc8vQxrQ0HuKVreCy07zyozro0p9hczDsgRx/z5nL7lgV8
4zph4qrs3oNSeOQPddYdqfVlgEUB1og+G3NHUtcNVjuYUFg8NcBXWz1ZpwrrfRYq+ZO8GApk/VHE
Ja3OysochYemBrJSsD0W6EFSFR4sgn5tBh43xRPeswGneBjm64oNXYgRiI5kHUh5bQedv2qZrRIJ
P9w1Gz8DA4cLxV+bgJUb98fqGTpVuYA8NRqYqN9SCkIp1BCvFLLPgA1aJwFL8JQ3LJg2C3Sd3AFy
C8XF3Lvl75ozcnKps2Mcs8IjmsHJvuc/mFskzLC+T7H5nEYoIkpbfcrDcu4plZMy4O8K+WSGxh96
rtXrAL4mgcLbsCT2luiegMr6PX4n6iYethbpvoGUn0baLyf1pwkblhXm7ARAHvi9KySm6FxiI8Ls
lQrcvgPpUCbKIRbH3JXxqifi9DGTNKyWyCEP1ApineBgEU70YtO8strn/MMM3Dm0SNFFjwzQkWPU
xuk8A6gveXJqjGIDeUfDvBj8ivy90LQfJEggBxGTle9I+pgbSEz2RHcmEpTsv01eNoVc5fzW85yS
iBvkZC4j3HMNGcyOLGawPC5nW9ZchSPwLb/KZDg5izMUQwoPzmQwpsIJORQh3HPMO2mMZ7NitzKT
Hi80LGBzwwnR+CqecV7m9Det5heDQTz05KPJo5nn3bSuDddC5RdsTHXYqpavRCU3aQod+5LNsXDd
X3HwS+/GwIFpUf5g9JREWWteEw+Qj0IIYMK7TKhmLmq7zU+qadkVeVhxCcYyzWLhJyv72CyxWdpf
vv0lSIsz74EgRAMzDmDwwNbEuuQoeEzKzY/Ejy4jR7iaA8ICJiIWJWBLtbnPgTdYePf9XQ3fVPit
40ePnimsy/jaiLe2fe3zz8clTGTGtLfNcenV9DxmrE60Ja6cWDuF9m1+izHRgip+MixGN3VHFUHE
wmMmhGARRugIJdSEE7JlJ65q4ar0QXT8crf/C/kMDNifb5qmrsiyLpu68RuZ7NebppkGSVdGobHL
Ot8LA5aLOJUCspwFZjbLHsxgbQw4blizFbLPmERdQang+94rejviJ6eNbn4tsoJfG73HCcMsc376
SV1EOQCA2oxKzAkLhSbXS6ct8QEUhAHb5rVAYsxYf8Y1igeUCtalu6D5TAdGqOcuos7z4iefBQfJ
Fvdnp9wjilBCWi8oHaufdWHblNcKE6n2NSrXSj61bBcBCcfHst/oKnFpT54vQ3nVYdtPlWLL/k40
1vRdwI8XZk9UHyzjCElCwi0WT0+mdtezzwYQ1xdu3sh0VQXP7C4QL4MJjKu8Tv1egfrSnOv2VJWP
SQn+8qki4YbzZuSBkRJQrJtbPDhKcelF8jVQHtBg2aJserQ73WNpx7/TCdNFDzrJGKm/KsJGLTed
dBkHjH7x2wS9uaeqh4xQeujVXbPNq9Ps3+vZLeT3UT1xP2Ep9VrTsBQeYxUCJN5Xt5EAYnF6x//p
EeWUEM61cNuh7Y12Hl3xebFeHr/Fj+GBqdJSVwmRtuHAI2ludjoMmhfhDBUbqNWB7bOw1ynRe5a+
uf+VNkuxXQHfZFXfhGGNQm0Xh3aypd2wra/9I0RrfntcX9jkEnsA081adROue0/FWsvrMpyttiIU
WyPEvRUXmcBxr2Cvklv1cQKnNie73r+jVZNzrPHQqYBWgJfQyUGKuf028XM+JoxKEvVQs/YbG+4/
k/lgsrMh9IKbVbcWnt0v1/pfZHAQxP9wsvvz3//9ZAfzii9LLQC3Arz6fOV/5Qeo1VWAZBmo2SrV
qP9cMykWNCwQuUjv1gLDWkARv+cHLKIFhNJNRYILt6Rx/p2TnfSnexT0L1ZdhqhAdZD+VBNhNfmQ
Wtlc7RSGv3CtYC3jAVMc06fkYoVX5VG7WNrhl1frL+6M/5+781qO3Eyz7QsN5sCb23RI7w2ZNwha
eO/x9LNQGk1XlTp0om8VMaMuiUUymQTwf2bvtdW/PhnHt0sev6cKxfAHYuOXJ6Mixk43ZPma/GAW
WCW9t76k2ZOfVIIq40Gl5/lCr5qi+fGX5d3fqzshUDfVgmpuDhFJzhD0r4pNt2Favy2VnTSSec1u
nZcEsKAQEoVyBLtrr6i6ZeacHU60gQhkLN2MgRkGa5BQmOrdQA2mDE6BE2UvnfQw8YMOGPJ6vruq
kY+m4q6RHhkEgCCihkj42gddQKrkO3i53YhgIb4Oa3T3xSAZplu6krAXQ0j8HWVuFTNdiTkCE+ON
UOLhwtS7ol8uAYLh9GkZSEOrQufk2xIpjjrfsbFa/jpfpNiXgMuJ2bi6n5mBIpbZELsPjJooJ2qB
1JWz4bExQPVgJjdWC9Uqyg5Fvwnfipd+dDtU2NuVuSVG63yPLzVDv8pAxqO3H51SkpBdJGzGLZg/
PfhwhfY7zMA2vZtVJ0H0Bi1UewTX5MLZY/DqJ1tCoruZuC2PyToZ7OIUsGTBOO9O0ll5iVkATJKv
wjaX8AyZFRUEq85i813tLgGILGOqMza8CiemjG8MDhlT5pcyhwvAmGsCJ20l3Ys34Ee9sawRsA9L
NG71B9iKGPUMI9nJ6C8l0UVdWHbxzWKzG/8NC3K2TtEfCFjplwqly3Kcv5EQe4+W9aHZVaz8F3nA
BMMWupX2RT9M7WgxU83naPoZvJuAVDG/Vtom6ee1aaPo2cbwE1inKGL5kBlJRjFsEw+lbk28m6vS
6RMkJ/rFzXr0PN3Z7ugaEVwlAJ1zlgjz9E0O4FttTEavKKBjVn2grdnoF+uChCO5dO9aRLbQkPh7
S8oWfcCMjAsEdiIMyVb6FG8wiLE7CH19zLN3BQsL83w0jTF3qkRK8QreZ4mOwzryK9W643jhAvpY
RujwB585oo/KykRIzbTRVpGBQ9MSG6bcITNwyW1nObsOIixY6qwKJ8gnuMuBm43jSjnsYd9hHWfX
/FbljYFECWeoTPAOl3QmuEdFZRih+ziDU3ARwzkdS/1bk7CEZJUzyRduu84x0Elg9AW0sMbwFoDU
cHQWovynfBCmTYuQ2uDEvznxrVjnGKNX1lcT7GQf5UiEopNFElFiK3beYeisQJnJZL9LVNdFhqYc
wC9ftN06Xnbwk1uM/tthzqTipmcw1evSNxlIoNPANTOk/iyCBnKYVU/uhZGuWitZm277jtwqU13C
fYDwErWA3aWjs5W+hYS9jsw9xtOJQjpDvd8j0M9aPHsWlhaGmF7IbQw9OePmNk1aO32u9h27JWJ+
gV9ME5a6xLaX9E7W2Nl13kH5zoxyGR7Ni18ZGx4MKl9T524EbdAxZEenv2zD7qqZzrPkvI6Ls2/u
VVpqKX+x2nCrFvTHEq71JAhmYPE0I8GFRAMiJREKUX5jlbyiG8pOGRGKwt3njhwfYINo/oOdgQwv
cO/BBuaYM0z+8NNx9W8Od4CYvx3uf/38fx3ujETw8pGQ+sf5/q/TnYmOJusG7kAFl+1vRHtMt7Jk
YctleMNH/+90VxnpaCg+oONLusLH/yN3oGFQXfw+t+GV/RCSKCoJQHynnw9atXDb2FUqNHAE31w0
rin3G+qhIG7JH+uJwuYZkRXR1oqrXbxzWKmfEjYGBddL7z3oRNkUuGToSd9Q4PCe+cRFfmADSjin
Mf7pMfOLqX7K4aGJ+kpxnBPQCblP9x4jGr+WDpmOIAC91pwZdgl0EES8bKDl+0pox8rx1hHYfxC4
4UvRM4MixJZaNOqZz9OiaMV5nZpzrS/2FprZmq13nBKMwkFIBkfbz3gU53aWLngd6o5WIhVQQwze
ScvZeU4zSoEawbDLT5RCMimZpeoQ9L1xGBV0KU37HUciehp0e0z1Q+BsHsAmkR2IGEjLDp9Y5CCG
j6YWTnwNR1VGBzFhEYFaCxm47yDz2mjytFiFG/a0ncXgZkLoYvrgmYOGWfoYLTbhyh8QUs8Sqgmc
SeAWYJm/ImcP0Us/GVyTPKe55/6ufqGC5xxnqs4knWGZ+PRZIXIQcbwYgCJnlXvmRGHvpxJaeiV0
HQLyR7pnHpDhQrMhQrbxnKw8/T2Vppkxj5E3SHOnGVV7YToLzcXwyUSdrGftSigaXT6viDkFw2lE
pC0VE6PjDzyedbyTsa0hYeRATWcFK6F8VstLF/Xzd4fQ2ZvtkGFq+jwKNh3DqptswQNgZc/caaqM
ERyT+FUqFyhL8RIxB3LnfUlFYqOgR7TNX8X42DQbFm6MpIYDXj+JGAF13mNOYjJ/lHtWl3OuuQRH
UsLkG3EQFyvv4RNj5WjMAvTlQZhC+pxc1fvwysyFVt4rlm46y45WOU3P1SsbAzKCTv6eH7s4alf5
3bnRkGFBwTeH9eRT8Alo8RCafEnVrmvXHXRFBhtaJRtTq0HPkAKGNmSUeaVBocmn0DCKno9cHNG/
2WuLUCmOIuKpZCgwufjT4YxAtkZvyEHvxXrLVtIBTPUmgi2bjI/7gn2q5x1CdimEDA0APpwfR/tY
wlLvjtitz8RrHnHNlbwZVUyOqbzkJA13uBmEgv3vGHz7IbPko3iz2+MoYWAHIS9HkmC0ScfgioRW
seLit9kVpB/Er4vpqVCVeS19ts5HKH7L6ZNJDCEK70OKUvGtRnab2QgW1OapbyPxKl9z71iOO3Pj
IuJNLz08kZyeJvghZgdeR/YkhYFAgd37DimUO4W1LliyGDdAuIn54jIjhZwkR4XaRhsjD9DRDpyM
fhmRSVnooKDnHQXhXOXEXCPGosNGlRJBQtU3wVv7oS+NqwyUy47pBh6kHHhzHgXx4U1iazkJ1u5D
i6ai3ey6b6q4cBXtzHyBe87n4vxRBqK3Z1/sPZ03921cxXps5aS7sCmZNSJqxmvDTABP0K15DXbA
oiJWnUizwZoqK2ZIvHngM3GY0qR46/qiUUAxTEbdWtp+vcr27kv/4SRTZ0G0404uNuy7sRsl4qhd
Q1gMmWiLJGfWtZvhWD56fyE70+GTBGqbpiOeFXbCpj//HpItmgB8h1Sq6p6dvv50vkhV3EB+4V35
YhzGH0m5uaDY5mGNhEKY9TyL2QOBg2KjSDWNV1PhmbeqAP1iJNkka5Vh9dRdBDZNBvmyB1xpl3aV
2Oa0njo74lhnkjXFaLIgZvWlmpUPsC7GrEVMewCwhjZuXuc2IgRxQwV/e4Ociyy8nrXGqHJ29vq+
mJXfbK7kLY7HEBcvIjkbm1Vy5zGA14v9KIwWJhBGzSW7oJbSNy6b+n7e81t05gKea21hhDxJJhB5
8KZxrzPs6Hqyy2wxm4v6s/GWcX+XOvnYxzQBvv+oIfWyLMHqZgKVk3dBluVTS2FH4GOM62jdcr1Z
kszYvjY7UkLVduNcUoTIFulRoQhqbgPZp2sJFcG2iP6R5Rd+5A0DWIzl3WjyQFBTfzgIvF94QvGO
rqP4lBS2Lpx94e64q0KZh8YipVk0lwHAXm+0jzfePFC2Qr4L0y/Z5bLOdiXJk9feepOsfZ5fsX+w
jyyBIJekUzfo4ddIj0bLbkuhN+yMYqmR7ikWi4wHTsx8GLZZT6YkSr8CmoX4nnuvYHcq7zPDxZak
b8gFkYflxHjRyxjhWo0WgUJfvddRmuPvsVaeYvf+PDB4NqFGX6zj+IDMghQKAc10CDVf530LIQMP
1VzOF2qwwJocCfZwZCA/gduIi38gG43wR+fFJQMlGdOn1lzQjrj20B6sB29lhGS/rPt4FWlH6TXm
VEGg6lvzQMUbR1yHPvNpB8ylSBqH6x2G4hB5Rzh5ZGaxFQ+w/bAlQsjfIunAS18DJygscpRVCmru
wFsSowLHI4xIxmHgj5NpObjY0j4QzvjOU0Ku/kjnPwq/f+YAixpVs6hzZYZJMN2ZJf2/P9Es/67G
NSiCf9VJ/+Xz/1XjMopSmNiM278fA6f/m2BZ/y1CH/1jePWbStqQVFmUf1BE+eSfC1ym+EBnLE2S
2E5Ssf75Mv93clT+9u8/S1TH8vW3teRY3lLTa7rJfnQsf38i3PpOoFaa3+jrge6uGrdBw7c5uuOJ
OebJXrFfSKF+/fRe/ZvxlSH/VcHMc0WUZMM0RBI3Nd7sn78txI9eViNHW7OUZahf7hkGYIwi4mIg
9Bk3RDcr2a+jwtamDJkWXrdwgzXybIcG3qEll4QT1TOxBEA3EPzr4S41/Z2C1E6F5bfwsSKr3dZ3
lDm7ukS/eYx3uDHeT3E0roNaUBA08mIO2biK1zIeMdVb5pk8G0TnRDHbOB9Snc03bsbdKixQUriS
f8li/+GL4TlGI+bpO8KT8pTY3OnIGwfT/cZGtKXX9Jxgw9RhZ0mfw4fETEsb09VJoeqHUx/vIbs6
rGogxZFezDrp3gxkSTseYMFsKxyDzNp1xFX1BEokqGtyP3vNXtBhgAGv6mbbM4XlAR884/KIThPF
TcQOpivJ36GYnoTv2gcle31GfZa2U5mj5snGxGI5tyIOXcRIWM2ki7GRrtlFIwma2cvH+Nz/5svi
tMXmYn4DPiiaSXOlzjbvBt8acfetuZWszOySAQZFB7W8zC5myjNRmvU7Z82Rhyaldo7+W3NF+B7E
U5YPlBBUpXwCfw9EnjvMkaOjvT0FR95UC6wqUhcG6+PedS48OpyerOiu1EksmSkcqVyQdZWsKHji
8ltgOYuW8dq9tNj/RnVXee9EuLGT6DqyM+Y0BShnjC2dCuodjsTajpGLdLZ1UZaCOJW2VsWpOJqz
zFsya7/4OXPJtvRlmuzF6taLa0uZRwCMGEPAQKNtQRjSkRMIKX461prlmFJI6R8ihgmtT+ELJatg
zYFhwjCAtmCOpVP1DNkIZPRMkGWWtYWDEz80V3MULBP6q4w+C3Gru9WFRZ4uvNx27Q5hvjv3AXAk
9GgNvZpDoabTuzX0cCEtoMdtOdDb1dIkpdPTuQgKAK0lLSTZMJjSR/+SMnaHdIlsulAoB3xaPraQ
Op9gwUuT6C1hpQGoOhnOqqDv1A/diMRdyMJioGzykpnxZCUFGxPQthF9pz0hsygcx0Tykr42pRtE
rBadqRTpei2JoHMW2x1Ts34WtVsPL/8H/OZJdx4FwzPvgQ01cJ7ol9PoQ3RXBu/BXGEbhHo0rW41
75KAcdhi2DZOEydq/fjRWrrFpuxXHGYDv3XQ6M5TIzAcFTyJAMRFILCkTaF5ChhL2kILDIJEmRn8
N6Nb6UjT63BavMusXhVWpHKMB7dYp6ax6jTUyTiu9W80C+PYe5Rpo0yy9Hvi20zxBoPmZIrCutXC
ie2A02K5BnKRbe/FItVMaZ4JzORooSK6HzvB7MMBdzvMTrSaIk6283cFBW+CtXnOiX9F9urVCwnT
nbEkttuyGAdugEDk+zFnHtlF52ECXRjVW3FG5d/ZLT5WLlNr7YOtocSlxB+ho8237kJ3od1lfk/S
16wlXX7HfVivG8aP3LZQbaaob0tINQAmkJZTQn0rb93XAADgo34PP9UI5OmkvGBzrHhXgNi+IM7N
X2BdmPIkfinUpYhZDoHr0TnzVVmMEr8VuQtNX1T5tnGncrOInHtWHbjC0S139U71DmV4ymA2IwXM
DHmFkDAJ35soOZSB3QuMB0gzsJn9Nwu5WUbKyjgVJmLbNQ9p7DX6ugRJ8VFt9JbA1ktcrBrgY9kL
uHrCFYzxhXrfcHFJ0k4LtunpefAeglKsyirfy1lFcDsaDoaTE53ZLplpZanexiAdJ/pSGeNbiP+Q
Wa7Hy1QsrVXMnM8V76r1rADQeDXJJeEDflkoc/m1e9eoKLXn8xCCD1I+eSZ6M825cHdXMva7dX61
3BfEr9s+e6XfsVRgucQJFHcLCW4MeWWRRytCCI0NhBkfEZyrrPNsn1XrvtwOzUVM1k6yRqkXq3bL
er1aWDBTtI2XEXyxHqr1IKxdCfH/RCM9WbYF2MGtivhuUjHH8PvXsNhiHknSnQvXzV1U3aZWFxkW
RnEDt2JCgvy6JZvQWZL/QTNXV3sd4YSFZUPLqcanWIMsE5//AzUiLjqf64ZdKrz/Q3RgpUJT88ij
tXbggTsA3bl5Rw92DDgN+ivp1HlwCe1aX5jxjC4knzIlgsi0Ejzbl1+qGNkcsBdxkRESEC/8gStk
3fhnCeAGuaMok03bGk26X7H4RldeYq8ctHhRQyBqeFqhYWKITOgEKmQTQ7EZ3nS6AiJg3lyyUJTu
zdHP5SGvpoiLWsLh1jXBgH7FBcpBCyuoYrlPq825PtbC2UyPbCpkjSeIpny4yWegIaYs3UtB9gz1
DfxKqz0MnjFH0UqMMkG3/59y59/NEKFaGNRB7CtJQ/u12ql9UY/y0tTWCbotW1mU0dLjOFRECFzr
LnnWdDS1+pKHl0IcnSGPDKmpFDwNdbTev4vulWl/1vLcwFfQfzHhkHD6NFOjnDcIMqObTE0juqc6
WuUJ7VA/EaXHwHJshNMOHZqOXRbb0HitAMHzklVSg01rbIkecbXGwx53l1b7kIulNexi6xCXnMQa
iOJ8pQVkkC0Ln5DoWdfxy15a2FzGQ8MjlCzTlgRgjI/68rW/iE/e5rKnB5KoJ/7+PRzXw78XquOY
mHBTJsGknv5WMXZBrQpWT8VY9zsv2SAGk7ABQAJg0vUNxRYogYce58d3/Wf2LwaJeWzJRfKhpD8E
hn/Tv4j8ld/6l79+/p/9Cz5PU8PPaSnWuGT/dQMvEh7I8B4WH+3T2Kf8qa2UcIcin4S9yt5AUyx+
Y39qK/kQGifLYIivjWm1/5G2EhPr79fGry/9hxf0pyamViUjTk1iOhSfvGsEL5+6B5rC0RH1Hq2m
mZauxcF4MPijxX64RXRCykiJhOfL54TwHsmIqrK6Y8WkkPl5xsmWywe3OlpbLQEfuayEFdp3RMji
GeJ491rCv36wr7pV5k7lf7qLdKXuhHDZ7jEGNAW51hzOmUzqM9YdN7hGoGSnztpr2IKeAK0sUFRy
H3nYpcqNMOItr7V29MY4z3Uh0dG8m/XKt7SZhDgdwDQrXOZ3iI8xkMGoeWMYRYJe3M+Z6Qov2kMy
T2m2iAjXNmZKvzC/PUQ1KLg6Rp/T6JOEw6iw+3CW87V4YxArKJx6C3JWRl+If4L2P3Z7pbUGqdyD
5qUqa5jSD8MrnDg3wmKnFLbBMXIp7/QytFsZE02TCKT2BcKQ+GSdZuBjG/JViMGFCCOmye4thTZl
PrVenySHAvujZOwBS4f5ipUjfwAgL8bbHD6M8wQSZ6hrCiHCcwCHcgKML4DSq9A5R6jQeaxTBfCn
AceEziC0SWhcd/o4bZ5bb664oWYLi7UqzAJxDT2lcbaoMm+ki2vNU+LSiD94VoQvIZiYHX4qbTte
L6n+Siq4SFg9K2jsfyFZ2Dj+LGfSnrG7KvgQ+jJ6hba679QXIYSRdhjMxwBvorYxP9bYtLBQKttU
2EE9dIpVsC/ev7byi/5emSgYeFKiAJ/11F0A2w+t8a6WjGZmfY9OP3c34/9GXzKkYCRHRflFKwJa
T8SS0mw6Y5/E3YyYLkg3wtoYJh8WEagl6sb4LXgP05vVgUChbauq7yJ7uII9+iNKoDzGKzrXwtrK
gLoAvbrSURwWsnZg5OmYGELeOsgakUckKkDYZmXAIA6JvrBJwyI6q1qndH6GMzpqCOV11lQK8qn+
NpbR1pnXG4nh4ZdeXbm3hJNTyAsd8FEz1RK78fFgHFxlGb/DtGqezV1nD5QTKDFBxyixtsEj1BLz
O03flRWFOGwKUFd+MM1wYMHx9m08CsDzsDR462xXPBE4fOTHprgHZyQLmt1J1z/qWPcTFiPJySX9
A86ndDKOkildI6jd5KFpS3ULcw1XFRV2AGsHn9zWs4O1do+PA9giFl4nh1qOU0tJbRAJzM479Rjo
j87k/ETs2EEEid+wDgviArxbX+75p/uevSbNilSFJHkLFcJ46ZeRuC3TqwqZ28V3snBO/FeIHJ3y
4J/s2Bp2OgGo6B8iNH7KZNsJuD6ZIjKFPbvlXsZaJTVT7DjMoqEsDBXGwo2oTYKVRQcp8NhaoRWY
cC/XI52Cz1O+3MgOriJYbWuSOuxobADWjg2Qf7zFy6VQzBRz2cf4dfc+7ipgXAh4EVEnKz1Y+f1W
kjaVu8zfS+PUEKzCSw10a6IdlYqIZWUfwRbK4mHiiSyl/Lta6AstfO9Vl5c95oXVu3/wkcvI0OSZ
wP9jPcB48FNN829GhtJfNG9//fw/j1zIuPDDx5W7MYJxGfL9PDJE1kbKo0ZUL/RbZmt/HrkgFAwR
NRpLeqKHfqjG/jxy5f+W0cLB0yUHXh136b8NCf9uaMhY9PcT99dXblJL/Dy/U0QnbUpL14hHfGAw
f6YAxEAqeNZBlAltvSPvqXkOjMMkr7/0wwHx5lVouUTxDOklLFXt0ytXJsKnjh7Tb00kO9VKOKjR
GP/zLoYPAZt5+GTXiTKM3UCaHTMhPsWQTbrQZJlLojNgPyl8at3Dz985v0NIaaqx12PG7idc9oP0
KXHCGlSqHjMcDqWuQ89V7r38JcSboNARNMzUFVxranxsWY30EA9bnFgdfTf5f0CBearm+5iYFgb7
VmmXVAe1cTEQ26MU9ySItKcatX7KDi4hRRt7P4PUDCuGj2FO/HaUBba0O+Z74SFyD2M4azglJzrT
gQCBVD6YU61kT02UuniC12AYB4ftebPq8SeXW8PgsUz6kXzXiqUo0a29+cPcdEEd7AQL26VdSnbH
Fh/sTK3FU48DiY0VgwPIF8oLEmclf3n30wc+NxxcZHCW9ug7m5p4JBw6U+qHD89UZmTItVmErAqP
siVeQ2EuAFNzWdbda0djUBf8EOEZDEHYWEjwvMammm1x7y/HQDRa817Ul/VJYPCCrQMQZBDrDJTY
H88CjnHGKkVbrjV52FKzi+gKQ2WwvaKyiRZkfAnSrptF1ixzSTCiMylL7AahzSbQyheg9dsP5VH2
tsTrc2ZIx9yWIVSxkQ/6IaA5PQFeO+PmznhqSVOvmkKY8ScLBq1YFbBJwk7lPBeRCKGXODsi6yrm
3LySZpSugS0yOISwWZbOszVsYidlZxVG5w50YrquHh4nlnyzVGXSvgbBi6uTT7l2Fs4mSlG3gQ1p
t/qWgiVsLq34ZQVgZ14bfAD9QtGXlTgz2TmWDJNYfw/nDr1AxGzUlZcF+iKR2HJeF3qEBVmRlKyj
KJ/etmK+q5wjpB2RtGcW2dS2K+CJsXkcD2gLh/QUlGvcpsXCY8xK2zwRwH4UKzG8WFSKlvDURzNc
NDFE/JFZtuuK16jW16M2Eb/Q6AGCeIBNDm8/6suFb4wvKe5hd3G0MWhe6N1SHGwmPd1SaVlDrwDJ
u/lZVkA+3oVe3aIV85WzNoJVWLrzUzTcRTrXMPWGDtkJ54t0jL14oqhXLnUwXxjFRVAF5CT1XyYN
bdouesAG4iWo0eixhpVec9pfxX+M4US5epbzlzHrptJehWg9ZMeKGaVp2cO8qCW66bHXrDi+x7ry
ldrRdeeBvyLaUr6SGRtxAUfBxc3JHYGhyJXMyzURjTk+03R5hXPaJWdrSelUTNiKIt7oV+O0l8mg
OhszK9xZySqz1TmC6a2BMxsefFs8nbx7YP+wfYKElSJs/vhpU9SPawYQQsG4giXqrWDyLYoXIf9e
u9q2rpZQJ/NyZ6nX0J8r2SZr3o0M6Xhmg8ewuPHHSMvIseV8k8XYcBkhF+RaWP6F90Suprq+JSVT
5hmTYwyhsvS6Az8x8gIr/GrzJdgsWwXVOuCDmQTsI4jmoKYO9VtEyQzEFULsBmvkOHUS3SeRHQHk
EXTu7BtT5mCiueO7aPGxTBb4bWVcEtw4FRlXMzgOEJ2t5INtv3FJufJE2zXmDohK/cvC2MLmkhVN
PZUXrrAD9FynE8YxVIeaOInSTQZH3Y+nuvUG17dL+0lRnSFUe+RWQ3e81NlB+K6ww5kbpuSKnSUz
/g8IVq8t45n5riBMAmk12JlxUbVt1uEDZ6lCKFw5N4WpZZcezCzhXel2qbEbfIwgG7rgaUiq8AAn
PATJuSSVNWCmvLWE81IJ745ml/Ic0aun4AgpeaCvPTy0kGR7mdRVgoDKfQUAzJz+l1c1qSN5jQba
ZBTTegtsW0zj9bn23sCk41igwxEmHYkyb9bFhQ9pXJXXylYXUWK7xNfawL9etG9nQ2/oxPAwJlo8
l1hpUMBaf4xL/qmDC6YWKOxASGkYfSh1/mZwISkSxcgvi1fysH/7/D+rKNIiWS/C3iErwJJ+mAD+
tA7woTEpBMcj31FmoPSvKkr6bwokk7kEH1aJy/5JXMiHEB3iRRq3uMxB/oMiyhhrpF9Wr7+97jGW
4KepRZJ4gSDETJTDUeXHjsEjK+NjOMgGWr1Hf1LItniWu+xRk8jr3jrp00w+sOZNXJ6qFsyHErcT
HbREyN0ha445kHzie0oaWI2TSG7AYIoVtGOZaz7IYFVxCihfZpfZmMrSQ3gUjYNWbGPb3dGCtx/J
Xk84mYu16N4SHijtAVMMwIVHGn6jrzACd/Lhu+Sbeuv/kkr8tlXGqxfLZ4z6elesim3hVPAGtFW7
EZcVd6fVPv/Z3QHeE5nG4AfXjMvo765raUyX/eW6psb+7fP/vK5/dAfIFLikeZuNn1NpRkHBOIzT
+OfIm+K7/tQdyBpBFxoJqHQPxi+aAnoDBUAVlCpGrP+ZaBYxwu+X9q8v/cfHf7q0667NIyclBZBd
K3UOBk444aDHsGVEPSZ6pjhYQohdnAYvuTk1yYV3RghHyLJ3NmCEZTRVofyj4xyp6DUpquaiJkcL
LbsOKn5W3iP4kzxwaziHIzOAky4DBcUigmkYW3jcbjB0oQ5BoIfJgRqrJ3tgodZc2Us3gWa0ZCkO
VV1PjviJ21NGVnkVH8ZtkbJtb/XUWgwyncd2WEE29ot9iG9mn73qX9j9s4nTnLvqWlsLz/psT0rM
wGEtWstOOqgZIKlyNfbdrNModoK18k4poPEjK/O4J7lZuggbqYeVq5ATsEx/1CKeCW6aHaeqbbAZ
IF3Ukw9i30ETtEfHcp6RIK3MBhzCmZWoqm5iKjuSvYGFskqhr8e1a63burC7EuLBkYRlpI0hlB7y
y4C6B9Fo1qh6O5bneRueRCxCicKIaRYjL2znVyedmm8MH9JqoeLMlvs3vyhXLiMb56sHzphRGiVU
jAGj0STFFhC8AMmjTIHWVHcLQV5BvMZmCoAJFli4E+bKkvKomUPXnlYiZdXMemeJxW++uHTkBHDo
n1k9PpW9e61bhhsTFv4RxrqHgoIKvvmZaWTwAoTa/EhfWo0UvhmAM3ZN/gh+xfudLP2ndctetT1h
bYRuCngUCZJASwATP6kXw935sObW/MuFdGkss02sQluaSKTp6keoq1Js95GzpPB14njbpeTYLt3u
wP6JBPuEovwyoFPMwEnyxUljlV7gQAsyhiL4MEyT1s6xVB+Gsiz1Y+SA85rrMSQU62uQ+6tMmeCO
MHqVil2eaU+XLFl+v4i2yQj9MCKbWJUM8bit6/dbwMKtXob5S44WTFzr3cICH88N4CLSlNQFc0ZN
WwTdLZJAPm39itjtZ1nbUbgk21JA5tYMYM22eKZGtWM+E9qDgKIrO0GQiVCY9lzqY6eTjwpgNK/n
zNpI9KPOgzi8YxCvevZ14XeQIpA2UTzCaa1TTBPxXJ05Ujttj9WoAcEmjQQhbi6liKolsqGVO7Rt
3pDuI36WNj0No+sLWU2OjFClL0y9Y0H3RzYVfD1E4gbVuvnwyr1ExQkGy8I73YxrOirrJP5kU44M
lwYi7fYIbCmMmAVX4aOTX51RrhlkU6k2WPwgj3PCU+ocEDx6+sSFXi2/DtlnqdyL6r3NuFL3hV+u
+hZYMkMHU/m2gpUGkFDX1+4oQ2fuybUcopJmwFn/yOuh8LOqZ1LDZ78H+hZxd/2Nqo4k8js+VJGx
K+CY8i03FoJKFvGyTT6RiaRWZJfGJaAHkP1DvWSnnVbzhFLW4jG2QKxBJ0TjaBxqZd4jT/D1ls5t
llNZGtkhiLbtG+43sk5YoDPi1oablJ1M/+Gm95x3tea3UYn3hG0bKTFLYbjmTPmre4XcMCduAzub
sZWcN6k+AodrGb+ivabdmIRrRvLwgBrps4azfyCwXQ1JEL2J9EE9VwKSGx6Z6hqT8ZDu5B2S++bB
Eo8/eTiAGUc6xrdXfmf8Bv/hBzm7W0PmOJZkhULubw9ykYP1Lwf5r5//00GuIjUcw+twuY/M05/H
fBqwkz9pJuPS7V8HuUwqHSwRWRxtp+OHfhrzsW2TkQf+MTX8DwpUdRwy/lqhYr4RZWoM1ncY8LWx
gv3pGNd1X1EFKR53ritDnsrRLHxnPu5+Z8UMlJUOuiKYcWlIx4hkDoZHzbNvD0X9YHmSlm8pnbk6
XHUJJZW8VwJt38s4GTCMjTbHkBEH0miooM1mo99Sknsg5ukrUd2oLJRj8VrSpAobQEUVdxaeG/Od
5AhsG4m1TbUVEmepXeUqCOWVaU4ZFfUNURUbsVno2Vrp1lWA+3PJCNuKz6k0r5pTJC0gHLHNGwSi
qJhz72TvQq5OwMoAX1uITU2aSdJDG06aypwSYsV2PJNh0/OvTObGkZeO664gq4pnHCcxPzVmloIS
A4Asj92N4wOy/yJQKOIJGRI9CqSBmDsxXkYagm+phKEmInu0MER+yiM/xJzG/rTHTUgGFl3nVwgU
q5bcayYZczV/cfLkbN0AUvvS3RWehBpF/BWk9BGOdBRwvP/j85OmX2EKozZ4lM6qcs7mHgHJ9W1g
yBkvKY9k4Imk+uVw2+DXYnGLP0jLNPoV/kdEhPx3+cO5gH0WiYGB7FoKqh2M09HoqxirqyGeqoSZ
lOsWwIjskU9i7kM0bXyc6QxHm5jPHHPMkXr0+QoMZmJtBATpEOhc4zaSRf73L2g5uN0VP0qGDIxQ
HqPtoOh2wTqPQAieOAr5Jg4ASHpmRM/alApjdFmJuETBaA5IEaxJLfOTzPUeMuAlYYxjYuQpJnH7
KDFuYCUBoqeyl4WWU/Mr2IqI6gZYdhRNzbrL3bmZLYA6jFCsaEVyYcaDGf6U+YGQD7LUSl5hfvCh
RQZXc2ekM0uzHdT0krOFX5kLC7E/OjLhQFR5vsFMQ34WylFl6VxlyVTmEmzds6W+RGk6LYqtWSWr
FvmUXs5JSSbKIM93WmxXxPjmS8JSA+gDDtlVOCOJbGCa7HqLNNMpfZl3g99xNpwUgXUcsCqwccJg
mc0z9nXaFJOU2kwH5sun6DuDOxzNE9Z5FF6LQmLaHB+EeNnKI7R+J7drCHpvJlqXePsDkaOvinIr
CFsyXtojKSnUBB8Fe0RrkyxzcRT9cYDG0lELToa8TIlZG+kQm1bclPU18XN44YSK6FcDt4hB7jIJ
jmy8hI8vVO86zF5mPzK1/5Gg4ZeYe17352MNkBpvJntCfE/rhBF4I87xtVG21oyzmnEExsmk1Bi2
VjTo4E0AzaPivRd8IySYaXS+We25qm5Ge1C7o2ocMHnzz+ZUg6MJ1qM8M7K1aKORHwvkZo4ibikv
9s6ku6efLAZz8d7wAvC3sSvVs5eUcWwevHBLjjw6t99WyRmNbPnw5Rua2yx/MUkw3huG3XiYxO2M
crcBkwrPhTUBqgEaAHB4rA1iSBDOaMdj7eDwnPDZG4wbho1Hqz7m9XVskfN3iE4mq9xx/yCZuwQ+
44sAT4eGxOfYLV6zhsmfNO9RMBFKlf4Pd+fV5Lh1de0/9MGFHG5JgGBO3WSHG1RH5Jzx698HsvTN
aKyyS7dyuSxrethMwDn77L3Ws+gABgVMO5xZlAA73O4x36tgS73b8KKDGdBSv82BshfDpozK33lD
8j9dy4883gRFwTkYMcz/2rH5C/+xY//58X/s2Jyv2ShntPhvwLC5OfSjpYRvYD48/2JVVWYOOUL3
P+T6P2/WHOJlAGOWJs9zub/TT1KNv5BImT+/618aSrFSSt5oWNrWkAd0e3ealcgR54wcOASZyBLr
FNhGORWjUoV7k11A9sQPxBD7+MxZ/YAyXzi7XTkX4BbayDvjQyG7sjPxmc1yEY/U+fLseQ9Ngrv6
I4p2VngOFFKAunptSHYis/qrC79+b8KbHK27GEIkuj5O50AX1t0z4D5jPD8TrteO/pY/Kg2YsbSo
xFZe5oAQxh4hiXA2yoKzxJcW3cbiKFWXvL2m8kWsVybQ34vxrCNlVjgIuPh68jXquW4tE7qcwDtY
1XdPIlkBrYyE7nc9MzAmapfeCensEgxBlzek20uuXSM7IJjV+L7xhGsz7lHt58uYdKTYBgC4THSX
Bgzgn51IM5n4qOHQth8NXeZiYzGxsDV6zyJdrnJwIKK3waM6uZloqxxy3zN70tbyYDf1/N/BcyVb
SVBGO0ZIaXNSMDJ1YAmdcZlpVwz9ix55SP1uMsJr4tdi2E0cG8BFjkuZOSCpg8XRcwvxONJ+2yn8
/uZStGvCNHlvwnhPCrsHcy3vAEoL8WPcnmYekaS/TjuvB4N+yUB2Q8rNKQ20xfRurDNRtBOkEaiJ
YraHQt2rOZN9iWZKZavDtkCS0oHjxkuPoxXMWm6sTGVL/JJfnovyUXio5UcZcHpT01aRVBT9tXc2
YUQG+Wz2w9NLlGHX7/Q5GUZexu9TtoQEjYl4Z5yblibC4pmZh0wSCs1w17/0xxBk8MtoPURcjljT
cCuMfLSdg/J0FJ4E7drRVxEOPbBdakvObvACzIU8PRraGol5Tr4KmZ8lmhVaThuEsNRTEaM/4oVy
pwrY5+5SXlLnuUwDA/GpI8tu2kF8rTFJ1Qd/1hSRN+IjINUaQiRmU0fXrKvHmtCp61ylKS/pcbKH
9hmrsbwtBKTIRJg9zhACw2bDrQXnUAqOajI0odNVaHi3nGx8ikJQwEiNNes14CTHMJXqHvMVVc1m
OgYURypbSSt/MmERsg9L8ZaMq0ZVpW/kB1edupOBTDVu2qIT+XvdKanGdd7E4KSTIljW+UVr+gem
yI2anyUte2EXHKC9KMSJhNoMDBwdfThP825EHvuMYQsFhL28ghl+WQFDczlVIq5Hxq/dhvQcD6uo
f61EsiHfaxLY6y8ViAcXT3r2AKFEaHy4tclpO+TQwcPgVLC1BzS7YhacixA+sDe3MKXBij1AouCd
1MRNjVzVYFUER1OZiETX5KlkZpIudKmkdeNM6Vo6DHDdyCBYkGV/TfbToT3Vxsmcvkos42TT1MgM
rvxy5Lsi/tKlcDeP5OsBR9krB/IZ+sV0RLB1wUgQXP3vsOSssu5JpRfnVHpuOf9mprc2e0TMj99X
e8v7Z1D0KW+gYo67LeCj03pi9ia9Jp4jh3vPwljPbxsh3cN9oTJcs3XLGHjY5stHHR6wxSlA+ZaR
n3kAjbUvu5B2n//cI/MscubkOrOgOEOSDvJfN2CZze/PG/BfPP7HBsyZmCY2wdBzNPvcW/6xAeMm
U/iz36c97Oq/H5kVEyqEzIMY+CgzNokf/X5k5keEXaNUlSWNAzd2rL+zCyu/tr555frMY5qlrSYv
lCf6+cysjUIzdFFTbIUd/+v0nICSmW1S4+ttOS4Z8JPmJlyNXARAeu9/NEJF4o4FSQlyUQtO0JM3
gvelSxyzXgv9RjWIpqKNv1ssTeWKzB7feLPi98SVuY8ddIq+dv3p8/8Lgx6ZK78c/ecvgL4EwiZC
sefv8s9vw9SacOq7qgAGirc7duQGshv9oKrI7kMnnkzEY6jrnVoMYdIsaKGLNVV0Ce+2WST+9Ny1
4kmmw64QZkrHHr8NyBgnBxGTQGKPk2Ffq+NtemhZ00edDv5w6lgCO8iYBITex1HcK2f/lK4GPO9l
wCiJHuZ3iwbXQ23RHtAeIaZ/xZOR5mvm8+aqHy2islgc17MRTEGwAIYHq1DPcxoIBIRhInN0XIZw
36tZv1IXTkX7cVFw8EqZjpOFKStu4L1OG8+SN2GYPjT8GgMHL4lQKnnMvrfqIQeF1l0c0RXUS4/v
DHOSF8ZXcvOQopaCa3QTAzjUtnCfbBV3Lkm45OZVq4q5x0165WfsXQADpqtyUB/VT6+gpW3xgqja
eZd4MGER8NvgeXobueUccOgJLwEZ0OIlI21yljP70JZEG/6nZNG4DbbZe/pa81FZx+opbOp1VT4l
yYEBQ9fbBNcog9PMYK8mVTdNb7kZGU2JeFPw7OTgSQQPYUrVU5XgJdQK8hFLu+7n7YDkMdiLNbxU
FCMp03B3KvcTmpDE6coV0hUNKBNiFRkyHpcM28N6Kncz7UhiCD/BNqj67eg1rkIvHFkw4p70Uce9
UivJt4a4i4MTzqPgKInOLHeIlkwQpKPOoXhh5ckb1BM9x/xUwy4j/+ELkCEbj4fPrr1P5BscynaT
G8Qfg0oQNN3u65eZkGDE8dZQSTIoYInwcZkFHW1JuOPsCsgtVq6Gpi7lxyz+NtIznimSBfnIZ2Lt
MHFEUx14EES0zDAIUP0tTRokygHtE+TRiMiQ/qbPNSoOoEHK/PIX1htRlJ28GYzlJI3vijJ9ablw
Q0mBYzV/zv2Pbk4gLuuvRgWLQa6ZSPJdKraMhGCEL0SnvIKFiVSiJ93BO0UeZVN0k4Fbx8W0zEpw
voxJQhmRLoHPggTFhVS9nudTq3wpKci0jkKy0gIn5aVDBv7MGIXgIwTrREJX/SSu0XnEp/Td4sRJ
tLxF1SIkb0SibUQLufynn0Jhm1cm+Y5RUcxYb+q4frh6wiYyHw2QY361RnloS3SY/Win+S84zLTm
SDhaB/3dZ3xEWY/TbOpmPSxRO12+Via7KDZmsquHix9/lMLas7KlP1yoxAK0wEH+IBNAXd1D/rfZ
C0DLuFWky15kLwWOop4M+TbJTiTiMlw2kE5obfG0R8ZM3FoJ98wu3SAjyQj4aPf8rrkDUu6zYlXr
eA6/QLDLTg0tBdJLag+6reuBXaqY9lcZP4jBhD4XOaMBRzsyOqIrE70VCX4aV6RE/8h0Gukh+m30
JyWM0F0e72VIlNouVQiIdasA9ZZLpmXZ4dUTChv/wqIgh7QlQwmKGlQTfu2+Bf1DSkvGF7QV/G2X
733EVx0vA1A6/lR01w7GZ6B8OWPEt8BfZcauQ9tHBGOI6o2pW8HAtGZe9GkwlwjPYu9m+Hl8uiFc
H5XqmoScEBecbz1IvFawYhKFlcYpWBBJ2C03anGg9yQmpF0EbxI0uNJ6B8jsoZ1KHK+A4G5ypqG9
wYrnAeDnBievydXIZ3mHuo6p2Isfes9RsWXn5EjwoYSUPjjgGp8co5UxwRHFobuaok1suiXOsR5c
9B29Xpu+pyi9LqRRc7IyMG3X2VuP+pkRJH3jwOE0Ujas0eJzxAGticEfzXyM/AX3HYFSQHKpE/nm
B3VDSM4mDej6ORs/OhrqqyHdoIna3H/GuPSepUNLSgahm3ONxnyJTxE+MENZMhTlVdYT+v3M6Re0
cZW5MmlZqHBqxltuYb6I8lOx82jmnIriQ8QcSbgJOciKhbnaQYhXi0tibZG2QjKkPUfI4gJiWgGc
F68AqQc5MSTfm6j7yiRHqpbWrVuC8ghQQwhHS70E5FFNr4l8UQgvFbcSQSCU8U8hYr1YHYD5AIBz
TWwi0G3akzrutfY1sfYR6e9rdjTgqU0zV8/r3CSFkw42dtjezvWPciPNWrCArtkoXPzsprO89WDl
DPjWcFaGRN3MzqyQYJGQ3EsId0q5Zg8AQUGkQ7gbJgblefPQEdiQK2///kNe453Grfv7HwbmHhkc
ck5zHB98C9XfrqBLmQ4SnJYRhb1EVa+sYjBHJ/7dE8pNQoaQbo8bWpPw7KSJlawAh2xgTybV9tJY
YbSAQzekR13+6Ni+ZqVozygcI3vYfDUtVmIJ5i6t32wOPJ/IccALV4qP+sAAYWltKjcAA5dn1tWg
4TbL2JL6mKnVJsdKCKgnzrNH7zM5BcFZ2gnHoAoPOcYJvwW5tVNLIosZAbfIeQcinggdBptXwdW9
TCZJoYP4BX7yezYMzgCmImGKsMtnYMChBeeFXKEzuF+ONP0n8Quo0wDxHDuDcIFu1HIeqrqdz/Vh
bUfjN3my4d8QAUj6hmfwk6+Gofq8DPt+cDYh6Fmgtdn1OXzwL3LAaSKhbSq0T8w+3Yo1zmQ7WQUQ
jjlAe748MWvH86dAqLHkgJQoTKJQFEqALbWFSjqurMeZGCgCyVRk9BOxtecyWMiHTrJeexFK12tJ
CQCZSik3TbgHmg7sGqMC9hOTBxm8j5jdozdU2+wRA3bFOgse5a5y0hWSWL49n3muvwjR+nqgkzOZ
e6r++n9TExiCb7WAJbtuESlMjUSS4LN9u81xebLRD67X3T3oA//cU9KM1aNBKRsWgFpJ/1/KN0n8
5ZT0F4//cUoSkfnMfUpF+p2M++OUhB4OBZD+u7fgJ8seJgHalLpJTsK/oXv//5QEVk9ms8DpIAHO
xe/3t3qVsvTr+eLXl/7L+UIPfb8IKk3bMkCT8G2b/roCvdmI9xryNsFckyYe0BBB//jUpCdugYh5
y8BBnl2hzO4i6UEJkh1uO9RphvpuF8ZbwsXIrHvmXOLDmhZS8BpAn5P5dXm6i8RvXSHzea3WX0bx
TA4YVU7PIADbfwE9g0P8s7x89VxjjfAdvQwxTEs92cnYh6mGs22rv/TXLDiLxJMG5xkY2p/06aaZ
13d/uIrgVIX0Voh3Us9lxkjMLrSNyoosUFT1dNU8wAyJ+RVRJOsO6t65WhwPJBuA3E9Z+2aQOyuz
jcWNYY+4UZRnr3kU7sKddYwhmJZ90ET+7a9F+Hp5VyWtG8NyVCCW/IMHEcs4VPtstIfPUfhMixfk
F1543AhqCMoc83QAesMwF8F0bXYggpGhuyqQENVOGjq9grAizklh6yW3CS9Q7TD23I4vxRJ4Qgqu
iy3HUXdtt9iK3fJG/kTL77p0Mog1xrJO4T/FxauPjCoDR2uES2Er0COtN/oHe22kwUZfdLQKxWvh
GuM2yh6m4pgIjkikFKpoobgH4qbIeBbS1XmZlrgZi1cqLG9viSdEzagfPexb/spQCAknHawElSts
6+pRpbutGcRaledE3lj+Jsqgg7HP+8NXhY1A11eCcehjJoOLgcSkefskxwcryMRZUA5X/9xliHM+
4lsJ3aBiKShh/0ezxlLlX5o1//n4H8uQKgLuB98t/1ur8HOzRpNNmXkJNwL/VHjWP5o1xr/om7Dc
GDqGeaYmPN8fzRrjXyxrljyvlgCw52DZv6FwMOS5G/OzBvfXt84z/dytSWOqi7geki0USx+3DTpt
kWG3BetEXRFOmOyi/BTSsZTFbFFwQOqVx8S71W3w6kPS8bt3XXACa4Pexuxip6fnWMtbmvVle23w
NwlwT1xgECgAAsNVgwe11W8c3XtS6JKNaOwq4eCb8QVBRTmdGHbINcEAEJE2DfkmVD30rskcnGhs
k9s6d7MdhvzSfLOtpNLN8Hlikyw1hJI0qRnRnv34XJMQJXII09bNJgbqLGvc3vq4D605nqJbRYET
v5WEkzxX7PmLqHVBTuh3GueWAzCxVEAnraRXidLeVdZ63diKsZazHbAecqfYzifjA9hkX32EuLNq
tyJSLd4Pz0ihyPpsGUCSQgOJR1/5zYqJPeqMmBNKsjIRsmW7ZHyo8Q6r++FRMrY1uqpyOYuw5JeA
HFDIBpOxIJNsQ3YgJtD+GMwDm6vhERN/adsDljKzX9Tg8BYGMJ8HLC3C42jaImQk2eX/WJBROhv4
qkQ/aZ7QhgZGkjShjSYVyLImuAaQjuAAGzgoKZnq6cPseNIoEFcqS768M6WVZCwChQ5WdM2Lzh0i
a8HSD6CaqG6NVyvFyFpJocmYtZcdeRokS+hU+hWkSQ1FWzXaOYmiFb7RAlEgDK5FDuqqgrTjdRzX
u+e8YzhNxJb2xNsRX2j8Rw28nGdYNFYuuYnWg+g0NhWSFjWIZwb0wi/fVO1YpZcypyVPW6HwOUd5
GMnYLysHmKosAlstaidiXdbnfJCBCN0QEo+HoqLYSw1HSX+0cWzrBsffycNEHEI1Sjh7MOtQ7FVi
fSRYSpP6sSmKNX/Bahzic1adfqjy+mrg21VEBvrLhM5ZY4xgbF4KWH28hIzeBA2nmKvWVLfmyzzO
X/uarb8oABaTVbUOt/4X6seMBf1zftfWot9nF+CN4FWxpgCJQRTsg7hbQm/0neHeHUCxQoqxko/s
AKNyb/UrZbzXR7Q4oGiPvRE+SmM1bHNFvjRHNtI5A0iadsNs+mvXIJDkc0OqsHLuOXf0+gtbb8jp
tg7XGYNJbVedJqBCWTVH26rCkZm8/RoTfkrjUdvTmkU0TzA90NVxo0y0YB9lnYFc9F60Hte08dIW
vaP2rgyUdE5JjXuc1ihe9Vhbjtq9jy2q/VX7KHvveeiELt29BIc4tEv+D1qOeInNbUSfqtvetG0t
J/MMfN6n5gHZLp7A3sHQlhf7SvLQ+uEUiW2hPVsZx7DNQFQbrtxJwfPbfRds6TUg9qM87KJ4068M
Z/C4Y9eNSzwSVJ6zFWP2eSJeiDCd0T831jPzEPI8RCS5qT0RHzO85ix33iHc+DXm++xLrZ5VEwhJ
vPXj16p/iz0wIicZMJmBKZKASc9OiPsVV77nZqm6zvV3NLht5+hnlRxadnpxHVvVRaAl60XHlD2f
cCo/dvXIzfM3yXysdH6X9CxyJMAqyIVSx7Id0JIamRbldJPoO7eHOtv3AiCvLdMX3OWNcK/7VSh+
TdaykFLEI29GcuzltVRCCKI7ZWh7TX1QzPvkffamvFTwKRGPJ65G7G9Gt/F1sqnzawoFrAPUmIok
woZgbEFBabjd47deeqIVhOTNhID1pGushecE8tKRYXga9U4eoU8RUjugqyT7R1HH7RkdevM6gvtt
KDPLXVmd4GlwQntAZiKjvfRg4XZ4iqSPooB43L7WoEBDyLVivdbDq/FdLCqdrWauwcxmfdOkV7EB
9PmY8mUSeSz0B/RVRfmml5R8rwofDuY1jT537REsmmNiLRHQGAsd5m8LMq8amXrrBDG4U90dh4F+
tfhu0KbqQElk03hQWm0ZsrD01bDI1Ke679DSYqKSzn3Z70YDk3p/aRhNG6F4rokV91kQMjdADlVw
TcUz5c0QHH1XtKw5UAo8j26f1ZFVhGEWKHOr8fV6HLzNh6HED5LYFZ5+hZHAyJla0mqu3oNFgmV7
iOlsyBaQAHE34uO05HUAEJpIHpfZzYIeJM0eWmCgm3Cde7ZqllCvQxvkWOAto4iJ5IOfndBK7yPC
CFXYqNGtNjdF/KTrHyZjd+FbSJ+aTHUb7mVPeMdgCPmUYHR9LaorYAswsNkLy9SWo03hu5FyV1rh
lPnK2eSHZCYMK3iruF+t2WWzqk2FZt55ovFcyU9ii3NxBYosIOMvPgrFSkeqB3+uXA7TMq+RWlW2
HNia4AAwmjcmUoKdwlgqnHHo+xWrQgYJgrfTJrUK7fXYrkSRPkgBnrawY3C13YvF+/VotR+Ez65b
d17tsloa+W2EtS+B1a12qejWEMZ69hbdMbJVhg46csvSVQY8ha4W7eQWJZNG6xBxJr6IGngAwstS
OQ0J4LIvIAz/3EqYN65z8uUkLnFw1hXKxf+m9MV+/+dK+C8e/6MSFqW5ytVw4MzeGx7540COyJb/
aCTJ8IOflb7Sv9AGIfXlz3VK4vlRfyh9saKZqghBkyJYnamif6cSVv7jPM7kU8LVxiGAaEZF5ol+
LoRzSc09r1AlVGrLgdKziIZtMvrkLrFJ0lfLFuMX7g2JXZUiEqRmvRyrlfRbuwum6qYgW0EGvFbC
k1E8GL0gKMgrHTr0GZmwSbDtZ9heqtzJ5OGe0aYzOszgUDjRJ9TGuhni53/wdceQHPG3xJVnGXwP
dEP+23XHlfTLdfefj//jujP/RRymLqrAIuTfJOY/rjvzXyRe8qWjk/sPzZpqwXPCXGZJv52zflx2
ICZkLpWZdyH/5oL8O5cdF/kvBzD6QPMoHy6azrBZ/hXrlfZBUQ8TvvvhQ7MW+a56hifHxKV5Vo/+
Ww49JVkyHI6/UT+KCaAjyjzCX+B3NldoBngfUIXA50lUp6/3FljW/GbM1MuNHBxGlb4s5HJMMbSo
B1xLSM1ynapYcykT8WLpBlzHJPvWcrTs9uCj2LwAvavFR99HCWRJV1xrkjVsh7NGN1sP7iEtW2TA
Vcb00wo13+4VgeMO5atakvsYim5CfFu7l2r/Y25z1lB0UpRz+oYQKyoVo6DbAFhAzZVblVu2rm61
Id4UydtISGbif8hk2aS4uCt6t7DOkJDPLGjTgpNNp7hgsCrGDCgYHEr6myYKKz1DL0MnVu3Vs9YQ
M4D1XijVgxIHONUY+8xG6rtEoyuCsDcyxchJ1Fq4Y50Du3Z6nQFlk3DA1M14G0d96PhaysCVNndF
N6rz8PfvO/CYxMZnxAhu9Wk8DxpLRWihWDAeBCLja7A/UemjvtkaJD/WGNQjvCTmoN3qtHRFVjnG
x/qKVIp9Ai9RxeTCX3xiwmz6PhTLXmZqB6wasyECh8yUFzWOrLLRvvsclTM5ME3wmMlrpdopycEb
mLWp66JwfDT9fCaelZsucemVuVINYW34HJYWMclwkfosVp0rjbZHjkyJC8sfBnx4fIstmQLMeJiY
LWuJmUsAAuQ3Z3ZYu6StKwyiRBY72uB8Jl6bfgbecwP435Otz7n3CBAccsdY2RpDkA9aW9VOPxUD
XqT10C+tk/bMpWSdglt71pFZBTbJexjQt+S9PnQvww1y0YzUL58002ne2ufmiDwd4Fdhgi4B2rjA
9P5C4tVB2U7Hek8DkkjMxr4AbQoK5hVLPzyBKoZz7iFFp2txosoR3f6h/uSRAo05LfMNMjbsXpwH
NOSJvYGCgoMu+nZJpPlI92zOD9StUyvvJ2k7+o6W2CpjPYepmApHNFv1ZIg0zIzMoDpoerjSrbX0
1hxrSuJSqynGlK1ZAXmtRVeWRwbDSECXHEz9etuNCxGKI2xekgpQpHtLggDUgIHyimCQ/AEZKtns
er2kzM0p2Cj3UmTOmBM4xLvWl5cT6bMsz7A4Y3nBmHIrc6kPTmi6vQEVAzWNv1G+1QfyPUAidQ52
Q45W03Afj6XN6dIQNx7Mr3ZprlugikRH2KS7kkkwverIYNUWqfyiL20iIOBDqRj4kI0CUaGuD8Aq
LyUnew1wFzCIrLFmLZOL/4ljhfDMKHpoQdE/c4EwfYdGm1H8srjs4hNhY+fgOsBMKZbQa8E9oe35
7NyAES7zZ+1ZMZYySNQOksacSEaU5fxc6GZUYKpIDpCeOYF0ar7S6gnQNPx8Qijek5vFGkR20dJT
ltm0QVyP7EDSd5BrNrMK1Xzk5T0m1Q6NnenbVX/jDQXwlkvbL4Hic8Ms9CemaP/wfZb8ZVRpKpYr
9X+gBsR5IvOLLtyiYfnz43/aZykdxZkX8CdaE5usxSaL+uwP8NIfbc45qQipOAx3BHKios0zkj+K
u5nWRCGIc/zv9jjN2fH9px7nb1vsTy96Lv1+cnFpaqdmos8+I+faScPoYPUkgGm9qw5S5ciDvu9J
UrFUe+cxBpefDJE0B+y4koEH0ttJYe3IgC5SRFbcbflmQgbaOO3b1CwI9yTGJgcMnO5phwi4pmkB
+XZHO1SY02r0yMnBuM3uiEX3AGobFngCLe8VjB3SqFp1kPmY/XL8kjMn7vaefNCgagtn8ZK/q6iI
mU3S56s2eCOMfJ2dq4Temm2xoNtTYZukVpMFYq6kYmuqyIxtiTHLtyrcO4kiYUEUnoq2AML3c8cN
bL6KJMbELIQLU3tGK46wuJ4Tg6x3K7A9WLb1e6st9Gon+Q7WHmOe2XCGXUy1E5RrtbNxnfsoM6yb
SdsPXUi1y+8pKONHBKP+Lr0G8Z71FN32ZGxkc4lWXC8X3jm9Be9QbqPnhFyT6qn9soTTyMyGz2PF
8b1nIgtoMbAPnM2JVNE74uUX+OCb7KXi3TI+cr3PCNsrtB3O2svGAnfuX9V7csLVXCNwR8sA/W45
G+fe0CVkSFslW8fn9U23EFsp7x6ptrch823FcyV8DZXdl8umWPCG+FYQyM7vjyUMdEyfLMw3pVnw
LRn4ZWgFPU0beUS1v8isjciE2SHfcbgj5Mk6ZuIOMcr9EuYJUCV/A8Pdx0c1RmvUJ3j3i/1M4sM2
hcRJw/md2/QuC89VCURJZowWjThUFLW0NtgKIjuGOPeAc95L3b65BjIxjXz5q9jDigP4aBHJ9JW2
2LUY5qs0Adh0QnYfEwxTBUtRRdYg8m6Lc/GpJxuLzkus14eaPYzEPAfILyJAAMT47dilSxuPc+dt
U/+g52e1QaKMayAk+ygDFth29F2aQnlD+DGwiXp2VSJ3DC8qwXbvyLaGB7pj38HRjxfI2AgUEb6C
8ITTJ2SHrpdXtUF+vsy38XE4VXvxkO3UFwtgzEKUVqXpeBobMa8U9uWnbjrVE1Lkt1kmfetftEt2
GvY9FP8rcUA6HuVreAuOOrL2e3Ac+2WgrcthoV/KHUlaw6fkoVax4YDBYRbCiWme/jmkwadVvbRJ
8ZnnqDNI/zMXKoVNQReWMgc3+gA1itKnATmK+2FO7FbxdgL09HHCIsnDak7hhJFpoowqKKeifDVf
o/j8KbSITUHXD53QdBvKMBiJOTWZurYo0OTkQJpPisS6eZzzugtI2GNmfpt9eul7FQP5XOuFFH31
XP1Zcx2IRNCkLNQoD1PKxIhy0YTDExESXKL1rLkUYNTu5FA/igYebMHNof4GVvAaCuQiKf6tBnI1
lO2qSmbdY0HiExBJsAKWPaEEY0iYO4KK72BOYqItTcvP9O+DsfKQU32bZF2MRAaP4axolbR9KU0A
IUZKjSLbSuKs7uMmJNo4FhefSELV8inFGxiuhvbUfCCcKN6KYxgvZ2nNPrjTW9OP3T5+l7uFTC+9
xHS6pDTLH6mE+s8QTNmZEUz4Lt3Ed3qksxMNhV72PL14B04g4oyDr760YhGwSO6UDTCveNb2cb/g
WPVutMfLTwX13k2/4vgQHsUngm74W9M5It8ZwPsrppt81vi4qbcLtUNZ7bDY1vOUp8YjAydt6ZMl
6mE8S1a+cC7zI9xJMsQggrPOq5ILcA4Q6NByE2JAACvRYvm34uYYcXv6yFKNKkGaspbJeDQrVh51
OCYQwoVttLaMczp+5oWN3h9ZpslT+AzElgX3q2/rrFGmq3iOB8INmVcB0l4rliZT51ecH/OHNGtC
3xMWgBl34dAe9V3vpWU34bJ9ZfYEcmMu4oZr/VifBHf4rr05RbU8x6cW7BS6IxxGVJ0MK+jrI00G
WwBrlU+0ImeMVecFQWiVzJlQBZgp/L+0LUAEWwReNUfTd3Rp0bnRsYdM+qUdG65PhHP07pBquiSy
Rm8BAdwf3ROhXoQXYLqpAHgucje+0ToxJlrN6Vn1mft0lkGAUadhSZqn4GwXCoWq4lgq/FJcojU1
caabRHdWWwN8GNwJ76P0f5OhIcjVQN4BSklkGqe6FLz5DwG0n6Q9YdOkEc3iB5xuejVeWZpM+GX9
s5Kuz33ntqtasuntOCamxW4YGKgo8ZVuBA1NjLLWJXCGgjsFe1QwsDpo3cacQJ2ZXGc3gYm775dw
1HrczEuV7LKiiVapFq9bFBZJYe69rD4C5Ep140Mvzc9ZeKEb0b3kc/dhBbLA2ALfaDE5WrVCroZY
YSBRi642I0rGpsu8eypDAAaOQKYXGujuINA9ZkxvUJgTvBbSvBd3jQHpwKGCLkw7FIjncEh/IO6T
cZO+pwscGTY1uIKpd3T5rAw+D/zqhk1sFh1QywBvaHfTgnMqc1RPXVNa9EvtAec6IF763+lqciJp
zo2gFBpLl0a4djeISCOfC17ZcDoPglOhjrCWaHEn9JCCg4qXH6fccWXBdSI1XAJRdakYwnC0blCM
W8cJNDTM4Wog3X01MAemFhEuo1ZXi4QYgX92MY6BV6M3pVJTiv+djwTWlG7sr8X4L4//UYyrOoRU
CEhA9+ku/eQRoR9GLS6aBr1TRf3FqalatFvRBPwbq/RDdkCpjk+TH1LIy//+hX9DdvDXJflPL10i
LvXnklywMomDuKFsM2xFkXKNSGVAxVhwsJzBPE2ND8DKQCJnz6a6lloboybgzWRgUQK0DOjApKOf
77E5EwHZYKUaImZVByVy4/jRr564eGPzwr9aszN74RNp+JUxrf7KvsZ3kSESUZ1QSWz5CTlOcyO/
LT+VJxmP01l0tI4oH686qmjni3mpR4NgnXWaabPGKbesi8wGmhSEacJG1dEExJVwVWQAyDk3JmaH
NNAAKwqlM47FZgrrvd5aODo5gcLWyYktRTwrv4loxiV/HY971VzJZrvgH4LhNAyiGuTWpDrvdMyC
/dKIdrpgrEJ0oXOSToDcPyURLQTQiQTWlfah/mwB/4s3OE6TYhX46w57hrTQoOmUtgEr04B5wGkn
zL8wFwZMSJW9p62ol/xpnVhX5cw7mLSljg8OVXfgTqgnFfFJnk4N9sBpTUF27NsZDo7+gZ1RInMF
xu0riVHdA9MXWhbTFghCOizat/oGi2h66iAkLQnGbBmpHTkYBXwEPAbBgemUx4yir6OYxYr62j0o
2HMfjJMK1Y0VE2Yiq861AYEQdEd04rLsTuMDiwrmcrb5ktCnauF5DrTGo0w45RqaIAclZlekXCsr
BdTLcnSzPWsYgnQHdBUMjr1kkwNEdRles7185O3G0jJiRz0mZ7wCFdbTvQQGQnLlbzpJ6ht1G2Pd
fWs9WB/YY5oFXaCtRcvwLd5JO8TLza5EDsG1SWmDa9Q/RATbyQvhgZTJNt5Kz8OeJz8V5gVc9bTn
eNCZG+EDdwIZrd5d5+qg7kA0kxojp9DHuHhQtUsPS6rfAt1BlBP4V6N70oZVR0YlVAoruGmkFmUr
xvXwVB0pAKdBPBeS5icPzyeQqA4VR7AZ9I2AAIamj6D6a06/8+C/8djbG+aXi0q1IJcYsFefJ8Up
MaaQtgTPUlsVxjYsEBnsy68QF4/scEMWzQ65eSE7bWsnHmoTuqZLfdz6SFss/KDqW/vVBhRAjqXc
DLTLXnuS0gPQKE28DsbWIvZGe5rSQ5Y8AtuSnoJklT3nwA/6mcMrc4INBAaBvczEjxJUi5VlTYsS
49zFkIMVuQZ+qD3E4L1CU6GXs2/qF5EPXkQ2qDNQmZWSIeEdll4CSLBLojHza5i/z7jWNacvHCHI
GouCkxdhw41k+28ddLL/4+7Mlhs3s2b7QgcdmIdbAgTBeZAoSrpBaMQMEPPw9P9CdXe4qtxxHL51
hMNluyyVRIHA/nJnroStJbtZgvlvEZekfbCXA9Ln2R3N4abwDuXEfRcnW9lRq6UZC/MxTDbpdvJC
nss9mVubNpfvyViUq5gxCcfkXNe2nLeR0yLY11cQHCuMNj2ehgeu2ABu4cJ/yRkC7O4EuBBWh22R
8xgW6gWJTb5wsg0OIQqbC0F5ywmJFzSUbW03vt3rs7az3jH9mS/KhfE+BmFuLJkcE83hwas+TIdg
wxdqGItiXFkzg4IT0UoDPntTzI126zaEDdQPbP3KirtVACGVW+ENsbsSHIVyeL6BT/kzNkmVgKj1
pEcuWxhsXGpfWrnibT0sZJqFOReWtnFkXZBcMC9x3OeOwKk6Mxaac2VssTY+ih2WcQTgkX8NUEFW
RrRSPrHu05rqatiCikX+QV6tKRcK/VG8x45o8OM3JGSK3Cj4cbvTuGSFYIVbLkt4qWgGdD5gbqhp
ugLFL9rZxX/S6DEdFlyP03s5rZKzT5sYncg+e4L03W9b0hSsA2TutItsj4VlJKCRPzAFdh7cxljz
0ti952cjcs3WkXYTnhwkco9TrsC97XG85iRDHLWcycrDjpgzJ1t/U7nsS+BFs3fJT0Kqu3Uj7aA3
F91DI2BOT3Valfv4XHJebzvqHihE1uDQIKLKwVHuLwrO1hzReipZAGbbeZ+hc48WsooD+KlmX9PO
QsidutlTzclSznZ1ehFJ3qNu8GQBfKmHsFRQYPc0SSBTxNxi+WUu5M3u3HQotyagWLRrfW4F1jmC
nlLiCpa6aXAmzV0SGGrZjFQU62ZE/KmU8knsGaQcayl8mUkl/KFadK7Nr0J6KDDWQ3kuYBAFBv2l
0S6FxCIEro6lpNDTZSvE7qA2u5Ssd+B7Fpb9ybojQieIvOO8YHqophFW+bNGm3VDjzDeQyIhI+ZC
KDjKs1a/tYJ/bigUNeZ8l6UARwwIU0EXYubOQ8vuNdZPA4OtyI0t7QSYR1Q51UBPpNRtezL1etQe
ujC8wJLzsZek5Xs4r21a9jf+Njaki8YTwWTTo6qYY+N53VOy6dFycVp28yqI6XxeDG2DQWARoFsU
C8TbUKa7gOA6YBk2SjKbJZ8N08imSWXjpLB5KvjCWDcQDoKOo79N/DxN3k/WvCFhb2VCz0nZY8Wj
14ycQa3HmVTs94V7H94HNl+W/KqyB2vETclWLAikq8SWbM6nKyZRyTb3dI4K/leTFM9JWcAx9FIu
qjwjCR+i9RNc5/WPKCDn6ivuyqHjkVKScMgB71h9fpZ4NWhtJyVMLpMWEwqN5i9SRF0oEXjuBEBN
cTzn+ZMhDS+8EjudgjF+C3fRS8uxtgwFsv48x3zJ+XcghTw65cqE+XXYSmL9lpDD/AfP8wjNMqI1
6FEOj3+V+WYp/bu4/ueP/2OeFzVME5KKTXl2QXAS+K95wvyXBJmMRIOpz7/zq3mCCDZyvMLq+0ft
wR/6usRWnI+h0IjPS5hc+TtbbDb0v0vsv33pv0nsVTXVuj/K40Z/hW0CCKjFuSqzsfZvCQ8Tc8We
mCYDlBvAexjgZqdRv0UT1TMHPTqYVhGSX4fUgWeMK946MueVPEJnjKld02umLssvdT0ZwkIBnSg8
d/xO/9HmAYh1ZiYk0v5cF4cBVPphZBMZwwia/8jK9HysPfmbnBAkgoM+T87R/YPTdtdeCcYB2oY8
MiW2KrzGPIryC8O3YNWX6RNPf+zvIagan3221zQHhSDulncNJIQDTHUo19Z46j4G49rw3A7jXUPk
GrR9svSvFfIeO9xzc3eAYMU61UOL6lMJVnQ5ICVB806YqsHBzya7JXc0irsNCErAYpBMLWgrS6go
Vknz4qacvALmv8A3dMXPTGH8VHl65mmtVwCrR1MFTJNtatAvyaZENrPUSySf5/7MK3D8hvqicQsH
lRxocl9Khoekzwtzrz3TX2ot1KVZCCtEJxydSnvIx1WJ1g2ga97gfyp0sVWv2mcl8wQdgbYDM7f9
CbEPeYfMJq5BmrZd2v3UYmuK6+GoUEutumbuicWmTh1+llZm5zU0dYQG7pxban0ign8l922CEKyB
AU0sist4EK9YWzlavCLESJAenUB3+FHLydbgdcUavQYfYtGO20Ye5vHSe8+58YsYb9wk25rmjn6G
Ze1VZN9MtoYaU85wDHmSdaK0ZadpEhnnVDei/g7dt+w2q349Fp7Qro3mJSCoTsYGlY2WgcfwdDc8
Cmq65kgvNx3mMk67yuNINWABinDE5TQlfYtWQNHANgd32qPy9A3sn0vbv4nYg3205SSZ26uEetsZ
1GDSiuGStGzgeoqcOFTSKjjsN6LvsWQYkpb+0icFlCcO9ZhAYm1S0Di4o4kqa2LXIxvX7FCnY8Xm
hvsjwNPmNOg9djxB9WRcxN+g5dhYLTbtfQ36fkbpc2arjBUYtEnlfYnARRLeGxm7x3hfy2DkHqmH
SMHEpUuRdDri3J0BhDs6/9lA6ZFtEoiatsZKLeOxDDecee7PgXFKB9LVD1hHEa0luvHg1wM+YzDt
DLsvvfuD1b1mRJLY2bo+yqBSv8WS+jRau6paFRGh1OlC42/QOcZ1LhtjWH7pVlH+ONVwVoclRtr7
80SAqEqX/BUrzwNTRg/biVXFeTjXg6ulS32muNXsZZz2RVxX/a67k0amf/ENsuu8T2ctQUc6QjtE
+0eLMw/9Xnpw5Yu0QOHvh3Cnf1kztCfAq5VCE0D6h3lC6BI8RQtc2KNgYDqkW2oAKCulaBgzy+wZ
qYONxjPZyA5Dcw26W7rl085EWH5O6jV7bqod1hDySwCE52luQhHl83IZwnTlgFAOh+yK0HarCC4s
fA9sk3enUHDTQHyzmZPCnujkth2eh604UFu4Tnpkyc+B8S1i4O05WLCV4+fzyG6MNbfQuDkENghH
vGjUhgGHkW9cTUAzdI+oNgP/nX4t3g2VHd/6E2IwqX6+OzzYfATh9OzIsmfBVz1AxuJm9mBd+5NG
qOtRfuSnyZ94L6joJVF5lNf+jj9beZ3dLov0RhEibEDrKj82r3ye7tT2q5p+QhYRjFFeQFUMFwAI
H0iNQvIFb4aXRKXvmj9ffpNZ7zzpK+kAdnWyJc75qLMAEBqiWtgxkEs+IDSscIPKj8AHUjDFH9Zr
950yPvKC0hPSnmgKk7isM/gEMYVpQWuSxp6ne7ZtAZK0fCgwL6SN9JIO73FxS9jeDUdRv+rFHgOx
6VW4kHhn4qIHOc/7Tgpv/D0fvUVrrOAiZMWwl6+PyrZ+HT5JJh+793mzMjoRG8rAwS/CzrVXMSnZ
g+X4jxUcQesVYcdngoXky/EdSg4w8J0P+XERvsnNhrK0vtoRr+Dv+aE8dRJGEBJZmajTg0u5A+dK
DrEE3YANVRupea0h2cebBk/4olrdOBagWMyQBgWtH8Fg9EzahXOwvHAAs8qOBvce3iwQXjiPtAXp
G5IrOEW2d3EjhzthsNl+VLxD7+srfwSdcmd+gRPlFOX9Mv/aU7Hcc1mwQAs8bgj+Ujkn4lMwLlmF
cR6CcZA8WbETgNS2eSz9ZO77HywW+U8WOYYLhbp3DKJz6slk+PlZLJw0neW92I0bvD5G+qJxeqdw
ovNd0n2Hool4kxYO4UTdHh/0AAApvnXKUe+X8MCFySVLul9Xno3u+A+eTXXTEqHpY5Ul40Y31k8/
gz83dWHDZcL7VWv+08f/MZvKgPMNi74uQIOsLH+eTenMVOE90Mg1w/9+YfFjZKO1gv9B0sRfyjGx
hYiGRihYVrQfUdu/NZtqf5pNf/vWifv+fPkQS7PuJmbOTQ5F19IKT5olXcvYi0PjdUp5IuRuqO/l
qHoBUGqdOazkDuLH9QOr0oQbB4BeNV1OtN44BhH4yWeyHTikEcMFlptwvic7y5EL+hmaAO/U+zNG
gsElyVSJTwNGy/rbDBEG65UWmrb6ylTFn5JjhkfmmgC7vxDZKA0HhCjyyEqEac3sy9fBvc1aaRNP
WopycJQB3Fqb8t5C2PN4gGSq073XgY2iLLJwg27DXYJIWoEitOjuTrTVOVyHoDjwgLnMaNqR7Btb
H8dnezgHcB6kPb2E8O3YZn8qs0SV8SaDN+ZI6pKi3gsI9pjKRt3R4PB0T+3oMBpm+adluK2s/vjk
xVH+Dmp31mvoREaAmxzU21DFRmYnb8E3I9+EjAGyldXvJ2P6NxoLIslC4A6b2dOzYKwUJK5P5stJ
8OTL9MCpFwk+jzj3klO15X14lettfu7Qf6YVIpL1UD4hQZOBeFYQi6UFL6lKvMwdgz0iQD/awMqz
b/z9qBYo2MyWDEykQzz/A9kcXfNEfFgz3wrTjS41z60ZxLHQV88GRTw2qYsFM0gfrf0v6ST7tnoQ
qFsuODN494/uuXNxZWDDwEubN55/1l9Vsj278tZSWngEHBctswNfOkAZgbwxT6irWXO3rkkRJzvM
gw+BE698Fa84N6jW7uN3zdpa4hvkIZaU9/pgEfPWDbpLm72m0MxeO/xIpdlku/Wr7wjAQcge9N5L
O3aiY7mtNeNqqP4qiDl5QcvTo+YJ6y5rJ2qBNxOieu6j/i94VMgP4bcOUhjgkrgEaRGTVdtRT4BN
+kV6lMnbcKLPrY3IqBSbh7Hk82NJWsD4t2Ey8YCMUfVSOyakV6zReDFhhM/6G0MYUikvNluFYWSx
ehAhiyDUle4Ms5aPDe8ZGQ0E33I+HHQ238MceZ8DoV+GPiz9xndzBAYYEx3lD410QA0ZWLOI3Z2V
yLVXGlcBCOjVX+CXmcnkawmZSzsgqg4cNt84OrZPGGe4ZKQjScQSKNSZCw0SYgXw/hF0SSB8Cp2/
RPQnsL7AyVPTivehw7zp+J5o3VrQanGpjmiuWGjoi4pJXfMpSuUwxI+JdpLU/d3T3Orznl5m5L9s
JE7Ym6eB6ylBfVchRd1lYnjvLX4NfSArPv9DiYDGYyrBpsyi/Q1sP4svJgEKxaP3Ap6zK36AyKEE
6v7WjEeApAXslpmpx/2k+IxBRH4wl0x0odpB0dCf3W7mmSnz9De6SnE3DvU26lkc4ESC3nTWKAgc
2LNjJccCQF8EvtZ8mWZuPcAjQvi1wXzqwaYtBltNPnIXjdFKByLudtSVy87B7oQI2bDauegXf2m9
JG77oMauzrEq8O7GDl1eY29kEpi7pcqTWUDmdWqILOCDgncR4odRYbroG7JSQAqrjm9QnPlUeXW5
1yeMB3jBLrq2M4NriPVFmM7QomLCiZH4LVRYDXbUJOg0uALrh/fbLUyTGP7cnoD+lbPvkKZzRbdE
WpIqg8PYYrpOhozwHcv+sKA5Qw23Wp9uGxwzeR3MI1K5SwNAICI7ua5YdSntozmeIKdslzKErT7r
XuLku5DqW0wJ4HApJfxE+KXKGUeHGJjW3NVIctT8yLlJN42T8fp2rorNwvgcL3zXlfQV4ly6n0du
Elb2ou5jS135bNxirfuwRM3W1I3PHTiUvcx460XXvFMn3y5BRs39q6u6rzxhtjGtkSGC8gzOkpxt
d5PC+1ycSKsBbqSCiwpVVuEAIzEacW/KoDzzLkKtDQHZdsJJGKiXnKnaIVXm3OKQV561Bao9AC5u
ZwFxAMWWz1K9QYpIikMmvfBDF6TvOt9GxeFZ1raxdUSMxzhrYs6xRpQAhd7V6jXDNNLhw/7xnS/i
FefkPF71aCxl+502WDd4oumhC7GnLlcBvUuMkOyYXgOcQgBNo9n2x6dFcQkGFP3exu4t4J/ihAIa
hx1hw31FsJMj3uMufx80Jx0fpWDd7H0IN6/yNnkQt/c9rPacu3nVeyxe+WftFicO/mbcaFrj9Pdd
xLbJPKtQtj9nMtiA58lBAGBz1qfuS/OUXgKOOYmdXtkYYsYGt9tzBaPZMhMzq/McUN7T+qgDzYO5
uhlwswRlU9j/z+oiQcA0Im8a2eOQyMk+483OoRr2Oyc3RGTWH3Y9Eh9e8A6IO09RbkEOC+gY0zSn
gto2HDirROl4paxTkC+Qt+Lwi3zeQrSOuEaT2IlUh624ryz92pFCF3ugMFsl7T7A2Ow1PxDq/+C5
lvERRCMnBP7O+YCzwf8nOMT0y3T6y1z754//Y641QULM5VXKj4DQT3MtDGwicrKoWzNI5kdB2n/R
Dda/yPPgg+bIQiTthxz7H0+zYv2Lj+FDINv+h+rwNzwUs/njV1cz6BxTlnCFMNaLzLi/jrVDn2XZ
YOiAC+riwzS52RmdcNTFvRaIqzkOAydQ+gi5hSN0ZOJ33LPvoXtlLk4r6UVOtfJK9zh7mY62zb7E
p9+bpFk1VvJzDVB5Jtq7iKmDYp0zyMV2KvxLFp4YZ+XtTz+F/3HC+x/hO74XVRM5l6BJy7Mw/vOI
XkWi30651GzkqT4nGVQmsV2bPhLuH/+INcNi401AfGo5i1ewH8Cq0TSQT40DlUulIaD/nIaPiTux
aREsCpner6KJwbUOLmZCeTUKsEoweKGB0QfwOBjBKtNZj72WE0bQv/imjPmr/pmtYfx2bc3n2p98
51mqCEHQyvUGx62llk+CAgLS8lIlJN/EBizJpy0Vl0OJK5pgbDRnfhSZpWlN5kVF967YbYU8OhiO
i6LSEVkfgwyPswHdqrkq/FIg503csMw3Gc6q7gen/hIF0kolQENY5lj1q/acbHs6hgSp2Rdmd7hz
glGG04gW8qOTliZjgv+G9jTWlDpCkaFej3tuG8j10pRpXggRzKe0rJcFX0pkqLs2o+nyPvBFFCSc
p0OXWe8GJpgmw4XGsUdBE5PQGsP0i2aB/V0ptoraLw1uu618uKc8eWLjseR/bgwM2WW0lbNDwldt
SffMHiixDxEdFInxP0GblyZS2KxeszBG1UiWE0tDWJnZLr5oXxmfbHqyhjVE5YjmhKjEW/NUaC8p
fIE4pA7cE0KKStVkM7FrrnR6LapPAtpKcIjA5AhYSdEjZXIljrHFD6B1CxgcLMMJec5tvMF+8LKN
IF/a6aVgoEBnTfH+KTSCzZXkBpacjIb0oLcztKngDjhgZdX4z+nFwJHtyBGG21UgusJmGJyk3ktk
3TqnkulSACB4fJGEWztsA5jp5cdkHfqKGsStpD23Efn3x2DEKQgpvY+udbXOQIjgGJWtfQ+McWWe
iP4j5VVsPz9nxYOVRLSR9AMsAE3Z9iC8MTqDNQoEXDzBbHEs8crn99YRhdxaqEz+SXLBj3tIhmKu
stXHZjcFB5b+6pkSkTAgkx7lNDnVab/XGD3lQtlLk/bEDwRpKaY2mc+oZPD2one/Eb00Ww89mSBD
WSUchrVYXlbNSLtM85nN8wfDWaWKbyFFqWyrq3By5ZKWO3o99PBLr1tnfOluGbEobJDVCHWXqz3D
u1tTegLKNQKvgoOjV9X9/N8pvRrDtzyqSPy7ufLSBxlc2a0lnMxyX/rHutgPnQOAD00aQTGWPfWz
n2HuYHO/SmwLLQmsrBvBmQIDnBnmPd1UXEr9dChzN+CQooXXpmPMnzSwcWhrekSfWMrXlZAYz3R1
J4g4OdmWEJ9DPndxFgv4/4fQ4EY1AsCbmVYKQSUly3g78ojn5JUdI6zz0tSeyx9yLWM6Uqh21pL4
FblO7UN6nGudXQfrW/ayHKDi+JW6IEg9i7aXziJd3hYXbypjP+iZ6XYcbab4khuf5YipB7tyCH5U
7z98eCX3TlpmSXXQ/HGVWY7Y7+47/Wqtwacy0cq6kiwHK3sf5ENusSTOex/eGKaurFoKHap/x1qq
iY8TezyWHVKjrCX47G360hKS7tStUjDUrcYQZyknL4XtA4T1Im0OBU1DgOA7Vsx37Fsi49dMMQQC
cR3M/E3F1v8PHl14ZkN+Emdl0/rL2lckuT9lnv/08X+MLjLtWBb5ZZHmKjotf5HkVMkkT2+Zyr8x
dj/HsVQRFLioS7P4ZqER/hHHwkxqotdxOvn7iHC+8F8fjPN3zp+O01SRVfn30aWKgkS4m5q8KSu3
Uwn80fzm1M1OYbyWFxFJxsDtiZQyaVCtd2oZoq/Fh/hsIeVMrFscBWXFlieXJp95jPeJTh+wNWTz
OcVw/+I5Ls9m1F+e4/OXO2/RDTpMDMv4zawaJcU09VGHgBhSpdWttJ2obmCtmL1DQiOokHcw8eWM
+6MmupJs66v+bBFHEvFbYBPFpzV7vo7TjbbMEwtl+h+0k2w8UDQHp+JOOWFsRxJv5MV4ZuEb0xzx
qjUP93qVGTaIJp4xfObYIWP8cH8JozeD+nakQC9JbwVHT9MdIzR54OTRRY/bZQskr4JWWwPiRspp
X9WSfNHdrrtjD26wy/VNKmD2sNidiSvrwQgYiuzmoyC2xVtdXNFdgQwAqxO0p0rttT7jSnF4Dj42
zM5mrXL3P8yhuE5sWqzPxnidWM8m6TaB8UMUTrkl8WdTLhFdQASirvHPBQ9Ljr2iQ9STnxXSRtkt
kjsjzGJ8AD0TwMetl6wxEC3oFMeklYLAyh4C412Y9v1wiOKdbKz7+Jr570niZlQiqITuDrG0j7SL
oTtZ267JPB4eaaZamSgE9fdMYmmeyBYM4BLZTc0zSIJxSyWKMT8RF6TNbyX3Qm6fSsizfR4wIA2a
88pvbiIvWZcWOJvuDyWrI505qqcbXU8VT7i/0zhu0DZhME3nobEfYD9p+HQsjejxfERMzQRbULUp
IxGi2EVzrJ1EsTucEko4X2RjMYfcVMcwllHn6sbCeDFegmO+Yir3oqN4o7K72mfHxK1W6rZL2A8v
CiDQ+GxvTQTLlOwIXG8vnsfLBRXg07UK1/yNAN42fQ3POS1z+/zavieTw1+zxiu5iJmk1kbzUeq8
VD0oCKdVvPXVlfYyZEgFgLMqNqMmwYVS+iywdLL4QoohkERXk8oTTIJyP0uMdZbnNtRJk44Vcdch
lM9lj82eLIRvXiZoqTkW7akZbjXPggzIBfl3xR2fIjpULFulbc5f4O1AtyaCl5UHNSaFACzqzSQY
N9dxnBPS5DMHBqQPLbE82Hg/DYs5wtF/9Tejf1HJSBYPaTk91FO+mwhdWeWA8FmfGECnaqBUZzUh
AVAvlxpsJPVFqB8UetBThCaWk4jdPHr/wQ8hArYyUVsOXxwitb/oqRAl40/n5z99/E8PIY2MMY82
qB7/PiT/4VlSVP6TSvWT+uv5WZX+RdkC1Y36j0cQT7E/HkISSWKNHim4iDyd5t/6G+dn/qTfb+t8
65Ks813PSQTiyb8ezzrf6KIspGxWIoTGjjS1M4wqlYIZyGYbS9ssjm7GtNFwM+R2lZY+sFNd48Xd
g/WZv9bcaYk+4YIRA0423JGHaPYZfmRIg34VbHLJOOLVmJsF4IpaIR7hF7V7r4x4TlHV2MQpVbWD
TYOvONwy23NZAyWXsi9U9d4mFzl8qk/qF+Rtc8NmJrkE2+odx27y1b4CFbDYKIhz8J8bJssZuO/Z
hmwQhsNeW07ieikquyEpnCk6djkoxkV5TR9Y/qsDvcjLOaqTKg4Aqi0Gb/EqLKpTrbiG8vbvf5UX
/mf+LnLT4sl0C98H3O+POId9VyG4c6lfkp2lb2tr8SJ995JDrY78cKErwlpBoC937Pblk7Y1mVNd
83S/JQTFrHS+7ZsPeAUW+otlKxef5fKpIF5mbMuIfUuzrMAo43A2qnER4CE+CaatXTF+iqlbpG6v
8IR6DJDQB9VtX0wKlHbm82itsuqxvJMeWFRKuJLjQ1EQuIrW4oP4WZairbeeRXj3+Q5EMVqp4CiP
l1hdN8YZZJwebTmST+DFt1I9l8TXQMl2oXxN6zl0JeNgkYvHErIbLhzW4099RmB4meOq8M+xsuWu
BRYCa3opXUiTiB6iRIMj+Yiaq9x5RDkqvxe7smen3bHbF0BaBiJgi+KYlcsI74Wp7SdSDYG2VloH
dGst26x+QMLTx5tJi+BZSJ+sEV8ADi02dLFbdgdpsOvP/Alvgy/jb3OheDf9InDFbV8dY5KeDoZX
y25eBvOLW1yGj5kmNAjWwUllU2N+BwWZaVtqidesRWsrD5eU6DQG4e4FG1Io/IUeghfyf7zhZHmW
eJDVyAT9hjxuwn5MupQiQMoCqV+AUhxUsr0F3Jh/sFrVjP6NekCVrZNRoAxDTQkQXYk6oKemnIpo
T6lPZBqmWbKxZeMQKtRDr8h64jHLA2JyLv+dk3uxaa/ETjgoJoMdww5DTYbYRCKegsZwVUITJNzC
yRTgeMIOIl+qwePAVfLWYMImB9ryWHrETwbz2H/Dm2/oSy23NSjxLMJqm4d4jf8bDen+IIbH6AG2
xXZ6itx8o3v5JV6GGx7yonxkFkxfICY+oRSoe+Oj+2APV9/KdyvbhTBJjSWrTsY/uI9sClkN7Yc7
ja978GuPDctPNIw8c0HIja8SHuIuZWhYWW6X0ZAdLbvhGIt7AWowxvv3Ox4j0prYSXJSo2WzH6Xb
mGBNee5ITORwGmffE5ajMt+Yb8SbGU+bT8U4shjCQBayZqPETYMGjaGZXWNmQVzB03yH4B4/C5Ow
bmjxxHPWoVpfKOFiRYq/uSCZVee4HbHn9Q3CnYuvTbJIqqP/0+iFnIIrzZzZIBVhQeSEbgVDdVoy
SjHEp5Zd147yxl6MOkr9AZdY+jR+dEvuIBwFupXAELGRhT3TZ6EtW2UH4HGmu5scElYEX+Z7BApC
hPQJ2kA+K6iVRuaZ2Q5YYgw9Xw88qcORs1H2mfZupUtNochVe2/iTWamLMc6HR+/IzBBIX+yj7bK
3UaFqCS0W8oDScBvRcTBisQDBjmWUCy51Ce4lXfxIweJ1G3rDUt0sV+o/HDB+SSUzCqiw2KOfSLe
xkzkqLJJk3kPO5auyf5HrRnfZVKXRDR8V+Ne4Mb4vtslUDylWAk6WWAGHVwryGeEt6BaY55XWRb5
iDPRLsOJgw+HeZPGi3aZPApf0vAuvU4jTQ7vWmB38C/RGeR9iwYU7Ma7p949XbD9d+0pe1E0BmCH
vtm5ImLL74iyYCuZY4D3dHrZ6aHdwqz3CGwDNywSEe+mC0pmanaEWLPypWBrEfMOMz2qW9byA1rc
wXzmx8LO8v5kbOLtfUME5CM6gTd9Sh7TC+XFx/ZDW8F03dw3kB829Q7k0ILb6L44vh2UDRVqK/b/
XgAOkSl0qT5xl4JPUX3ya32RebBZ9rTr1vdPzUXvc4QQrk6g21XuCN/RZ9KARlwNBMwSfdfqlssY
r5cv6gNMAvnDGpe+NR8tJAoHR9Y/CxVUhg1ukx+HHHwKvPsfxQfzofvOHv0toZGkWWVX/xMTxqHf
F8AK8CMS1GGTS7oJ/g7bcAd6JL0SxbU5JlcagUAvLIbbcBmHgktqMRL9Il/HjnlYZahOomNulS8M
jpxx0LBMOmnZUIMZoPHQEZKtyXixZb4GlTsp7iZ4ptQunPsPNyInQmyvcYD2yBpvqxpuATuxwjr5
UA4uFrCdQmuFQ11wd8bbOvtT2ICBu/F0LwscgRwytKN4KcY0jNjkhqxlawD7aXmlsa6gtGk0Vb0a
8/nOOJAk1hRalSMUon2HhTt1M+FFJTPEjI9cxlXtxRhMOqC5EC/XSJAM+32zl4qlT9GCtY30XQkV
IZAWSUvRkZPB78BhXdKP4u80ct6xz1WPinZXn4CmqDLtOm4RH4VmP4A38+cjCMa3QVlVFQjki+km
GMMlT7Y+MjRilpmkErg5JQun45c4nPsEIW5Ju+oD+0cOOgmVO+Olaa8Jlk7u1pg79XT1VPBIIV+e
wkHH3MH3geWHbKB0zM8+tYCyXe+D4ajWb4juQFTrJF5X5ldL70ZPQZfuDfz4K1gP7VnGCIH9B7ez
cAYaKWoL4ZODvIQmKq7G6SUp3+X6bcTwHrN+pyoj6aExUB6ukkFkdIupP5sN4yxeEAtohOEzwC2l
QxR2NDoaRnp0xZ6cUnAY6Dgu9umzBLU3vFEClhXAsalJtvk4vONQWiJSi9OeL01OHUvhhb6qnNt4
ceB1YmBq2CHHXGfVPzuggQnNxERo0RzP4P+TEvRnExwUQpSeX5eF+u8f/8dhB4YR7joMbShaCGx/
KG4WAQ2ZdeCcniZoMa8o/7Ms5LAjo8TxlSAu/bs097+CmzR/kKWas92R1Zjyt846ePH+PHqREtEt
BeS8Bvvpt2VhKgljZAa4aaKwxgx5vWflvoCT59ak9sZpOMrTnOnHjItZLuNc/toI4k2BfJfiMiL4
ZAAtKPFyO6Dsubng4m6wYrR3bgNxhol0bHdZpYC7Y4HiPzCtteFNvFbHSBwuVaI/JGMUksLF7cMQ
PUUOjoWZapJfMYPVHqiM+mWkmcFE7ooB4TAhDOeGiivUCPY+5PMutfpK1gFcj/rY5ruiW7PxHEww
wgBC+u5FDr0Y1Fl0NiPwEP170+Ci2qupNzISG9seNz0TlSUAQXFT8zxK+F0XnLJSdcVZ0w6ENTsl
YS6FwyhWd4DgNcPtcqAR42PFDUuHGh27Glane/c08HikUnBhdVfN6BACbyL5QgR2oPDhUiGYUGOz
uUU5A6r5xuTVjQ6rxiD37vJb23OzYGLV20eREwnvVb8pV3qDt+Tu4GSilTeq6s1onnIgJ/702Baz
VcePRWrpn9Hh6Th26a8IKuBLhYvdeBJAFZ8CsV925MhMXCn3TdAd6fJWMBuz8qX3myAp51pJ9kTj
Kd1iaU6LjamvBOU1br9l7jVzmVmR77Lo1HS5O7sgx2iHYay2XCyB4Hl7Nl7mUsPtBFYicWWCx/5z
am2TmnUHpxAsfnszS+aIcGnshHxD5+AZR/ggHzuOZccoPk0Qs5is+D8UOOCsYPwnEy2UiAIyZchp
hKXBIpOeE55Zonj3UmLxud1nl454zLBVIk7FkLxNzg7sX3iMSvbUbAc889HcFZBCDRHCzKUhKgOk
JNJ/AdyFeLSS2iZ+CVO+O0O9nsx1RX6XCp8hZLPSr2WQS22xMCNSJWCWzJUK70J7DEBHAjJnkqhX
pRm7FqZIxDlyfOwJ9VoEv99+9JLLuEbBdIAA2Ht1RxXAIX9VI7eQl2h3H5APYSoJPCilp3bAH6Z7
9dzP29oYmJtFPa6M2L6/07UXKFxia9nwhGDf11BSLiLGlIEamAMlZq9Q4KmBrC5I4Dq0vEuBX6s5
Satpk5wixQmX6juA4yAhTnq8Ur31LXrWKeL1nMH0i3yHgyZZDV+i4x/h+w0HLAI1DMf+XAa7TtMW
9FItmt6zyIHaculxAMekRph3N5MAnsqdfIyVNahpX7bJoesf7aNf3zijFrVDYLOXdxELuZcIpjrf
7Ro8ECFs/dDewvPM/ucdfQlit741kP+4niJMUxecj1ikhG19k4HYUKMMdAr5daE+c3oYgbYcSeDu
o2plXuSLea2Iep6aMxFeCnvJgj7INzAQ+cYK9+krg/2miteQ2lthY4led1aCtc8eFIbEvV0h5vRc
t6atPOBVSo7Dnm1lt8q0dfvQHvPGHQ6Q33M0W8fqrz3nlHWKKv/VUvyMJMwhLbeFr7J4FJ4ySNLd
Vv68t6f4vX4meNI/szzUvhvwZ9saZ0K54+qQzGWLXPms+rd4h9/iC6mSlah/s0yYKmuuPP9RPODh
64oFC0Ye7kDx6cL7P+7OY8lxc92y79LjAzW86ei+A5IACXomyXQTRFp47/H0vVBXupJKN9St6YnQ
QKVKpmjAH5/Ze+1bQt6EsJYIALvOzoXjcvzw8Wj56+aNvN34zLybYEKEpi+WSzpl364RMT0LhOm1
i+mlrUm4Y1e7tCAAcdW25ZbIBqa5jFkogekNlVfzVvfLmYVF2B6bTjdtDqF8ZoSTf3RYmIc162jB
vPjY99H4QUnieOhXpYt3KSKYAYXm2gR1Jx3MTbCtwWmMD4W6UodP8wF3LOVJoxwNZFUoKp343J7I
3wj6mS1ZCwdgR/MG4GZ+it2LhIGVqALSPZxCdMVn7dVUz5Ixf7/Z02I+5tne6TB5yWf9Oj0MCjeQ
1fSQ7plTZBIggyVYENAVZPAcpaXY7yrRbcyVeMuvDNRD4APqKjRf+ob5+Eo4N9HZbJ18gli6M8RD
PR1F76DlR1UlIJGT2U4bVA9xjCvvaio7AQJbUcubqLKnYpVBH2fJQxdQThegrY40nKEs9Hp8iLph
0WpM2pyEip3BA54rfzZF1XYzFChMM3On80wJPcVR5DjaxtRWWeFmmS335yUbZbsJXG3YTNja+lM2
CDthWtekc3DFlMzbtTsHnxFkHKBq9aHlQbCA+UDGiGcA32Xf08154A2Yt475SRV/YfGgP2jG5Ck0
qtQ2WUOgtLSs+BCTfSeN3XeDk34WSka8iSOGk1nMGmAf9niHQkwUCq0IokpVQpre7SoklJqWvWTk
Xmse6u8Qi12C5l32JJdUPQP9SYT3ChWsXGJH6QbLibCisVPJFQ9pIV9AfNdpuS1nQYk53c0ofBaH
KFz6OqbO7DY0OF9mjY++okFeC9F3Z1WHntA+qgqZCDj0DJQbZP+aCsSVjFsdncW8f+jIFP8OKc8R
qAy0dubcGIP3m/+9Jy0meSlxigP9GtnOjwBallgspzNvdN1G4sr6+lcttHU/xMxVUNIwmQgt8rev
HmkPYbVfdKgUydAQmLmmSM1VRbK7aNWq62SdOiVsyBg0BLszZRVWDxp1kbmUPqWam2C4SflWTa/Y
k/6NdwzsTxVEcgq8PKRqs0P5bzR6Il6Sn8ruvz7+97KbCCVWCCyr5/LbZIb/hx0DIDwyuNEv6FT9
VOS/ld0YTBRW3KYsQypF38d6/Le6W/6FEpmf/t0y/Q92DJr0lx3DT0/9J+9JQs5jb9SmvJ08BX3U
iZZMMw9weMTxoNNoo/6exwoErNs9Undryx63K1fkMnSDk6vOMByJqSQEMp1wqF0mwcmIJMPfkIWL
GMHUNarRd7P2BpQJBmeUtoA7c7pdc4290sD1qSIdefbYU+NEmeEoLDvSaJtYn7pgAeLl/Bm4f/dQ
NAvukTP+l20zh0coVjcmcmtVoJQIXJmvU44CjCkXAZFkeDR3r3sVKNtID6lJLkbMnyBbDkfxrLEY
KTgZiqnDzMi+gfQYKN64nPHgIRfKxZo+lfqv+LK86gHB9xK/64+/8Z3obA27biAo5JDjZskolmN0
wLWyKZNnkWGFz9jM2Ae09Vik96w1qVDaTZXvpQEOc7pK/NSuS9YOVHQC8likBQWtQiGEF8/sObsF
8Ah+S7iGsbOws1gCukjTLmjPibLzXbjK5YQeqQAVdzA+8aTHLArz5KwGG6CL3SxMMM4yC0Xq7UJf
iywZRRUKdn32WD2KrCAbVpEpK8niqnHPN/uX4an76qmRgSNJVEfzgHslgYRpgTUNzDou3rA2AbA+
cx/0e+ZLzDsJlc6ZIXOmz46BnJ1K9FDeiPSEXjLnBbBSFVmt5qxYO40syfzK+LZVDtB/JvbrmraP
LfYZb7VAVSOgyZl1eD6TTCL3JP8xkEAdQW+CuSl9ZiWjpZoZAu3WyBJYfxFIbI92KsvhVD3K3WYy
b4ClUf2okmMwhppW/NO95/f8kJd0XemrtmPPj307cMU7yiQPfzt76YK8ZJQKFNZb4cmctoW4p7/C
W8yPr9FsneoDvQ1ZMycs7st8HZzMF/PFwHgC4suwRRXSBJzNhfxCZ6CyUyoW3h4z0vCQ1qdGeVdn
gTZIChHr4wJGR3KeBdKkXd3RWmKFKG7aM16P2tFBJdHJpiuvWlHjGW8Y8EUTnbbdsaJBK/4B7hWv
dq49SaqLI7bf5AjL+ffyIO2Sq7JLX4V62R5k303H26it+uy9QAx4quDPtCsVyXoJkZxGgPHr/Kmz
5OFLyptD3h+a2hBqmR0glNJeB/SWgKlXtH39sDYosRDLp4jmq/Z74BF5tIafxTjbR8Xl9MjsM+T2
ZfUqo2D1EOFbqDT5tbnCLPPU9ru9bh1qbxul36C+0+zF5I/VBlQRmyGqhBJU8JLuQjLg+lh33D/0
Ed1H1TB1j0BC6ZX1GNb1Eokcikciuk6UDmkgVRSBq/YGG+qzTNrnoN/LCNk0j51Sx0tUeX5Tzxa/
u0ZSdevK3US8qt48KqAxRcZU2JQtdAIdt+FRzvc6mjjyL1oVuhifFsAT3j//ortQdjFUZ4BeHBiz
Ok+q3vkf7XvEnj4+liL08NTgcFsuCa5GzoH3ibTp9C31DWiYZrtBTb8Qz3inGPvDuxFwOisfJv9r
VBzdg0At6LkEu7EwDZpF9W6+hADRmkV/kG4giKfG7j6bc8iUbuRundlN1SAKrU5yR3gYmAIRe0YG
Q0DkMZLyrMRfBcNi3Q1xCPSniqRYcR9F2/lHpAN73kXRJpu4VtF0wFHqTyUTFeuBTDY4skV76YJz
GF085RA1LxQPfoGQYQ2avjSKFes4hZAm0f43LhdIUCcLQ1NM3RQVWeSe/jflgqxp3FT/PKX7y+N/
KxesX1S8qgjumMfNETSM4n4rFxDnE+4qkqyoSnBt9d+ndLNu32Jsh5h//p/9MLj+Wi7wVyoCPtH4
QVeZWYr/oFogW+QvSrP5pctsRlVdU3kSP43pyl7VPVmw2q3fz3rq2Y2Vj7di1HfVixAP5H6q34lA
yPdsMpXV4FYgQu2ZfBRD9zCW2HCSF/IILXiqs8Mk4RJkTVpRe1jDeeYUdvmlZpSNvms4pQJMBUme
c5FeOyR0cdAAztpUlXoYI/S0MoalspneTL25aZiOIEJcRnXMVtUo3TSmd2GEsj08yNmHEux6Vhez
Aoh+v6cl3E5gclF3WziO+FGLNZ2KKZ482tlyRDkSirceaawmf6Ct5uel4KimLeAYhh4knjcOkRa1
U9UrIznl5b4obUNY9gdjR68TsjpEntbajM715FuM6MGc/M6Ij5A2lMeTTNbI3szfaN6nvXCsp+3I
ttx6bP2lB19WJMzRplpvEcAFCLm2avVqSEtJB8mLhsBGmQygmx2xjKMW1RchBkihSYxaWMeHDqmA
fuE4L/x9006rguMHP7G/g26o4TOk7gErIH6XhBo8Ck+FcgIREFlbfckyCd643fq7YscdqHVkHFyv
xvvwBDiggT3yRlvPAgLsFma4V0s5aeOD3t+KzFWG91TcyVD/xMdw3BbyafarMmnwl+ETLReWeOOW
3AmTLWs3Sq/St3LJnyMw3/xdBYEGJ0FKLRkdfCYTOaRuq5hNUBiv4kUIzwYQRSg7uCaER3bG6VZN
j+p0EbotqgzPAbwNX7h+k6j3KCxU39wKvXwuWRGHl/BQ8pkKR0LBIX7VOVa3UX1bmsJJq5pFwpIY
mHq0D4dzhtOhhjeD8Py5yXe98elNd4VMRJ/ASSo2HbUezqdLLG1zX4d38CQzv/TiSxs5o8fZm55b
8ZZ1bl7zyp3WemjjF7GP+bTWwXiRm11DBSHspfKxRxYJ5JiYwulSBMisj4x4YuEy1I+m+BUwwKsG
t8c90c4+Zem7EU5iesQ5o2WHoNo2OsmXhy78KJkuWwKYk+JmjI+quUvCe+YdppJl4wMQr7r+jK3H
tC/Z9j1I3JZrpNtachest9j/bphyVsYXPvA4/WopoMTxVR/XAmIHHVhl86ANuCg/p5iqbeHrZ75m
i7DCMUs+iodoh0Wo5ab1PWGo16RQ/OF9Fu/+PQEdDIBq0cnA5jBbfqsMpCsU3N2cCwTLOhlgx1zj
/K5RhySyRNwhQNXipeoA5U+0vL1MIgFzG+9TUzvMz2/TyJSCZsLipg5KbHjvn2v5u7QeudJr7rry
trIcMf7ops9exoPLzTXS2A8j/GPP2LNd81VcrKybhuNoLkXK6TcKXY1KCN/kG629sioPxZPnwKre
htYa0oSrdzay9TWfvUL2pjP0dnVhUlUiGjjwEuELP2X5tnmi8ZaTYz27fS0nf5wUBk7effoYISjZ
zRnRvoOyA7f5HLB5YP+wE58Zg3hIZ/b+gZHHsIg+UOWDR19M8uI9WAnWk5WsIRWi/8fXjcDYyjbB
iS8Yynuqkk2Kof1k7C12E8wqyfCkFnMJIpCoJlEf4peE17gIj9JHcsPy4voZK0ngljYjcvD774Bg
qxxFJh3NunGYwY5rVDW9TalDJMS9vlfX8Ti+ydt6O3sQnoZz9UzXwq8B/AQvkavkRg2OYnOJY8Ul
J2BaifW2UJ3A4C3Di5Aceq7QRWx3i3AfMG6lJryn2zjnx5Fd+Ztplz/7h/RObPUuh3AHaBpdj/MB
8pxugEkUp+qy7JbqB8HYGI6zo48Kg5FLuBA/vI3wpp/6Pcvq0WWzT5jZNC7gnMifGVQ7dMnvVbGs
dt6KEpVrBF/wkiRWsb9ne+MUf/vHisi/a+AwSYw2+j5577blXhI30zfz5fK52A27xGlcc7S7vRri
Q1mhFsahTwU4jHsZ6t5CtqFH43DBDOvA95Qatzk1LMw34VvnIq7e67iiQeG73sVwoqvlv0RPwwVN
me8WG/+uQudf8zkLO+IHqqVmOQovdksCG6ZT9gOb6ihv2t3Q04kuYICu+bApAR/4u+hQHLLX5CC5
gE02mFw7yUkLmyiKBddA4UgY5OYKvNK32nt0Us/9mUjEY36wEGaABOAaAUCwBOMd2upycFBTQ0uJ
30B5HSC2P5Db5LncSf1j/2h8CP5b+s3aBihq45S4Wqt4J5DFNNBkLYLaEfft1Vvs8aG/9QIVs3yX
mHMuTHUFgxSpty07Aiir12xYmmC09gn+pEPxTqupANAizLQN7Jag1ZO6nx75dCmg6YKsi35lNfAY
PTQXuiiFW5PCMOIR4hjqqg/9mQmitjCO1BOFG1zRNPjbdBO/SahuwOuHbO+Qki+KT0xJbscyDgzv
B0Gd24ovNcqleMscl2zMb+EE8MqRPruPXL6RtCGc2gdjV9/1fpE96TeDPKP1bLLSHFKSvXGmsrZr
4cEiwvFYHpKP4Ql0Z4JHhpZRtqOz3N2jm+VMG7J8Qb1yV8b7+DTodrIyXe2A3ohAMnhSe+VoPQAK
oPyZDfDxgdCXxqZngOU5PBu3qN+w2mDg4oy2KblJfRG3xq1zyEF5zj7FJfP7k1+svvNPcWPayk3Y
g0p/3HFBolA4FodxkRzI5CCrZNFc/QfIYTvvhoYBoujZf0iMjbWY0Gdz/YaXwpl28bqgXedDpNnp
MPLyte2d6Og91yvG/px1xVNxJd7Vbo7eaboHu+rNuyoH5gE0tD8MX+OZld+h/YJqRm4mK3/0KIti
ywRC+PRPRXJMXXM4Bm9atQiX5orh/zq3SJ9x8m7Vtq8ykddXGUmXiYOfb/QqmuWQNuQidi3RrFS1
G1t1w9jWnkLUdsti463oeZjk8sWxa2yXANjMyyDt8R+F+sUgCKBRNkq+1VcRYqe7fzB7erlgOqin
HgtWZQe+E7s01FsRlgXiRt4vfqnoGtnReqUjZ0PQBQhS0aekbNGSfBUwYjWhdQZ+4IaE4WQpaRPm
LLZNKN5yBk0VLgwQfN6pbANtneNRnzqPHZh1GAAJ98pZi+srYFtdYE/XxZdsEtCpsdoO5kFBAmBD
JQpP9rUH79N4kkvc8CSZpueUtzR6HfRy3ZlPsgUaTyJYbGIrhYxXY3+oOYa+5pRT5BVdOI4G0dtK
oYs5wfqiWEfL7xPPrC/2zJ4YPc2TER8ucf7QNickp2rrKozPmZofVaE9trLbeR5pf/7dz6mGOaTm
2/wO7lbwHXJxMC9kAStOk1NCMamRhI7JQ4Zukz1n3rO+tUkesMKLeBLMM2dYTkwdRE+8NVch81a5
BMLpP/9Ti1ENfQ6w1iL+zhidK2xKed0yKQxkHS78aSQUmYWJfy6kTXnWEOqbqyy3xxDp3EE1Tj6X
QIQhOJlFrSVSvaLc3Y3RsInUZkhFDODU0aNnyaceUICNG5D/ynSTca8NhLQhF8SV3K+D8OwFqILU
Q8CMTN6A+gjMk2qdi051hMGFnjGJt4htGn7fbOV7hxzFHbwQhhCj0/IZiE4L4xyEJHrtFu4XOHDH
M97ZgpWMzJQl2IsmZuu/jqiyUXBTU3OexysgVyzeBtH1afd/aOzYY2fl2fhqRdTL1xzsvEyhPS+U
eNIonctgLcL1JmcNKh+5Ry86LJ54M3/sLAMwDeoIT52EkJKPEcgUPkzuhpz91cZ3y33uCusiW1nZ
Wkcb8Kbu1U2pud06eZvV4s16QCGHLqs8W5x4mm2JB9U7lGyhIfAyjHSjo5CtReGA4w9rTAbJzHov
lIuCKSZbZUeyedKR9+7ZrA7xymS9F8tQ5CKHLxMb2P5qPoezEJEBXzakF2qPAT0zN33WEwo1JKML
T6AVihT6OB/mLWyVeozXUvyl4DyU1e5DYo0Jqi1o7qYRbK1wmfgnLCGg+28iyImxH5lp19UDm7XU
Z61bFNS5MRviiZt6THORMQCSDnVu7ieNynCUu1exowsNmEKiIFSIqua6zIlYHA+su3yFqmo4xpzX
U7Ju5rZm+a9ibAawvBmdCJ7wfLbdepcB1niL97hRLm0uLrqQd4lQ+2zeIWviKRePGa3Hv+8IhVEF
1grGFfPuYw4w/fsRCmivP49Q/pvH/zZCMX+ZyQdADBA7/ZAz/T5CIelNFUUTLoGoz0ue35AI5i/s
dGbHBgMNtjUyuvDf5ifGL7PZQxU1Uf7nlg7rL/OTH8/b0iz+VwQNo8X6ydIh+36WTz5UUfEmcqmU
HCVM91ps3dAXp5ZIHZTYDbZnTOTPsSStG77EOnWgwL4+xuKQmV+NMq1BggnjAOebcrzaKrAnxXXF
YgQHcdhibw6rfpuP07GnIBJQQ1SSbJcDZnsU3ozb2ZkS6Lkdo0szhG6ljgh4uptvQAYMfDYOWExo
sulQpC7eFx+mJm3i9DOmrmQEzUpokRtOhptc4aImwYy0UCIWtRXVVvQBqd2LV/2rSgwLyZWoBPCg
LAL2qq/qnWyGjLgG6vSlt65xWA0FlrO9EUknk5utPCHapEessNe7JCeN4zL8Zpsz//eSjQjTjg3L
VsgkyokJC+VY+0ix1B7HCbfJytrNkqK9Dpex5iUgf+qWRInyegQS9KymfFNa0gySr27kJBf7U4gV
m8SKJbOgllmTuow+i3ClbZj1si/3l6wCunP2EnMjvLJ/wrrRmyttn5lbQ3N7HoGsZ3IEspWQVb+W
rx5YoBUM+HfziwgMdD9xStAMwu3VeAwBsxHHzhsRnSi9+9gOtJNBW20b7xC/CSFgvS+M+1pb5Yf0
tVYX7+XdI48u7w8ouxhIU7NCBBJXo3oVzf38O4LNIL93lkMyGVv/Pt6pU7oU3sGp5z2XxCpFpf5K
uUooxAcRAQNWfZtCjc/Q0rflF39iuBAsFT6FMpGf/KRxjCanhyqQwETPPkuSJHlT9sVLhssB1VXj
NCJKiEdxugzc+iUOa+ARElcXgtJXCeDjOXiRt9Sr5QILz17YQE9TEM3hMVx20AYmm0ywS7wZ0Mpf
iIMNbZ23+W6us2dhAzbz3N0gOrVbaMVLgZP6KVs1rgcvma2S6x8lx3zs6JoQxuP7Fm3ycNnWvOaX
5JpuihObllKda8cWWO0TDR9Acpwan5PLe8dAKyDK7mt8lUgYFKm3P2Rn2Oov3PxpRcwX/wILYX4J
uorWakm1zqSfMg+a+Czu7R0WpQ+taCv6Yy8gljY6dOy528Eu78BndNRBMcKIsJNo0BtvW6DXTeoN
Mo1jVZVPRdWyryEPGddrRLpHcx/PWUtfOAJK3mSth8A4ephm1rvdjK7J0wK0NAvw8UX0wqXHMYsu
Tt9b7Jmmo5FraPxecRvBY4N4jiCX3Fqy9LSiOoaAISjHjOjQZFuAlNiemCXuhcLbaoPgQjtGrjFR
2oHSl8EtbVjM4YrkV0b1d9X7l5KpYSx9pBw/WY5EqXorlGQlr/RnY12gHBHkfI6DJVBF9VMIhNvY
1bbxS8EdNYJdBFvBkccWmZjhIC+M5+4YIlvXyTsd0QLZALPDVZSbQ4UvKBzkcwZ0YGdN7avVojf8
AlsEUz90IwiupjZ9ixWzAdSBBdHJ79H7TJwSeGRLHN6pjA2XBDhoYtNtbLs5dhcNXLHOZW3fbJNH
xoePercU2L+UDvHOVFMcNSmcxScT3lYFbqsf07dB2rABnyqLiN7hY9A7fylo0LgZw3jPYVPY1leF
htvAPSsxyo7w23ZKvRti/TBAtxpaQslOJAesStCqGGXzbZc8CLrOuJsegtCd/la9IV23DtISAc7w
YLASzSmfev3G0jpNmUtCeHQNwTEYl1auvC2CN5UGzWdzmQq2PNowGDtlKXq2rDqdk37XIxhzBLIv
gSqsJEV7EtjooCLpw/huFs99Xr60sXyfI79ywBBKj4nbDaIPkw8eOVedr0bUYfqFOfFG1DbhB/Ze
VPjpQoehEK2II7pkLUPje3GMqoc4F52sTzYlAaSth66J6GuPlOmF9Oqnb2q/nuOAKZ3YIu/K+GyY
l7g+KdXVO2MvJ7DZYHcYJbfiVEkPkPBec3MXwUsDTlHbosWxtMf6gPVQgsoNr7smJsbm9hajHj3i
ApJucXbngHSlx5EYzGeGZdwW3QT/H+MmgCg4jNW3DmnSuCG3kcD6sHMNzU6IW+RNAxttvEfyfhiv
j1K94RDIBfTFe5LRSpfYM2hVQbIFvCFJLzqL5TJ6TCDXgYCGpLnCvTSQRPSUA7OJznp8bHUKRfNq
6TdTQ9UHeWYLtwQ+5NjumOj2NArNOgoe8nQXZmQhHocRmDiqHBccuWiwZduOxSqtdkxw6fT1tl4s
LWUrAnL2vrG86feuXxvlnb6kMd8sJn8jkLJNrlz0Nex0K/mke9W46Oi05dQ1OtjSkbRRwovw6j3L
88r9OTjG+zDGbK1RAfTO/L3lxp6hw9N1G1snGZeqcsX+L6gaFwN6ZUIkYHHWbq98kfPct0u/3hjx
FuVyXNutvmnLzcRXzQT52OOOqRluTEjTGBjztdAxhwET7THtOT5CvHKNQDYyHT08Di1Lw50gu3wJ
NeU1bA85xby5EarvCihBFZN3kZi0S9Oasr+iiZa5XFVpq73SPyXHHvmiCOWcgy6WrjIumWI+S9R0
M7E5QEixNATz3nL0aMh9c5Nw7Cm5lAiy05NuacMS5UhBhqSQuMDj+eoGcoaPybVAfBpuVrn0l147
E/rnvCl48JWtM5PQV6H4xppCT9EJHITuWjRorLhD1dwlE+8tj5+s4lA8xyME5iV6aghALDXw9ysa
w/bZaWsRv7NLCkLRGRM998WJ7yHTrdlpFtp4XOlnJz5e2++25I0heCnUS2LuWnisytafdj6DuG6f
zfZ6HPNoXNpNg20Dy6SVX4foILFMJlbdWmqxq8d7D2GuuVFrt4F77y0Yg0Na7skJTUAOQOiM4h+M
+eliFe9ZcFN8RORP6Ek03yHqMIydpiQHfC8CShfSx8wm3Qe6sgnHvATAiIJOUtmPaBDS92O6p0EU
acHC66jtc5y4wbs6390kHHsnsBhp0W8Q0GrPU2gP+4o6NERC2AP40iJS/exsdMD/GB4fuvTScLcm
6lVOd/hT0Pq14E6/lVVSndrX2TuHDc8xL43D8VagjY2bg5kUi9D67IczH22My26stuHJ+GzaaEPv
rh/792SbAJHhUPLV54klAEqS+YWg7wCbWdoKVaSE0DgJzqXWnIIc3xHOH3E+54N071shNHLixUkw
NaN7yc1nvPV5ZpMwn/+bo2FwpINowVXCRpo98N+swEVx1p39aQWO7Oynx//ev9Fv4bn/rx34H/s3
ejPDoGk0NU39Yb3/XTEnm8DmENSBh1F/QsPwn9DsmXDtFHo/6Z/swNW/bMBnwRw0b1Fjmy6xj/9z
Bxc2Tddo4Shv/fQrAnC6iiCy+pO1iapNmn5JAaxYdP6ulHLjs8nFYdhs2dbGEFcRlUVBRAFAjWI9
q4d5MMRVtram4qjYzlCiMgUBMACjeTsLrqKHKN0VGGCaJffUUjId6ow/fBT/Hdpupgj8DI/RYF9D
WcD/oys/taSNhxs6rFt521tnAw1u/RVHsJFweSyIGI9ip3wF6llJyx6RlceQz64bILUk3LkYUyln
I77J7NU1EGALGANYZdlifoXmIsgdbGT/j6c7P52/Pl3eeaYHfAriT0EukTaZiVKw7aPXsWzyCXN9
xXztxWxW6vgcZg+EtWjnFs+K/jafV8sJnx2horhdmUZuQoEDY4HZtrzpARCYbWs4ikKhfwhVpsE7
YrL//gn/pybiL8/49++K9tMVExl1qQmBD50HTRcGpgEsDGf3pqzPGXMmyoOWga6lvmcffTviJ2T5
F+zRXHJJFMN8YcwuZwuZcVUdwOoF3uu84IP+bLDzg7qn4GjkllkTNSnbmTxRsblU7OG6M04kTXtg
+htlK+DVmX8R/TCxh1lwFkhGsg4WGYekCRRvcwO9DsgyQPG8xs9ptlfMkwIGPpChHzHzd/HFZNKc
sH6x5ZWgO13yVifDvknerJ1BhMAMBNgK5HQ1LLfnqGidZgATIEwUxN0dqu4JpDP7ukIRrhq85vnu
yiRephXVX8r4yuI9U5pdiAKaLedUdHsdv2v9zPBuzrlAhDGSppdaNikTuIr1CZ4ykLuNRgmsSCRN
6sUleOlndXRoR8jVdGuFYaqVbKM9jIK2mwfUKg0KuoYiNUjBLo7cTEbke1MAA4O+0YT4EuWamxnS
cUDDwl5s7A9qhaM3eDU2JYw8ZJIN5bSKtsNEINKgCMixrNYvlTw4fkfSrQQl/AA1wUfcmXNtMeQ+
EiNDYkWv4FmhbFX2cOv6kSJgFwknwuNK1UEiIerPETas4CSy0MR3RYa9jLm6fqPTrJFG4ClAsoL+
gUiUhKsbeiInxlRKRK3Q/mQ3k8m6zNUVW4fcQtQYyG6PSWio7Lgr7CGhxnWL8Mm6M/zHo85teosO
TwDJHTwlKfqVDrCgeRvW4p6vMibwmLwyz9EZp2sbkhjbc4gkcL6I8QvL3FV1On9N4agCfXQy9Uew
E8A5k4T43Y1P0Me4ZHXLEgxUbFQxAnZqBghrHCl8EdF5duI228y8owTxDfSlAnVuhgEWdvK81YCe
x5ABJJOWfVTD+/w/ZfcwB8NVvPqCcVUinygHp4Fzdi8rNl543zz1BnPpCz2DWa99XgD6nql0FHmJ
/mdE2sz6fZ3sPNbNOLoDFAFJZauMmRltDOVTJGvvMjOrnm+WhRZ5YbyRTMTQjNWlBZ1EAC0oqVuD
gbGgbnqEf6RDyTRWq3hnxQ8qJ6a/ytRXCg0kveJNnZiqo5kZvY9pPGRgzI0jrzuxzkn0PEfRebRs
9MgqU5s52MNYVwXQ9fPMTq4XsJ9mKiCmNGL0IOxieEAAQP06Y72N6Z6TGVDVrPaybcWl8HDWkzdz
b8knIj5iyHpoA5mfrwRA6u2tr09lfu/UV0uk7Uc4Im/wvRHvM6e4RTOXb+ZXw+2vfXwLV4UkFY8q
qpNyx2K+D1/gPn8seR7YRXDT6814xQgxXknsQHIByAFOypI+LywZARLVit2gXLBuKQJz2ySELnm6
8C4DKqh0jD5Fa2skUkoN7xbw8AomPAgXrIL9Y5xvE24qKA0D9SiFIL6VDW32JiW5kwbWI5PGp+tU
V/1T9qWyH20WLenssydJuU3GGpImSxUSdGNHsrnFroNDgzFfO5dPQ+d6qb4M8n0t2frDiL65E9jS
TwRwhJuWEhROjXLBm1ffyrO6r7ZgF9IWqwwq2h3+jKsSI34/+IpdvaqYxwK+qz7A8RgTZoAbBtSl
QNyT1Hy2rGmyceJdYN2OzI0TkBhvQX+kpWspdXcjw14uSwOsZIpy3SLXYEtlGuwQPz8yV+PfSTjy
GKmSQWXH+KgLbhUqq6ekuMLA4jQMl/FzgHkn4prRpotaE7S50e8kCu5mNy2dTMaqcAFjJHRxKeAy
ylY11wvbiUVjEHK25XH0iv8KlDARo4GOS+YXsJBy/HfMee17Eu+gCPkrdCM3S9vzWTNRZpey/pcl
BJ5nCJW8NQcGetvIgwPHVJsJbREi06CHT/OLrr63oQmXsl7//a1VnoWUPxUDFiWLKcrM+mUKxrm2
+QPAVo5Q4Le1KG3n1L9KeWe+5hdL0UI3shHTj6h3ZNkZiaFhqI2GF3W4p67KLV4DZGfhEVGUAHaD
Dmm0UXGHwbbrjjGU1ljZqRoAm8cWkAUuKPa9LIILlq9EtdaXedvNoJGwCFQSxCfky2pD4PGL/C5u
Qq65kHZ2LoUYGdAP3VrAeOk84hVbvlXbJLlZNas8krJQiNltNY+oS8Pp6cFKe/T2pvRM6GurHaOJ
wfgJ7YA3x3Np0wcKrEjdiOPa713labyPMiLIT2WH8gn/bMIVSSwTt5mmXg43FkzxDlMhKgFY36wi
yeGwQqc8sNlFQTTnXZWMBXMEc3M4T37HR1W8G9/wy8J3aldRWo7g1fdCfFY64orn9PV0vR9rO06X
TDUrV+J+DVjppGeXyDw3HKnvsM3LbQpJAdFB4SQdseyXcXSq8s3ccCkKNihOQDIkCi2tfqWY7B3u
NIwpesLqo6wOyK7EDSZWr9mGE0FshxeIH7FFRO06mebHIz5A6dXfPYXxF+ic9EtuwEgEn/7iGubP
xTZ9KW/t3jux4YYM4ZObZ6poIpfNFsFWQz0YX1A2MKaAQT+Ze1PbDCqDlfha41Kpaxuz30gLzAK3
kk9K7C+hUZ2sNw+GXPvkc2nPVrSIsYsY7I3kk3Gh2w0wZO8K3ywl1NoVlh5bNYpwPYrgkkj+I/Cv
hZX7qQRnPK4Cq4wVrvaWtaqOzH2xQuAjuP2TjOBbP7REMSsnf7QgHDIlNJaw8WVS1pY/vjz/82P4
X/5X/mvhX/9Q+37kxViFftD89Mf/OL51zVf5v+fH/NfP/Mef/8hDfv2VM3/gT39gqBY246X9qsaH
r7pNmt+kxfNP/v/+5a9d4W0svv7P/yjyunnDqvL59VO3yA5OA9MmUU2Y1Px/vy0krZ4f+FO3+dfH
/9ZtGiDbIH2qmqIQMgsV/Y/dJs4sTheT0+VXYsJv3ab0C2U+KUU6qIJfyXG/+bOkX/hdPElk4eq8
2NT/SbepW3M786fmYX7qYOhmCp6oqrN/7I8nnDrRK6Sh2v9f7s5jSXLsyra/8qzHDzRoMXgTB1zB
ZYSHR3j4BBYSWmt8/VtINjsFy9jGKc2KVsnMynAB4N5zz9l7bbdpJUiXLPEAfKA2eXp8HrMP/Zok
dkM9xGbSVvsZMdIxnVa4RdljUApXlmuZi162OCipO6OSjtTv2QCisNwk3YXbmfATukP0iNg9wAOP
l9E4Ub/FkHOLmnWJfjS1i7FQtiW1GEbKhCQzcdmiiOY8m3h3mYF5WM+t2NAZ1rPDMwZK1wlwumGB
CyCESqZyBmnbhtU4NWLfKKwufly8WNG3BNqhZeGJsCYUDNQTLzwLpQJNbs8eOJszvHYEEo9ghVSP
YB+jBQlltJqmZZsziIu/25TODDCpmekpeB44Xw3AjHH7k4ZE3ISPxhx3Uc1PZ3Gdqd5DFiyz/KFK
Xos5NybZ8v4iYyHMXaAiih85VSCv9mgNFelOaOakGEzb4nOJfXPiLAJCHGR9SRUksSQIHHUTPB3Q
hctQnyWMBX4n8oSXA2NFbE9ebTGcahmPxLfyMVROgrhKomXzaa3Aa047zYpWyhxjuMifRROqAekJ
C6wWqKD012qgc13wdu2UXJqE7Fzbf+6BG0dPOIcjQs5bTEx3EHkruXMgwdFFaBLbEKm/UJ4p8Yql
nGamx2THo7+7UGEbICozmWM8grMAQCGNqzK90Acld7HaIgPEfNr0NllPh2nYT5DBpM8iP0hpsx8T
MnPmZBJmU4bi7041+H09/qQeFTpEKD7glz1RyEt91piqlBllsJJnuMEltk6LkkjVL6nA+4NckvqD
mwifYOa/teOSYy8Mo0eSH6NhJYK5Gri0XvRdtYw/ANkAKfNhoMZ7rXpQsO8M7pgzeFxiXUoVMBaM
+bpVfJiSm2yyBVXLBGNto2/xxnHQoJk8hYRMP9BQ0QxtpUk+QRurcSKkEPEVGvlQkph1LsDIi4mt
BIvVtJ0V1/RtZI6W5gC0o11RMk7tlpjhqtqGyWbKkAStLCYLZvgh+tYGBbV67zCWc/BFJPUlH7pb
WdpERUl0HZ4mDA4cq2iubHsT3SqmKVQxi0w75fFHQfeVrHXhRGN6GleETbYxoaHm0hiZKkiIlV49
zhZ7/8luhRPmQCE4cKxHYdzvIIRbytonbVx/zonVuQAMqRYTB4u4Up2aJ5REriq6zHO38D1GugWz
1aNQWxHpTBljZ9+Fdy5BtzfzPFjGegCXAs1OhP3b5RfeD/eaizSUwSL6gil+hUW+INd023IU863H
jOzScouPK6hWFlxxvb8PKSCunc5XPGzizlFRAfdOo+34/IpmizHmMWrrxHgSTfgMs0zLUjtHo/Ps
TRoD8sqBihczujFkCpBAopEj2GpBah4QW5+Q2XkQUWAPqYLl6C99Jmb+owfyN7ZUW7KWRlisOISo
dXyfMKfIMXmkiS0B5iVAO5xjJ0IqWUaqqr6sIjvf+tuPTDBW89Q1oHehi2izeNgrNnSWxhJVtxRf
iihZlbcgXea30b9QmyXpQwiaos8p/zP0Z0flnfkYi2WvbvwSqT5JwQV8uU03UTjqh8AFHKMWLuoo
YPSDx4hFPficHnrOCiWcd1Zk7BAZV05DpyGrlmN8WW9cF498I1ac7qIpPLInjoocJAnPjPRrzJpu
oLjgkUcqyD9MJCRYAHxrDAg85suoKno04D9WeSjpOS/U3SPjwssNrI+0fAgv5eCC3CnAPyHeR+Rn
5psKja4YtyTOFY5KOPCi5RiH1xYy7tbUHzPh6ImYOg5y9CaBhfvMz0qxI/B8oQqnaoCJttVAAUog
MEWBE4iBFWjfdc9MpBsCizz5gs+XkHt0WAQM5U7uROO2Ng/DPTfWfUUbVMcrgBOHI+Yrmtu7CfSl
2kxU0BRMObHKDPrQ9kI19TY9sXi15WI5nDtmYCvlucnQmKBDNjmP944Jk66/mRbjNv0N9IlGbPG0
5GhqRzfA8qhy/O98Dm0nCC1cWZxUfXQLje/KWGPJCFKKM+R4ETidpadnc5bbJ8sBb+qkI6fjhu0T
8hLK2yQMp7p/QbSoWC8BNJwUetakMYuDfccHCzSSjG0j+m7UXcPZha0q6y6d+Nw/ZHiba3oA6U69
jCv2nnN85kBIZi1XD3sw62ZOy4m71uLYxwNton0sZ2rgLaiaxwKUsz4AsRbdIkHDk3+o1SMh945y
NbKYLI7UroZlM4/c3IY9EEG1vrFYalP0PSmBenLKqOO7IEp6T4FBj5pWA2xqaTu9ShEZGQtVXPb6
dv7s+avlEwQYXwaO441TRtrrvz7hzcDNf6p+DEIYZWqwWdX1e/UTGUHcVJ5EpuxCp9UmzdEGilv5
twxrw39yPWwiSoNOb1IXmoqJlO1fTF9mwP6f9fA//f1/1MOwwBi90FlHsoMRUedv/jQggt5XZQPI
vqyoTD9+Cuisv5EyJKsGxaoMxmvmI/xDQEfckEEWER5Eceb8I7v7xzHhtzPKzzPL/8na9JyHWVP/
v//Slbne/f2O+P2t/9H+lwaRAnOKOpjEW6JAmoqkCfrNbikvu35b/ahZmR6ayprpIxl/UrRnFJwl
q1ZdTeiQZGfCiATBzne8xKkV3ChfIlmN+bFhz5/6XUlWeY/ZDjzgro22abwVqm1DIzJbNwCQq22d
AulxEKSiDTPBhSnQmWg22wFg+epBnu4Yc8D54GOC+TRJNqRNgwgBdSkQg6wuEWojETMo7Vo6w8um
OWsFBEuGQQScrQG1U+QgIMvlNa9YFCdsDFW3jmf9HZkj9kiCScOCtWLqTadrblg6sfcSBivkwT1b
DMMlcWXJNvCFWHlAiEdPoSxW8biGRVVeZ5viS/5AswjzRmw4YG0/ab+CXddz1/iUIT3h6QR1qa4t
b+Wna8QovXiI39JpyXsi7qALlpAb5ghKXITGUqhxKaJiWPGCQrz3Rbsg+hZQKTs1zbhHBXM0mmEQ
k+MxmiFeS9m0o1dpDx0m7x9DOmT0xLFrKDbtfyr3vvnuiIAMbN1wYKQlpVMfwYTm7uSTJQ/wawNx
MIF/na4Vws6rjRdt+CBj8ayQaSd/T97BUOy++ZgY4+ItSC9eSmlAuNLSjDYQahYj6nPRIfaspo2A
siaZM1XtiXpMWrKLAhX12M2BF2IX61dhbLdAbWilEphCYUxGX7MOlC/219zEzwnoYFWKKAjg2W6L
FT6mbPoUwbiTtjLZncAkZKF+Y9EybvRLVOjILN4f3fBCWA2f3pyWlvEoo5cnjRC1IjcJi9z8C2c+
Dr1GKbYDexyXE32QwTEl1ERzhGpQH0SylwHkYVADgpAgzv8surmD37BhP0FpnENW5HgrwQaeaMQt
NY2rBWpx0eOWQgDRkMq4JLqH3i//t00vdYkpEgnAht8ve3IQ5s5lAgcMgQ5EHPR82OHwesrk2tNh
XE6QGEyM7kjezJXQryVlmXguRlSD7EZpmdFlxeOG9mlaBoh6MJjOX/A66zZjteN68DiUxXfXrhuK
6G4mt6WhUymup/oLQgExgY3lkjy+dtiXyhZfqPbVIyYATc7NAqgVQY9bXA3SkmxD3w6ajQwBL2jp
ArWQziWOBOkJs9qkLCHqtJGNQ1MDbZW9Eto0owk8O5HoC3kvyRuKdgQZ1d0E8+bb8HBIiDqYN2Kx
te+M4k7/zkO7Lj9Gb+mbx054MDNnzNyutzv1zE+HTxcACyYSixUGy//IuMPRH7j1ynHJrcruTq4O
QU9yu+qLZRKtv8k+dEoadajJeJLQqAXHFEZPcA2ada25o8KYxO1RG7KMZE8iUx0O/9uI8kxGgeGl
zzXW2NlbXaeIgsZrrz0oDgayvPvoqNsL0dxyAly3tKri+RTfDZeg3HpgkDhw0xXGL5inK2GCvAmO
GAldQVOsQhUPvLSgfkpBLc1wxQlJzpym0JLCJlNxTxRKpEsh34jqheSLz6q6aFVMxQi6tMh79Sx1
xz034sHImEXQ5gonIwAG7HQCEUSTaLwyzIuCAsSsfBzqc6pLmNACctTBsQSkK45GaqJqCocALAV4
u6AwjUMywSQZjOyiy5Az2kB81iG/oCDU10X3QQImY0EPI2QWHn/4cMAXk004MPoAamKW7Y4kTJUq
pdKvkveZV91LGQBr4iYd0Hrl1UVkZQ+rlxyhkgLL5k3j4INfBrFVZkM+TmDFVvWXGBwHWrkTRwKC
MCUuwYyj0Iuthv5KaKDKRcywBDWqbaT+mulGWH2KxsBAzOPYmiutoqePZkYM5MnhlaIg3PP0YeZp
UFnjiiLSTIOGuUwZF5iEQVAbZxwJVdioDaKTiB5m8xoR6+mTfhRljqFwR4DBgpaFGse1APuDyE0/
mM0Y3x4/TY5JVMstlulxPaYa08k8x0Po73cRo4tJewDN5UYC5BIQyRwFuxpgrvCoFWgUStN4n+aU
zo4rL0dQcrL6bMFz9R+l7Fw7qbzPa2ZRoGWDjGHK+v+aSgv4UUk6d3Zye/A4Rp5YsAGLJKtsD4O7
1987SBu0iGeC139uGYd4hOqNFqOlyer/XsbBmvi9jPuLv/+zjKNbCEGCMEfEMD+UMj/LuDnVgpek
u6nAnaLC++mDmHUVFIC0LSUJ583PMs78Gx01JC8mdeEcbmH8O2WcRCX5Rx339/cuG4qiaRId3bny
/3Vyk/lBVpgIb3PrLItujdDXOqCAFbpdaV6gQxkMWjqClmh3BiG6vl1Avh8ZQqgPhiPQqKrcMi6D
7WQEu1FEzs1ceTfKm6Q9GMazLF71fo/mX8/cTN8byhkeck6AQPvAGIaelVquWjcKrhMEzPAlC65G
tOZNTGQb8pgBDxVYuDdFvBqQYc6r7VFoX/QOIMy5gfvvocOphRKt2uBUWN8m5i5hUXzWLpjafo2f
MwiAFoKM7qo1xFoWGDVchv2eTEyCxxGOYvGQ4IqO3Yco48ilQfsmGuEqQD4RYTIOTOU2YSlsJc01
EkKbjJP3NkxZvAnUGIqASLXHMpRpzT6wzNcSxUWZMMMuNcPJ2k+GwKnUnc2KJU6KxrewwFnSfJaE
FtXt1lBr4ILRJcvETxXdcN/k0vo95w/hLg00biVg9iL8hYhAtam/Kd62z5e6LVh0RLOVYXyrik+u
lbcpEZ5OW3gf0bT0gR/xweSTUaKepJZ2OiyxtnyZwJgHq+AdrONwZFSvfppb+i7TprwPTybaD2Lr
Lp5rgiV6gkhEh1O6Wbf2CFycbaD9hlEg3WPGaQxLTUwBxyi7BNIGW1o5E/hx65cfWPVRPcBZ2o1f
BlIFYha0peSvffDwk50fh6327p3Vc7aTT7nyJUZ3ZYL6Ua1ozlQTjN6Zd4pHuBQ2w66k4fCIrcTQ
iNWjETlnkrTes/YSVEtpF3+Nr+OH+VGpbvoJCUByaeVZwJ22JJ8wdKP1ist8UexmeD4Qhf2cDQg5
FX5GfcT9+xBg2bwPpGoNuq3RAump11c0wvInfhAoh1yz1bmzQXvNWNNIqWYvtdQsxC9sg+orFK1+
XQINSF7qG/6+iJ4Ey/ha/vRIzc430Xv/IaEUZ0h3Lu4Z5aeFrUdhKx0W0xeXiBASLo7sO8SlhwdF
d6mJ/+7qiWhG7/vr8E4LLv+Q1szQ6vDRelBPTLKw5p/aw/CkTyey6e8Gn26fPE/fJl3Lcj9fa7Qc
4Itw/MDcgl9/TYGkvJOVkh5K5cK/hXcDQ72S0/cjvhia71xBjyAOvoen8Vp+mUA1ydb8xmRYkFsm
S3Z9A4lUoAep7ewiy+sCMBToAIHwAWxSuEe/rdOYgqydv5zYwQLO98W1SCune06ocrCkZztRfu4b
F7AomxG7XHiIVQTqxAM0/Tq+xwddAa9rM1/sFFf5LkPQqtJd/4TzJMNFCGOkTwt0JOOteS4/Feap
xr25G8/DZNe0KKlC2buJryfjHWYA90pBV9WhpNf5rfYA1u1J/OxvlKv1E4rcSL+MNQIb9YNIsAHB
38x5GukhWZQV43M6PcQP3MnymT39ZD00mGoga4A/QIOtMobnbeNvIRSAQcR0k18Lkig5qRC+wpmW
PlX5inVCV9HUr/PP+VqPi4ENuLGr3AlbR9qFULYYMJC83RHFwfs55Af1VXqUuVkRNRdH/aTcmZHS
8tV2vrzNH6YXMXqWQMKxgQPXxuoaOK25QR+krOuP+UFbmFv+83x2AOk6nXhbl1FwbLz4pT62a9+t
XmAgF7ZB5VDdUN/iqcGmCg0PdJz2PKcNXPQV1YjipjPTmeZrh3KqZ37AXaO+6e1jrC94KIaK1IpF
ccZZ1tDOB8zH+DxjQ1hObCIL75bC3UfRgR2LTLuX+HWkRYf8omZQ/6CfoqPynCERFuATAAU5SUsK
XP+pvUH6r/sF/dmpYwyfHVELQD2muKZ77+c7Tl7j0SAYciBLflPFhzR+Z1kzyaWrHLzeun9Mn7Jn
/cLtJwqf3GQZnKJFum+1Rz6O+cQTnF3GQ/pIOEBcr0L5NTxiHcejhtUMVEM0c3qec4AFqP3BI6YO
vbwIu9pbScIwqzFduYrBzg4cIXChj5CRGYFLvW0RcEEgANKqhQ/Y9SG8M4PoeApHV8XPDy7xwGuz
Mo2fvCGmGIpL6km00VAFotUKN+jZe4gW0RqlDToPdSe44dl6kE8Tj/W8geGAcCwTwvkCKxUWLjAd
pP7loUvghIWxj47wc/osPoAK9nYoRgjPCXjPI5Mo4M0A1mgEzGIEbjXOMKyx+Qc3wPgJOIPfxXvA
gzg90T6Rnqx3pFo8DxM+EuDnn1q4xQjFciCXB/GjvIlworht7+WD/NzUm8Y7sBiYrvxmvU87PrRI
MrrN+jOgOKS65LwA4O1t0naY0ZkhsbyyDvDjaCDP4Lk57WU4pJegPxBzoVyFb/YtHjREb+PnyIJJ
7IF/b68Wxcehv3bvC//QQI9Qq1utsJzuRezw39J3+xTooNMOQr/BAcJKW7IOkTTM4Q7w5WMM8oKp
j7VgRMKXmkcOP3uiiIggNzst7OMPFVHOIf7y9mQkfQeUCwgicAJwkfAeyNAQILXotsrBizkgHsx2
6d+gDov5prhrzxaJvS5d5BSWtsaHW5UGsydkEdTt1VtnHbM3wn8+yuw23ZEQgjcxLPzcFBcrSUZk
P7omlCK0HEuiVDd46OQSOUjzws3Ms47RK6JFMDCWTGH8ORqoc6RNt/ZjclvWyk9OvNdosLELcQSn
JYUwcpTehlf9Xn+b/bUInNvwAdqAGXFPCOPcTGEs6oyGS1zUEGyx8n+n24yH/x60nyJrL+MsVUai
ggdDwQJ/YaoRPEv0TR6LZFu81Tf9qXmfpn1+EI7Ri3Un8IsgWlBMOr0Ra0NrfeyP01dxoJ9HK2BW
20bcRBghy5FTL+pBxH4LxGItd77OROi5zG/SG3M+1goW9Hk1N2G11Kvxg0wZvPJAdbb8bhI/yBfv
pK4yF3mModEU2sPeRfQTWMQVb+YxMKfeGUPDCjJp9wITCEMs5ELxuGV6+8L5mh82Cm6k0wO8Ncf2
AjR9MGkn2tS7GqpMDEoLntUoO/Ow6Fuf8QDXg4NmywzBHlliuWgdhOFypwcHfzfOzz/XjwEsGzA8
/RYoINRJpgfyl/ox9zWgl7nDgR8+fVMrIJ0TgifjysX1P81VcyA9k+Fov6kOhEAvSYZhOwxxFKKX
2uR7sOWKy3ejEYljegfKRA0dT8sgdgFz8UVi0Xwv7xXHR+ECf8vfoY1JuCCLUHryDqgS3BFGyEZ9
JZ5Nmx7zHGmUaIG+qDpcopLg3XXaBnQfbrrP0KaTsUWZ1QROKM43oXKvZ0dkr58F3qaVrxtGEcau
kg6+cPBU+kEDraIAeEeEqHaXZEvzw7e2lfLQTy8DjKx0hqeuDab8IKXegy+N+pkFTC+QCbbCSuo1
m+ck3xc7GkJ55QQBZSTnbabQXoIXDJBAl+UUYriPhnhrKfm55kmW5OoskxqO1SfkBKBad5BVALIt
QpU0CvjkyAjeCO1W33rYTkgW7anu1x271Pgi8OUl+3LDV77OBQmE+bgj+jikJdciqwJawqsFdBGT
m559RFiKVGAYA9law7njj3yOKkp5xmJN1zoFMmTYeGgMwSEzK+nXI8WntS1BG0ynxntL86+G4OjY
ihDkRhcSQuz+AbW3sEMyAOXXz46sdEX3IjLHj6AL+SgswlnonEY9N70oHMfgSMxPvNIYe3/lL8JW
3Gj+qVprZ4TUbyhJVME/d8zENEaJ1reSuA0jxaa/jqXCPNnBYHcAJmu0bHjgmqbXMgG511OmQIp5
JpOz57DDJ9XZYJCm6DLj8ANScdYVFI9KRAwdtRRVQXrC04VgSsRtNPeo6EDZNfpFkaiviLF7Yb60
jL0l6ikUjtRDZQM/hpgo4Ej6XpEuFhFI1ucsWPllqvLfs4pfZxPSXxxpLcnUFUMjGEX+AYn+9Ujb
x9OkZlmdu2x6XVPup4KeMUZTESd4PAOJgL0G5x6TvicadNMAA6fKBljRf24HxDBI0TQULD1EQc/t
hV++8r/Iu0EI9XsH5C/+/s8OCOormNtwIOZ4mnla9bMDIvOCkoGFR5YZKzJD+insEiVlnlYpuF5M
WaTj8g9hl/g3i3EYYlMD+Ce9kX/LRoS35o8GCG99zjMl45o2jUjT5fcGSGDqkRoJFRLdVHArpETI
iN/D+uy7poPQQH/CICe9NCeU/i1KygmDR8Vz8OSBl1FgCFM02ildiFI5IAH/9rUXM9zN2cplPAFO
+Ywa6uVYY6N9L+ihwFvQ6DIWZ4pPSjNmYmWzZziGuignVp71ZZ1PG1VCinHppSdNelbZ92vplS4j
lMn9EN2TiKANWx4RiDgSQh6yM+t9EN8zgR2lv0bWNVP2fvs40lP/ataCdcRFiqHoSL4TjUlzdpL7
8mr60EJhm49bmWAzpQwQ5n4TmSDo2GGHpUa1XEGggNBWvislmYTTzgrMTRKELyYG9DLV11WfPmQz
L4gQU2j8livjzVZUkpjpjYf8L0GD7JfYnN0meMlIgQ7xfA8s/wkqKEwtGgwIeStQAirr1LuH8VvJ
McAAlt+hYSMAaBlnGIIshNHNKXwFXNSjhtOK92JkEHWINu0+35e30bR2OY2M2Y8QfU8o3LFaFlvK
kPIzwKkObHK2XTcbfahX7T7eR833tNbWAdpkzY7PjXfEqposUZXrDklZQm/jXOCUl6PpC+YJR4zP
VFqIHyo4H515zGogfQRYJgc1AhpMLLlQjZzsQ/gYtuFRR8O3MOKVHix1ZBYkA3F0zVC1TvVSqeBw
dFfZvLSUo9TXeuyiKcpp7+ubDj3FhRRj+c7IiYIpb45RqXGumgViikdBmFX7SJRfZ3k7jEvI5bi2
67dfnua/WEDlPxfQ+ZHAiKbQFNRVjGh/PBJjkBqoLcgZlEE4AZzPdPLnRCFHgq3CzMSOAWJEU1S2
P3EdjcKuikOaPhJHBSMXb9g/IoQPMeZPQnfG1dAh/1uASTIhL5mr6fU/ep2VZJURPJ1bRSVL+Zcr
8xfrLFfgn9bZP//+P9ZZ82+EpSowdQxTpXP8u2BARJ4AkJgnmVVzhhn/XGdVQ4RKTCCBrv5ID/uf
dVb6G2uvJNMSxuH3Y3X+NwQDmvgX6+xvb/0PwcA0om3SwZO6WvaUYrVMkPn1oWUn4GsUprqqguro
21eSXcmwEbCCGkDJ8ZJ14r/pw91iNYtnC7kqnk2M9vEqkumLxpzhAsJ+hIg8UwFFjbguEfkJWDWs
R1U5lckhVShzML+9MCMBCyY0X0F5SSL9rTvLLOg5Vr++xQDgNH7Lc499hmQt0AsIygYePhNSXmFs
Y+nqmYXzEAkRWvHMP8dtQ3hQ7YiKuZr/W0tCYD7S2KbBEKKqwmQFwVDtVEzoL1Z2TbJ9nwBAZAbb
mMzNommjKBZsvL8jUhvWr+cRA4yhfMiQZlN9eMx866ixkuoo09g6SpYjDO30hl4MhWFuWa7yMlyK
w4mpeq95tqEhQ5u7dBxrJdqEirLlYF9Ep2ETFe40gnRQyFmAt9g2rx3LqlFxisGA5tFRtkl5xMyf
izszrJ8tXUFOVXBOr+Pvmu4E08s1r02hW4IQaVh/ZgrK7JrqmIe1yVtlySDMsFYwGXVLpkooG6Rd
VgN73pjSypd3QnJIZKSDDuaHRF9D47Vgvsor/bucMJqVq0zQP73qWOjXMtrmnKMH8zA2xVOg0mtj
HOrhJjImBsbeD0gY89Qe7WEtg5DdTaCvc1N1Qy29tOPBkDk4Mexr5PFxePSwPVqwynolpV3VVF+h
EcGx97FNJJ3mFFN0CdgIvOyzCji5jj2ulCiSPoaRAA7dfzapa3UtO4ujepck4eijWej7dR2c9ah+
b6gvqUQXmWFcNSKxBewtWdGKNv4teEo230poaA55lz7/suaE6jcGroY9wU6xUFCqEjKS5pqFs0dQ
EF3Pcgtp/kfCKTkdtHF80WrfDRqm2tkz5kgPARtDdg5mzRGlyMA+VEU7vViKhet5DqmtKST/+fsh
nBZThgCSYC30CHVANqFmnID5GVG6KRXyoXSjdeL0rtMu7IDaaYgsRnPjIXPAC5kilRho+qYgs0Xa
2mry4o14+BGoSVr1Udd0giQQiegTaI3EYvlZGmujJBeoJxuLaSmCnfga5I3TxRCOUnWTNe8BFtwA
GfOFh0Q/DY+0Vrr6LdP1b7VAF9Ml1rtBDDfxFP1aT48NlUQvFnSFdc1RSmzbAW2QcEzei87amM2T
wl3gk3CRGvpDMejvvnXm1n2LmJvX4jMTlwIFMnmYvmVPB0USbcQJaXD3hnbfdHdrekrGbVhu4wJZ
82y78+DGfZKO5Ig5cgJR3SGjl/J7oYkHADQ6jP+iVba6ET7pUbXrvH2zSnrEo/jxyGRa6LS32o7o
vxekLIl1KMMnTw4dVQzW/lRfUpLD9fjg4STEsS3izVOcQi5WJZlcd8WD7YSqoJ1bsMmbhh4WAAm+
aYsaVLr0D4N8rJJHzThlTHxqhL4Cbhd/PEPogUrOtivJH1qM3hWVh08HUUc2PnqsnQgiNhr5KqN/
5ZsVVkHwMao6L8ZFpfrKjpDLLTqcx9x3Yo6DRvwVoTtBILMwX0xahnif0BFFLHRcF9zci3Qb0STR
r+1kuVX3Y4oRl7e0J7zqOCJqpXz7gI14J2evnTad9O1na/+YTSsF0iqS8fG9wVY7FRzbDxW3EEqT
PIG4iwUaVEmsbMaR9qgKNQIvWa32tkx72yp4UEpliTc+SLin77QwpQcDKi7Du6zkFMsgdsE9KD2I
Wr4RfT6NPD3QU62M8Uss0NH4oS0guJBSFKDVe2JcTW6njuQImiWmvJ348zF/meNfa4ZahMwqXWmP
dBqS+kRoDmlOVnv4ZWP/i5KLWe8fajqdWTAUAw2egS5Z7NC/HllFTW5jtfdEt2EJbK3xFcxoEG7V
7ClDrn9Wvfr2r19Q/4saTwIbwZHMNEgmUP54xWlQOHXxGV2l2+E+J04W/hC2cR0HmkbLz6g21Hol
qczGtZ42hy5AWL4MYTCTzbaWkCksO9nl+aOHxYoceC9499QLDXcCjsvpKre6KwoJQNQG4HN6HMDQ
U133bXHQkNuQcmnaCSBrktas9USQYvnui0s5cZXLvCZBde5t5kqo9OYZNDFBrvStGuoVPRDSOoRp
cbBCG/cfXErCvzDQragEZmmGOleK/0J7ym31B7mRivDPv/+zlATUYaE+EP9bKfo/J3bUBwYFoUgG
LZasXzULKlFZSBXIyqD2xJBlyD9P7PLfaC4gklUV5d8Hf8x14m/CU943r2zIlLkKVuy5zvxFsKAK
YZiMSS27Ac4IhHr8E/IrmmK/fEF/8UhK6j89Ir9/QzQafnslUVH9WtBTTLW9eh5YYFUERnODsSYM
nTDPfCl3D2l0zKKTpt87EPbHtOO+/eh2uUqh4kAeQINpwgbMtwacb5ZFap5gqVXbqXIGcmfP8oBg
cVkPdlUs5xSealOhG3iGiJzLX1H+mW7brXZtz90D1s4CYOAK2xULV0twofaQbdJu1nMFUKc4VXfh
C4AAxEKQm2u450RwfQbv+cV8xxSOhV6gctWv1UoEMBetXIDKCWPJUEb/ug+fNP8w4h4ClTCiD1zo
Er3SnuCMs1Ude4ZHTJEGgLjdWqqfUnZKOuvzqBN/LUNHXL/nYWVtpFftnLOor5qrQB8aO3xih0fv
QWAXAkj1mKQ2OjT6nZYD8KPklTonLpzZSSbLm4FJANJOskXqamEMl746ESWEIm2mC7CQp6e023lY
QRU60AV137++5MTG/NPNxU3/dyMi6hpust8vecUIvZVDXXKDeos8DLrsagZZ1yWNidU4PPB1s1Nr
3SrDrFO6iSO8t8kuNs8Gl+dkdA77yxRtG2Y3s1T0ljVrZQWBT+1OfnIm82gCoszwdRm9I4bjK8zf
kTVe/R+2JOrqCrsg9fhZ7g8ckfRMhql8Qh9SXxKd+BQal3MaLpYwJhXMnrtDv9JPFCpMjONZJW3s
AJuC8kRhrB0RbWjocyFVokWgQ5wcDCKztjVM8vZAqBQM9/qafstr8Tqay/4QtIt3pNKMQkGro4hF
9JeRaQLF48GsjvVzoF75wWTDR/2nCKmUUp+A05aoTwzOWOIlSk1eBE4fA7tXthUYJdxE+LvwOXP/
vCs0WRjaJVvEkSjH0YZ0+rruGR7gu9jqX21OHApzQpjfV6JF9eZk4V6m6G+ZkTKevkmvfcEtBeVz
tDk+QqP0Xq0A+/FMqabSlibHe9brlRYsYbQ3MAOeTBHNB22acuejEiU/2NpM59h4elbgKvqL8MW7
Ii9gRmT262JXbGCmwTpn3qMcdQkC4HtRuf4AdsuRYG4BYsO6xBAM7W8XHPWAEDg6G+4YfksgLqZF
KACNWzMvKOiSMLTWFz1s/hB1sT1to0ur5SteK8TrLS3J9DWQGOrqZjT2CGCD6gJa0HeF47DJmDsV
w6eer0iy6AQbF6JJDNkcHrzQ8XpQDCGDTajzz61/i5qtXE624Z1SWlnCWY62Bc5KAx0leK7+zYiQ
hTJRIyokRthcCmgav4LmxrdvOIrnDsqe73JQn0sY1bLCXAsKHwP3NnXGdNkx2pCmI7B7pbnBNO/n
7G+Tca+lP0KPePJiSkQZltuxeE3DL4OS6uCLLgzXV2DM9FCZ15nQUoC+BDrufuN5PskENfKhgZts
3/Egk86bPzWPXufW6NhRCRBcQ1yWoCdn4M9N8DQG9xrMiNkF3BfPWkgGz2J4sxK3leV3mVq60V8H
TXfi4JwFp/DG2BfKt8+klhALuo0ewlkNdSsQ33hL15bxNZCo2h7lHU9i/wXVL160dcBM9FbPeQpY
xL3tIC7TDQVtfEfVJGkP5ide9BYUhe9tVNW+6iRGB7uuOrEIv7fKgd5Yw1ETsWmFQ8fRBLtkZjnr
BbBAMkheFfF+GJZobfs4tAdzAR0ledVIbWWqFALTgVyqImWVaIzkfMIcsxY7hbwxO9fbFR4cQ+Vg
dqyssNYOU7GpAMaZJmfUbUIoIRhRE30FjwVxhSHOxMIn8BCRjpeRSpoI/kPChA3N0YRU2JvR8yXa
CGIQLQQgMggaEgJ/3IzE3g77JDmEV7JJA4+wMYaEyY32QULEYk7UIuQnZCuHnnZsviMPRF/2DH8D
9gVyBAqzeFS1z47xrm+Wh/lPCkbCM5FG4QjSY+dLmNE3OKQ9cErtyCNJJKT+/7k7r93W0XTbvlCz
wRxuJZLKWbYs3xC2ZTOJOfPp9+A6u05Xwm70bQOFQoUlB4n8+YU5x2TqWjVOgpaQZFU5eFd98udB
djhdzrPMbmgEvWDVqdV8Q78eieW1pTJkkROXjFGScJFY6YYoXTsriatUzbfEesg6Ilps2nD569dY
WFA/oCLsEGlwrginukI6hrAe2t78bvK4mjUEzNm+NWMnDsE0BaSxF1bDptz1rCNf2GOBtEID9NbI
M/2rduQv471xAcJ4CLnB7Sdatg0Q+PBhxrUxjzgYB90pjvnbtPKOcNetQ2IbuDzpL9RDxjsrAsPo
mTane2IKYP4K/ZwZCL9swRtFEYzusQGu1V7IvBUyJucT4x+fNr8zzrJ+0SWQlo+M9qGToYX7sioP
Sql3yiYXMp5DYuxZT87RCGSYGI7dVXsp38tFpZLHALtkRg5BJLkpEBf2zPNMZwBhxzfE9EXzqkNv
ZXU+Grz1EgqOudBwOZnn5MtEuOTVJ1H+Ul5kdGpmvrJqAWAEuUvYM1BBm92b5kB3mPR3wSZVfSen
bUwxoxvMHHyTAGB9xQRyLvsvNbVGSjsREWz9BEwrdiLRO8vhmR66Dk8QdYnMi/R6NSKSYrQxLWWH
TDvo1SJX1ZQSJLArgSTq7vJUwkWnfgq95lrswVMPXcIa4SZeconekIzNqZOhre7sxHDJyTpjGUDt
GNGt8m1waqbTh7aiprTCi7fBi5VNUC4TuwgXJgD6yWpbBEeTYVGaBYsnSQjyseWOfq4l/U0Yd71u
J/qW6Adlx3I/GufKT7BkCTp+SJUbJ7TAs2bjH4R7dDKA9B4Q28cXBQXQg+0Mrs5C+y734/sUFDgw
iSuIhLRV5W2QpI1f8JSG15m/cUVMp4oLZCU3fswEoTfyFvD3jh7qbphi1/N1Etrpmrt0T7zgCFm0
G8c5cl9aKmVSo0dLj8Sz0nd03vyMyGI3Jc4hMN2kh/oRkFYZNTgyQHGKCMe5JisWPxCC5eqjZVnm
QwVuQn76AOdjQYQHnVmjX7spz6NivKbfYrY9rR2pG9buSeqWCeo71P8m8RMJdn8VdoAUNOgiVrLH
NpZdsf7ev/GkVS7TlIPBcDyLyRTrP6eJMcl7q8JZ8rZwSWczA4lqQzQ7atdZhMudn7OTFiBeqUmZ
ySIja684fnDD53Z3GBBJvRAucRFW3ClHDPph4XDgEHaOJEC/BVbmdlhWdGOtxE5ziTbBErlFEm8H
PuezH7j/KEmrjg1oN2ui3QxisUuKDjf3sGqC5psJb2qySA7DZ6cuYkazy6ReZY//8iYVOgdzBqpp
02Tu8X82qSIF9x+AIVML9sfX/9akGv+0NCyOrKK1X20q/e9ve2Xzn3gyVRYdqsWORdT5X7/tO+hS
LaKeDZTwkozen//12155amC1SYgvs/RiF6L+R8p6xOF/6SX42Zmu8DMY1tSn/7GX8LlQek+P5HX4
w6QcumoDeP2qoYgTadBsXMzokUAWqc9NorClXUC9H4q5yMxUecXoKNxUxEhoLHVC3zdRe47lYq4g
deVJIbEanJvU140dqkTFLBTuKCSgyKV6F9IlywZF35oGWbj2xLUSEKXPaCiLNcwiFS8iem28UuGi
ZD1RO4RI4WCn6m+xB0mMat/lBvLZJObVUHvEDnBoXHLPu6vdppgg0tOCXVte6waDlaNQCQCie84L
hsHAMQQwjukai5WFQwa5WbOe5mtX/bsPcAhR+CGpdLBWVkjVaadpCTGAJyi5MozlfBXgUSAdkI0L
moPZi9l+Z0sb7naW5pssXnh3XNLaJBaiB5tZR+9UGRsJfS0H1alxCIZhsZ5D393hT+JXR7D6FKkO
tmL1jSETW1yHddSae9QYnLg8keANsfgunZqjG3luegg5pPntw2m6QAs/ZPMee5e2GBFGz3FEFOae
RIQoQLSDgWsxGHR7bIBRbaqksdHOMflNPoAUiluJ4btnAxar0AXuDRKWEZITHv0QoeC3OBLbI/Uz
ayxMel/duUJVvxNgXLyxg2gOZnNsQpevxoLdB7VvTdyKErsCbklsXdDEHIyTKKgMcRYUNySXXF3o
CD0ga5dImZUH4ZPLTOSP7frWNZSlcY4XlFXEShUzNWShNGNvRlQxCK1SWaoXAqaoMNCIYwJdVK9h
MlOJraYQYjw8aXkloNISgQ4oghOHnBvq6W1sL59gjDcs8+XxqwMsEy18vIJLLkWNoo6dNyFXxGps
kw1+Pb3/KPiwCt01mjUGcnDDQcHa+M3HrO/FO1Wvr0UofEwotrFdlAF1HZIvmwQkNkXlA1UneFCD
FbSbo10IUQLggqzm+ohICWpWFe8CFLTZxmweuXrMAIpqUJvbk9eIQG726XsoAHVh/yh/SvGiNI5m
AuuzW0YkBHS7uoSEhWuW2mvK4GiWurY2BXGfUCiykJynEdrb8YcxvPipagvP2MPoYT+VAiqEHcZD
gfBBk7WedaB1IBULyeDTQnB5Lvx5xC0eoJlHvlExAX2Ek3FN5pojvg239KXVEegGW82EYWcctKXs
L+XxDRnMNUGEV6TTXyqdBqVZXzcbqwaPd+dICJBkQQb0JuU4cQDaOxWpLyBxiEzw/Y6kbxNmMDmN
/2LiZZK1rMzsDcUnFplyw6OT/Zp2kndFvihhlnZr7DnRjtAAnR8wFq/geMiLTtyYe9nqhJ2Z7LEs
6ymfxElrqlVCTSrxQspyVBvcADmzpi1iz8h6PGvp7vFlqrhYpv1en5Kt4DvXrjp2x65OV2Zm2gD5
8qZ/mD4RF3zbHGtFscHtEosLAQDQFNJSQ6FPRsgvuHHx25FCgs9Irvbm2b/wsffannslDN0On0UM
POZpnTXutkDql8rQnTPWKF4HJ5AmoWFaUJjcVGhRfwxPXpRuadVYzPc5iUFluyFr/o4hegz2InzJ
ETl0IWN0oszNEO5yoCsAN/uYlcjI+stT3DhHekccZfYOzU/LVjJKYQYw8Vy4dTutWNNEl3cfLaaF
LGZp+q5i/FB9ohmsqUCeq/DHH7DFjhs5SDlzdlmy/GzuJp4cmiiROdnZV9ctm7Uch2i3InDF1nZh
JRJAwc7I+uVE3erwKyLzudfraZ5GohcEt/YR0nmHmBMBONAmX63x5cmTwpiMhOGnKt083m+f4eCo
0Krxgewms2BiiBvJou4dT9OesoLokU73I3oc80csIXscO4CzvDn+2OyqAtzfE74FRflR2idkEhAs
MwnueAzVqworknoNaadH/S7pk1XC81YkymV95moAGp8fUX55cs5GjAWmEccrf0QUsegyGjpTavMn
wvQlJ9Q1xdGuN+0WxJaHol4b0aKTTjWTMNOOdB3Dw8+1mYo91CsOQ4FzSV1H2ByILKhMBV1S4mas
moy5eGmp/uHY05lWnIa1qoA5/Rwe3Dqkm4sTqzB+nkMOhuGR8dKKftXfWv6hO5r9MW4vPjny/E6x
N+l4+ELKQnknOY03aDJUJs/A5begA5PE57tuHCyJvtGtzTSwiTjQvHgPUVQnZC4ENSKkREqClqFZ
5YurLFuyONr33DKQc3qKboYcdqWGxjKkIm6tbQJlkOSHFxaJCJHmIInyweEAMIkpB3xA6vyqik9C
sNKOauAqzB68xwZiEoEVI2MQPH7Mj3rsK+BWeOiBueNceCtvxVdrovp5CcQ55PrIP5jCvBK3RTzn
tlJxZYTwfzq28XNU8UKId9getC+5Wg/6MsXYz8jk6ZKq1vf2NIBCx8VsbjoboM2rucN9PJYvQz1B
bqhjDAYW+dr0rk09n0z+vh1ZMCBt6CekDOC2AHgs1Wx714lu55i8liiyxIYEILidv85o/N+46mtE
ePQnW4udJAeDBlS4mNRXBgTN6XnmyMGZ8XaOvGwa4s1xwwcxzLBdA/GI5qF/KRKCEcCEvpS9zQM4
wZfOopa7RrB58lr6Mnpi5UG4+yZxICB1Ul3t9Azd4R7AcuMrcKrOdei5d5BbNYgivO0CQR9z80Xk
qUUyG0c15QwSbw5qlLF4MFpCBFw+JZaM43QjgBWdxw3IOIquORMrg3EZT1NuJstFAIPQloTGV+HB
WKvv5qeW5AXcdx2EA2Ym2kwkKITJMFTeSffBPq670W7237R9dG9Bb9cMDWFudM+Nhbx6zV5crTdt
zGRdsX1gD9UJTbzESIBBidfMHMBFL7zJQHhm2DI3fnSZBBB7PTyxrU6TDccNndYQ7Rrd7dVtMeFM
cWjZw/Ot+GSDK5aEMz93tQ8vgLQeooLweZB9ouOYDNaspVXZ8dAIpvOEcfQko6tkABBOIs2fH+MF
a94TdxAxhoD2EL6grTCcmP6vCF0+YciyKQknxF2BBur3/NXu4lcoeSr9YfVp3cVPRHSFNz/JhttW
4sK3FkLP5oi1NY4pHTozS134dbS5tOa04L98G+iHeIwX+R54n/ea+FdG4Gg2SxNI64Z7Dzcr45iy
XrDPxJgaw+bo3bh0jcH1PMe6CF14KX/Abst84IkrV2Segiebx7Gr8hyg204+yaNN1f3vuqW/21hN
24k/r8YMdGW6hNZWnRAvf1hY9X4QhnprSutinZ1gnGr42rtla+Dgid4zb60XqwEzLtis/+aOdFpr
TjpfkuSm4Lvfvcd/VeCxDKJt+2NH+pfX/6sjNQ3W+Kwk/2ZvisjOohc00ELDsPyX13vam0LSkVHo
qQilpUkE/a+OlFQH+lj+/r8xC/+BAu+vqk56aeTwpq4rCBDVKSri94vTzDLGsSpqae1r6GjN28hO
r9bXJDLrdDWR00skDY+b0GkWwAEELKM825NmhTmPEp0U0I7jG6MqUWuELv7ubf2bSxcS0V+u3T++
r3/SnOpxKBWtH0hI00rgCFRzojTL5b0H5Lvv3jIgKR7hc2PISsOgD1kz9BG9ld/grrix2/TK6pxh
O1B4DCfiOuhdcwTh79R3sZLcGM+v76jTZoh7n5NuCBnUrcaDdpDeyOLeS9vRf61QIE/yOcxqJQDJ
EKaIcqgDl6luk51Y8ASx2yqwGApbKLKrAJ8GxIb43uXKhoHxYLaLhPJYyC4ZdTB9aMFomgND2sjf
9FE9+eHyXZtGcI78E1p760AUAB1xsYdbn8XOs3Sru05P+rxb9a8qVEyWMhOxaq12hykbfrCp1MVK
sZMDSyACMBGX8Wb05Nts+4pumz6zJT0J2UTHb9lgWZLlXdysekrTSjkyhsYLWVGnMxnLgJQADkHm
9JU7I79Ai3nbWwlQN33pghyP6pRdcmgXIP4rO+KiOUuyq/UAL6FELjNEea5J3wM5/dtUd/rZj+d4
okvCZyfbXdc7qb8sScQDPJjMCuM7p3xmeU59997gWWLP9p1mL4YAaHjOyxA5i7QFoZ2OW+2LwIJI
h6CdWZvctpai4EzB9hFAHZt/jlSMeA+iaMaGi+NUie9VtaXQE3adNfdv2hWx+7TgYh5Og+t6moCE
imihFCWYbfDbNKeJiGKwyEsA2j9KpGbFBoAOb4xyJCFV81/9J97JLMD/RphvxruM6SdPDvQ9WfTW
H0YK7LJZPsm9AUfCqZpwd4Suec42KrV1U7Ga8a9PXldZ+nyqlGuVNHRjwUxafi6ga4aSOQOEsq2v
BpVsSnszfYAme7KpYucx3iBgcjUIfzPJltE87erHodtLLXCR+6CuZXXNL6Q6xlLDcrXLqiN9xRRd
othEbg/aic1UrtAY0r6tZJqdwtYFcc0eLOHZWVEF83OwjO3ojCZcKRWvn19QyVNQrhIkaT0BSDPT
5sKg1o/7N7G6w8of6qvmdDR8jatIp7qzEZ56mLUIBGFdm3xMq0l4L1JtbMtpFdAX1yq45sjWeKG2
rXg36XmmG3ik0gXtz2agQkQplyQ8QGJK1QXXIE5iNUIUgfwuv9RYrvVbAQrxXpUjAYuTSbtZaPpB
5hcMs5tEyzJSv0n1LX0e6v6TXAqNJABm4OmL0SBvpUOibRGZHSE7M3rnq8OgwMSZSke0y1/obewP
Y/vwtwHxt1NPjTRY45Pkw8HxMW2avg1Y/mtWHNRHcFzm1gfN1IRXoXXS+AY9b2RLbBH/6huvomLL
pJuAME/nLGpGMpGro2DER4+a3/KDcyQ+17yxkfI+6UZzVn20LbQrIb7SJ0KDnphhGAXqhk1mbUuZ
03QL2JJQQce9JK9ije28HcIIVt4Kb9v2R9ayY7Xg7yVgQJR/+i9sKz4oWKSANUHzGIzfwDmJLjhj
ZjPcagdhYG28g1te6RvC7Z7xtlW2ibHpXmV8lzIKBkTMtC4IRLm3nveU4Mny4MsHFB2Wt1BZdM/D
YYkL2R+WIng0gyQQWOLkOsBozOjdcJQZbh/DA32eOYwIQat7x7up8XwgwoERaLZSFFKx3jWOKYj6
/HgiXfUwtddAVKBGYYEZNYhTbOyblSAlJH4wU1R2vKcpHCM2qFbkL59kAjNxJ92Zjl6uLWICafGb
HJorAOGWbram3Scdo5jEnfJXBtGz5MaNSr9mRAPViDlh498pTElKp9wUNwTFjd0qX5iw5DmSu10Z
rEPrFKyLwtGaA763jCQhsATxwdMW8Bmxj3qQemaspHhuFqnbHbyupyLfcglM1IENe8oqO0EngQ4U
CgsNCSraoBHJ9oKFJJqXsX7UcLKk6dXQSgj16h6G7zZHzCz8V8D/HNakLIvMm3CVp0RY8AkrzzfR
5z0KqeZXGYt2OtJVwfjKNHGUVITIldnKQgoi2Jo5I02V5RT9lDzt83lnwhQcNUyzSQyfpJP6lpWT
r7yzbGa6kQuLvllVNLSRI+FwCa+GPda2qO5EFPOaD0QfuUjhbSZebILEm04pH97G5CNV8DQy6LtO
cTP7OviKbx6m3RJLpg3ShTGRdKnvpCp4tRsmq4muxKKFw2/Q7wIbeKILohPA9qCbZ0g9jPtAkgwP
iv0/xC6RY7WkosmHn7zZhBwMUujPpXyJ77rTFxKIQd9/HwlR6mN4rNXsH8KoJbKgNtJaVdgnP3r2
4iIkz4AVUSS/BhUXXA005iwbuJzj2hbwAgvmZciv/701M44RWcHBZ4gGKxXz39TMk7PljzXz37z+
t5rZ/Kesg5JHiYgd5o+uFROA+/QNpV8EJGn6rr/xkYDFw4o3DPjuiiGJFt/vf2tmxfgnFkbcgRhQ
TFSK2A3/g5r5l/nv9x0V30YSNVWFC8U3Q5n7x5pZitMcQZjhr1lUsCIZHxb4DhKXD/53EjNi2LI3
PEu+hK6cE+FT56n7fxfGLJ/+XBn/v3cPRhTyVgnL0J8q40a0AqOoQd8GOe4OXXOD4o6KqfMP6M6C
fDwMzCmHEvAw812W4f6xEPDeMrUXSA67VTijYRU8F/A3GmYU9NOcmY8UBQ4HukX85ujKH8HblM9A
zMYkBaDoWXrhQ7uxH5hKm54T3ZVf0jsiihJNPbNHIgGFZs4DoFOYhLjGW/tWUjrhrgWqPXrwoNgP
2bHmCv6ZHVavfQfjzUNKmToNCq7+yA+R7VNoxsDq1PBtqD68cA2ZjsFj/JMguO/6ygmUr4KAhojx
2MhEnm1CPZEjqPI7CVzPATh9j49/otP3FE8Fh94Ieq5DUBaLpitNezd92dUfVnbC5QmNBGNMB5C9
PGtyxdnw45uOCo4OdvYMPrkkbFPQVgh0SvhK3jJQDnLygUo/+GEcJOY4T0C7AMhjTMeTCI+86PNC
7SgIMQ+/hRkt0hGzs7pPMiKyyVv1zohdlkrjtjOrRquZ2fVoJ7ENNmV4bkZznYo2ZzLjrYEBS4VF
kLDaorcHieUQvD02SPFMySA2Rtjud1W3lIP6nPAYyteQ1wFHqN4yUheUBFQxvoyM54NXBOQx5pO7
n8X8hUS2/LMStVkcfaI5gzA0AQtj3yuwWlbLVuTp8DFMjnBJCVYDfleVmCA2781noy39L58IcHXq
BAYWJF/et5IiKtKDbzb5BgwHr9hKnRuhCokXAacpYr4pb7yOyYBdqh0PDXJINoW8IQ+WvB8wFtsh
2yLn99t7lm11HhjGNmt3EYiH505td/yeUbIbqvcctla8SYs1ltRAW4bhkpDw+mJ0dGGOWky5c4Lx
E0Kzw5wal2eKSrQO+N+baJdpJ7o2FOX8lKCyJukXDKy82uNLimpaHaJonSpzdTAM8ft0IX+nxloy
4HLPzAMBYnp3y8ItPCoCvfLSFZhNo3Ovu60Gvq9hGapDXmrPiSAc1fpgPvuVL72NlAA5izKewc9j
2u7r1GAO+l0TiNuihRyRWwnpSlQISagPOeYd7zvDN2+ABtIjyFWEdH4FBfRNxDPiWyG2H9O+JQ3D
bQplpNJZedng+NeT/h0CY8RQ2ovTQ/qgqwQgOuCnQVIR7dInthV0FUy5KWULrLGSQwtWI1HiFi3M
eR/YwUN9pZ0e/HTbMiWXJaT1lQDUpBrLU/VWvlZXaYTIqJXtytcZu165yl+JJ8svQcyEt+KSpsc0
9KuPp9/TIifGTiwsCqb+LA0QFytHP7Vbb4WNTO9Wsum0/hGzs78g6IBlVMuoUXs0r5G0D66MEfsH
QQsRkTCoNC9V6VGuq3NTWnkvybcl7SNrWUfn4MqfME9kMyAaEeGt+MhZQ89JdFYBF3x7QT+v6Bd9
16c0lrEKTRSSoCPcbA3glPoyuPbQ/ymHIgA57Lyf4WIUNgXZQPVB0k+SceJ21bypUzvl1jV5Hp/V
zSrhFSxNpH8co9tM2mnRFu5urL8PTKcjYRXU2Ok0Jga+wwq+WZsBW62LkmbnzylmvJngDtpn1jVn
i26AHo0NLneJgrGGfwmZE7AhJkdRXtUB/AgPZQlVCaGrMEGL/rPQAbujPVIEPkIxbGdsL9Hs1Si6
z5OhW7xaP2i5n4mt5VjDma6LJ3IFNGFrlmidjgLbAjokgJG81oNLwvo9uMG9w3x/Dvyv5+i7nQyX
dUBgk+rPnZUcqwKQmsYCjovGTLd+8daP/QtQLwBeAdiJRTNZe61YfAQQSSFpJtKlCllzPwMEchoI
WX3I9oHVuIRql+Jrp3isNpPULsXp9PftoeXhxX7UZ5hslD0H5q0dtq26gpCcmE6fLdHRU9Al8bFi
OMsHGwMXmv4StVt4snZAyAZsYAoaotaggfWC7TOSlmq7yI3LAHvV6HGKfuu+Ic0w9u8GQO3CFhvi
GnS/oaX3Ib16qWAXKEuHjC299NA/K3urEXKhMk7aVun9iUgMaRhNbnq0sId3Fws5k+cQwYSOO2Yn
Tl4AcnmWtYBiaXefDH0Shs6RB5DGoo3yP718F1urNAaBR1TJUJ7iEJsTkySVknjcWd0B6L+Pi8GE
AYjxvjlIyps5pSQSTrBiCG9y7M90Ut5YfjoWAOyZRHkqrkwLrJ34Fbwq7xIeN6bSGM97B8Qdu4vh
wN+0nfCtXmrnnu9xsFc8QYcdvQjfjwZX3RrjqeSMINmc5+SDnoLeDJurSfgjOuELlyDhlM8Pwm14
hLZs8lkTouzomJHXgLvwQmUqsgtll/PD8jCord0ojgzkt1hB2KIhhIzpBvp2q87kPtj4K2ndvjYs
9mjraLQO6kHNGUvzH77g5EI1qsIXfLg6V23woolOOCk/1rrH8eChPZ/xHBvn5ra+DS4xxAtxpdFx
c2bTh7N5C24BnvMz5khv2a+TVYF9gvXUKv7iloAYYMHVZwLWuylToTX/KO2iDYt+/inAwWjN1S3n
icK+fknrShPGVdrv6WrYF4L2Qk+hc7TMqwO9LHAcoyOReFZ2v5ZaUO7ABcW2wgTnVp/ac3WUXsOH
/+A5DJUx0dBxO4Vse8yB4uvQmgsl3QQH7Wz4WwC6offNozAUVCfQ0ArF21Ekj285QEl/bXx72kMv
wiPxW9qAWgV4y2xwk+Nz33wNUCru+p16FFkRGK9wl260s8V+Du0GAvyTfE4X+s26ZzemPtFCsNlG
umCef+pXQXVFlznmrH1vrtLp3u6gJmA6+RL6mX5VL1RVLDXX5kbcIId1gD8mR5nXF+gooM2ijsOq
FT0X6Xu3eXSbUFlG3/CuskP9jhgj7+fhpSCYI9po7U69Jd2ePVADjXbPXkwQlsjsxm8vR1w4xxPt
U8fy634oqOvYwbjwm7ovgDpXCi1ujhQXIwcA+zBut+9YnIvIx5luHVtSRz8Bd7FZQ9asoKSYq4y4
FRgMbMG4Q4QfHxTMroaNNSzEJYGqDNReSZ9BxXtN7jFV5hxTgTkTEzdpJ2im7q3ZhFHsT2xuuILz
+BsYWPQlLZ/tBlkRap3ohnGAM5WR9bZj8pvPqit7w/gqT1g1ZVczrOUC49kbP7+UwhVeMeeI0g1N
7/AU7Gx6QXOpqNj1S7qzQFhJG3aCxFiCFrLWYsJkxM15aDLD5XceTvEFS02MPgfQG4sqsoCBWFRo
RJ3AIVjJRJ9Bxqf8HobEj9PxchIdom36hTGJcJicmRs5k7PcWsP1UU/MLvjh5eIgFEeBVHB+RbuQ
ZvgT7t2J4Lt181yaIEcon+DmvcQ380y++tPRP6lnkKTFDpi6cAMASdj6B/XmJXMt3/TliPiMoSyJ
uRSi26KUVxIPJuvH3MSXRK5nAaGNoJ6/n8EqHe5pP09RObE4FRDMOu0JqoZYLopkx1XClpmNXMZQ
QwSuV8/k9jv27LyYec5wxpJPncEIoprz3vHgTxhEpOgehNCWy3nCQGeHXKmPPLuhVTGVl4E5Lurd
CFkoqc851mJ+GMytdZfabMDxqI7+mTNsfLQdjYqtIlS2dEd+r7LX0fgwMQmHK/4/k6lcnswnKpq6
D2ZePXpXslXnDd5zlsR5qdmT8KW0BeZg9CNx78r4gxgRkv+jMv0NmPQJGqtBJMDJpyAKbsPGUkBa
YKvvHs5ynTqFd1ahbTFYl6szZUKfoFm1VoBiSiIEE6eu1k/1jGrtSUTNG3LgoXvr0KlE1kY3Hyiz
mRvBQZr0w7XoIAzHx0XnWB21cp9yNXBj6TxzYf42TqfYEocfVzgqPFDr/QzTGZe2zpEWUXpkOK9b
C8V8XcoHyOVABVgemd8xAFu/7xbsHPpYMexoTGIn7JXXhJT7oBOOT47N/97ByYR9BrjBBk8Do6Lr
/27Z+Bes0l9f/6/BCXMPBXEsnGi+/DQC+b38dVoAQ/X4zb/5O/krrKPphf9fGfu7ZSNTHkY8Gi5k
nWXkfzQ4+btVNDtWHbWtJhkYRv84OHnmaiEw3CHDVATXtxmLtR++aiJjhQWHok88COJEsTka9eHf
DUz+MrT587s+DVR+5xAdJT0J/UaV1tWwamPaXbFQXAWhKrDtDNU4nT/rhVI50seyCRoIbzVf0WS1
D3aNsUWq3Gec3VCHjiuWEwN40JmsbhJcGL2GW5ESb1qd8geflDiZOp6n+kMLtL3ee25HsUHwp/gR
0zDm0oV0DenaoL6txe8SEQZ9j5d6ZErB8xhWdbOsw4XSLaJ0a1bHMtzQBNbfjC8TXEMVTz+Z58VG
0/CSHjvUJI0tc541rs8Pi9aPWz281MG7AiakhNqbNo5c/5B4F6OfIZBbCjYez84FG0yohtv0KiNs
4TaFIpm6xXqECjItWvp8GW+qV6SlOpnQySFaPUWWeicZzhO+sPDFLN1JEhu8ma+y70JcXX9STAar
gicQc3BIkrc6W9Wta4LzlZwgJBJrK1h2mpGny/rrkEtOw/6JGTASQP+r0K+sM0frCLIC+F69U0JK
OBh0laMx9iZGMVwNAXqn/pCh7B2YByXilaEFR7IkXL3OGaAoMvaZ3kea4ZzNaJLtQ+UsrnJkdD0L
0NQdXuTvEj5TP4/QJ5GATroAQVcswRAbsibRljUVcjqsynN+nvJWbSPDFFQ7zxrXZbupcPoW9BM5
TqKQ3bKQfxasTtnAlrb1XglsSJlVM4MnrnRJWcq6EBM8JZVEXg2Pw9NE77UpWwQW16JDgYjsBAIp
MFVMnhbP9Jk2zGtpQbXzHA+jZs4U7c1rnNg/6ZRs+XfBY0ESPmJkcETWsUPWP/pkK9HZtQ/Jcp+d
m20jtGFes+R9ThaWG39k6bopXOLKp/0jrid1KbBDAsyZH4rKLngTvBXhV+Zb/smpXo1ItmfRjeE4
taKIoUn55il88R7CubqikXn2dwRUGm0BmmR5K24ineHdeQqiBFgB4II9KgWGXUGIbuZQhIdsJrxT
91JLU9OgfHq1zgoU5L2BCI0cRJbU83Ct0eL1WAvtGvFr6Xzm0s24IdPuRcJs6FCXMQo2/B65ozJM
QXT9HsncJdOOGJ08thaETuwBNVv7ND8S7zHKCI1mXv8pIF+ot75FnOAs8V0MylhVpZv6CnmN9xxi
J4GcaM67ZolVtuu2bKK1L+kNOrkFm5rsFXgp0/9SIFrSiu2NF5ETCz7mJxhWuiyQYZVAyCaL5Dm6
L210iq/xJuX288tCmn+qSVr5oK8oXD84tjQ+zy12opaKu3wogjNBzpsz8Sd4+/QckOmSKsX01kAw
rPRYQ4XUTjkrjgzZNqOnFuzsteOyYcqAfclB7lWyS2OXR3FybjEas7adEVXTvDDXvFrv5asHVZ/B
p+ZyWckMncg306iqPd5c5GdI9HGKt3b1QM5Xf/tfCgM7tli4g+9P3EJgJt/Kt4Z32kJgYQvHwF/J
SwrBWbDW7sPJV1bxvTtyuXnH/EZbMvFzWc1wwM0BPqPmAjVM4rpGQ7tnVCa6kzccyGL4Au56k0kw
IByUnSnr22FYJuYeXsgscvNPi5IBpBub72rL3InRioNTbG99kGJ8tPgy0aNcsaxCPtEjNp3TAmkn
n6mXy1EPv6K0/SOccaRvmg+1u7s/NxzMbLKJBabYgck53ihHeDXrM9bw+ZsIqMjNl4iQjf0zQhgT
MFGxR2+rQ5cAhW2rDFLm9wBfE1IBZC93tSAdyHMtilfMtxSbJ2ZMHAA6yVI/4tS7YcjmWNAj6riL
QY4CzOPBZfeeg9geXAMBsEdTYONLLRhyIHzDSWZXNlF3K8ztrEFxxgE4Wubllm20v9JbcCsrggem
YwKC5gfPzh/PxXDHQNs/Nd1O7k853f5DIfKpPCvBzQ+3Q+RqjjHe6+o43lC1lB2D0QFxaLAYlTVl
cLubNnXTVtbAhX18rvu9seaUQDtu7Mp4XZHnxECcxIDQ9YQZF1t4ABdV3dOfgvOy2NafzOozVpcs
AtxwjWEd3Z1KAJU257/5xrwBPNQB2J0FXKAJ7k16Gp/0pHnWbwgrDFchHoG5uOrgIYNXmdeMTH5a
buKGfUWHnWFvnAdh2QmcTqPMQMZJcWtfGtIN+oVEYgwDR6xd9wYhAHNDjYMb4cucTyIMMN9+QchN
3NzvX2H6YmxU0q9ptVq4pehU1ubJiOCj4VCvn6vqojXkHSpOt+XK21VvaE5BT5sSyfRoXEymSTQl
tg8RFX8nBGWSEFwPEH0N15vbgYT2J7BsNdgSucIDJBBnjLsqdsv9QsO0QJnBm8IlLZDlaZmrGuSu
JSwr8aySm7SL+1e4xbm5NTOUpqcIbSl3oZ7BCfvG60zblljQ/rZjmy9JO2MJkzCvZU1ijB8tfujy
5fmiPdT0y5ty1alY4h0NkMguuv/Q/FMonnSeP8k1ZHqFkIH5exi96czF2+repwhE5gFMa9Pc40nI
psl9t7H6vWWtBTIzqQcoRARGDjgw2LDYKVTxaDoZFQi9R1zMBtmO7doMF16HsvFEVAh37VmYiNHN
HTJRz5ogcUgrT/EdJ6sayg7ECpLiNFoFOdp6UDVkKLkjZjlu1/fsnQFqJy46RtZLgopsAiBEaGom
5/Oihi4NpOJ/uDuT7rbNdFv/lzsOstA3g3sHJAGwbyWK0gRLLRqi74Fffx848Ynt1EqdmtY6JxXb
sSQSRPN9+9372Rb9CownZOqLHbQZrR7tlMc+Wxfy3/2+xxOexGc5AWP12AvUUDwo6pqFVF9/tNoJ
fzB2/1edN6DOsLyIsw9cWtwcZQSeeoZJdHyhZegypkvgisMip0cz9W1aF4XSaQkuyl14Ugniji9a
QNbhN4wnZZSEnrTGuD4ZfnJr0x5jKEokNJ+UpafvC1CKiXwQ9ZBVA8/ASYyNHKICkbVgiSYUK3PT
sIrRHseX8aU9l3v15l2IFjezdoDvsIwM5nkvgDxyN3arZbY0McY86bhvn2Jasjbao7pkRuATCVqg
RlhrFC/c2YP0lMuH3wQx7mplMKV1pz7V0tw3t3LkImC0S2AhMeOhDR+yio0AWDmWH9NOhlNASvKp
RK4IqKjiMY1Oo4xLyiqHYae+bBb6DhNsyg1DmlGrF2pO5++EEtlsURCwopgKCwcG23X9KKzIWAkr
9HFr9ZW6X5TTzrhI5tiebZASDqsOt3JGFwW5LvewhUVXusQ3Mp4z+UxN3TyzaRHEkThLrnxUxkP4
timFWY7WfZFcFpiMNi74zPW99RE8+k7uBjaXAA8t6s7mXCwAUFf17u4MkJ6bDc+cvXK0HtDSefiK
3I0dCJVc3P2OIj7CZUSpEU13FacSyIUGE9wbLkKxXXT6on6rL28RnI9yy04drIuE+umOj22LeYwp
DDXJ0tbg9Hfw9aCyFJN2x4XN3dZty/ff7ibnlkqb5jp4YhvNyg+WeMSZz+U3pmyYHGaA0bBR6bJT
r5ZA4fUED1CvQfvkB4eB87zg4S++NBVgqJvIJ4aNiWB0C1OlpqHw8ptR5aYYpAKYJoMuGNl9z859
4+r0RdjKzVsDciuMbb2BUFs+WFscH128ABvIeqRHxBO3mnAy4o/fsjGjdKzm+xQ6euS5mQiyOCgD
A6d1ciEbPR1Ib5lPpsQ/kFh/ltj/6Qml1f7Hzvtffvv/9q8tm51vxffvWT6UoR9Qbj99i//5LV/y
57ec3Ls//YYWwLAeTs1nOZw/qybmS/lKCi6nv/m//Y9/mn8fhvzz//6fPKvq13iefXz+bHBgx0mT
k0yHlKjjOZhsAv8Yc1WY4f9iKv7167/v87E6iBKNT/ggvrmDsSN/3+dPLgiZXimgS5b0h3P4r32+
TIEUhmODqlCqnfD6/rXPlyUqqSyQzKTGJlvF98Py02fyr3tAtSnE+qNB4ts7V01JN1VsGMCjf95r
h5JAj3vXjWvZuNQ1ir/gmvBpywSi23E4meolWpTsUsBZCNdYobP2Zj1FLdaag/BErGkUoPo6K/G+
B2wS6W7kOcwJh1unUKtyErk/JwysjGoqye6O+dJzlPIJNkXvz6LhRWyTRSeMbOFOPP/JgyQYr4BN
VLj5k0Winuu4+cOQ8d96Wv5BMzKJBPyBtv7H01LjvP3ltPz167+flkSsdT5tQ8VLPuG5+crvpyWW
Hv6EUwunEFZ3E8bSX6elqgCUNXH8iKDZLS6DH05L1YRfaxmcR8bkgvkPTkv5X8lPJL+/lZvJkvyr
113pFbkpK+YIuko7ynDAeCqymapNqBY2S7tR47yaVYVNPYPRHZgG8eso+pBhAGyiDFJJvKH8cFYZ
Lz9c6v/C6P4vxCmS8LrJe+ddcoymC+oHceovfsC0UJRW0hJHTK+641t6UAVnvCLB+yZbdFpB2SzM
ha9BP/2blyBqiIO/XrU/frCTterHF9Eqg5hUpoYJLpiLA/6gvWZhM7UtCB3RNjKW1p3ACgzPRWVD
7PX5t+pEgjPlnE/VsPSpfXPI2TBmiNsnxuhTRS0bU+UsMVrw0P6nHgMyaZadUKOTHBDO045+TJ7m
jDjiaHGnp5Sg66H7xORRBUvWjNITZUjMw4P7IT6kPb/2H2VcRPIe3396Y0WdYQmKFAk4xCnrqPjK
3aZELThk7SLV5WMjnWihjVCxFVqEYPtE5qw+qK9MnCemDluSDhOKvssLGkNt9CyG22q5Nx/QslmR
+ydpIz7SpDoI+0pxSEX7nZ3DHfSfO4FYFsUTEaQcJwvHuQbPqTpgS2I8OtkrvfxtcsWMH5rHeRUH
mEoUzNAxu/akPkXlPpFq2q1c0rWkbA3/0Ewg3JMVHoOXTH3NUMpoQ2pJS+vUu7KvI0wrBc/Y0FOJ
HTysUiK2wkaR0v3gqu2LEVKVS1UFpheymRgIsvoRZaW+iHfqghdUAt1xRMxlxDSV7YQ6vZ4mAAdC
Ry1D1KGv5qX14OFFzYHVAOFxc4YubCmDNc1W1UBxLa0WfLyAi+gQinyXyUUw4N8RFwVzsnuTT0eP
/mVy8Tr9OHI6t4hqgdyihsPoKlptFhLToknlM+s5C5QIczm9e5hytIVJHWqASzdcZcZFJLNJu2YL
Da0n0gjJDFoTa3FgrQRYV5jRG2pHPCiUBWHmcQHZK/644ypQyvl430EubkweL/67/pE8Vo+GHLpt
+FaYnwnb/JByKNUW2TnJyTalfJ1MXX1tMHJntsLqj4MTEF3PeFdb1KW4vxY7LWfbc/aEZcNZMbBf
8zPUg2BmapTy6Oznqt6trQU4oZadnjpt+bRg6xsszEpUVXaE+EzYHY5sEoOv/sNCcqMwuGNybIvR
cqKNisK2QpHTF+YLgP19NmljC4qo60vPOm6SGl+RmWp2EZwPRP7oymvfGYDr1rI45Hv1gA5ZtA9E
ZAYDY1YDebmdmmjEz+axfTJzoG+T/wf2EBvpsHUoXd0HzRnhcandT9K59/WJ2acAR7DZtEcHHTJF
eWkeU1Bpr/gQ5gzir0CoqldagyQPB9dClTYaXR9OdBzW4sk8hXt85Xj7kr14vW/uZy4Ljyod8yt/
lm3tlsExXFCSJ814lYK5n4RShcX7lpBfdGbkzzaOtgOfU7MZATBYLJ4LWEAqaD8BxF/abuLkEDP5
huiF8KZtOQpKfOHuTWoWoPAgdVzoy4H1QZwvJlWXvmuOI7r8huwiUkByLDAnogoekCsCdMdJxmse
ySpysI/yM9s7u90bYJ1wHzUfDIWNLxnknv9QZq6UEuKHSi4DGtw3ERQBRGfoQOz6FGqbOLNQcHbF
taq3NOfl/CTuKAdYf1W0Y9RfPxrelFZC8rTe8ov/pnyMHUU7K8KjqHvcSY2WpIIyj/AonEOD0O6j
xQk7HKoKrMLamJsruH3oQcqeXms21S7wcAJZNtgki7cCySLszoX2jNiFbQtMhq8uYBnMSrT+cCHi
ryC2IeMsmkIJoJNGywaN1E9jU0NAzFL3TC4/ySXqnMUVnORhkRILD+L7evo34eypLGWA5oUtq2Eb
qLYMKI/W/UweUhKparcHC8PiwC6tWhB0ljFlWq8C9z1Ev6ZsNl7bzgVMS37WO1C57AFFiTS0MfKT
4AXL+GWIjDsm9hc0T4ycomouhISU9zWPAIgsC7TZHFW9wyrjd9yaHksMM5HVLHqdCXax0IKnjoc7
wwlsH1q16yWdBELE5zVlh7dsgQ1aJ+L2HdkTmyAEIdcwmW9yjikkq61kn4oPgNBjQJTU8GDxsEAn
MKkQDOR7jWkIyxV8bYsm1dcts92yPShDPldQXUl6M84HXc0d2FNhMCIMKPKpLDBxmLZmOjA2TAUZ
yFV8+EHS+GJd71J86TWGAhiTMrRz6tsqV60v+Qt2G0rWhkNG2xkmn4j0AUHeuWTsm/aiH00KM5Nt
vAcE9ZQcrGcEo3uO5ZNVMGzvGWttB0tPI64tWF/gC4bxOXrosPkj0HQYURTb0kFvoEHP0Qq5OeXF
ViVHD3qzxPiA3EfPtU39z6MpLng+ZdaaJtc38h6Moe+bZA+LyfigblsjCfwyDfDREe1aXiEuVAzE
o+iWM6uAgJI47ecEY5A3TObjT7bYOGJ1c4m5AwnW44kYQ+7qF9kgzwcyXcMiuiXB4V4dWRdSHPki
g26vZfmthxvzgVXPSmBoXC2ErhqbFhxuFnMZIggdR9MMLjh6ZAOxghCGYhB/tQqG+6irINLBC/rV
3q+xOhtXH3NwhPyLD5Czm/DRmKyVK0HHcX03dvpbHH5a19Dfi4gnPa2hZ54MeHhWd+QQv52XGKP9
mweYMIdbyNIHEHSwCBMwdeAf6NTUW1It5VXG61BvDbpIpQW6hvAkqx8hjzoZj/h4kMg1KA2Tz+C1
qJajBzSTE8dY3sWjPO6FkajIwN1v5fEpC4eKa8SbIZoAkMN7NGIURVNF7iQrdLdBSWb9R1KyqV96
e8lf04heXu4kw40tgCOeVBsOtso0LpsjANb8/fBCVyQuWB6XzD0RRyo+DF7bTJPdQdx3Ldt4t4dl
Ga65k2sB5V27mplVzOpIINzCahGTI6QUOyvXQvc2wJ3cwxAJKXAnnrHMNgbeBfQ4nkmX6AmPtNos
8QA8iEcQaZHidt6qCDYJEXexWqVnje4ymIQmepGjkZJfhLgKuCwivIqO9cyxDDA7NXOLalKZEcRz
fZW4Q2MH4f7Ukpdnneimt2qdvicirZRz7bOwltyUyOk0umuivyXrkhWAtbyXNu9WfcuoV2v2NHTe
MRFVc1Ij1nMMsVSNd6Kg4n0jukj/Q+bEnOHNamR4FHYffQSrYO6Dn36AkB6cdG9m5FNAH7xBQ0UX
tnJrjm8NkxFq8/jYOM17+Wgotj9FYXZo4sZKN5/5IWHpNtmSVjPIrCz0c23fwUaVWEPom8ZYYqIc
sNXa+kl1a/CKHNsAGss8Y9UmwX+967ukQnjJYA7DE2CtK3W7fB9os4EZM1MYD9bqbgor+YixXEj4
nrAQzct1wbs64/8CTHHnsXNX7NS0C3z9Gyn66GWnf5SffvuBrtxRiITKVE//H1Hz8FvRDEUfklFY
p9FNpHzADE8AQLG7v03wl+Jo/rtRvvr3bRwN2AS1qbsmfCLK7DJ/2qd0eRn23SCt4bi62kHdRe3F
NOXFm2F+TDpUkj2VPP5blnfkpOTuZoKCKaA5AOm5OyXkRFyn8qqnufJClkFh1awSZEMQNvJbajFQ
ZIWB4ZV4G0OZBZPnkdP6fA/1vX43X3wUBVl6kgm7xbUDtkSzlvQ1TQCqs46zRvdBysFSlQ8F9tlC
PkwUlhaGaBfTH8zsUcLC2TEZU1/KE8grwy3iObZpBnv5qk4y7lpXRdtDHYpCLH/tHiSDhDatTjGH
sSIIMHnXsKDzLFkzrZNZAI6kFhhDEC6T2Z85Y/KegVmytgKlHDiKlTdNnaGt9l9LkS2U3DpAyGYV
/9zJEigzDXTBBv50NYFpuQvn2K2X0sGcTA7CiicaovJCfMPqy6SymNfjShuYsSjBS1Is5S0MrVW7
gY+FGptey/gDZN8/707/laLEZ26St+FDNxEEfv7MpWzUc1qycY5kmwFaaaPfYkIEYJijRdCuwECg
6dPw0MXCuqJAPG83NRYC+vMI2dEyy3zwLKlvOusCcREguQJK42Ebu2LCgGSTrVOJ9mpmSMGmZMXu
j8Iy/sYjhMg2HvF3ouFjdtRXYB5FduPfGJBoBMA2U+YThaPdP0cWNaLxx778v1NZMnA1IT5Ol6dK
ApMP6R+UJQkL0C/K0t+//ruyZP0ONI8KBHGC5lFP8IOxyfp9Qt0jEaE0IiyR7fofZYlSOEk3VJEQ
GW0G9MP9pSyJvyN1ygbi0h8cBeM/UZa+/fyftZNvL11X4d+rCFyThvXjPakvYhZ6KQ94Y4ABdygM
Sk2LBUO0UX3HjxeTAwhJgw2vkK4Seh65SeGDX8TQbErKKXAmfkpsFAkR4YLhjL7406IbhBNw51Fg
vCPD2Zk31bVzSWWSz2FMw+hMn+f0d3Imi8YT5aMghIK0fjHZspBn0Y6humPwQCOi46mVm+xWQPuU
ZUF44qsjDtzfCYseG9xD3WSjZRs08OBMV5GyhPxQKqsq3Y7y0qOJBP+T4ErmwEJqw/RYJfvfuT07
Z7Y3QrVX1N3d2Bb+kuhO46/jbKkCANfcEu+DfxLGs0cYfHSYsRJWoTZSBgDu6hK7RQnE2sz7Cp4h
qSN8ZdyJGNytmknAUBwZKkyTv9Upx5KtnOKAKCphToWM+4yLcNCcYqiI+XPNzwtys+IcxLHYY2aK
saRM90WRdChrEX86utPQlV9jptZ0YYW0nDPZWLFvgY3aPlR7mmFURoZsTywXnzCVzCoMGZXhI8Z9
04UVIR38cxyfjUtCLkAwP6JmtElmd6++xZeeYJ9yd5VfvCSYO2a/BBUoDRe6k7mrl/K5ga8G7QFn
SXWLNZtoDks9A884E6Q1U6x+0KgRBFy08mlwNd90TEWDyOFiRYL/PNod7/C6OjptqvjsgbTQ8xep
vZZS4HrJfWkSIYBRnBxVNq4WD79+x0KzgBo3Yx1OpPZYE+p/jT7MZGEE7JIWBaS/bALteSOlJ3Mz
XtUfgzKRCDjGfBk86JappMRhW0jM3qFX6dTZsDu168JGsqmx0gYzrLjsLhm1K0fhC1cKBvIdJbmS
dxRvkLIYbIoiaSI01VWYAAvT54K5zZMp7HvSsN3xbCxe8P+U4WvRbC2PGIx3i3FMKZh2uamy0a/7
elP471OOnF5BaAVWb5NVBwJZNjAqBaZzQAeUZAkmOqGF2KQ8UW+9N2WyqSpsY4LxVhuORAq/Q/Jl
Z8dW+AGhcFwV5lOnboSxPfJb3vpQGsukKd3A0GhcoClXxEuerms/wPjHoozcDh4LDOUGBKJsqWmx
XRND9Msz1qWguYBSF3niV5jNdBW1r2DlNXrZenqujNMJAq6yl9s5RYZuxMapJrkYqNGdBzmpenbl
co0RN6GmqoipBhxaHajygAQCXIRIio15cT2wubqzbJsqqAY282THaBNjDIcbKPcYemSnPlXgfpZT
wA+2RdOfIfrPUfFYsVp+tS4gcITDlqknN6Jqo7bj8x2gPByk936OZsOItLtM36q8V/SiGS/WlKUC
uh2FaDOM5dDX+rVMdsMM1jXs7QlK3FTPrbohei7z60O61hlCRyd2pRXBTAVlh8jDLHwmHQnU3XN9
Ed7JB+P5qeSnj5hajxI8x4yjHd9S0B8ttUbsYKncZUO6qcndl5s8BZ7pWp+54TDUJBpPegUYvMTU
NTebGHvLq8U4XXvM+Qw1JEUDRbQitVPSjNzDbaCsief4PZ33jN83rWjnFB/zmckE9ievuwFzeMQc
qd6XyYYdocY5V3IDGMriHOmIfBjntJaYPJP0YJsRso85GpFyVvDws/0MraPfcF9a5M2DqT+YhAxb
tp4B7cEsRPvgiX2BsC5WLOGzQ67lC3WZ74QPHJ8GZx9RPv8LH/gqXfs3cSbhTBrdHDs/SOk5cNZl
jmUNK53slCgszIY1EhltbluUu3/GNEdhNqtsdTKq4N0JHuR2FYGD0FTYeqITS6deu9XtK9u8HGuF
t8aANNxfzORRKL8kGiisDb9uz/K2OCYfAy4mpnK8X7wOyrofHlXWqfFWMR59KiIycJajKh8xOR9T
moFEN2EhnLhSj8PGTlSqeBx5ByLbg9nYba2apM2xszaqshtEOy1WMYVTVsxteNdom2A8FuOqzh9a
2uO9XYOLkkqB7lHon3zlgaFBAZqL+3Fd3xT4I5b6GWm25GGQxDBz9e6X4pX9Uii5Ki+yxSsjare4
OHnVVs4+fOuhebsLm24UXqNPwSOkZ57YBTfdVZM2o4KBqKMWLnqCl4OvNZj3/rqP37p4N7Z2iHbO
41GaA0Ova4ImjkfnfPZYNMkGhEEUHq2tIrgpFDKcq/Qos0+MXDlFpt/03mctGhuRZAEP7WivHU1b
lsB9mXZmw+KQXTrg7HQHXdTtr8GytaUlQs0R/v208EawWmB5LA/x2xl1V4TEG/LkD3aqFW0aR+Iv
vCM8Uqj2VGzRN7vFVrBJ+a69Cwv1fO4delt3WPyzKXVITui2yHMYmG9g17d6ixzb2Axebzn+3gHB
FTfgXpXZsApOdw2XNZgHV3cHF4LZIlvWN7oDptUKZ/CiXBOWvXTXHdYLs/wUYd5S0JHue32ZkK0k
dBS++xLAPajCykoIkVxmvXUWulsLdE2CPtiwPMEoJ59xQWFSPo0c2DP6rceIwi3eZNPxRzv7vNs5
gZ6SGUybI9PyzDJ0p7CemmGuwDXu97KSbTRuyDh7alji9Drr8D3CQ90uvXf5foo/q7coWMq5zS0z
eEGcqJDQFqBStuSsAsd0UDNMZ8rSrhpGNrQ7zlpSHBfAExvgrKmLnP5trftfuqynVhkomsFaWja+
zWf/YVkvYj34dVn/t6//vqw3fjdE2dAkSbN0/WfQA/9J1ixW9TQysHT/eWBMG7WmW4yvNbjdIj/v
r4Exr/TPrIKo/2c2Bkn8m9JAHdZf7xx268+renMYSpEI/LBmBjcuuUVJE2cF+vWcUVz9HAgrMAMt
birWefjxtyZIFJ4UCV6vsJVuIFsFeH+syQD7qOuWAQ4aI3Xw52G0h2KDw1r4rP3HMbc1EjNoLgxO
fFUh0Yo8fhJxcd8fUPfpEm1MZItNoL+kr/14eE40fabgK+cGOUEr5/H1vgXKgte2xBjMQuduFHPI
QFj5MgbJG2RyHyNRyQsb9zoOpS86SqxwCeYVCqX42GG6g0sKXnKEfX2nywOW6VcxoBwlJ5ZnVb4U
gq/sckcGu9TWthmR/9byJg8ueumOgzLXebKGyh9z8f/SqwQ/hco21JBpQbMkTsp/uEqkb+GXn2wV
qBu/fP33q8TE7QMPxeLyY/xOaOgvW4X1+7SNVjl1iRP94bj4bqsQf9fgCk7uG66eaVf8/RoRfyd4
hN9CJM/zn14j38S2n6w+9ADrOp2BGI40URZ/EWYasQWxJNMSY9G3i/1TfdPYtdZJgBmHPqbmpPTp
MBPq8snr1NIWsbtp9J1n1I4oHrp3JxOC9Z7vSFB33MmacVGqcvXDsf1f2Ss4OKrIoVO5WZA7+kUx
TFrLa+ti7NYTx/25PbBH38vJ3prGDukVJF88YauxsYkv5ovMhbf45xeg/K1B7JcX8MuNJPLKu+jp
vIBAIMDZ6WQry4dc9Zf0jwwGJZTuXRUWKZxkRnsedxT88Q2eCScG48WYLDmOL4TTx9j2NsTiiSIb
4UWK3TWr1uQd335HBklgHsjoFxm3DC70hxgo0YTN//mtAPmZtIxfPnJV1zC2TQcU484vWgelBnnp
NUa7rhudrYBsfdSDwHaoAAIGmE+DmsIGrfMXTM5KhPP4dSp4UbhBdMawHWjM7VBXmdLoeB3KNRRG
xujx1jj4e3mdr0hkwa+PHcgac8TI2ScbwFk8e4rBVny+9zPm5vw5mtucmfuMPdCV8LCLNd7xN/mx
OpfPxbpYs3t6gZoxV+ekMpA0+wXagA3jInhg1QUgZd6vQPZ8KE6/oJduAQ1lYdomRDXGBDMqQl3Z
bR1vh67A1692h9sumwExmxmX/j1Y5TdhWTvmC/sjhx6embHyF91s+j+IJ8g70bw7dXNWsTZ4F2dq
FuC9TWB/XtHaA56GFDLnpmtnLks63g35n5nOz1IcxijX8Cq64ou6Y9SafWkcD3NuzLIZyi9/DX7Y
PLS1qbE5ZSkHn/zmGTciLMM1qWb1ynTjFZQYcO+XaEWofXXfQ3S4aszDruNWkmfm2l/2q+5VBzWf
UMRnHTJG8OvhS+XwexpHhIa/BX0GwNhLJ1tKK+0DIDNLQGFBwHz2Mb1LZIk5sekTOoCNnsPk/0ol
8o7zeZjFK9XF7mtrC4PFbbekrpsKITYnL+wISr4vPgIOTMunwmcDbswZncau+GNhw0fwhkjTncQT
CvTO26XbcA+vkfdgQpTDFkKRS+6/I013OTOqIHUjzIFWn7xOO+nSWlhEm42XOw1pvMKOOghCSerS
8CCSpascWJHkyj6jaXzfj1xZPOTojBi9a45aXLmltKTqR7fAPUQzEZ1iUoyGqaehFeDHuynG4Mgi
f3UCc9xfEX8hHtNDE7E2GMVPucC+LW66gKjgpRPtjC10DtZeZPg0xowQfQh+skFCny7AqwANJANz
DxckoJzqDv4jFKqdek3Yh8H+FMOl2dlUeifUKojpotvnHzkL3awkbE46pTRfBA/e9hQ0iLm1lHr1
iU8+8OtXZcLls1U1WhbXZR4fwKcuBpgYFtxleegplnbjnlm0I8jnsKDkHP4zxpyi3PrEUaJ1SesY
Xgs241Gp37qIREqBuh9QpqPAKsTGhbPinr/3wUPLAqibwOjT9ppCggR2LCVbHWrFxD804JskzYk/
mUh+NVwgwqhf9HEHYDqavsBCodypvEsGBy4isrtRbGJ5yRhL9iincAqQy1IxULG3FsYHxbIrhhsc
NQ68D915gDO/lPlYyOwhyXsDQGjzmDEANxQ84mwMCOZwswy9l5bAPZmtHYOXF6qSYYLHKwG9SVTf
Uub3vDq+VaMmT9VWnCgYqW9cJagOOk6Jq8Q9luHsPCCyaOw5vOh2im4DCAWFF2Wtm2njkzbI3K63
CsWgifg5NtLNQIPoZWb9imous1JZtyglJP8pXtoFolsOu8wftqY8uvfI7rnTx+4dPYHkx0Sc6N/M
tGebRL/xtBCUzxkFmUXy6KuluoxJmVLdzh4q4eyRQmw1FX0FWVjuMuCiPSnFtDz3lMitAm2wRYQ4
dZkUtkesBXk6beGcK6S2NwwffdzodItRRUJ+tRFvkb6ru089OmoNzYEblGXrIbeeK3Vv1Htk3lg9
dAR76kOk8+yn9mlt4n1TMMntW2PKhiBZRljWFRC1gFLew+Bdbk46QQwUZevjjnaR0Tc/LPDOtxR5
RnZ3F2b+9D1I0R/IpprbdEmcx9zqyRZYaQHm475NEzx2C332lN/XSEqg4JvsRY027SEQr4yh+DDB
m4Bg37Ttu4Hugi6UcWmGoYj3kOshNK55stJ1W4UuQsrWcKyUTLBLKUELpGdbAH3hc6BMJDwWyiV8
rN9Smj3zNf+bl0/FfZ8mO0vYGNgDw+eSIgF9Fyft2R+JfhGJQCJU1Fc13xZThfxWnWCh082d3CH/
tens+zpQH6UleqcBKiC0c3+bQIX3tKNKLlLvlopcrPm+EW1Zvv6UD9cGe4m2QoyV+3mtPSYqIhhZ
GFu05tI25m1U1yFZxyXlBLgI0axo4Lhk0iGUuJeNm+i51r8i6KBbHP6aHa40xEynfQXKktlG+j5w
hdwFijPDZci4oAwazpx95yOP7j1zIdYfzEUbdUMqLhVmyUCewHO4UwTGK0Y9mQg1tyKcPkSPh/BN
bp5CfRmOtc0KRkSbDIV0zS1GDF6kh0qz9vwd6iJGg8rY/C2kNl2imQwrQ/oInLWtjoX1kUqM+t/N
Kp8XCAKGsNcFmvRA/sAbu0//bFCQoL7aIsKfPFclYrXcxLiuQqR5BgObcUVjakd3DDEjcatv7xIf
FP4xbYsXk6bZMn6uSaFw45qpj0rlduk7N0N4pdTLduJ+oiarsITEhQOQ914/osxBxqSyExGqDkDo
Yw2ca75NazUhCV5oLMwkiCuB02aOaT5o7UqHeFL1rVtEgitjDZNVEBXRXhHf2gpwG4j8lVTQspS/
KrDZks8g4EnNg6xKOPXijVl3McpiclTar1JzrYibksTGzgo2caWca42LDEFHgAfTCsq1Ks33vKAZ
N052AWcW6LAu/BBf8sp8IXCHdYj9Xcagx8hphYzWxiNr0oPCxy6GJEOhXp/rpbAXmfuWF32VLsf4
s9HefPZ5V0Rq6ySdfDeFgeK35WeLU8obcJaYp9HkuiHnzHjAgB2rjl+ZXByVisrQNGhVwIMLaqSU
NyVAzy2rY5KFJt0PqaNUr+EdCE5meCsLPBpYL0eRhzVFmNzG4KWEdqo7tfRKsW1dbsTgWuO26YSV
94RLoQFnncCsvitsxWNCupV08KoUH51FIFe/NDxesdKaWb3GekZR5kuhVRzlaRwWsHLkDm1P1CTZ
sVyIOSuYQeZjJCK5wWgtTvggod8oc2mXOdwxyVG1wHFUp1gp62hvHvTDWDqeNMu29dU/xlcIRRHR
ggEyCzefmVLyyJmTVuhuBSlQsu50QrFHZtlAcB7a285wlS+0Kf5GM5+8CsAQv6LKoXDIoj/pXb7F
V+vEKCWgM1Y+UatOmnT8StlzK3N+hv5O3NJcxGfG4FeesOKlXE5rZc6sO9OVc/406uuhXwvtlVXB
+NRvmggR3PEe9Cq32ybFWwR0ajRDwGsyJEeeUVWSnk2VrGvbMgCXGg0go4yTtcQWKPbHss7tJLHe
6tE/1BbhXpWmXxpwzr7FMeuYh2lQdf2qvTCroREJ42aepF/TP6X+2E2TQNH7puoDmkDtBwROK7Ud
HMMGeCT5YE2ekbMEkyNy/o+EVgOUwSWtN2X9NlAdpqstZWlwWnaN6dlyJe3zxWaYV8X7XSZuaXXo
xXbeuqOFmXaDwwLJ3e7ipaCPix4A+Gt6VHJ8gLP6Q7j550qkrejrzqeGNY72onf9qr6ObJnEanao
pZmCieaNhQerSbWbWmE3xjJ+GOC7nLxHTqP41kCyZg1BFixnaIZ6yN0xyLXpPhCBSol1t1VZJGPz
iRkOpPPxkwoNDDcoRsmT+CR6xichSay1qPg4QwgNiy4g8Xw6fFV740q+AlXhHFTRgBVgPgtpZ5mb
koJIZJ40vAk1Ue56BfXwDkBYe8VtmqUO3r+cjKbIyMDzV9ZIkpHlu/4cqEzrunRtmtNdPxrdkOFl
ofe2xa0Lfaimcaz8iuCaEm4lbV/o5c3ic/JV9ic47+dlxaOQ+yhh4W7OyGifsCxbZRvrQ3BqjGgX
vP/yydsBAl4jLV0Np1zlW7ZQJ/3F3EGX8F44CfQTnO+t58pr1Q1W0PpcIOTr+/5+7rc8YJwe+duy
CVqzOcKGbCuO6QInP/QWe4zgOG6nGovk1LGHIvq3zBflouVX8BP5HLf+/pZc8y0W/VXzGhzzLQhN
V93HcK0Q6eUd1MAvTFDsHzyDJmpQ8p6JMecZmlrJA5R/deZO5xEx0Xl4gnuysM2EUxoBiPy2kf7v
1LYgzkg4OrBY4Jr4d8YOUTR+VYD//vV/aVvEzpB4SYopfwpYf0WG+IGyTofi34E1Cik2vkaTsVuo
k9zyXdySyRnBuIHyiwkDe5jyn/g6UJR/1Tp+fuXKL0k2rQOBOKiVtGalE2DVvke3e2WtIknYJzx/
piFlMyouFHvaDIKnwShPA3bUwh3JsRQ2ltCEpgeQ4Szlzc9GxrSdzulah/0Rg1VknvTmCfA9XEKX
UKqA6NIRn3gXAQ1qbNnAk5gxSQLHHTZ12RkIWU+Nbx4aS0NtAG5yufrUe9Ld5EFoBZrfR+BQbgyi
D1g8CCcqdbroZFUQZss5rz6h4UqdPfCgoMhCuMLJg+zq+yufOMNnHVylldq+47ztGSJR0oUpvene
EyFaiRZWBSL5o/Eclmc9xyIQ22p2vSuaI2XdKt7G4zHy4FyQIhBoVKUICYMJKJpVeBXkD/nElg0r
/ugO/IWW+dJAnaC2bONnnHrUAz1pBbFXiG4CS3D/vgPp3oEN1qTrnaWffMoiVBpmuJ4B9JZ8dSpo
uyxygMVpPvTX56Ei4gcmVfQfwyZalspN6ogGuBYcCZmcvg+4B5ujHlmHlirxJNl4GGc2Ecj59cUg
6s74+76wGLKNb7JOEWG8lUYGoliI52H6/7k7j+VG0nPbvssdKxXpzeBOkAbeEgRITjJokd77p78r
+5y+Xd1SSKGpQiqpuqtIECbz/8zea3utQFw7IAg7OgNzpzeNMOAyCmAaQ/ai5jGLR4Oa0pyHbtM8
mx/V9wMnLEMEbLrEQkIs1liLE5iJMWJlBMtxdgPZ/NBEWuCpiZHTxubTUK5K8flxbwlFwuyQT68C
PBS+68wmZLRS8v+x8iRMwnrqtj7HbhLUuz6gq7WQk2d82ewPevlNoNKc6YXMmqD5dFhICF+Hx0XR
OloOHJRUiOJrnro13DTzkKhuXu8KhDsg4jObxunR7U2aQ2XVdqtwwAVwDIdk9fgOLULIQBx+0/tV
8bOIgLV6Qoo/AMWcE6zCd8BoObmGDAdVtwf+EWz41HXHHJj/QJHkYmvnjRdCrgVHTDfRS0DzXhc/
sQqABkTEUnxW+Xn19ZieGkiXfDwG2qoBpaTrA6wDLbSOYfUFrt8TXkWmZn6TqnWGWjLbJkhq7RgR
FeA3FJ/GlYViB/J5pE/pThHIv74stqkYbmLEx566gQOvQ2LhrdgYX5DprymwEwCC1zdT37XhKUUO
/UBgGZxHkkqaaNuXAczeJe7V5LW/aHeiaVCncJ3DVR7wK6HUzCAWLSY2Ir9FhCED04Udsg0ehysm
nFZcPqN0BX3nAKgh9ALYLIBhOaCMYaU+eupZPNTNiSq+WDMn85jpzOM3ZA2zTteR+IPe3+XjciQK
9REyBmUzU1Jxg9RYsDGqPrI7LBD9Ovor6VKsuOPgkCAOLTKuUAOaZi3emLu1N2MucM6lcBkSZgFr
kTSTwgmkRUPmmUOg533mE5ubGfRmgsEp3yAI8ZfKPCGbC/DCvsRNt0c1bd6DDXrRr4azWN3A42Gy
CEGLrLSzGWFB4G5oq59cVvk1fJXeGbT5jBZJexhJQJs5M0qbAIba4UZHc4P0Wj6DQVC1HRMadSVz
G/HkFXb5PF9OPCbjei3Yotz3uKf13Rt3PkAWTQBXB6gyIg62cMT3jMpLvNLfLeEZy0QMpZu8DoS5
QHSHq878ivzAkWT3dpcdpnSJrWhi5D4H5jgtTxmzO4FHsfVVdZ9KzdrvK8vvebDmpcA2SCXUt2/l
2eS1abcdch/01qhtU1oMHbSFcKPLqQqbSQYjjYQfyHAr7urKugiPkHMz05NRgNOVSdvecEtoA/Kq
JrF32gbKmw+Or9tKyIEiMsmJNlu2WA+GS0Q+bHvuT6AGHt29fq2MJ+yX4QcRKCAp69KJ1erTT5+h
lkIE6k+NyAvD9Vw8FfWpTl7ZBLK4x2U2F5mvPL16euyVsd2nSKNS2JDVgEFL7I/EGTWSxaiG6cbg
SJiFQLRV9YxpB03risI15l79KWfXUfzJIRuKGDpxcZU0/ygUyfpMXSI2ppaPKhM6uKmekJ+BzBLj
qqK4L1EJAEWxYVDX+QnBHIpIEuapqR/hsZbYXmzrzquJzLyTvaCWpMQvq2AtLp7HaoMMwBWv4nQf
E69OPEu68pgMdf1jYaa2siSNcWyW0098rTb9zEcRTGafG7i5mZf9yIRBkRl0MTZIBJmYL8FpQEIk
RyMCkIYKRmkIZ3ZrODwqCLU6eNPIbrPmNKeg++rwGPqOitsI7Phw4nMilltTBhj5yWoODhPKoO/P
Otxa9SnOQJovW948UFzten4JLThvuM86Ou9a/G74sKMQHO1SekrgN8SvuLYWebnWEeGr0OMkbFi9
wTVsyQ4y5FlJRCyJM4Gn8w1SmDv6AQaa8GnNFTkipJj04Qd/kbLWgAoG40RidqkA30xXWX3iODOs
ER2iTLCdyi2xjlESxRAvYx5zxpaY71qO1bKPzz3WJe5FSvRkctKYDeaKbd9ujfIF8owAhrbwJgQt
ER4n7nXLVl4w/u2CKw7cpIRfupkTs1iradupc1KfeN11+C3cafsgyyWqhjYS4smB6rsUkZ5K9yjI
duirA90Z06uB5TY/KxaMz7xYWQOJlusmc6KV0O181Z4zU9C5oXhRXAN3LeJ8iaMgM55MfWWNbqyE
ywbi5mJkeMg9IeZtidj+ATnGgDqvy6xgV2MI7Dtb7v3CnixXeW7nqSuYGHEcn3zwZWSH2RUJNvOk
CH+rchHJ6Knze/OWMgLzeVGdOvLizqsG7r8bYdxYxbupLbNglSDV+o6CDUquVl0UaPMF0MoFzIy9
qa5L+pZ9gXkF+WSAr/yQ9x4N8YKyK8jDJ47R1M03yUm2pZeMsTizEewfOCOnlcqV3wC54R4IuXkh
v1VsuMCWffT0WbhIucNx9y33ob4NfMeMnxDkAFTto1Va7zjsOZ7yH/X8APfOQqWdZBIUSyyokh0G
8tvf/oA0mpDP21MZKYS8bUCNkgIjmegAbiMR1soG7/HfykhUhnyiPra87OFw33wAi9oTNCUcR5y4
RF2G+A6AtQxkmRKbw0ZjETG4YNC5awEcYiH5N/vJf9hOUrHL2OhZps8h679BAH6x0hMKNGoPgZ8I
myVBYBmyQKRvHjdLfP4MviTgPk8Vt9zhEwPPYmx+sNX/F7d2qL9V3UCyADCUJg+dwL+QLYiSRgf0
Z9nCP3z9H60dq3YREQISAVnWNYibf7R2vDUEHyInUnXAo3+iQYjyTIJQVQ2Nz0wc/f+9nfT3eY3P
Ah/fjy4ZkvWf9HbaLEv6yx5b02STPtJAU0EI4l9UAUH2SHNJeCgbDUseYEyyyCNcrHtJvVFaNjvZ
RL3/pTIHw9U3rfsfy4RmhTOfOApnsPaPx17UkEc+LggdetV73MRNwZSi8ugKFS72PbYUouDR15U/
yhHrVuUk1+iECxUleINZ7LNa54tBuIz9zX/sejwoEgnt4XbU9u0cf7utPPW3kFw6z2DZrm46Oaqo
cTBt0eB9y5ZHQ4OmrZoKUKKmtbWMoXATzDmd+M2CCp9j1y9joleLKX0NteCaksWVa8eaoMDIuviX
bkBabSsUdTSKyTaslw3DPGOfTUt4AubJ+DYXPxj2Yw8UQUc8yQopHC4qjs3qU8LQlH2az6S7YiWV
mGQ99inrY5XY4tccNh4Jo5s5tG46iofpqFxTEiFcdqBI/CpqmwVPC4fU1jjNwkrSAp8rR3MYZpUB
S9slW5t2JELB+ZqerMcNO+FPwReIi2TJlr7UNz7lxavlr9V9QYmDf45plbKu8FIBR4qrxVcur6jA
UySuDMpEGJLhElpmDvgS1XvtSsTgduZj5SOtfTSXMvHhZ6NFZz/c7DRlN4WXTPUphzVcc1+JyV2r
0MSLUjEv9IkzsLNaprn4rH8qYZNdVXEPhpmjpAPxbQ94OKZ9k7C1oKSVV5wqyqkmqgdzrTPsx5WW
nLhDcfCxH50n6SQzA4RTaF9G0KvUesOCwI4YH4j00q0n49h8EdpjSx4LDxb4E+/ugtQYRtUb9ccg
9+zEGoTDgUK0hsflSSQAPqkpS3XpsxwXfI5NmiZmdOIF30aE7jRlP/jISK6Z6adWBAAtR6POizQw
PS+tehcJE8q0FtTZQudxYJmGkOaYNYicHDVAlGBCjDzGfehKFTNHk9qOG65Q21TVJeNnQn7NDUsN
6Ac+tszOnoyVTptZv+hvPrFlpPh0tqKtqlNbe0q570YM5Fswbx2aWoqSR3tKh51l7lV27DwuUcMT
exixviTrbGdlr6YEknJMF9gpNJzw8ZqzjwxrHkOIcdq9di+0IgJED9AHx46s33VSzcTPO8+af+Ri
SZlHkH9ISWUmyyKe+NvYLQao7hGXu8+HVW4ufacSzrOZ1yU6A4eMGk1rzv0AzGHKRpDcGeJf5E2+
4paF9BF2ClP4psRwD3wvf7BZi/iSOmf4TKc8olPIuRDRCET0i4LgzFKdGPN7J8kvAp+XPtMptnkz
ekwCfTZe8bfk4k+T3eRrzgDewBVRoDwf+4oVKcHknPsqYRGIiGbffs9KIee9w7fqtjI15H38UlmY
K6y84oGrNw/ZU2HxYZs9Gdku5q3s6DFzqXvT6C1VatS6ZRAQ6cWKri9xu/5AKGQ6rsX0JCovGQ8Q
kACC49rvzJPe52dVyJHK+m9a9tk2FN+M3Zl0TVD3QS+v2gp4HNlDLMrGAQRybN4FzWK6gm0R9vqj
vSbaRm/XRU5bvm2lLXr2SNgK+mZS1/VjHfSeyFBXILnlKGvOUIIxcMmijKolSI4Cc5EOonzDqELN
0EGvQ7TYuHPTiWlJ9fgoERxNSTWT25n65rxqwQAPMi8Uyc3L2dJE8ssDckvCYM+QjNmune/b/tH8
NiUXQ17Yys++4hhCSx4AfTP3IRco1jONboGFMcKDbm5VMZMyRM6Z3LTlJzHysh2J/l6uk8BpDfOA
HJYFIhi+EaENjHp9/RiOOm2BijKjYXff9NMx8UG7N2W5+FsuDX2r4HvfPPjE6esWTOgcN8GzvIXt
sy9u8NaHOo0UsLvgxyQH03j/5YT/J+I57R8Kqr9UCH8BZxPckwSQGOXNYELX32jaMmevZiuyCydO
sk9YlQ5p7FHshzQaDCFXLfjF3Qhvb83mhdJ8RRDlYmAE49a37JSXW80zFjgwQ372RcAAAUYjuLrI
S47tnttd4bB3AUDIquQgXI7TVh2YBODKskkTIRw0+L1q/O8dxiMWVSjYDOKj/03FJqqIDf9Usc0j
7T9//R8VG3+AtBo6vYR2+pdyba7fRAsIl4zGxKRSopVtgv/7fwiqVmRJQe9qkEIn48P8o1xjFK9p
lohuFQAe5dx/NIqX5kn7n1SH/NjIvgnxQ3xIxTZXc7/U9X/4zM1zeUkRHAkfZKYYFys81zPnO3r5
1597ZaaV/cMj/vpC8dR+fcQK7WzT5z1JHhr98nfMaDPZRGQ15NtWA7lArw/DFycZwm50fZ1/bLDq
165Rs7TKqEJkMnL9JVP4QFiCEAfnwooA2GrGQlrhgmBWcyiYayorAuf66Fb2Zx/dnU7g2FnkDq/H
34ClUJg1xQIcCoKyeCsxJOdbsDQ3MCQfUVGOGJQnsp+ZCgiQcUtODQkbMxsHfVomjKDmTE9z4iDY
e32+BLo9cXgD7RVd31NhRyVbTanWg/4662TQXckwph4EI0OcQpcRoX1H64kDtFDfwzdUMbPREYwM
Gh3tTK9vAGyBY9VJB1k9p0hqVVgv6Qy7aswCtd5XZNbweD6mrvNg9HSt2xwtFrwZv+DuzvisaNkJ
ui0+oP6xsnaJWK0UL+QbdovpWdwKJ4J+cOAY1z44FEjnE3Ri3LcZ0u07mUPCzjhZSZbKXxlSm5QH
oHhq2L7ISuOVX5zRSZO75qTGETYotK0cUk4un0KF5hoCDcwm45lJW1/JiOMb/ZrSlcdHwltlgvEo
mMDYo6ld0c123+mRHUdikj+KN3GBEIOzvOcevNKMA7QYWXHDmb0CRAbgJ7Sarrr0jBnQPbIACO6E
Uwnfmgv7RixX45Hwl4ywHWamzJnqDcomkP2VN2AJmlaWtoUx3I2uhbeSPWrtqjBoqAXHZQi/HcHQ
9OnXW913fvToGE67RjsYsmdIL4O/Y2KW07OjJ1Wgk0CNcqEc1ySyIhFIrjlY55Yy1anSj4aq+fr4
CEesXQySUbl4QK+klfIhv0OcWSkcm8IC90yh27g4Wf3X6ps+IwwSaZsQfk4bIOF9MxEiEFpVQT1o
q+PwW67RQaZDoeB8ZSbkWtJKJL41pjatjpJ0VzFIGBAVTEE/GATJTBvS2mzUAQ87yCS8okdjAs1z
CjHEyT6RPC0gEJFdEZGBt74/R7I7KM9Btao3+UdVeMrr487HBJeDTeDWGhdSt64SuxQv+fQBHMSC
4KfcH3lg1w3bi+C/eaNLT869zTDw61OkqP/Gqs9f+8sh8o9f//shYv2dGyNe+9kH/79+/N/bftwK
ePU5FQzFUP7Hj//7OYIfX+NRDPTmmj5Hl/xxjoh/19VZaA5XUp1tEP9ZBon0z/Trvz73eaLx633d
0ppHIWu4eoYvuhpsZb5p+0TkMQIw513tRGVJgoCw7bC2FA4OzRYpBbij5Ga2Tn0uXms8MxR58ORv
VNXddTxM6CGJVvBQJPv5gXkABXnBmJlS/iyt62151w/iZTxXLwElz07wdBf98bFh1cpmMObyPgXM
T384Xgys7ehRyF9FQoVUJLQDdd6moG8wmg1NZts/Y2GvEu9Bl/bDyBkdBk01EnwIOwGMtH2/DaDC
GA5LRtQ/r+UKEo/98EBAP2dnptk0NajH8SzHtrA2tT3/QjXmVKWuX0hfuDIe8+WSb5GuzKEjd+sL
+6jMsHz8bLfKyUHoUuOeJ8gBwB+3ZDKHRtpRD/Kf8UkwFLd9yIC57rW3vLQRGoX4R60FeyrmJS3r
YXM9xDtzOqa1FyJtUaVlm86lovjTPs7kNzIiDhf9j7gxWEV9Nq/al3BVAeoRD8rilZb6SA4RtxwK
QfD16KSwk1jL9NQtm+eU3CyTF5tOlwwkNdr4pcf0MYZ/TqAIVeiyJw1T3PDCmfxGWo4/TFhDRFVv
05NUAJXMEa6jt6zsBsvVTlyWq1ntMl6oANRzspsFJaBgEMf3sBne2BwOia2YS9ba8rSCijh1gP21
SxM46cXahqv/EbtEO/yS6/RYPetEWdTzy8eiSjsma38+rHKSwhdVte4KVjEumqA5stu3K8njv62x
QGCI4BxeZoGvAF5EbdcfglPAXnp/n1HW9IsLdRWdSVfdae+JKz1r39y5BXEGtbtwBksOTugGX/K7
fpuuc5akearyvcGyAfVjzmBcA5KVfWp49RvEa3th+gkpKobsGj7MjSXL5+Sz4AUMkQAoSv0js7ug
d4iWliLsRj8nXya7ZSE27jYq3gFMPNwmn8l4gU+qo4RoSHnovE+YTutxz6AYseakfvD9UbsHMYmW
yjzVZnU7LmtCb/J5r8DjKZYPm58JGDkBRNEW9J1JuQ70FbJLKiPFI+kkccdN/a7eKpThSbQ3kQO2
Vnwom/Iwag0bFwGtsMmiCyMC+ydLXQcxJgh5ze4DqdecviZ6AbOWyBpnQLiftqs+eFOJpcidAJnc
g/3Hb790c5nzKw70iw/jc0xVQsYENvtFRHqyxXBNKfwLKkYzo3roKtVRqEzG2RsuOrwl36wIMdlV
7MXxw6IT+8bVg19fRmIqhYz2UoR2OXedj9wRJGvTmMepVhCs2mrWAUdjP7yMOxgiPlvRmmbfQMuv
5spbWUPnqpIcVZMFeaw/NgMbDSvTjgzEgTd0FgkC0Sxk3fM78GvxXVvXd+Z5TeemH8MrpSRX64MP
EaisbwOqjjFPG8OnbMMy8t38TG7+EwMhW/bitXTAt7iUNugOV8S8ODMyIN9hilgPG3GNkHyHbX85
bYx9JZ7bl8epOJjE6J0IOmkr9nSqV1x6LPdb82PcWmtWKh1khswOzhSgC2PjW7S5C6Sa6kBai9uz
wuSzAfoLp0Kwq14K+J0ILcdDWXkQ55klKgvzwjt2b4+oTJtVfW0u2q3adM/JW0OuJvEDyNUnp41s
Yw5QxfC/Kj4b0j7EH1bhlD7YAA7qoXtFYz852ulxR+wn78ePhOVYbBc2ygtGK3c2uj9EMsJQJSRx
NFY5qo/AGTQvrdFWh8ImOciecG67xUDHcJ02kOLszIZjtgLywFDCwWTxWJIoQRgHqpvZhtyMM9NM
XLcey/j15A5u9Q7IAmR/v4vX01mKzg/VmSN/FgMkIgw3G+zdg+EYP+oOblp9DS54rDqXAtKJnEsB
OZ/3yH4Q30cfbiPy28tfcKbQBiBUGFZwnLbZ3bg8luGOqI1P/SqdpaXu3EljcDP3Bywv5LjQaS5Q
Hp3s1jsaWYixl5yDTb8qt8G6gbh55cXDjR4tR24+1ayY7YkweTyx0XLNxbThatM25ZXMjmXpFefq
jAn7RTvjVd3H6il9IYTUOCbBXbjKOYEOS8ajXH0FelTEo8vcGYJVyDv7xnRMe39tzs9K8ERC3Qys
tB8v5UkEn+UvZkkH5AZyhSMCNFztlooem2fW/d2lulib6j0i0IMR96rAWzU5zKRXphwDA/RCa4lQ
VyXrksC/Q2EAwWIvnK6tZ/PKZbZufh5rHsOT8YiLpCc5vVcUh4QJKzIPnjSqg9YubqiN3oSNijiW
cBgWXdjbK3ILyMiAuSA+acuAQM7io7v3p4Bag3vQsAV5AYTBZGPKB6qykYVFP3X5Uv10dJtkmd+h
Xoau4JaOsgmvyIwqHBEvYL/0F/wE3UH75l+khHQCaB4Xyo1X7UHVvldfSEKl6IUXiuL2K1QdBNRY
MMMv7Xks3fgreFfO+k7uXCaLnkYilhueHteMrSFjR6xFi+wnXRs/wVbd9h/CqXjY+aUBF2E++wO5
xpvG6c2n+Af/Ffek4dPiAIMb40lPMmFdV+NEWKhrbDiTCbbpSrD5/r0a7IBptg1zUEwXpsspW5Ek
Niww0B2rHXWBxX+qnfUkLoNdf55O0uvMP0Lz/DW9cuaZyIEAW3CJgOheFC8IOLQvap7yjiJkIp7R
pn7hlsbuoPhkN5F+IOEc79idq6XiopQ23iFp1Hg8fjO/mBfrKqE9RV+31o6QdDH+Aefk7CfvmbSU
AKaHeVMJUCepDE4uHI7ieQxe2ROUsouwlvIJZ2XNjSulHnnj9zQgWNkyLI5zHYUd0OtXhZ164Yvy
XJu4uuwodksYbx/xne0FumHE+3zedRgarb6BZKZEDuJggi3eSFxLb/IStSouR54HrMOXrLW3qIQN
qKI58+e5UuN7cNPjTnYzgegUBJHRHK5EWCAcisxePxAK79Kt4EVLHzqhZLp6vp6eU5KWXeEn7Gzz
k3Fi/DXdwpNxZrT8Iv3w0VZR3lK/4cpEVgRpefpI7tazeMx+GtcX6OwvChJ1zv6WM5lJMsqVdq0c
qflKDpHMWBs7wwkz8tpc4WRyP4358IoXlijJMx00p56urY3M+21c8187wWOgBpnMkOm+9H83wTOh
nf11gveXr/+9+TL/Ls68/P9Jf1SMP83wQO+jpDUU/lifl6e/zvD4M9MSdVOHFCQx4f1FTqtICtQ1
U0FyOytt/wMAPwEQ/2SkxqZZVOjkRMOY285fW68u6Kp0GCxxEx7KG47lz4lTci1z/TO10e9Qd0TH
moVrkEj0e56xPBXOY7SHZJw8DoW5CovDhIastLvoeZ+IJMFb+XW+DzGGoFB6OJm1F2AhFzVqOMGb
xQuGxOIhJp/6qEueeYoJabfDEJkhHjYcvsMmlFFveXGwAfLtO+wysB3eSihXTglDVUCnxF7oalIa
tIccjifxf+lHz9Qu1mYvWA/V6ky8o50c+fLw3DKka7ZEAVsoT0eybRg8YERlgUQSEuzTCvUkgNUF
028BxDK3RDS2pP6iqMvQx6KEtUvdTtkJoveNWDSD1HS4S+io0yqPEyYaFzkoVZwR95hYOk7/T51v
vkAx4zNOYp84NlTevDwOYZuECbKxnS9q62KE56A+xKwXdO4cDCPn/ChOZw2X66rmCExeZ6yYxfyJ
Evgb5yt36vSj/WjiJVsbJj8DcBXsfNysgU6w+oNXgYmgtA1+evZGM5qUAmssbev4uCnXOHe61/SH
UWl0wuCbAKTaoHtCOMypEqFWpEpVXP3dYEXOrpzDCJsw4zUROABvkAnUdl6hLyOCotDXeQ3RTbwY
8puku/G2+Jpniqr8projgmjmq2MXLJt+WcfR+qG8hqw9R/Oai+hjXiX6lNSVd9QBV1K8xQ8VzIz8
XuIMphSHXPliPKEI1DOHplZP1rmCj6r7wmk3PG5N1sMpRxkQuqYQLfAUopJ3UQ+CG4tBUIfT0myu
psluXqgwmp86fp4kuJae8c7agmy7igVm7DWJU7D2Mfxdw+CUFR5BJUsWcczWBFc4wwGh+xnqb7Y6
okCaMpXlAr8mI10C9QbVGdCXd8Ed7Z5w9rHOWQwYEnToATvBCF16xXuIiRUVVISWR5rFYmh7OjQ+
KW9brtiYNj9Jo4xV7CT0NMt8Dr8mNOrymD/50H32rWKz8P0pX6hVPh5ECWL5ewEnRUJly//671wf
jxoIN1pSJxw9PpPQlxbFAWiX+2Dbg3xpRLA7UDL0XpwcQldhnMrxXe+rwqHzqvQZpj+xFUcUlbfo
cWAAbMrvlAlrwNBz6Rfvj2nTlBuFUPHOaxB5o5wgHtX32rcmvxs4uuLoqUePx5y6xjBGSSUg1xIV
8clglSQ/mH8+w+hWZmVXiMQr6hcZ3HywadkIdJ8Jfb2cOcMoM+HNcT9wEw4pKO+TWxe5V1IMyQaU
3nw7G9k0z+KNQ8vK81DzUzWyaE/YdW2s77xaWuPSYmpa7EAyldZ1IEZh5JqLiFWQiVdQ5piFicxv
jek6wEaCuZF2OBPREU9UoVlDRgMbV5KhLxqoMp0NotK9Eb8Mogw6OTLzPliiGNmbjUshS+X38LRp
yUdEpu8nyX1jKVuIrxkM9cFuYdOgm6XVhJ+ufnTngTF7/KLhDSPdsVyxmazgoyKJ22CSFqZnLrCw
WwMfbxAT9NyLX0blRxY2PbZeoAj9uYtugsGnfwU5LlIPPdQ78JXKCqUeH8UEm+WXhAMiZ7a6TIm+
ZfExuULqdqk7EJ49HRlaxz7tVWsrlTdCUYjVhYpgQufiXBPWZ6TfBFJmzGOb5jtgOhsrmOddjoFi
+qjEC2ms0YrsDm052DWzXT7VwV19rQuv+CBHOMKP/hyykGB78hQI25YJcUcM/bviXzu7/GQ9XbwQ
najA+EVJbhX5pbUBUFJH8p3QXetlu0U/mVGuR/gdFAR0cOPbteaE+Ya7WYuLscdHTPpmtjJE7xYG
AMBcnFMlg5qUBFegEBAaiPbmPpIg4CE1LgcRGyMWzGjL2FRMJb1uBdxgAkjQYmYu7IJf+nT11ebK
lljrFMvW+nWbZdeSHWeKGqBlYbAwDDYq6WlgP5yj5vtG0JMTVCgAeVAgrUChC0QIExExaE4wV/BJ
uGmNvTJoO7knN+U1OqkbKX9PHitEQ4bBeKrW1znxn9Ac71Su/cc8NBqYwHnNgRaqVZzycRuXKT7t
9+6S7EfG9KGIfpLijcgOEg8APoYm2Iby2luHHqofROTa4wc769idt6yLOpQ6qOukEEkRZ8joyA3+
dDt3ROxiQPIkwkvwtpF0HH0FMBCT3USHloOIwL8IvnsYltTHE6623Iuw1jBKUQwmiLKr3mELzuMa
xwCvKfsEB9iPrzZwtWit6DgijlKFVoieh8zDdcybk+d3WdmbwA8n/xNLL7bZ+cLcsyBj2vV4NqQU
s/o+5JolipGPiIxBrr2TohI8wWCqmMtKy1tmfZkoWehJGqAJe96hW806LTGX6EQKNNi1DEGNO2Ts
U5MLHs2KgsyiIhfHpwjh1ECCOuDRoJfhAzC7UjvaVmHOpIV6mOVezQ9QoixWjsm3/NHtMZI849nx
imfwz2Hywoettv/W+IMxtFUnbUSWMkzFfCflBUJHtNfFZWKgdBq3xA4bpv3aV87fZLGM4zFBEJmM
HylR0KN6krudLK80ovfCLV2OiugCkoCxS6X/ZiXkLBxVQCXN/4sgEB3Ev1JCiip/4R+q8j9//e9V
uQGiWCUHTpJFXdR+4xD/vhIhMgtoEqSz/7W/sdb+fSXC/lwnIB7NI8BrSnb2+H+U5SzAqaNlGZsb
S5b/qCz/x4XIX575Xxbd4dCNlTQhJqkh0G/ii4EppS53WWz38a0udgUVyLiBETaFr32znw4+CvGY
+RT5TxOUEt9606J01WOmZyALfSVcdXym2vrwy0v8T6Qo88/xVwmAwvp/1hpIaDfnhf0vEgAwImbV
QZ8mJhreNxks2pbgjJzjJcocS36c/vXDzX3YPz7e/ALDmldYas1//svjWW2sWHKpsIWYtuFz4CXe
8MRyBFcRHqTZrLuM9vTnyRo9C76cG1zGTdrvxCuydHWFvhvCwTWaL2pyMxFqm88hnj9yoaZ39vQ/
2px7Qq4DiJK3utsK9rCiteC4x62EgWGKXkY0SDhcmCbgUhOWiuCyEac0R28HruTx0h6n58By1XkQ
RImz+dfP/zeQ059eb0MHj01DqKpIPHBT/vn593FPLMpj4PXG2d1AAgZmj9NxIP4B0q+G7hAtTnVp
j0K4GRdkH2HkJjv49d/8GKiQ//pG8INoEMtYECoz0Psv2o/UEP1MMxNxo1uzzNSnMeAKdvJpgP65
e4gAHDmj+s3gYTlCNIHMzSzJzjw3GT/qnHMs2AGQ1pSqTas2BpT+CdYEqkYUDOFBbG9kUD0ycDws
NFa8291XwJsQrxK0kBzYGCbkWRLZolhcRKRWGQvOsnTOW0qiFzl/a3lxtDxZl+k2OioMjTbN2jq+
KJJDiBo1G+ubGb7CMOaFutj4BJZG44n0NBwW4RlzIcMpG/lvgZH5E7+g/2yyJXg4OcmyL/Rw+KFi
GpXO1VnCzdooWzsZDh0OsJH6aAW3+GPwv5CZRNITYhgyu3hCUMTH+jsC8yBTFtR6ucTHEFW0jBah
sRdN20nBLoDbHBjgQCpshi7sDP4Z0krurwLckPG4HoM7ezP2DAVSVtJdWhE5iK3VxpYEJKGb43c0
Qoit5XRoFkLNOJY5e0+cLgPBGnUXUN/HjRwXuDX8c5M9P0giz/qCtLCvSTubq1a8qqyrJm2hduI6
UOBxym8Z0mAFf8hct0MeUt3hC1Ah4Bu7nWOXi3KdMkDtJ/mnkcZNyqNQmhFgwlwQjJFeK05/ylH7
2kG61jC8Mzj3PTEFZ6pjRoV0KBLbdMaoRyOdnj50gbYvedfJDKJkY4wKj3j5fj/RsDLXxoW3DL3U
aY9Uu+quX4/E8oalw3z+rK/iT4r34U17Lp38RTzyIwBepMVXr8KNhkFUAI12dwQkq3hJHMMqtocz
X2vP1C/BfbiJw31lFRzN13ivrunkbcXRVuRJrMM9CFdP3KsuVqr57uNYRwniFwpGAGAZlLRyqa2m
tU8LvtFW2THxuu2wNV+lbbwhLuKUp4sI6Kn1U2z7+ihckLzsdjRexHlXICr2wYf+OtyHj8dZ1l35
aTr7O1wgTyXj2YPPNvaJSOij+lzwuknBTeSGJCL0dcWD0gOE2mcgusm3g3E5s5REs1kn+L461IzQ
8OfWbBQMxhY3ZhHj2OHhGY8R67QenYiUf8a+ZScVQHq9WvfIZ/aEEV+z7LNkdGuPyRzKnWFxtvpL
b361Xzn3YPOSwFlPD+h0akLB4pQ+dIbNyTJkTTv8JJH+2z+0W+s6r8S5gv13xsfditVt4InSe9zS
1gN5rXdD8sQFSMhZ/O2jg2W3V2LR465iS8YCfVYtfIXce5fFR6qdqmwNpFonWmToCI9YIKdJhJ06
T1uCH56xT9R3s+lFugl6RMB7sktRDIBG1BkKdZ3m8iEIMWbmwN3FtfwjTvtih1Je1hkAsbXrNF5s
ZD6EDkZHi9Ewxiht/FToMkSKUy5nnndPHqBUAgSegcnHAfOrvgURk2E4CzC1ZOnSD+hPmeJfaEeb
Zq/hwuI4gUwqiG5jAtRDMKNYHsxBQ/6cKpezLGCTySd2KM6RZ5GGBtB8jLizcpNg0/xhXtXg8Oh3
Oe2+GH+K5s4Mv+jYSWN8DHSfg90122FiffJg1EJq0/z7npJ0QGYUJN/l4GkcWVYMaXk89Ap7HPyq
DJ2qkyW9zsEoxaxobb+afCO1tLX7hHTWVYC7CG81RTtZYdydO8x0wU4XnDy20+S6YTaEg6LNN4Xq
qK3XsZIIr/LjOVgNt1Rf6ynj7mxp7eIP7NdkOQ/f4hbrBJqG+G6ttCfz/3F3XkuSm+eWfZWJuT5Q
wJsTMTeJNEjvq7LqBlEW3ns8/SyQR6M2HCl0K0WLbJLd1VmJBP7P7L32mT3DXjnRXlVcS5SrH90n
Idryc3U13nQHxM6mXIVboE8L8sY+AS6xui9X3dVM2hdT/S5QWijdJ+42uXM07Fzmzor3PeZdFcSr
VF511r7lFaSNxVZhZGsTjnvFsDmwYqRdvM+MLSPGl3xWbl5iY47V3X0tOr68N4DJursA6ATjz1F/
1vjgTCNREb8t/0jOIvbNGDPfrHwb7eBW7MrKFvCQPWQkAncMkfZ7ky26vfKefGnKsXTnCJTpgpY9
fYbn02/Qd3h08EC1eC5a7LJo66a5lk+nkiIupm/h0vgDtqnGmvV0NSPdTWHYirjSxFWVpSv3Opws
Iq4XfNYs+qLM+jwVzQoo7ZjtvCvDDL15VngZk7XfDnkBrbbXRyJU3gJ9JU+syrpdW/1ZilaBuaEF
NztMACt5VvvPqMgQh9d8lnMGuzkSu7oNPrQ7dmCX2WYWXxR0hhinoepOZkhlT6xbin2S9645Sd17
i72ltFvvoyVBA057vBYlxpYzIOcYBzPywpKjn33EDKQSBcchjyu7YhM4/b8ttpZgEN7JQc140cDy
wA4pysWVwPJqICzInW2CZtGXp75bTcHb5G1r5ldaPHhh0Fea+i5G8h1MYRbt3IOKMlp9z/fuAeEC
yxumBwzqMHeSGoOFUX59R/6QNeMmMOITpvdWOxcvBNNnCru3mXjTpqExrPiOsUe4wZheOHX8VgzQ
EeCtJE6Q0M3PYc5QBE9LuWWS6zOdPC+4FMBMmAVCzEsXoveUkYA+GVlX7RCtdJ7GgrgTzIus5dhu
EXFeQ0Fe4LoIvXUX3ZpgSTYAA1+DDBIaY40adNHCJ+9mhPStI3FmToqBTcuIO911FKBMGCRgWbNN
hWn8VfDXQXrIqQm9JdAh67OoD6ghNCZu6kksrkG1ldwL57zZfhYF1HYkRu4irxaYLHx5N4SObr3i
Ky09pyKL3L+bwjPmiTFd1eHqyfromZ8I7lpsCH0MGJhzMmhnkaJF6FJYg/OeNbBgsUXIarRMwWqA
H27cJbIbSvD554kOpW5ZUHoteopVjUFYtZHQuDOB2q7gWBeMZ4A92njrQ3z/mEu9EOuJ41FWabvE
hwNwhIt/SFmtFScv3uWDoyB7EqfrzBzcQh0ShOw8hXkA32l6NvChDdO7ficiIPkiCiXugYUFjumM
FNiD/vJfsRKFclsP4sbLO8fUIPOoJhR20dYphvpkVzc+hg9k9ep2NPeMEsqWxUMSfqnUvBgqS+6X
U4RWxHv6LysVTUMPRup3zLweRui7CAWn++Th5C9D81xRH/TDhzo+4qjZtdyjLmG36iGrLnXe2g80
Jpn43lXMyW29/oStHk5EwX7ylaGoEimJh/EgRc4fBf9/7CoPLjh9oElbQsr7D73NFCj/PxOCw1tC
ULwuMoD+fWjwy+//cWgwXaCJCq3+uspTaXOBoyu0ZgSb/DgzIBuLBtmSJkPjT9hnxgmmRB9L5jc5
RZNS/99Y5U3rwt96YxaDsqlP+zzgzz/3hv8w/uaQJzUZDRUwPgqTBXMBsIQXljtkOI8KoCpq4nm8
54kPUoCIveLPze9H/99/nTYvTd3fT20q4wtivSH+kCGuadM1+LFN/8eAiwyjzgBDc9Gyjaau9GBL
zA9hsCxIevUUM/uKhvcfLuDpzz/lf6VNQrOQ1tX/+d8S0tW/+uPRrhq8BAlh6y9/fBjmna83sQTq
8qNCwwfiFru2HG2Q3eEjtRQ2gAtmwmTxWo/6mL2mdHIUrLEto1rzl13OHHnud4s+ggnI3H5RDiu4
LkwES4g3DbY9ZrqssCbHAZs1KizoKPln9Da5xOPpP0yZf6jofebPcBTRuMxc1AtTlltd2wj+iezN
XzA+VaxGwrlKq4wWg0od9SBed3xe7Hh6ejobO1QAgDJ1YBG22kYMtjku1gCRzNI0FgQ61dm67JYk
+hC1RLLwMXK05zBdMxl+KfbNSiXzV3v2sWmlLwreKWnVKiwxyEZyAp6/GZFXkmL7TDCQxmArpQDV
+wdz0EXYwWqkzoU+RsGiaHsBFRx+oswpotXQUPnNAGW2MHomUviW0Suro7mP4Z6g4q/iGQyZU6Ji
xGDHwSrfBJRh0krzIbBRmoPRi6SVaT2jFiNsWZ9oFAFpnOJGKDcj7Y0FyCGdu90xCerFWOMEramF
xEFb1jIOdpOUKQPGBb3KTcQM0Dab1ofKDGbBxjocKZu6XjACtx7wWAyLswYD64dVrRkvR1h4x2xv
svQkJq7cxMWD8pt6qmdGru382Mb2JS9KFjwswuBg75twTm1xU8FuYBcWjuM6vclcLlAB5DRhTcaL
uUwNqOXmR/md1IyZgDotOu/OTTZ84juIOIKC/pLq/l1hKmdFbOQq98FiF7pZ9AXWF6km045RX9cn
JKF2emKXBmIK1jbMtoRy9KVUjzgB2mobQqjy6Uw7pg7mLQ98wN7IyFqgOdW28xwRImINJm62ZiWj
IJchvcBSj9DNBQmP3q7M89XAHixbN0QL0YLwzqWUz6JNrWFGN/HdLJ/zLzFz8rzHvbmvk3dZAX7Z
rV0Mw4wt5jpLJzyB4YKl7SC/AeGJhS8BzyWg0pbEUD9b8Is4zbIlHzDMZvGSVUwER5s9Na1DFBSz
Jxba7Mo4T3GR5sZbXcyZtCAnG42DhNsGl/A2XjG4j+d8GtD++S48juh7OqepCnI+siVY+wHxZ4kR
+p2Wt3lnqgNuWI3s0kZsi8iweOa98QcnKMDE7ALswdrZMraVzqYAgRoITjAOczH67uCYuu5jSFYa
62tsp5Am8nmHd2JcdMayNr+4vYlZSD/ds/ckK3sgw7TfEeSQM2UFr6rJV3I7J3goTZFLr3rmD6Rr
f8Tmt3L1Fbti5NiDCV8KhLRKdsQQMqEctymb/J7kqWkBhDOTSol/bF9GJFjsh189PBgwuLY8rqCI
WY/+AyUW/huid+/+Hgv7pIIGh4S4UZ1AkcMba3tFo6lZIdyeAtEGaHvSoG8LHKgGTbOXX034VAK7
j8lwCg61zxzcT7SbkosK7yiZpFWtdfmQ45Qxee+rTVOCct6J7s4av6froBUMx+DNolKiBf9Qh8mD
r5e7ejncaRMw19Z8RPChM/ST33jb8H33zYzyP8Cq08Msb9lL1stpagwHjG1chsOkYYhQeZSbZL95
H5xc0iV9DoAQcQmLhbRNePvm5IFT43uFeuxBqHlv/s27tLvYcsSFTGAx210RSKg1ax7qVfW309ry
nS+ggTfaiU5NfLt6QFQm0kKi+sf8SGO9DzcQkNJyx1wB6TBA06AElwKKHu15Os8oxWE6vyGVDwMi
Kg+6XYpLdseEgBB377HrXPJ8F5759uBNlrjScMzPx7VA9txTxADaWBL9segm2hzkowCJg1geab/N
HWOl13LLFn6LuH0OOhoBobqUFvE5P2fH9vWKvC0m1BPkGlJQYc74FN9/dLS0Oe63hbQ3t6xiITRu
QWPtDLRwDYjm3Ak2BlD5eBntEXDIL+qn+Dmcwmv60lxAoa6Kc7RpT1gnLuNOPlsMKrj9Gogx02Mn
viULaxm/kEz+KZ948/J36HjFvWUe6wQH/xQ5/c1wrGP0pG6ID7gX95LtpdOyEb+5FO3r3DEW7hpE
yhx2QfIFTWUEO4DM4mBtMsRD9Y4u11qhSlPn7ew9z84MPKVdegpPOA/Gh34upI0aMWjrVsG2XWcH
A6B1D0iIJaGAzg6j2RrZiDXew29wMzDfyFXek2Usw9j6qCHWbqIN5BPSXbypwWe+1hIu/xrWO+Rv
fTHZu2eV+mXo2zrlDdddh9Suyv1+UTaMB/jRcctCnVOYfdnGK1+iP/vf/QXlT26trUeE08xu3gzh
TWI9c6hip+jngb6MLh23nbf1K5zUx7FdVYwyXybZOtNpbGYIg3xI79u6QKwuJ+tQ65YVVFFSxA/d
C/KTnAzThlnqBZJRc29RUVqI09UuWfgFx4EIH8a00+65IAHHmiWHYMu6unot4Bo+exEnPUKXWffV
vBKfB10BYwH/Kc+nA4GLaLIVxkNQ2swJUDDFsM94TnkLBo6wXF20OrzKD9bl1Yt7Q0qvf8q3+AmF
awCAkLaL3oqB0ozZ3YtE9iN+nZO6a/eJgAqV/DTrNJ6CZ2vXPSOrd9/J32rxbmBn4GmdfDCOE0tH
eQ1Qe78Av1ZfRETp0oYpRWtOGt72e3hgHZEI0/0k+5LHEdIjdgXqEcpTUc8Zj5AFNkhzcp0RRfKO
UtlKiIRs4xKgwPefuM49E3SmX1NwO8CLWe/aPrm0LiofggJXQbcGkndSXg3CLhCAzNxj6nQvbblF
IZ6xznk0J3PLTVccWRth9gSQdjM0vtgchTGKd5zpSMxNvHX4hCqGvMx2hemBw9inQ9HmOrH3klQu
Ot9FWSzMJpnp+qrrgakzoCaN8RahQWAID7ACUCE4ybUERk7cB8xmlBRsfU32oMT+45jDBUteOOqI
5Gyv6kCIOlOWek7CcW5t3QJg4ZFTA7BfYG2ZwaOTZefQXOIP4UFIWn6ynlHuDXT/a541YbKeaGoA
aGlj4UxCYapYOBBvCiKjfUWrRKT8pH3pHsqfSwszOZClNKWY6Dyx+s9ymB6IsXWyjIOMbg72Plky
ZPzBxJtOaYLBiMUEln711gpfdIOlh1HsSvC55ajE0oFsyJ0I0SCEvIfEZklq58Ii1WIBMnrFu1/X
J+mgHoVyKaNYNuULk9oSClbjfrDT13MM/ZNiCOtIK7xoBLG6OpMrPvUjxRIZGiMWgG7hgpGunstk
gbTK4ukAWwvtVldvq3KlPrdn7alTEcVhHJnkceBdvlXp5HNAswqpEd/quwOY/nHWfIYX+WF+ims+
ddwtaK6ydbCsaqeoQgZC6TaYxO7HHkRIxz1DNekj1DKfhxWXhYg5KQXsb+euPdbffBS/ek5vaetf
ZQp/Bi03P7RzBNiAbQMVPU3jbsBW94jlbvKj/4aS6ZNFQTxKvO4z2NjFPBaZtkj2QIkMfoB0Ah6D
Ck/We70CvR0i4xO1Lw98Y/CI3DXACzdYorUxSD+oFiI4KOhnx5gpvr8BNZMu8P9EJ7LVvNvwQCxG
GujwwkRGK6+SianoFkMJ+Uq7tQ9kUvgMAU5m1VEvgVI7meIgPBKaPcUMFYoCrQRaZbDzB4IsDyja
Oh7/yYvMfYgdxEDGY4lnn+8zYsYUu4S7ytRT50IFgXbH5uyn2Pp8xjoZi8C8LHYJcryWSAlukFC5
kogHmXmYSfy9UcgkwJH7Agm87fldz6V4Jz7LbK+R9M2Sx+tsJHI8bnhwCfoUKEcqIJ0Btw8QyMZu
ieVi+njwr9WX9a6Pdwa0rj5Z4Qz6I48EcORZvAtzmjVWUiNC9XODgnSE7T4f6mVjEVO+0DQ0/TsF
iKI0vtOemOBKBdvU7dtReI4WKwGeacwGEslfgNfZoyryoZ4GXFeT5wrlYneslEcIHVXy7jWs1LHi
juledO/K2ZdTnQra3mNYlejxKWd+psbVXD5W5KNI2VPGYV/IGKfwbqnzHDTatOZR9afSyvg+X7ju
qjclQi4DHjPlwM1HdS0fx/RTv+q6s6rZXpo9frZbwy8QULv72anf0D2vRfhJqnG3qojy0Wap3I/G
iw5vVrJwG4brtvuwWjbp+o5OJvWPWvshrxv/6VNgMikIDj0WRWn88DuUcja2Mp6fNk8YRcBawYHT
hec+nyNSizPop0hFV+F45jk0+DOup9azRv0SwNKycBKQbiZa4vQ+V4x5Zgc0B6tCwABvmIi8Kn1i
f40I8sWJhGgQnz94fnSI7wg0mX4i2sc3iYjU1ZNlXBjzehnepHhZL9Nw0SL3xEk/r/KVgkJ3qG3K
drNYtqD1eoQUKE5p0upbyTS+uZSTmHSSMFHSpc2wYsWP8Ivpr4b6FCHYpCoS0aQSgdJPRfd4tzwU
p/A0671uORR/RjrvCTY5x08NGxxemUq8xJtG2f3OphOPg90ctGohhyuvfcnx25m3AB68l79keBUk
mx88t/p2YfQrtgLfBUwWugt563eOLOMuuxjxO2dPmHFosqNeF+NFaUWo/lO3D9+IaCekIL520rK7
4l7QVnIT08UlEGaCZUDoUs3GQpAZXrLDdZ+UqXqklfKO5ngR2pfg+l+DkOdqnPrSxscfZcsvvcPl
2ChO/9mLS4BZN3gteThn14M5PmzQmG0ghSJh3BU7/Sid/4PHk/gvNROtkAY3Tf6X4G5EFr+MJ3//
/X8fT06hdJOJGx6IMhm9GRD+Q9PEKA5eyK/YbvhtKrg1BpMag83JyP3/BE0SQZCmKhuq/Ofk8t9C
uynWb8qdn1/3NHX9cSQYGXVQsryRNw0MCAFymJxQEcifJY/EFmtAUyo7S62WzTSX057SkbmJ1WK9
XOY6GQJoLKj46KLAcKnTxpvY7UBYGB/4lfPsKIwn5nA+osd0y0N2aQCK0rdi6pFbjSyY8r1fKon3
nY88vT1FLjYxLWxBFeY1Nq5Yo1yWogOHSnvKXkigcuWLqhH0MYxzHTvuTJcVqsoqY/5m7BSkfSXT
nV7XF4guXOBaQVDsBigjLMVW3TR4AKAVX0RZPI/V8G2JOH5C9Ly+OO8Ua8+wKarR01Y6+1mNrOrh
2Zjc2Z5g5+KhVmBg1TReOibMIQS5XK4yqCEIzXVZwLOjqWdTLD7H6ivBRJVqtjUkL+6Ua4TaXSj8
OaPRMy8BCzbwcmy2XrJO5QNgknJyeWGxQ0XCkx6KbmGyPsOIes2a7KnzNQ/wOJvw2nvKaU5qTbmZ
6Nn9rMJyG9ZP3r14rSKlnXUhCKHYtPP3klVtJH2MRrALlA3sMGJt1O+ysT0oX4wWPqF+9dOIwkm1
RW6uC/cQ6UtFJjka0fQSJ7qYUR3OzRgAqS17eEWo3LPPEnmxT9/Jv8SJIkAvynko4YO3Fl4OdRk+
7LXm5WsRJoNwYILRcQ3ROE/TDcKyeKItJRHULp8hmmq8/7LzRedGImfF3EFdZ6DpcqegcfB2Lkur
F0G0S33jY/ddoa2hScN6jPPMe+ovX0E9TyiuB677qrAmswfgV1u8Nu5Xps5xbW9RM+D/ohoqtz0e
E3Qkab5QbzgUDsp+6vYDY82+iYw2/VEP7N5p/XZU99iS8RaKV+tNBtpBT8LZZi1MKg6nIy6LAjpd
Jgu2jrb5ZZonYIfjqmcgCQ6t4mOxBc1EyccYr+tnwiWyLlgyjlGp0Lo4oYbfAcxgDG4QgwQzlSlw
vfryUUjkHhvAPjW3Ss/EGi0O9Qysu341bDfuxTzQVzENM2ZQCL/BSZMGhfZj4hx6bLtRG7AsJgQQ
Vpe/LQ/RbZjX8eytfNKX0jfj9VWhL4RNopN0zDDFb+Ydq8RiKR/cxVPBATaT5YWR2elZ1VbhxkL+
rGY+eVMQ7voIJmHhmnS0wLwZz0A8DhDWO8Nn5XeMVDKyyYSd0vbW0k/gezOByxj9TsoUpXFFxm+m
HQyXrURikI4EoZQZstckyOXlLlWOIeHQOQxIUdyqBDdXFEpm4kipjySbuQUbCutbkTAxlgRUG8Gt
qQkB0iJcweyr6waFb2xQeQ4p22coxRtFBZalvtNHZN2ORKBn+ozYZUnwn3zGTUgo8AMSR9Gf659/
ptuV9N/OuN9+/9/POONvfEXCKQwWSyzVfjzjkPRCw5J0jHO/okykv3GGKRxwbIMmWBYLo7/rdjkB
8dmxohMVgoXZWP07OzhlQn39vPkin/iHb1395ZgrEyURPDUaNjI1LPqQbM9fc5QjwlkNrkRi6TwJ
BselvfBwl8iXgQV6pzxYkYiMn4P4a5Q++THNohv0gWAVQoWllCXOylupAdywVkF/r6NdTGrmMS32
HQ+joDHsyiBQKlkPDfw+6RMRTdpeTbljgKSqzFLx/1CqiTZa3aG7RhUxNEfPWjFFGc0Dk4CF7C+M
0YnfGOiIt5IlDTXnIwpn6Orsxlj90VvZroHsUaAqPmnuUsPg8lYqi1qwcbAr2qoCD6J2Ts96Xe/t
VOFhDR3QjoKziCokQUloh/GxEBzT3OFvWanWd9Ave/xhCH38Hel8ifTJyEVEb2YK03jAYLZUbgbM
tYhLaI4mjLT4BElbwaAryc+q5ZP7dNWo1MOM7syYdbgRyudQx5Xk9Px0hgYgb7E6IYGk82jPMZ1I
fdahPxS89TkRcbQ0XI5AuWjGXGND1VtHAQK7tEJ4yR7PTRYGtgt/oZRndYKqbpglMQWaEuaC/cAQ
RN2pPpKAVSi+mU5HBiOHQ79gGiBX8yo5puGm0e8a6QD9QSCzkEOIoVJOp5Ymn3l5Qbvq1cgjW2mu
Ia6gi5sgkip24K7B+kcITqslS9MxqUs40ZE560zJvW/3KyhlKobvZiIwSDsRF1FzNJjLd4hGrdO0
qHQ6vpx/jtp+g5AGe+jkbhqkT34gBssjCLpgPdfdS7roX90WzIMF1OYJFe2K7qE7b1TlSSKi1djy
HIdlH2/l2fRZOfSv5aYQzhhpkBrPIias1nwUbWadNhB65WBiXwTTXWLymutgY5fyDdLaikMSuY/1
pH/6zRdOvlHblExAeNNYM1qkC9LKR7ann3rHajfRdiCgSry1xvVjBEqZPLgXkAzCTNfdpRA442FK
IAXG730wz0JSInTvzITlMLrQd+FGUxLtoqcO375aH+DV9K2T96jq6deR50yB3JyTnAMCZ6PC0Emi
mQ5e2VM32mJ4oOJV3vxun8pLpFEefFtdOLAgyFnAlJB0wveCYWh/qMfwHDzGV81wV37RroJMXf+J
rnQoQdiWzP3kzRPv6GYxbjWuXfhLMgAmBZkCw7VCAx2/KPqa6RFtp+K/ksDJUiRr0CHnXAu+wQFM
G0s0dD9oPAIICWioyeNKcpz0OLaQx9SUFU8mXAy1ZV9VHZoGeWmsXWX+8T/6LDJE7Bw6QgtNISzp
j2/1TynDX8hBYDj+2m8hs//59//9LMIoguMBuY/OfYNpnC/9j34LGwjMLQU1Bvws8wc9iPQ3DeuI
CLfb1C1EEj9Yu6W/qQZf0TJktPJ4G/4NNYj+m6/b0DHMqOgwADRahjVpJH5wSsSwvRBpjBxEyJEa
XItVGiD15EHIfK3Mq6UU3egI2gQzw7yUBJbw+ZLT1fEIpae4xq5IuXofGargKqSZCGgkjObanPkF
Gs8m/KrWwh1XiZOxszdnFQ9x1koMTtJbd/FUYSem6UV4KixW6Px7x6LzCej2JmW+C/DWQHcScswV
Qk/RN8DKoF0gufEYsjeAcVXjCEAYQMgPg7oKz12MyWD6uRUp/0qwMl2rX89tgOPalNyuivyPC/bj
2xXCnR1N5NCbzEf6aBJLSYy3dfIycyt7xTFsn+NHS463QNNj8swp6DArnMFZ8qlpmAZ0Fem6ToKm
To6AYb0K3TJsr3i6V+ZXC88pgTxhZnuFTjbwzgnih3RhfWgvgf8Cs6G+646JX0FewtMTMcMl4SaZ
Dh9mZ6SJeHcy2VdxBPVKj0nbybBB0iEEeC3w38LsYM9NekzhCEjOwtRiA4FXcMbAv+MMVk/YQwIR
tqIP7iI7VBEKduPKozlErKlBNKFlZFbLGdiwSUepema+z4aAR2yePtUgJ7YDT6lE60hAxhmdPXem
ZfMmEG+CyjP70PljCW+uRewc7JoaJ6K5nuadHK0tWK9whsxajgF9VQtiL9P37kVTK1t6JY6l19fy
KNiUFzJ5KWwX+EQwEK/YFgVQjkWgvC0IgVPkv9rMensso10qsHRdWqSPFMvhU/Gfic4l/OlMO4Wl
dZQ2iPjxco/b+hlfJzpXSBfpoO8kUpsfovSZffRn1dDPHR9rJBod4Zqcqz2EqojGnQPyh2fIXyiS
/gg4+EkOBXBfMyxdkZGAofP6pSj0rKqL+yIZNuJrUyypiLi7yEIEOLmnHGSZLPLx95/pgvJNbZB7
c9AwwOfrKeciBs60+BcvSMGn9uun/acX9MunXfT6wQzCdNikjx4rS/HONNWDVbzyxBt1jLhmre6i
7GXAjUEEPMBMt9X78BkccxBId3cbPUAq06ATr7NCMS88cYD/8zfNmF7Db2+aaVmqaEnK9Ab+fEc2
ai96qRgO0z5FI/i6Fp/8UpuPVzPmJD40A744SHyNdk6tdU8oiv+GsjVrd0RNoOYQvhMUN2g0nO6D
Ve5ozBtvE783zAMmH3Z/SvW5oF/rTbCWl3xOtX28pVR0NHtc1Zt6QUFt99OSLLrLOsOCpaFugKu1
r4A8TesVoUB3KtWtT87AmSWZ+Aq9QdzE7bU/VhWbGrZDergkmFqC4fbP35q/coEZ2g9vzfTs/+HZ
ntZhqeYFTQZmIL8qDjpqI/NNeTPbh6JBgyOYEecqgb2rrHyRhf00XkfYBCVd6v9Uhv5/pX6q9ZsF
0DBkRRKhAAOS1NAf/vxi4qrgMrRGTwAJUrAuvQxqfZnwjMqkbkONxoKR+G/WxvrCE8/q1PmgwHdR
3uYmVT3s22vp30NvI0DFNfxFXDpasCPwJkWcfLHAZPWvRnf1NASyKKG1ixVjdBYgVCdzc3gtlSfu
2rNSa8QImBtFY1kcoS1oGbcBBNiNxQYf+8Awr7kS6qYd1XBNdjSSttFJl0uLeDnzy1jqiAV3a7dd
+9Sk+3HbrOIPNMWsWnih6bxOMQdgMUQJTZEmQ7PIyPHhwWXg2+4YIiD+UcgpWDLKLLw1W9++ukYs
I2o9hl2xUf21bn8MwrmGbsezkkcRZSuKh/jDfRrgPx6EYJwbnG5lxjajfio2DZEW5QYzYvxBM1mI
G9oROXAMYc4diU7YZyDVL/k5JiDgrxi54GpsMtbiZCZjdefZ1rItfEJiYp4k2jWRfyIdx7A5stlA
WJwawvkYPhAPhA/T+xSKa8PHB3aIcA13tTc3imLG04pIZ+L+fCD1Zjd7pyzgkMeUx084/gfc0sQo
omwplvwqA7DFVPTD5cIsRPRfwjSUzsGw3eISQGamwSmQe234Q3VlCRCiOROfBps/XBoERidbRIlc
NSYr4SN/sVAC6IyFECOQLfsef5hfeJso2vktyoOIC1agFnr71XDu61W8I73K5zDTZhQx8VIcZtqH
9iHgBofu5l9qBB8Gmj3Z27Tv5YjTm+Ljm00LtPpevncIh2gm23dkAhyvhN0KDqgajgYdAoKwIG49
xG0506/5tupDuyNFgSVH/wi+h0NW3+N2m9BcQQbw7oNq2oT0fQ2IhoZtMGzNfitlW/Z+6njQh6WP
pIhrnUsLi/wgtj4nMXrXoUAoz2rzJQ9knN1rPsNkTjMNxUC+FKKNp8mkpl90mNZkVJlrflJDoGoX
/IoRkcpywLVUimvPdNLk2kUICGyigtsneSlbK8E9WKyWgckR2NY6pGK76kpJiOIhjteirwdKM+zd
BjdccsqNa8oGz9XuPSwwGQmVehv6ClctHJT8YUBJ8AnHTOHKcWATiNax0p/W+g3FhA9F8jrm7wV1
QcvRRivUidgQ9j4mDm9LDYMIk+vHhnxYG5t24TonHLcK3jqY/+zKCPNQbDSV+cViTc6vwK9SAd0e
zma5wlHSaVyMBcYCIBtC8EUP5sm457yb/py/MqxoTyKER992ucHo65t5XBLFbmk3KI3cQ8heyOPc
CN1RNgmO36Tiocm/dOUWqky0uWlNqUAdRoriudOpoxjwqxmoN/MhNZdkXPI+yPmL1DcoAlZ1/iWA
4UkP7LWDZ/6rWjmB9iXFG6X4bMQDpTJQvKB2ZOHok2+IsqResofEDaPoM7vFA5HOCU9jqe3TQjPr
MY6Uwdm8rN6KbM8Zw5Y7o6n3uTemgoVKmH/pRUuQIsUEsdxtgFW28YJGvG9fI+ptNMv9H0lcZ7p2
ghIwqzQ8wIhAaHW7PsN3ZbxShvPPHuKDxiVtw+8gvZnbPw6q/1zbgGxNqnGKDdT4P5zJf9Enir/1
iXRT1Hc//v6/94nMLMkFQIquWIw6pZ9Tl0SRThG66YRR/qOF/AdrQJU0lSbxf5wDbPP+PrOcCP+s
00SVQSjM5n+PNWD+ZuXmlcOb5sVZKsPRP0aaP1QTjSLnOBrA7/bw4/XIlsH3sxhTpGfBQjWHzMS8
eLHrGOZniTbJbW1PWlqyw7gCD1C7jNGgTzp1p6ExUcWeYQuCYuTsJp65B0KvtKs2ggxDmXgZ/NKn
+D3eFgjWcStrWOf7ep9V5N9hUvb4c7EkV8oeVUMGb6Wn73Alx1pWk3qOGG4X042gCbP0QFwI8Bnz
2e3DFpX0OlVBpotvjd03C7fFmtjOsGwZNYa5syesRP8gth8aCq2s+sZoLO9r3FmdjMgapWYDNCa3
GwcwisVLSqfwon8VXzB9hH6uaHmjWabC6RbBZzOI/rlS+sfSXLvq5+CQgajmdD1iDW5Q5aw5+wu4
76isLwTDwVjFPAvac9Y50gvaveZf9Lzyby3vLy/nlwmBEhmJFsjs8LHPrqdYX3nXQTDd5SdEviJ+
hm6J7Fc/pk8N25VDefC3tCJZdr7jEVXnP9w/f9EjWVMP9FO5P90/AO1MOB/TiH9yt/zwKex8YAcT
cnwz5N56yivwO2o0RC3iVxjXS5XLafBxbIUGSdWtgqAvyujUqDOxOtKOinjHJcTumNsIO5c37t5v
7GoRHapDNZUsYM26V9l9NbOzQQMcpifacSBfn94OeRW6qKHZopQS2+mJXADDIvNmK3E6InIy+es1
wBRMJAEpK2fOXXzxYX5wizXLupCRgHGXqneNP9Zblag9sftJ89x9JsiouKNeGUmAN+aeufbKW2Ot
1XoVplur3BFkXDF3T6619dBBBA8ChmKbT2ERSLvi+V+8x9pvPdX0JoNtsBS2JAYkk5/f5KGWxyGc
7GdhQVQW4YEonvJTGO/Ub7WGR65sqLQ8b2Y+EeJEXhnyre6BRoUWgPj1I8UWPWLQFotEvyvopq2F
ZqRMUGelYWNdrqoXuFPoYZDC10eD9ufhP6oYz+MpXxaVPK/li48r4Mt/hB9oWlpxd5QpmJ4Ith2f
GqrU7tByG6hxiQxoHTPjHH1joTw3MC0x43nKq37Xi63LMhObJYbOr+QcvEY0NiOOvn3Vb/JJ3zob
ReqQmQXsWSHj54D9U4omLyPps3tsmd0mCjf0CSOMvIlexeYUPwViOAjy0NSRVT9q+QDep17iwvSx
+nUPa6LtbWPSZhfYUmgxzSHHgz6pLSkyEgfXJ1IgdsqWsg/b3NFBs/PVu80TDxuSOYYwsqnYK0Sb
gV3wvegozdlv2D6x0dxZAAqadaXfdGVOfi5voIkunvxfyA7jOtqyv4f+hJl0iD4ZtpHxMPR8AoHK
nbDey+O5i0leOFlEXyZ4Dc1T2C+lBBIBFHHf5e84FVF/+skRzDnbFc597piwtWzkURhodRKnFYCn
e0OoV0icVB6ujHcK1hw3ayznxpf8jpLKxJiKr79IcVMtA6+y2YrD4E12w0fHyv/0QryrPss+I3oh
JHx0Mvkjwh7QzJrMru6AGcsIc83sBn+OQp5cZ536A/fCOTGfcynZsy2wLJu2fpoM3bCJRtgGeHUi
hsvEH5n/I7ftvw1UcnIUXJvQwgWzTgJvkdU0QTdZXlYau+hbGcirgUFmkaDfx8AifgxfVXus9AML
9KHfj8SmmnCxXdStRuBoxRZPqaM9aXIxE181qB/RQm3tYWcBzCVa6zAMB/ejg5n1f7k7jyXXsWvb
/tBFBbzpkgBB78k0HQTTwXuAMF//Bo5uvVtGIYW6aqhKFedkEiSBvfdaa84xUSbnb004R2Mg4WKf
jvGo/HiafDyv0D7k6Uw2tpy3MfErm/qNHsdmAuNV+ZU4zqnBxeFNJG55POlsdqAvlAMqOY2zGWNy
VF5M16t3BZDMZtgG5+Ju7X6J3ftwHTE0klj08nSh6HZMd6EGRf8G2JUUd79fAGRRwUWiBASP0p4h
M+rhaw7POlujlBbRg/LEo0eVw5FzYeVY4atXmMjL9xbkSx3dQgqiQNpbVOWUA8ZbwaCim6vBMSNk
PVv43Kz6W4sIJ1hoiJS5pQgsNkOnfaulC+pl+QoaEyW7AHvwpQ0+S2X/RCl9hYuWK3sxfZTDq4ce
sIf7LRLi54ER6DiPk6JHNSCpO5G4ZZuxuwyPNHKaYDHl1gkuLHh++5TCXNsQnLNsyTgTG1yObyZb
afQUnmi8JyIzQL7uoJr0q9HNLst8pVcKsv9xw9ptmBvQAriT5tEJrkQyC5aggvFQqBAaz/0+f0vW
zx2qoZaEHtAALAez8oiBnGpv3Ad3CT/cxJGcvhthJW/VJbOoEzPBB90WBypy8qrAGRbPgK7dwAFo
Rhl7QoQuZwsiDBcV+g8Ewckaz/Kh3SAfwq2Q8+DOrKX/EOeDw2JbAG9WvvR9jUGsnYiWbtssjWrW
buGQA2sn3yxullb7ocQrpj9KtpXwkrPvsXWdlNhOP4NNvcoeER/Kiq8m23RQA8u9gXjdGBQnP5J0
thkFDf/ZhPhG7Nr+0JVpfAewQfQ+VBcDpo5LKaonJQ9HYY8jyh67PKQdxhVW/kmhSWWh3LAh42Yn
mXejcm8RYGmLPUWxy5jOupNy/8xdSYSfYWfKujOX8bEcF9AUTcuVIWTOsv7hvWL0io/93RJXmA/J
lcRacMEj9vzUaWWwtQ7znFqa0hhEypb/eT8tVE5v6S+LBvIzUXk/CYX9UE6CXUXe9p/EvBP2ye/A
0MiTkODtiSYHfO996jcQqr602/GGJ6cmRsIRVOFyirZXdhrGEsA1Ru/qOVrFaDmsnqTkkC9oSN/K
QbMFm/XGyZfKCiq3cBqZmroldpDb81bt85V5Cfb6EkI7RkCEjsvW5I9YNvMP6BTSUfqSVtq9XCRO
cKagRJk8CYDIY/6RD8K6Plr37hCti9PTxU9yNO7hpT+OX8qX9BZiU9/Bel9CwljnS2PLwHuSvu/C
s7T1/AWj7w2Kaydde+xeh18rxMwn9Ao6H3rSfoVZ89q9F4fylJ60hb9MBepMG6DhptwoK+jx7xaU
aCbGY3WY8kGL9IBeVnXJ1XsnsQiUqnZLOD0tczvDCCMic4f7vfBeFHXWdgsm3uw2DIObucKmOaeF
jRtSlmfyK9MMOAZVSTPLGcFdRPgtFQqEGUc1NifYsDGYX9gm1cagbS8VbgNMRGV8aZOFuW+GBZ9d
/iv9BCX43XtXA8ybi4xmTUuj1y6kpbH2j9YJAA5ta6FQD/VATt2S8pj5wcYv4RAiYUObQ+pxuFTV
D8zy00IqJAZIG9xnoUfq02cn+EdDAYzQzVrZdCpWcw+zFX+BHO9dEefIjZpFyTiiU18lCTbmZ27u
VfIv21kqbJto2A6DuAqTH4/1mwnPT0HwufdeHAnPKPwpstqrcHXJ2R6CBZLA1taZiZTynZgp1roU
HxQNgGwJFlVndE/jrZpOkvFH6QhudxVdsTqLMUcOMt3l6pw2jyR8VyXh2h5IsBwIFJfoVTA7EU8l
4r81n0Kq3IoOOiTzGfam/lqVN2zNcbPRdGPjZ5MTy5r9T9xU0rP3OBdmyi06aLKToFdfA5LARoxj
KLjEsRtdlMFwASabBzJFEe5na0ZD5irdypdisP3PtgCbwGADj+t/cx9h6swjszWJxEM8a1LH/Avt
k6RIVIl/Yhb+/ed/7yNYvykMQmAToKlCqTRFNP8+b7Z+U6EIUMLLDLm1Xy2G3/sIEs0CTvwmbnyR
ynPqW/zeR5B+kxXCnQwZSoIoSeAM/4OJ8y8F758qOK4clqJhwQKc/vWXgY3up0lqPRWZ1BfZqdk7
E9LT5tbsXezs3i4WGcJB65S1M+Gzzn5kTJo3rcehlwL7rWB6q7YeI01xSvoH4DVpu2uNXRNPCwj5
Dx/yPyk25b8Vm9OlqmAlCbzWEcv8pdi0ykHwvHqQ11l6iOhOsg0gV6WFWGCxVee9h/1OnfVYbDoP
cwZ0qiEgsZg2fykiHZkTjoy34V9f1N+6A3++JukvQ8JsGMzIH7mm1OtX4hzOJG7e57+ZqqEC/2ud
Pd1fiNQIADdV629ohmjwaLIMKZWq+iZrZKYET/wuvfFRSSQbjsat8tj2HtJ46etwnZ4TNScuh5QQ
8mZNBi4lY/5ni0sTPHa/bfE87kXZRRFVMnCJIBFumxjc9vCAe08fBdE/vJpk0dXvnn4cnyNph826
rp3uufaSA9pTxuwKXW031DlG4ZzQWPE4HpcAcpL6rpOyxYwbdg7Q52pNWyLDErFG0iJLx0LepdgV
6Xtn+YxxXHUu6k1OziwheG8cqrjHOvr5/jrKr7ob7itxn5qbksFh4VaK7SVImzv6xtSz6wpbAt4n
S0eB85N0R0VbZ80KxKOAoeRGNTEL7iqZ234FyacEWjaS7kDiijmREgrl5qEkC+NmbdSnWOJkstTj
lVavMIrKybq9C8kiatd6d5OH56ahr/x02ObqbBsZpu32gz2ZLAgGKRZeZJt0IdLuFFhvHMjrtGaa
FUP1nkeQufxwm4fVDpPkqtUfKVhlOr9PXDQcKAlExPL1JGMlfclVbRlllO3xeYSkhnVOhCTEkUcX
s8UwbLHCoOdyhn50VX5H/d6lrwXu3qp6p8zKa8qEYfbGfEIdXi3/LbHeyLP1dIvxF5W5IbyWI9xi
fKBJQsVaSJuIsOm3RF2F3U4VLFuOwBPja3nehaKHWfRFqjEFNvg1Y1aPCwH4L/Z066MWDjr4t/rk
W8vYWnYeKjpc+9CtbXBFyeAyAZ9YASU3gLU19/6BziNBGRFQpcmOWn0MhhOJMxEIUk+GLZm9OCzb
p340ED8q/XROrWjtGdbG98V7+BpxougYUiCFgS/mW+sA8YBR3wpmlbTYhVBa5lm/g9PUUciptcuk
uwQcxDzeKs86UzONaQTI5ek1BN+JoaJ90j7DT6SjD8d7lP+0/a3g0AuzwgIPhxVY0hzvLVT3ARYZ
uHH4s0s7ZoKs7LMPbIBGtvLfcZ8vAEwwAaWhgGU4MT/zR/ig0uWkh+Cv5H0Vrwr0LyyqHadsWM6g
p64K8ww0c4LFDcEKu0q+krcS4zrdJTffFLsw2EfFPL8YrKkepjWuZ6bdk5JSaOnL62B8PHt/oci7
3D+Kye2Jwm20Zvua+qPUGvAdD1V4GIWLHUEqv2HRp4viuY1Eh2lO3i6VEAv2Okq+dLztPX47hlbm
uOtaETdwh/cPQkBYgmUelGNk9WvvG6aVK8Dx+h8zGBNNb3t5TZYwiDrx6eB9CMxTY56S55EToAV0
5RAnd0ual8z9JR9BZbju9MugX8TyHOQnQWfRWHa5+cMZOSMBRlulHMgHYjL5djX49UTSMVR9xIWd
Y6tmFil+S99JbFfBV12vOqqf8lpHt2B0dLWZJ9xTsfeRp+9m8ZaK+646VYL3j2X4v3IwYjLb11CS
mYCPaFxPe+W/ONDIREz++UDzT37+9wON+ZuMdGASp/06fvxRzG3+pqKT4azDNvm/JxnF/A3a7KRl
4zDD1GNShPzvSYY/0piHQF3mKPPrB/+TkwyHoL/ORP5x0eCDZGPaKdVpF/1DNzr0M1b8dozXsizc
G+9TnpAzWSj8sEUDoaPFkhoAEvBj0pZU8TmTaE6/pzC6Rwdc4IkHlkaq5wg8yh4JGJNyfYbDsGCI
nrgKzaxRhth3I5BSqZyBXxXMtJpWxhw4MYsAeSkCaV5fwRcSF8+w0+Qlu9LeeB61+Cq3B+7OeGOC
jFNpsqGjmBk4PPq13Ls8Pfl33M/Y0HVmk+xJtnAmtMSPKFTJSLM9vFMnzQ2v3bZ9rnH/wthYA39x
Zao39OHBtdig4J3c9h0+GphiKzEAvuIYzS3sXuJyVdR7HN2T2Mp05YORbrrPeBU/Z/F1mpKCPPoM
wvkQ3Up5hqG/+vGZX1+jD21qDrj+KT4JH7xLOs04fQqcP3DQSaZYZccrW99KPKr5yRs3XG0Or5T0
2WBheMzP6U3bkYCFd9eaWzVfCPl6ZChEHoZB8/Je5zTvnfwbxqJTnwcRpNCsqVFzOckRwIXTvaut
HZ/GJf1heEulMBNZQScOLcSZKfpZFJYso6TMxCfwi3Z+ApQB7YMOPSEonGDY3z+Erzo5gbSBczGR
/YLVq6LMWZe1/uIzqXKVfhMn65ge6xfJJt+dCntiHjUbE8ZThCIc/AD2VEZP8+c8Yez0NtPoj9Ea
PaUDqKmZ8BrTAHqrYxvUNz8EuFg9dm/k0eSvyp4zR9zuXHIsw0MWHhhSad5GjzgnIbwjKgK5EzEh
AejNcyzPnpxUvvzvDtICGgJ6UzXDPBtKR/sO22iFZUYzlmPtcEioQJcyV8ff+jwkB3/dkKqHekHa
aGcF/z83R3z1GW+nCJcpWueDdRg+uQF8Vz6ilJA+jA2E3EVybKpdN41IZgkggwDy/iy58BcwVz2w
8Zd2sfHoyEfgVBZ4GcxV8Vwg21c+jJfwhEonOyCf4cWtFq3Pghfn7HXghh0+YwhFnPOibdistZ3k
BgRe2ThP2fQ9m+o09udd7BqVG3yKcEgzu6KJUpOaM8uaZYRtulkQKxsd+a7QwcoDxzM6L+BXee/2
gCrmwduXti0tEqAIBVAC1Q3Jp8nXfGwSlXA0r4ypU16HWwVaIxMdrHQulvJiD9pfy13+GZRHQ3AU
bUHtXv10n/q2glD0w6FKJ3aQHDkaJwdziyKxw11287jDv6Vlc+GK+yln+litrNaNrlyVfILGIp/S
e4hJZOZv6lNlgjeYVeOnpSxltBvkrHZITDKiTeidLBlAuahYnHIlOQZpQnzFz4OYXJt+5fs2wGzQ
HN2q/8F4/ALKYCwqRP128vNJrJhVz74jCZI1J0JCxmdK6ehMHnFsX3jJaZ4CPxuo10cMmDfeYZHj
EM7IpfnwwE3QyRdnz0ODzuFOx0P8Ke+v4UNM3afvoCvsUlf0Xjp9Y30+ZbvcA0sbAJXEBy0GkMNS
ci5WqKqmMw4ZvgBL8I3vcNlxWZf8zhu4GpsM0RZQBHLZ3+Ujtw8MGBzNTFTaeM/HgfNllXwI93pR
/QgneqGIXrd4BTEucL8iYeW7YHUDroZjs7GY3swUerzShsUD1RYiWRHWNpTYc/1Em3RnMeV9KwRc
MMCb91/yXVlwsCvvrFOJsaQFdYqYGjTkzNtQyw16WWjza6fge+Ml93wUEiTvKTOrxP9PRjlde4XT
ZTY36V7y1bFK1/m2G19LSk9LG8nVmJYG3hdORM0edoCbj+1D/eF+5UWDZMHnQXYSdwaPK9HD2bjQ
MQ7sUQ5hRoUw3Nrw/bh6mAtz2DHDOE+IDEcMZaEaHqaf0mPIDWRSxO85I+Wl8EEvjHRxplDT8ivZ
gTBLlL2ARZXIFLV1iV5CkW0CBN+Zp+Ar3GDyobsEtEWf6uIlnqFQdUbPaaNtTPYQ4m+UQNCqp7ds
x5v4XN4BfzqWbyu0Qrn454z6Gme4PNwAlvD/xWnsYXzEGgD+HWotwEHdo7/U7rO+cK77kV6f9sAy
k8zKAWwnDQHXHA6wRWfGaxY66k9I7mO95RdzFBZY6b+IZOYHaoi49Vby2UedPt/x82HKuGGBcLDq
L+o63NS7J8mSc5IKhiPLY0mKtCvfsi9WRfw2GJVgAtS8pnWocGoKLwQ+Dw9qv+hNFJxxNb4AqH5y
m4RHHSJLnJ2jfBm+y9+czakFuAQ6e7QBI33LvY13mbH6AhsiJGnRAD24IN6sYRJGtUBFBkSws412
Bv+OaRcJBPou/FCkBdOh/rNgRQDvHfLSjPUYpqFGAkSRonmiKurm+nR0CBZIo5sZGox36GT8PoFa
e9YcQCjAnmnM6SFmIip8DByir7hFUfbx43xh8spXP0MCG+jsAcjBp0PImj43PuRbJWJ8ZsZDoYQc
OXdV9sFJ8/Wtk9aS2hGjhWyRoN/uHDBzcfDNc8NPa8MZbIFlotg9d0DWsx1Vu/ZRWejN9v+47Ka8
QL+OrOs08mZt4riA8zvDHQQF2RZKu4uWoudY3cZ4zc9chvcWwJjj3oJ7BUbOi488Wyyb8rdIn6bk
G4muA4FQQIrOz5XCqBWV37HyjkwQVWpodIyfVbNqHzxPg7jj70kSPmGAR8QKoQ/f8nWhZ4N91ay6
c8E3w9gg2dUENOKAQ7HSvXEaYrjMhzxWbkqO8U5lIHyXvFlA3MBcqueJOVOWwot+D9jbnxMEEr8A
L2B4S4WYgmHFo96yH1SwjmfBlw8GY+b1c+uDhTa4qEdzKx98UIJUXLDTNuVOWeo80x1kt3KDDIeA
vOkJ3Gt77T3JfpjmPNdgIWmTcQq6VYd6b/VM05yUebVKRTsnhEYYP/jmw/W0rn+IO3NdbYnEvcOc
m+ZXmC0GajwYiRyYVDxEM9LrOk4d8SsbKy35seFnsRh+cwPo9+yrfFgz3prmM+VmE6N1wu48G7f1
e3Axzn7vyuAxlSW1XSU7UrlGtMH5CZ0uzy7lWaXuoVqkTs74KNpa2J2bdbkPT2yxwUedPCSOBNge
v+tTHbz2l4Kl0YNpWUxEK4YEHMu4489ATcO99Ond4OKN3TVy448W7W9Jxupa7h7mz3iVIcETorxp
h1cNWR0swEt9DhnZagvJWAmsiLgLGEr9Chm2OCoBEdx7ruci9KzvnMNyDnnLcMeIFTn500ami+tk
Vmgz8qnbabvl82F3e+NzrWiBeBTu4ClXcBuTaRGj1bSlL+DnXynexazY6YntadNZEQ7e8OjO5bv/
nr2MJ5SOVL8hua+Y0fJPgVyoXyssX137bb2ACGWfIXskuik5sggMGtTeM3+vFTuW9ho5J/LELU92
85Ia2wrE/699i6OUeTfXXAkf8hR/BN+TzQlx7y9xh/AhoaHgZISR3UbvDw47JGYKc/STyRUwLX+Z
CXMY08w76ru3G04TI4+4erLUBm8OFsT/YVVn0WIlkGR10SFpMPaA5FiFK75+Vp50JwUHZgfszbVA
HDHq8xZ11ySXhnRjASE0ugg0s6QMeOLw+BMGnbhR8GKs+7VhoVy1OMD645uoWk5NXjzSR4p8vToA
I7jqcvKa+J9yhhVEl4NVRihz1BPb0szzhG//ScdIa42tpJGY0IguSmjMTqayAE8SxQsp2Ce4LxhS
Liz8MG4fLgpc6SRB74zOTUS846LrwxgQa54LKWneWxo+msZ20+k1wC6s+lnCdBk1OPxq/gOJWy6w
/SNVCt6aL78/NzwRnvQigjJKWcFCeo0EkyBD6aPdpEappMsTEIHJoX6Cq0/RCMRc2xVX3nC+7EnK
lUTHhHaIyT0tOBBd6RsN+NjllLTqz0AEPK5RhDGn8vtDk/RAMPOVh3wtlZh1VkTZPJ2ePyUwINlo
NcTIVk8cTXFrrqdo+e9EL2yA58QvVt3OMvwX486X+xwUCovo+hw7SEzIwPtjzlfHd78pucww1PdP
RFd9TYoCVU3Om3kyf+7RPSH4eLLIOVFENgZ6CjpsJucIaQJ+y0fvqG0CtDEjxM/hBvSUEXa0ieR5
Mppkc3Krd+I+yPZuLkj2wKDNehBHh2vhy0tW8TrcqfxV7ioY6ImNOoXmEpypQDwJ6ZfRfhkq8+zg
nTWo7uc6ep0AIFqNXplDBqT8ymQmz0hNqRmJHi1XcomK/CwsJrkKYqJJiUiH2MkhWYXiEylNsOZk
oBgneZI1tJ/DJ1G8SvwioSo/MaDTiF6ewUNTzt5XTlcQFDmV+RPoGmpIbxM9F0ADJuhyvsL0DMth
A4sPyd8XaRPksNdOal0qlGTNmvMB5zXqE/NuvHCYI2kUaToFUjqnH//T/8THwVrRANWGaSzY/PDq
FNVVsCBy1KBqZMGa+GZTfRfTqs8hoM2onwWggQAdP3MqiONzJCR0LukzuTwI5bwRHViSLsM8qkZz
y5EYhzRqDyqJc+QRSEyPEZ3KTOKwf2A9GRJXJihimbXrtjxq7a9C9UuxswXdBw40U41JE+/jVxUK
VIVcegI3vBmlj//G69EvbEAOAtCdCJrTuTxP0PjZ9YIiTwFCDH2ULYsk6mbWXNjuKB/j96gGsiGd
4tUTjmrmGtPn3qDtnxId5rjZs5JqWD4OTAE4vda8q18r4AdFDAKilbQN6mvN71fnKmMFaQk8i4O8
+ONVi6R1TVfhQl1E86hi2Jbm/poPHZKyG7wwmOiHuak4SbvweY7IwYPv0bs0G7gfeGib6kxLXiMU
nRgH+cFpw5hxXdp796m4BXcKx8BtYMxNAkUKW+7vl2i4UpOlfHfJfIQr1U9iT//It6MeKO8Z7LLh
8R4A2fGv6MLn8VxqZ05mxi0k+2iVrsrpAGtL95jetwjkjpBP8zMlZAaJChYLKDPzlI1d53ovzRIT
3K1tXKjB5txJBKej5D+JB8oNhKaidxPGebMP0+DLYFo3xXEARY2VVVKLsx4/BhSLVcoHqq0QQI5v
SufvzbMKwCuz5RdvD4NDXEgW0gMwlWFirPq3etm9yJspIkS68fwlOUc7HlM+O9Y7ZtTKznhDkqHO
n5k+W+PvN6ETPhrzOCA7/kgLOwMg3dot+D+ojTezj1ceiuQMhP6kKCiG1TpWkkuNgzRo0AZx9vOp
iKj03vPXCnfJ84XF3ki/zBI7IZJaCwYOwplmR+m3YVhik+BncQ7I5nyCcGtIdWHrb7uLnCrYsWv5
oMJMU5z+0exEuXa1ZNNVuD8bO7TNaZ1XajckudfnxtHJhFST4EurowNUtdZQvvXG36dV8RqxgMMr
hGO4wm1AR7k7KARYBEuJCDbRjQwIgvymNPfdIao22Y4PPYz3EsVXWHBcDZ1OevFgrfHmI5ZeeWlR
xatbZdVtqnmCPmDyDcbwy94DopN5TP0Yp9WkpOPE0jBUJRhc2SK9UUAUl+tS3+XFms58P/QzK4Ak
7MBiYiXnNLEqKYjza2ntG/UrH3Ac0j+Z99QNQYOrkgMdAcPFrVYPxE+wJvqXktM9rSf0IpnKdkLW
q6OeONZS4tFSEffWl3lGoaEcC5RS/YLQdPA1aAUok29EROFyCY9Te8Q4TcEf2Vr+6Jbt0vgaj9kr
sxOskCt5VwhEtrPUNhZnVXGZxWtp2KE5UNFNqky39pL4MIYdlEwejYTCDLQnjT20amRXQu6pZsVP
9qjiVXitX0NhRtfTtdyinqmfuDeOeLy8bX/STgm15J18ifGRnFmxAIU/5zC7W25A5tAVaOG0dIW1
AmYp0JQT3oFPcIRbz7JOhKuhXf8lNqmYBArprqZID1fVZL8DwerIWGJ+KAfLH+OSEjzDJIrbmnHP
Mfv2XyUn2wv0ALfVTF48yit/VM4f40+8UsgmwoYsPq2lJH1Fmr/h8bryVTYEz5VRzADsOffYL6cA
pJS9k2hOALagpdnUePMIPFmgJGpnaUIV0dngefe/YakC7VwRC/raOMI1J9/su9pLu/ZqcWS9Pn8a
Pm5tY6H+WeZwGvStpx5boEA0tIeZ9FOc2yP5HITf8IsAXGtzKqiWkA9lxzQcpFej0Hlbq+wsJWBI
J/ccv31wzq5ougFMT445J7oXlePjRVxq/bzonXRRuU2w5LbBljnVCNwzPMGXGKp+ssiDXXDlPzyH
zxRNi7HVVhG5P0O+SlE2UW6pNjcp49RVo0PKA6BZ/AjZnhYltw7n0lV9Sd5ZhoJ8rhzjbKlQ9f2y
t6nfDOc46EtX+ifdu7YgajH4Fe76RWUD1rxbZt/Nzv8cVmBvvU8D1tICJie0kvEbYjjPAo+BwaH5
u3BJXQklp6Vqe8skO6M1sW8itG8ol4g+IbyFjuhCHsFGchiYM26NNJt/CmSZQ2vE932rzt5rCXMo
XrC9ZAv2EaNcsMWZX7WwTIQNJwm2n+CFvYXW49341tNdeGGelX2Lnu3Bt82xRcxPI8U7s1Bth6xZ
3ZhLHrf42v9QYNCJj4+kPjikn140mmhz/4UgcB5lkE/Mnj8Sh+zCe3A2uIdECdosy/fa/JIBTLPt
fhnvzx/vVXkMs705E7fsYtUsH5plxt7Rm2ZtS4ACKGkRMGijRklNV830Bb7wqmDxuVQaPUGluAVl
ewlidd0S4CvhjP6HiuK/crJmoMaHZGRQ42h4Hv7NZA2PDoKfP0mF/v7zv0/WsByRkqkTb6oxuPvF
n/hdKmT+NkWEMC0Tf4mIpina71IhfEWYlBjHWdhT+NH/P19TSSqRJVRE0BF+wZWM/2S+Nqlr/iQU
4rqxShGjomFB4GL+PFwzG9nvK5+kh0nx7E2xUux51Gad7x+zxBbxsVr/Jjhz+pX/6iX/kghSCIEg
Nx0vaVFGxlXjisj6kkw/NAzW/zDw/Gfior8Zoqe3pynYWCBKSab2l9dSC7ErBB8zeIrLT0ubS6eC
yVyNHDb0ZnSka4LSvmWvzuUDvUOk6/iy7Lw9oZ1uWlsY1aVZuzX0cE/2ZqN+ubFx1rc0jV51kz7y
vxNDTbajv342Kno/w9AsDRfa9H4+H+cw86d0lf8JQGJQOaEc9ykwGHZsADTSvmFwldEmsVrCk9gX
xt4xL+lW/MiSahHaNaJov34RX/r+ZGqu/PGvP0TMDP/sqiBy4Y6TZOkXt+WPV2UkoiGURSSuqwXM
Iu8T9wOAXswJDFwNqk4R4bueJw/fmH2YPv0XxMORQUpGssrsSMLw7tCLRglkYbH9GG6MVjXC5Lds
1KN5IFgzYpktl4fzmFSQTGiZttWOKDn6ANN/habTQAH3zom+rjY0pjhTM6JrlRy6EsYOERVv6JZT
uxsmVJ+8Dcwza73b9wTaS6ENY3Gi0rKQZ+a3VnlIbygRR7qmVD6Tp6HCs9SSKTP0jpp+0DLUm3tE
3V4+PxPp0tICjAOC4j51bCApbp2RM0H0Sj6D8kW23nAQUVoMDhZU1XOSJN48aajROKZ1bywTlT7o
AEyaG61YMm6oNtaogFpGhj1FF+JAGS9ogTFR3wj6FOAVE044UvYX0mWUXgJaSUiMSZu498I5yc+V
6fhMI3PChXXXGu6GSgP/rhpH8SuZfhmJFdjX3ag9pYwyo2PnW6RkJISo8HpnT1kXz7Vo0px0LXUe
TPpaCot1FWyf2rLXG4D+nBye4L6Ea21FdvseVU4v2l5MtUiJpDM4nokiQxQsAu2m0W6Z/niOwfT3
5XIr34hdUJwR79QTU1FyqBGQsGEmm/Z9mjLVsCrN9UQkE7ctsWLr4WZZizD8SaRzSfcZ7s3g6gDg
m43YHjRho0WHHGa81M7j/ppooBSBx9uSsOlTwy1QzAYoZ6VgnpTCNpM+pHaP6ClLdyVSWxS0dE29
JUcvrGYRhwKqcJ3oRA5Rh7y1roH4hg3NE05SiidZ/DGFEzCeBy6KYZcNR6UoFwh4Efdq3vsTUgXZ
p+K23rLBgpDZUgKuxCmjwmcKbYwnzDICvZiMSatBh69RnCcnJhngespxhv5rTEcqF79LrHRytVYw
1nmDsKxeKgxmFLLceHxuA8VPUb0JwwUsDWTrnhyGbuNLrpesO+XaxWsCkzIs2bBZbvTZreq1ZHjo
QW61vcyVhDUCQjO/Cz5zawatq+e4N/CnR6sqPFfqvLtFNAkuNNULhpcp/aKNKNHThrkASHkuhAvs
OGZvMzhXd+q9WgEa++DXm53NQbDkWE6Vli05ayY0KSIEfushetHpibYOg0ZMDimq6paS2BeotgXb
W5Bs170n4bz+zLwZy2wpfQ/RuAoaZA+8O0iPylntaaUXZCWo5WtFuymk3ylBj023GttDAUTrOfvO
eiZX5qJj1MGyEM6Un/QtO2GWoVzOgcORskqpCrIyxD5pq0ybPiHVkfYm1Y+Jxk24LiejH5Iv9G4r
jytSLWCzScysNHnfZSuR6EvtIHpzaqcOFUeOnsEtSWWpADVN3UMhvCgI+nU6fyIZLtKEoSDTRTSX
lb4YCXdJGbw9VJPPToBvwYmPkhP8+264KR+0higIrPf+ThVqMJbaoBoAb5q/FszpcZO/hb2L6UqD
kseSozG9cxlTwvVvfYfuBwuc7y91cQHsn8ADei+TVevHeqgSLiti/tw8I07qzFt+Ao5RbDoQknb6
HEnzFRcKlcHFO4wP5Qe0fGt+98aiJS0SqieUJOpwGgWDMwgLwXtVGeGZ4rcx4F5yAuR95rHR3SLZ
RskZJkRnbpN2BdoCiH71gkqD8Us95+mGwSHF8+cHOR/jB92+oTNcAhq3ErK+Kfx4uqb4Z/oWMLPB
9CU+wHdTd9zQxcB6YvoHwpehwaPf5BvzrbNHd/KZrYevY0IvFjE+fgf9Yl7AddNDkZVyBpFhYVAf
E0CLUBHiSbT3kZ2mwjdRAuMvmDcRtqa0YSBGNBP1Y+GkHWUdDfz0Y1ooSFWSaB9/W9WL9GHFV+Za
KulLjMMMBpiy0/RzOV/1wbokqSkptp7kKP7SVA8NSU4y45VisRRA6pO0SdySv2zrTUL+Al5o4AkA
MMyrRjaUjxrTE2b8YUy5oh60N24r/L6uT2AZgO4ZmcKz8dHvB30FUzHK7nHKgvmN9rGkofeqWTi9
ppjFlNSqpDrXsEtUat9vBqEwLkx2tXbeii6KCvEnOBKMEy8LJKqZIyETDCAkzqIzRcg+2w+Xrrab
83MqjJSD2G4NGBzhTgZ8t6Id1og4N7ElLgVu3paKvtLtihyNqJuH3qYzEDaq625AsZI4JUnYJqEL
gUnlRO3z2jxZDRc+KYiiJ1Ezvj+xZ1qK3R8COlkhMC87saqDVXMnYCEPgd4OyitLeFYjo9lHJW0k
anNJxJpEJ3VyDFlfbOkoseRZNCPf9iY2KyU51l88a0G3NZfBNwPpOJsTlz0lGFN5Kio0k/x9BIxc
ep8CgY5Gkn80DJJii1HXSzuaCxowglU4FZnZAepuFqWpdq+/DbI2CrtU3MkfYyIZi423p4cbkHf5
RCtkFJhs8KyE+544ukKVdkUEJDk55IuUHU/A546AnTKzt9bdE4G9ZlcgfltjmW8Fg5q99SMbhq0d
mbSBcWQ9McZiINWOJpk+wkc7Je2OlsXzB/2FD46zDKJJFWF2NGkmUdlG9x8/Ym/wACSy/eXO8zvT
8HkeLR/33Txasigvuk05cXArw3nuSRvO4tQZ1GVDbZppdqqBq5l19ZyDj4LWO6MR8uvQ+F9d++H/
AAcoWhQJ/0JVKYo6CsR/Vvv94ef/r/azphBKC56EpOh/ReRynJ5eUQH2Lur4v/+v9oMnrkGIlxWA
hlRlfyr+RAlSPRwuwirF/yymUp2u/O/1BmXvPy5dEv9idGhqOTM1UOjrzjX7pZiSsLwvyIMM7fGq
xQ/O5XiCgz3qCXT5MMsPnK0IKHCEvb7CA4pUOCn/H3fnseQ4lm3Zf+nxQxq0aLM3IQhQC6eTriYw
pwtorfH1vRBV0RUVWZZlNa1JZih30kHg3nPP2XvtZ3E44V8OEWOJwNJtsyek4pxh1UqeKhzL/p5C
NXPbFeqCIr2ahWvRw2Z3aLVlxNLxEfunGv/h0nKZ3xriIn5IcTupcxMo2eOQOpZP2ql7FA/+jinW
FtTWt3SqXryDvJJO9Ki0z3RXb6sXkiTseq1f2Ads4k2QyDPfbNEpLP1DjlfWnhz/y8e/rSXrOZNh
PQCLx8SgbXKynXgyOO0xQHNo+FdnZgtMc6r7sCO0y+k2lJiev4kvRld99l8hTx2C7/kJ5En0F3X0
RGcv5gHFK8TivZhTEyseX4YfJJUSJIT4EGXLh4VmgWe9xw3Ik99PqxhFA6tBx6qgEa5y9o8teR4M
l6i0c5YESdwGrCazjErdZqwwhTsxwmLNKVl7RtagODx2iI9Yl3rWp2GOwGG9SozXya+dOTUtJArD
NlnXEvNrpKIkQiVC+M/K55MgmHUfIDmQoLG+irY3uabmGMdGRwyICBCRICOwemUaH3X65ozeTWy3
qgtWYEPQzsg2fKFHzfgExPjIBq8CuN83F4WiYtGHy7Y8YedFtbrUyqPJKzDEDoAQ1EvtnXQPDnDT
F+K3aTUFjFyGdUVK3qn74ueOpq2Zb8p4O3jAUNad/5gGqJaWUXdr6kvrVgPvy52VdCVH8mCteteY
6aExM5p3OOK8vWycPgCSE80UVk7ZEEu1iD/ocOSc79fbAPUHmzwN/TQ4012eqztYeskFzBwmSxJI
CSC4JT1Q8XIXiVcJEhG+V+qLeYaArbY4ZvVO40jhzJMof9b7qh05XpyWoHKWBPxUMOjSTX9ob9MO
ydwz4/e2OY1UzajZQLCMLoO2klU4JA59L8L07EAisAu1Mwfd7U23ep17I9A92wzkeqwEruS9SA3S
F4mrKn4FMUNA6tokpl98sKBzhIubCb2Z1LGRgBPQMG8Ns+AbMQpscRnF6gO54H6ClTt4NmnPjzz3
i6opnKjccH7lo3nQK3VpgcSA+FAgLiFhdN5lxG2XSt8lsGRTqTYe+M8UmjENx/Qjcwxquxp7tUmC
Jecc9l48sROY6zmhmYArWyexa50ns95T8rlATvMxoUCNXYK6x61X3M22uao1PjXEMjSgms9eMhfx
SP4i4hebXygy2Qj5InvpDdsnDzs5FIdGXXrWUmpM7KNz/KUSHZt+3QhwU/chDsh2RRNbImqm/ibL
uyTxUz3LKrlOoEs2Q/ghGQ61fpUTKsl27MQD5uWTFD9NCG0ZyCvH5UxA5n5Aqcj5sdvQqRUZYv33
bpXsjorBNmLIIr/8dwRftPq/tUn/xdf/3CrnxBQwSpqmyLI8dyN/dVSKs/Ifu6VJd/ZH2PNPH4L1
hyTyZkT970ZMzAP/8CGA+DHp6AL5+fEd/5M+KZv2712w39/77FP4pTcXaYlcyIkIjoYWacRMjnvC
yz5YlgPiQ+I1WpQs9hAGHlsN87t5QhWUT7aMWS44C8ZnNQtyjWeeEcli61kWWO3WrOl7DVUicZgI
8HXVFlfxe3YWmyc6kv1Ff8qP/Y4piM6pK7ANhenNi3EugRDm5Tz4MC+GZustLqpH2hvE9A73jLQt
X981xl4gDYrkiFFlKBmiDdNEMpXiDa4H/WCc4qMmE8ecAHY6hOtub5zMQxW0hAOhIUAZw3holOjZ
sTCOcItj4g7bMfycf90zkYPmlCNKyS4+YrKmPAYVXqYESm5Bfa9j6bfgygEmHZN7EBYFLLmNwpfJ
wKc0k6VcWQbWhcq9Fpif3bTu2TR6nHPaSlTRbNO3uxFZEtyE7hrHumMMA9KJgBymcjsaD4hnSTlG
2GKo2bnKWRvIe0ddWsCPUolPqcSnXkzeTJJczEE6D1a2U5ioa4uZkUMXTyWZ3UJ6W636tRwi41Rh
K+uofOLGlsvgqOVvoU6Kp7Q3oFSlhreXUp3j/5i+W53uVFXyaoEVqROUfz1E30y790igEy4IrYLN
jLYT+vJq4b9cWBNnpQi5tpjy2ct1/B20Dx1CndGb7hrwU0N15jSxzsTdKcADmoNupocJl0WBitvX
r5Yu7syq2xjmRUMMIiurk5f47zM92kdEk8//b4bnmaE/oA1oPkXixmYXzPTu9+gtJli7M60cLdbc
M9W+JuJ3ZjTKBCAgYwAeVt1t8l48+U1ngK7Q5hq8+JiHpF853XAvP2LcJedGnP0A2qV2i35JAWIo
Q2ZznuaQRpCJlegkX2c5TfMlvkkSHoFzpC8mrIeQOB+JhT100SZb8rCpJmGVUlFFjKfjZTusU+wD
jPQn0HvopmAnHCK9xnkis37rNSi0J/M9qvq7rPgPdYVcOBBw5kXHskG7W6oghrC5mTUu/qC1XFHu
aD6TBX1VuNPmxi8hqnRUW+Uw8W/KXLmh6RMN+sHDNoNqRPyjzC7fbggSCo4qTDNavKV+lREBWG6k
9/xFymROeqP1lD0PO+W5uaM9pDvDXo6sy4wA28BomU0seG2TjlTdrf/WnULfrc6BS6Mn8ezinuO5
8RBEnuUz3cLxFXlSJdjxTTs2W9TbGrqRDMHJwriwydNCGWa5unk2LugDS3+50vcz0H9c6tkefAGq
0AAc4oZ5ANWncRloYHTr5O6FS7itCAkfGMPThBokp1KB4a9ileDWZbNL7oQdobCP+BgvgFK7YU/o
Gephonqjcz6uRnkX+ftZhPqGDEjQ38IRats2fAspRbHuDEQqL9DqEJUAA1UfH+4dLSPgFwaUFSBd
dHKhPfJTz4zfBHil/FgT8DY7qsJsGadbn88EyTB7+gsQsPvEBJYwa4LhRJaq/gHFcgoXetimshu/
tQxtJRuNtswyRNwAU2Laab42Rxr7X3FE3iRKvOAoQ6ij4zTor+XLxAC0Hlwd9BIaXPr24GDbB/Ps
fQ7PlfeaAln2N8LFzN8Lsmvwc7zhiR8R0DxDb5rRTaVL35oDCWOYFGjUKnyoRpaZNSHrJM2K6Eg8
lhTxibxMhKiWM48X+j2pmpSU4ie+lXvdboJs2vUpWkra0LPQ7rPN4bVmHybVmJE8MtxIvYX0VJ9p
c93kO7EKiDUmisl7SibRjDVS3Y5cyFk2NkkPrf8u0YodX5pvIVkmxPzE7WpCiIZ07TuYTvlGVNgN
Fh4kaMSmL1LxSEQPotm239UWOJ6VDqNV3emN3X8gndHI5JQfNEhHkAcX8kf2pEf7PlIX+ML1D9Xc
ZJOjIoMudgze6a9VysoY1tMXvI14qYavUnxuWDQP9TU8UxfVxppvihLQ74lFd3igkY3OL2J+xAUG
GLdDUCGf0Lh9mpvZHSb2Dkega/lWfjHS4NZENjbfNBxhyDx6aL79s4Ya8ZvDQfoZvqIrYIjdfUto
qbjxcVsht8aJNovF8hX2jpz4JYNaTiAQeiFRLcMgsWx9L55mJbcEDm7lfxZHYZu/svp1nEc52DL8
M7HRLwum9Czb2+adKA28cvUek4rgu4X+EEg31H3xqigcRv/I0IPHYZ2dSjt2NLKzFrPJjPY6MteF
ojgkO7b4DGyEvkBYB8Yw/DXaP4A+WINRXKizZydoFivx7BvORxZDFl2VFKPl26x5u4Wxw5JAojHX
gEZvhP5iXBCpOBVnDoYGmgC3BOD2TgdMKnaWuAawysFtK3sr1FRqsfEVJ/XccR5TkQ0Mkam3Vlby
qNcvwsNOkY+KvBsr1zRsFEPU//m4zORPeVaOaMpC+1FIq9G1XzNhfJOGBYg2EBAPHSnwWC8gBiG1
JEyQEQ9g1HP7QePtqobcNGtUjf4n79R6ENFUBjgI7OgifFeIl270mMQjAfLjslyrF/+RFI2bvusA
6xwlmpwAa/AgKiiqd7CK8ezsw0uyQX70VuJexySIDw5gZOnQr+27o1wsm4f+U3WNWU6hntBgEm3A
0oijq5aWNa/NJ42IorKrBwn9G/IW3d0Cvpu+O0d8CasHGvMeDJ4rvcbObum+IrYq1+JV3PN7zCQ4
KbNveujYsfxbt0YRqFBcuf7WunA3FCzz4kolJPSHALIzbGn1Q9Z0HPc1vpzdrAiJz63Kj+l/WE82
6IprwCnyo/omSqYQ5sQx+US9s5cOJULT7tzdBthfTqKSrYcAF9M6DWZzw89iVS6Wu2zaVGQQU2ug
wRs3iIM8Hc/kgtDm7+lpXkJS3BIUp7dh2EY3WTuMHqEmzm1gIrbwCS9RH2pvw7vTyr2K/5Bpm/kg
RMfCdFTCVLEdnJL+ZHxxJf7+XhEb8TwTOo0Tja3deBhR26NDQaOKX6f65sacH8mQ0SfjcFACy74p
Fgj6Wm7JXXfR1xOiXxwtxx+n9/SjOAYXpjjKKvsmje3IhcTQlgk7OTrynQXniwAv/pZ8+m/uW2Fb
omtkFs6Q9j2+RoITYU4BGHAOdvq6Pis6j/UbrYcU7x/wEga6xniSKrcMb5q20yWkocjNCH0g3pk6
rEcndSt+1DHpV6ufGQTPBRVnes+mA4Mx7TlXOL4P4nYiMrkyjJuA8aqY1qK1UgLmX9wZ4JvnHFSJ
iN4f0eSSviOzcMJketIcRbSbdT5nwqEwbqi9UnoqTgVNHVuluUFEqxw9VwEzwXh5kR0nY5eeA/6p
TVsBsVuMjpmFTD/UtHLntamxqzfxaqWMsxb8hMO394jy6DBdjAv96yl02RoVYxtht3yknyB5NCU2
LHxoUJkQmf5SgHeJO3JYesGyvaKrTo+g/9jKnvzPZIKZAGWTVdMejt7dq9F+Cmd2gODG4V15reTH
hvYGnyBJFvAAkDbR32pO/Jfyq8OHw45+b2f/KZOQbi2EZyXC9OpWBBotmjdBX9DnAsdsPUSIz775
XBARZtmuiLeK9AAvRPrGE9G9z8wtOjRFwostYReRq06SzktyNzdq55g034lOxl77Y+FEzGltEaBr
8eI8nv0VoRFuCckEK0+xaVdA3+m1oN3KUqQFaIRP4fgtFiUJ1o4ICTOBI5Y21XeD/lOketMrqg4t
EhbWl2fIn1EmbTKa5RmjfnF6naX3jDv8utuEjbfQCJctgOihvO2Rges3rG3NRxp/z95yPY65cRax
uWZcgcjdnnx78th5h4NRYOdyoQOq1KQxskX6K3OymICAAhQWRE8FGpdeg9ut2aUMFCovEol/M6VN
3cv1Rg+WUlwcaRA5LAcQo+sKfiXiZjT9xJ93qlvwGUDkwvcGXz6dXuFMputDtoEpyo6k1sHR4L0i
PFYETp/pURAOefIYkircKSgGNe2t2k6EmgzOc6l76Dbp0yj5Qz/Nzqr2PRveKCKGJDjryHfsHjNB
am2tr4FW0rhBZ5g/B4NtstKwTqe7tnsi3FLdoFMt8/yzVZkPa7vC24qIxtNLi9GNGkVtP2vaXrk4
n89oYXJF4irZ6xy7QmUpC+8Fm5LYu4KobRWkDBHFpJ+YJyoqMPmBvjWpHiB4EBdZet+WFcPx20qQ
Y6qzJh9iyzgMc5qzcQypREkqAcY9A5FHyN0dDsyYoHnWsiCiBakvPal10TP6xbr56qfNeOmfjXFr
1o+h8OpRPgeuZsBBraBsMOrJxr3OoSDHtdFbbmoltyiVYevP/85n5tIH49PPfzAiJ+gfaCLWCPIq
M1+NBKAx6ut1CgLrK8fiSI9Oyp7r8O7rt7D2/qa6+u8cyKDcNS0NfAX6N8RxTC3+aiCDDu63gcyf
v/5nl8n4A2SFxuREtlC9/eBW/BTjkVmoGzLpUZDByYaRkMr9HMhIf2jG/EZ+qAT5Ov7qH9wucp0M
vhFjIaRmkv4fdZn+JMeb37lm8u5EUyK4lybYrz0mRS+Fuiy8fuuX95ydPCcsKtLXutEyQZW7mwQh
j3h64QVZx2cUPZpw91OgWaTBWXNUEZE5v1zLf6Gg03+nb8wEdnKz0AeKmiYr8m/0jVjRoMd4Zr9V
CSNH+hNj+JWS6glD06L46FiBUU0hNOlpC03avuno++dOalCguEa0z0T8LEa8D/GWjERMzcmp75a2
jncF1J3ETYxlQBnmOxzoK1wao5v6ZKqSCxyt43xYN1LpVAQjCrm2K5Vv2TtgVDDuLQ4NeHelaEOY
WlF0vGpktAqQ0mdb67WHZ2GuBqr4tlqW1TIzIS7ZpMz89cVRUGH+8/jst4sztwx/aQnWzSS2saT3
W1ATF6FCE095izrgNuV8dE8kcRAVQr7HPKN/7M7YaBTPtd5JGxGexvzQgGaeq1Zf2sfdo2TuVJBK
yXZIj2O19Y13Y+93T3/9lg3pz7y1+eGSFaI20ZDqym+KT7Fva6GOpH47AnKuEC+pbubhqcj0lRw8
j026NeaEn27nocjgTyrjnVDkM3fhMG/KYn/2IUzrLbyqQjkSwIJ9WySeFiNzZQRbpZFOYletUwIc
DfbIivhEhZ1i7qoRlMJAfT7hJ8v+DZ8QqpFi1mbZCL/xCPUu5qZ0WqHPpQMQz9ocTif4GvSS3ZxC
xj8AWmb2hKI+zODYcV4eyZYqtIVkrBitGPWatJPUOZGqxe3YPhfkcCGrIh99KykvpZY+pmzjubUL
kCd6KXcRHFIS46FZ+114CoFL6JvA5t5MPgiEgkBp2MYayDO3bPKRjvb41qMZWIoHEsYoVcZNi7t0
nPdgxBhkD+0KVA1YLdVMWQXkCUf9l9ecisEdGVmskKgi+FubFszNtwDaxYxp9Tb6hfIho4c6TCjn
MQgF7FW8eEFmBxrTLK3XFkVDPdzlQ0UMbwGrUxVPunDxyOsIEN0rDv0qXFhug+JgYKepqMd1hj7K
PC9JxevAsfSN1YMeZ0wiSIUr5UZcDaotc6Wdmg9GQTFOf0xWrhds7t1p+CRBhvklHRQqOMi2Vz5q
SKSVfhNaAnrof88PPj/DVDnF0nsilklm6CnEX2JdXbrmxrNHUFVMjfJYqkvhGHPHIW530qMBbXqE
899ykFuOXzESCdp49PrqAH3LsGnV3Ur1b6iFINyQOZqtkZXQR0xhpOqbBFmyPPtCCn0pe27CzGt8
NILN3HMu1J03fwA0oDrgeDHvKViIyWWGFbv0Roca0VMNZ3g8ae2tmNOeuQhHb19YjIK3RfGMzCxu
6XKOd7N4I5e4qXZ5uNPlY/XKYQtChR5CgnFG3J40fzJePEk/58ZTLH4TnDann61CkY+Rj5rAH6ve
4cDO9jmQtW76Ag9pj5+JgXt3DQEk47PlbkCPfGjrdSBuJDRp4U3CbewxVnQ9vgFXiUtrTQ/sPetZ
gUQpN4yHSJ5FYjhKWDzK+cNmJ+B+E1XQC372pO0NcR8jRNolNAyB3Ea2olDs8nl3ttw+TxNNHu42
vdG+GzralPC4pc8tOw+kZ8P1fadWyzOEOxlYvkp5ksauR/3S+ocSoBcG+xp8r22qC4EgXfXehuZ6
qpTngcKq4Rt7TYmUF1USbfQ5Z8ngsycultqWaBTAbSnOAxwTrUeUxM4EE7wYnqojB8/pwGFRKumk
4rQF7MNPSKsG/Rjx0oXNcS4DQv4hv3RP01P8aj1h2DUr68mk5ywUm5CXQg4ldqT+HetQOHnqXSGf
juEqv1Lb4DC0st2HN6/CwqLtWnPVImcYNLdixqoU8NlUOtcCfkytOUV8GWefLq6W1qTZKtE7ptqR
FpTKeGmlZWxc/c40F5xxC3qHjBfCfSMt8xmDseyGtYYduN9J6ssYvpkjsqbBFRo75hjPoo8rkCPH
VJDdYWDYjF+FCXaIRXeExdliZNPTWOi3Gf4XhIOgLpVlwpGQcwGA32KmnkTcGgX6Z9VVYtevXLHa
K+FdxBfUPZqk3jP9iBjmjgYHaZzMdv8ISZvBr5BcTGUV0SrUdoaxrhhyHKi52/Ls5k/hsa1cA+EW
q70OC9F06Lwui9ERKlf2V4F0wpWVK+z5H6l2IigXLXPADKkF4E0nZvrmTJ5cNI0DIUdgO3rS9+GX
T9UNC5yC5gW72uRbayP8KJhJVbxrGIjWKovIGHABXDUwc1qX+McFyd9zKituw625ZitamAU/Pqsf
jjBSbDlvYIgeW8NOmKQPwbIJDTeGgHVRTIk1z6arVBeMo4wN44UM05nJ7Ch5iQ5h53J+TUAAKPSk
JLAk7gSwqzk2/kNl7HqZc/L4mOOYLTlYRd89ve1JAo06uHW5Ls+02027rRlKvVXfmjluU7pfZuxq
wt74GrXdMs7PsfXogTpkRCdWiKrxHIdt7ACJxrA1wVBAHa7FnxUxwVtd8XctOtAprPdlAFTCbPd5
ztHsq6MiglZyUFZtb+cNZ1CniAjYcxqn1C9B7ebeChaU0FxozMkmqoJlb0L6XHB/QmVCoIfaPdRR
qlgE+xIgwx2F85zJu+quvOKNCx3rNoqELroislYf6XDU6IY5v4HRKBwBprj2SnsUbzq3LwIPU7H9
q4DviZgIDXQKNIwFh6r3NHJIoomUU3lO4pdO2w6rFhq5Z15miYWUOATXcQ/EII002wuyVVhu/IC+
u9j+m2QN+c8FjiEynpYpxjF86PpctP1SlPlFFWVarfRb3vMqq9fJvpa3ApMdQKdwcVBmhut5DsEi
Pa+lGvLDm+Zv0/4r6Dfmv3Og/LlE5N3MmUIcNiQ8FL/Vz10oK4KeVf0Wl0Ja3sfokPQ06qtoJWMA
PGCB8b76+h0hVInu/rV+jdJNO1YP01vzULFmVpnv4M2if7mt88OPYvC/80xIhr1i6rKCV0nR1fk6
/tWZEFHVb2fCP3/9r2dC3VR0k3OhbCgqR6BfzoRgDjHkED34I1f4H2dC+Q8+VY5+eLQkpHoWb+jn
mZC/EsmY4gPnDAs4UfmPzoR/uoNIc+QlDPxeGkrCmWL96/0sTFoqC2oLj0i+VsW1YqRsYMz2yMZR
64vGdovESsifpJj0PwQCpHguUu0D4+ovl/BfHAXlPx0Ff7wRTsaiSjSV/LuZSlHbMGylXtpKp9ZB
54uRxdz8GPLVENmYdJlMsX28Lhonhza5GO9Tk67wtu21hr3ATI4aNhcr3c/ubYt6/4cm+K/fJNf2
tyPZ/CaRe6i6KsrwpH97+sU+lWO1aqQtlfDI3EJEUhT4bzIIpkFfVQakwbXIFDOopjlgJh+///oN
YNX60zuwZFXkbsLup/PY//Z5lX0XSGGNihpFh/jdOwW8h2oJ1Ajyex4A8ULei22XZhiYsKcwe6oU
prG+KoF/RT9PC9sj7yTH4JmjRyhXOXAorNjRQS6POQ7TNFvWMhQb+HScarfyt+RWzMFyhHhLpARY
ddF9V6ED2Sh/00s2sYVPVZFhUV3CymRQrNwV3wFtx3CI41eUuuo7QB5wORRbUWNrcDFoxcGwwOpQ
qBCP19BqGmhGRGgCdBsTx2MwWskc1xcKTqTF+KX7V+VV/67oRZYEfT0z1ids6GTqeIBA02juBMeE
HiSEkpVE3ztaXEPHp/we7fDILC+FJ0Ko88kFvsE+iQQz9uYCNxtpBZtOj7e77HW7kk+m2dj1K2FZ
7jbaMY7HaDJyXCL7J0OIMMssXnWFPvKywYcjfE3Zuf2a5tQpg3QNMJdn9RRbSBf5nsgiB1g4pnZl
kG9wBDJJAjjL+Zscvoj1+wCyQEXEwFg7tCtwKNMxrAZsHITZ6wyIRnxLGbO+AqE3EK4jfQ/YKOBh
AukRJ5bElgrzOd2RzwhyVwSAGJw1cP31F6kOrmKcCrZGxse+8RQSvyKfKNI/imo5wBAyvINUvA7Q
hSayNHSHuVikzigrRXWYk07GQr2qojunvkHDmX9yYiFkZamHDuBQHaGNiU5Bs9wYq39AAxuVeLCL
18gcClo0aPcApW3TbFvwHstwpRE0l3cMIUmcJPgof9M4MnfcBRKuE4OgH8Pm0A3IhtfATzLQ97RK
pPtn/mkZnAs64cluJJQneZ/oqPsWgnq+V1MjSj+lL+XAND2Z8S+ik2b0STeDkZxDpgMaKTFZg3WJ
HkE1xL0zXBAWF3Nftdum8aXH+8xMVFk0rzfVWzXRwUNHJZU7n7Zt+eEhpaLdBKlKdI3qW4S2ka4Z
fM6TlBdKRrUkRIY+TIjgVd6Y/aXhdTBHtCJWvzNhIxbdAeYfgrSumbcKw7oYnGBcV5VNnoiyQsaa
VyfJP02Nqz2pcDe5t9BnTIiJy26Vpm5+9Yad0ew1feepaAh3mem0+dGwTpF3SuSlUqTwH1wkXEG9
HCynJJ+ysFFLUltq0bdBq6gkywvxASpbc9EO58LbR8pLkCyBGkQQQ+XNcKL4R4wZMq9gng84xRWC
OSGklzexXLhB3KJz3Sq0WNADqVAOQ+WtS96VKEY9HF0wH2JQIklUOSPfHpSlOuCAZIR2q3WSl5+A
gbSeBuebLYW1md8KjMVIY0Gp0LKrgJVurtFcUSE6jcLGUXAYqlgvw3ZcUbqEde6oh7H7xIWFQTWj
s09rS1jF3KbQnnBFOAMz3bmMRhvGK+h814j7gFw5wkhah9ZGmpzE5jkbGI1yy+r6k8wBRMUVvDKL
ZUeKBwv2OL0Wb4r+rKDnKR7DmDxOKPWZQ9ZN7ckrDMsK8CQszKQCAAYhVgguCHUVt4g4aCtP3DfB
tRWgwj/WQ3ktYYmI6OSqgdEfkx0/fhcFaKisBDq7mASW+iKvOjRl2Gz1q1C8TNRnA+vUu6RvjGWM
kW54SIhTaDcaij7cYS2ZalTZA1eSW0giYRfbf1LXc3wJcsmtx0oRcIqFD35t0UT5JyS5SI0T2EU8
HuTZsCZESrnk2Cx3TO3FZd19YKchJc1q4ZxuG3sL6QAflDe9xzxOSOuQ4vVowPL6LKQ3tdypzVMj
MyAB6c2yAASD5U/oL534ldFPMZ8t8xAV5KAsUqZ43PW18Y7lCN8V2aWEffXWWoAULO2n4LlDsmBM
t4rJiweG58n7MjwSn0C3fRclNBCL2B5OaZajM/3CGaCsGpZrbjX+iN+Y8VeBE0les+ghu+Mtq+ED
WtyMKz5HvqjNZwYJZhC/ivwhtnbc1YzFaKgN9GH0QzESp/ZKcWH3Hn2WrZU5MfMtBrLV2ksB/HuL
WN6o/d3wz5H03Ja7FFRXyhdEToea8C1aQXd4E7eo17OVSUE9n5m7KMKdtaBLlRFiLqxfhk903jyX
QXto5bXf8qRbk20iFXA4O/G46y/1Ix8SZJk+5Ko6yRG0VuzN6FJ3OpSfw3v6oXfgv5YjPJ1L8gCX
8Sido5UH7p3xoTWuBYb1ISzFmf4LthPrVGNbfD//lgFZGfDfsdGkbgvgU7gV5Zfevujjrm5sJcOD
ehCLMzh5orxJLkibS81WDMith766JBtIRpfCBxhs8t6dHhvDAXhiTMeeESpbrzY8I2JuZXy1y7Ym
zdiGCxxOdvaiXsJyyVJEaFUEBCUjS/C7SADILxnfZ+G2FfdVch9BJmXIX2BSQ+4NXQ1NVrHNiK21
DCdX16hNKgtt4Ze8ozb9n9yigVyXlGAiwif81znrUcXFZJNmjHtG8u3Nu2rjWr7dEM017qxNLzkd
ch5wX+B4mN6x6/jds0pD8Ud59t955DHIreEcK+uGJs+Rtb9Uosv35v3vJqTje/r1v/8H4jqZMf/s
S/rz1/888gCeUHVF02XMRBxLZ/DEzyOP+YdEJ5FEFoURwd8sSz/HYPIfGLvnQ5JKdOpcZf/jyCP9
Aa9AZaxGMqjE3Er6T448ujSfiv+Jg/DbW5+PIr+c4eUgNkZx0qdtALo3QSpZdY9aYyNoXvEr+uxz
ZH1LgaequyY9AfSUgLvTqR4cWj6x6rK/+/J6oEvbzWKpk0qYTStvMmDu/rfJEih/0F+hhS8iCt55
t50B5gE1SIE+88Jzd6JlYd7TaoWmFi7pK8ih/FlRMEK4rGCJ9662Fx8VATqgV4OCbA71Ex2tcO6z
FWo3PjX7zMUOtQF4l1zbzNHo7+YkNQB+ZqS3re/zEkWThL6MwIO/zjkaWNZljkqAbti9cVhIeflB
eFeY+zPlypyg3oBM9UamfSvWT7A/BLYAZfPm/8aY4rtNOl0EerDSDl14++qX0Lg+MSQpkVNo56I5
qS0KSekxop8r1MaDJZ7F4DWInUClXBK21bsVb+EgYXyVjXohTXZ10W4l8YjNc2G812twGKwseMCn
0xFxNL23rCYwMzGhvgPFBN3HxoR5c5xVh1v8ZCUN8kBckQ5v8CyDnE9POX9kGoD4ZKRw+WdnOSPt
QVQDwjlhkkPLmnUVOSLhnnBwUgYS4RZo6+xT6VbwREukr4seBYgtGUcUw+h0x3Jnecah53Lf6Eyr
EY1vVr4FUTTFiwBTCrz1CMLjZWpuAj3d2CDKkGUXPAQlw3AW44Nvug8VbviqLOkIr5SaXmxK6F25
qlHPKo9Fvp9TTfCmQIRbE/WpzXBZB5owibJw/2vRgQX13qfrqFPtVY5ECve3mLt5j+Y7ITs0XurV
10g2qbWLawoY8A6wKZDTZdyNPU3RPfBeGL9NuheAvRluEd6jsYKa/5lmawlMD9eX7PaR+j0I9yJW
nFaGWRQ8K97G4siHPxjbW0gGLOQt4y2dOetfE4alpPR38/8bmIyce8oPbO49DT2bFnaOJAEUALqp
e/r+8lnehVMqblAf98WxDw6Y22VCcBFyJCrkq6Wy5KJY7tg8qbggfF92YZbrUf2oUEdEs7GJjhZT
CYFQ014w+OwfsujRRzeSKheoYTJsiBWsSuIuBxh7gCF83NU4hkO0FNMSTQ/cJRVGAq1W761H6Z04
UfLFn1SkrcXKBymh/s3frzCnmdie+0cB3WZiL2gyIjnR11aSLjUnp7NOYcXpQHsnVWaWE+XeQhHX
aG/FOj4VUrsxaCIDfCG4c5aH5R9EFvF6IF9miO54G4Glx4O01knJigy+FUMUpDTms9gioWYepaBs
hYNni9fu0lykJ4J5Lpy2ET5H5Z0fVY2znVxFL4SB7s0qc1T1ThuVON0BC0TCYoFpavqa29jR47yc
KeKXZ+FDWxLtO64GDubmCZ8ZYY4caSr9tT+Nj4Xh9g8etRD1ckiMC7rNE8UtIzJHI+sPyTMANghv
cMx8bBZAmO1WcyJjV4boZTK7jnDxv4joylLig6yjMnyU8rGtX4UUwRrJdnJ3UqqjBnrVX9bMxj7q
8RxP08mDAMINU9Ur1NcsBrg3RtOewK5DXyxsT2dayoQdO4cb4mvv3po0XTJ/9/CTggiVHO2oXoNv
RnzWQgHaeioBZxB8gQbO2rYgIpgUz+uNscXEx7xTOBQIuPFSLKT5qMBxVSZJkxOTlW11e744vkNB
ycNY3hn5MBnE/l0+6vEV+0vEuZ5QTI+MmpM1rANrH/SETL70AT/HFX6F2NNgX5r2rm1dqV2za2iC
K2qzSSbEzMoDWp7+J+mTHD2GNm1rDm/K4gcqflF/Ie3TfWZyRxw60pUmMyVObe2a+uBxbgeJck3f
lUfLc40rGsy7CdQyPRJOveK5pigWXcis/eNEXG27C1af2GQUy6k/jW+6/TkLFpyfd/0K/lOJIHP9
rf75GP6v/5X/iybevxCYEAen056cd3i6if+8sYajEjTFIE9b9kjDPMwQmojuHcuor90jxMv/xeUW
HWJDRhCBnMekmOLS/WWHeb52v9nAf//6n+UWCLA5bB5pj04Td24I//9yi78iS51UH4lPZP67XzvM
/4+781qO3Mqy6A8NOuDNazok0lsyyRcELbz3+PpZqB6FSiVNd+hVEd010yWRTKa595i916b0s0RY
YzJfy2D693ILBhiDYJVB7L9FTH8jK1Ay/rQw+eMv/gP/9FOxVTeVrNQh0CmFgYlcXUp2oggM3U0J
CrQCgJk2yVOEdTNCiy/MvfEc+mgt7Mx47sYNwI8RgEhNsu0rBVkFgg7nSL8uXm8dq3z9WnYH4Pfo
bHerVMK+3Lx23SvzIYjsnCiUX0OyaA6ytZVIicO0gpln1r5gBiXURc7n5l1ydKIp1uPY7Ew4m9iK
i3E7Sk6BrjHco76T9vVZK2YqeyrVX4hr6re1hf+XzKp2XhLoS+4X1tFbWMKe7zboLNP4UuU0Y0lB
MByQU+YzkJy8OQQrAa0qJQcMKAZzK1xrAzpnEQH7gv5FAVFzYQ7GRot8rGAJmnXGtI+4C+BKHFbM
O2ueKPTLocOSWVYvfbqtWDDfiw+oVab8UbYfSv3JpKxI7m59NuRXuXpRWAP28jR1cISpTQJ/gyyh
mCHnAt0BMxpTcs8WNibGRKznzAlj8RYiPAcgzfilv0jhPmeYUSGDndSM/grthMVGn9AtLV+Z7Xgp
qaXr8aoj2ymoFDxKKJbt5nve/3up9P+eMJI+nSF/KN6n9xMVmsKfmoly7I9nDI5MU1D7QNwgHQCy
wqSJ3wJ1A2E3ALIq79yzndSW6h2MxkuXXK3uA6lIjB60IskttA3eXYe8RzxrzQuIOSmOgOoY6QtV
wHc5V7lyEn/v4pCbcBdq4ICkrdqnNJlrpV1WHL03lUghJb5JuB8py4VyEdITfwIxKd99jbH2mi2k
goOkmPvRLiSPcC3rqxAR2bW+UkIaM2gzlmtnso0N3+sZy2kLEuO5BfpxOzXQsLuFue+dTASklWWj
zaYwjhmfuTOj3dHLWzFbcKzxwSk9EL5EJJOaEyJNmDPz4YgLsHv0FJyz6oWtuJIvKbiO5shEdVJf
MPjmlU1au8MWvuHLB4I6/CUD2nE5iqsYoQH0usnT545XlNO0OQrTONzuPF2R8SRjGGs+gnqfdfZw
DbeiuAze9Uu19Y4dnkd5W27KS+HArwzvSC3Kp0KdS8nSJzZJ2IQdQJijr1wYDOp3/ZBPsq9vtqTp
zmCxn6tLwKL/4GuCwE7ph3xUZcPHuvq/XBOThvMP18Sfv/73a8LQ2RCbbDf/4ppg4UZvzV7LVH+2
QMODFGnkLYO+XFbJhPvDNcHfGSrhbSS1qVPD/jcuCm6YXz/Yf3zoP7r2ny6KOOyiOCWrdRMln0zu
6LEb/rwwWxdK+q36U4a4z4ytBSnH8Lc6lc2Sv2o02Gtnzbzo2bVsyMigKhXqc0UNuhisZVvfxOnM
ovNdWAyGBPPijUtDmWcMniSC1E8izIrA7sZ7e43Ge7I22hmBR3AIEXOx/dHOlXam9eE/HMk0Yjwg
JsXFsl/IS5cQBy39iClypO6BAjE+WVwS0+HZdHadbkZItela9F8VF/Wqta6RRRLGST8NT6yGneP0
77FvR8uSvnquoU55F5RVumZEtZ60Z7PxgCb2UMFQiDAMFHxaWk1aI1szWUIl/UHXdmg9R98GcUuZ
MHVHdYIKCNl/isfZYbA4gTzelepr4AqaxKHjOeLjxxgaXW8cbnx1RYsk6NzLfHf+Diso/0EcN6rb
wV9aS3YvwKSZfzghXDEoUMaqR2g1HxyVn45iMJ9rnFpHimNK3sT7oDmiRRmDs+Hdeyaw3AWl7Lgw
j/r6DjgCnhLfA9dQ1OOH3ZnsI+Dm9eiitAk5bjA30fGNkVq01BCVMXrRqzf3Cz3FIE5SByYyyCxi
RKOGHTGBZqAdzViD8Pe0N3wh9XFYPCyw3eDU2MSgkC3obsnXWEvxy7T5AMF2lDv5hOyhA2CMXXyb
MiSc5fRS2ZKpJ/rKmUqPgphxhW3G1zB+TRITPHB4utlARO/VM8zfwMDWzFaRbcUsGLcKON5xUX4R
Lm99lhy+REuAoECFy3Err+J+0X0wrVVesx3PO1qncZG4C6vmAkDzPwdoMaDtG7ujrjzU8auF49Uo
FsW/PB9YRCHtiqJh2xHuBJZqekJyzxnAsJhWSeqAo3uTFydw7y7/PNcOJlxyGHBb5KEhm4Za+sx4
r/6Tz9eJlqvKiB1Msi6n9fp/KMM5LP90vv7p6387X81/IfzXieTWfpzfk4z/96knR6eiiaKCZkD6
cYj+NvUU/6XokJqIheS05yT9Segh/osT1zD5S76lgWL/75yvhjYVRn8onKZD+qdf/ZfmTDS7Fv2o
VpHGvKzJpI+uEkFkXfZp6B26gYT2m0ShfUFI/crQL+UnvTjoPbUGVacdTWqeAh3GoyeY8UolG74I
/jIsqdYXo8cRgBU626cuAzkJXiQIN/KEl260dgXkoc2ywZ2FIBU0T7XuohwbmbDMu4LKYlV9W17u
oVhgTyGO8ndjPrNkAeOqsssvQzhj4iTvRF7d8AnWGkChSY+A9h0RalKdNPKVUQlopP2OB4S9JHbD
RKS4YxZCP9HzwVxIbHjg42GSrX12QyTKecR1oTPdkCCV4hjFC/pCpKwYsrNymQhxU+ikh3XmiUGB
J25FNXme8k1KmhDd3I86bq1PNF6E9lXcU/L05EFpjYRlQ7KURsrnkrUzDNSKsr+fxcRwCp9Ma91u
rjyjW/bPfryjUu3Eo4S+EVXGNM5AR1dVsMD5aDOHTWZQA4oZn1+l46aZB8LcePFqytv0jY0tXoBE
hgN+V7GNN3Nwt012orsSzUOlPliOMv3tCjuZhJ4M0pRVRHmWfknEf4ULBrdQfFCKiDY5PhLJY0wL
MRWbm9FaaSwz05GV9nboELOthHeqVqy740rivlrAQTLfI28lW8tgmJCePZgA5To+G9V87FaR+6h8
Rw1sLgsEtS1xLsxE0aACPK+PrcFeHTe3tanPjTAf79LS/QgwUTDcYZYJ4BAgyEP7xkkaBAuRWda3
/GnjoSRfRZOXPXQi7NrlGr/X0N7klht13Q3ENzrgblsUDHjICg2JEjfhnJSLpNpWWLWP0tG6glFR
9wR3Vk9atIvShR/Y7QmdOr/4WGxksFbIGyOyt5iTQSDG+aGjihVtfmL5Xt3zFXNjbn9DXU/xK+Dw
IqeKkRYXz2jbfc3JcwdpuE6mi8XgZyvd0MQ0ydVj+nSqT3W4yoIrb3n3NJIKKq/9fE3OjwvcUBKX
UOAZYtULGKXYFMIJ5FT1yAOQZQpOxofTn2PKn3ws0I/7Ix5RDNAVqYKY3A5QS+nhRFwD9bxWbSoO
ofUZ+c2KDZ9rIqmzzmDuhWkd3FEVbZO1vukXKrMgd8OqTq13PHMy8yXcE8KUpHn1A4wOzVcNVVE9
6OYFqaZVXcWCYFgn+aogciKrvxrb5lxfk3N4pINcj8+Zjf7mwEJmr+v+V9isKvbTqsjHkTNh3NOa
kvYejaBj8N/pRzLFMXtw66fBvoasSmoM3xjIKp9mc5eVhN4eJdI8ju77QOh2F7/wNioekTzzCCjq
t2O8EXidWbt+B8BvpWRNYmRQ3CE7D8MjU0+o6fVsb1qXhnMpbe7oV4jCrEOHdsZSK7LftlEJ8oHB
wQvVMRZZfMY4Jr1CXyivBtQP2C0wA3AFAWNjea0CVtGB6z7hOVXo6xVephTZvpFuJSnZVANS+n0x
4pkd8IF8Urs0SFr9dieRmyfxwKnQ8JJj+9YoEQUK2pxQyRVDPqcvr4K2V0O7fs6Yk3YTQIVNepF+
mV1nI0bGfjTzoWIFLeQAhn6xcUU0N4PnPSuw/lK9VOTisg7WJ12KQCJC9Wwh2x+JjrHOmPOV1ejz
YFiILAHcmvKBXhD2q1uuA7ReFBoCkm4NwVHSPRdxiBIcQJV/TItk66G2GbE8CHn+OXJEq2Z4qjGy
Ijuft0wmxphleQMEBctmPunxSeoWPBTBEhorJ2jBpyHw5zQcgp7ZPHMMgZhvEjoJroz3VnUIbKHC
hV4h3YrMr8yqHWpX1/iOpz6SSIUWC9jKaNcDqe+CHcMpEZBE1ME2UHDKf9FmMrmoGTlQtVuZ7fbK
nLz7TE9RrzDRyfXN0yQliI3q6CYgwO2ct51aNMM8M0m3d0NbRPNllAeJYPsKaEuvgx+w9l60horR
zBrrhC1UYqvOjkKCtIQBPV337rqwGEQ7Pf/sU/VXU1mJmKGnPMeazJYfj3TPhMCa6VRkxGHOhw1k
JeCF9pN4FjfmJlrj25JYuhg8vGCLrHobjz220WIJr3aoQfOSnoORQSZAi46DtczeOghPHBV++VwQ
HwxENLJ9mXDilXzXjLVJXOAnJAFiM74l6G5kVruXvF5Igk08S7gZsOfm07opeO8/oCDVhLm/R5p6
9jVwQ4S944lgZ3PKLt4aK+BiyqYeijkICmITzTkOX6lijLDu1aXv7huNrdDVyvcVCjI3XJcTZ44n
lUEeH2UQEKyeIPKtvHEKwOz6hWhCDp55HJTSlB5YRsfKuE6Goh59YgioOXueTMuKizBHL4NNrsxD
sA1vMLm7OdmxUn6rueBx7MFa4k7xqNMLSKNuKC+nU8qYxEgLnnInlYaNxRoEYBbA56PXlax4ipOo
O//g+vfHNBbBsa7pukE2w3+sf6ln6ff/MF/489f/Vv9OY2jKW0tHSP3L1h/zK7t7ps2Mqf/PF/tb
/UsSBZxSCm3+BR7VFI3xu9B5MqqyS0BlTxEs/i3zq0nh/sfydwprMKVJvKvokmVOwtqfxguJ3ETA
cXPUOhXnwo38R6qe4OAyRRTYzoOVR2eKK2i0ZaaXeJMOHncvDiUIa6foojw4+7ANTTWGBzsYh2gt
IuGaFV/AxRgdAlOgNOyRJttqdTdhu9ORa92p8J5ZDxFa5hUXSbeLeZCxWTJOSbAxELMOX4Z+duXn
WFqqgmMkjhu+18ZtUABQ4ktd9vJa6S8GDB+sQoCAxQTkeHpW+rVHjYe0UKS9I21ACjY++73xy4Io
jctJ5H6Hty/lfIrSc5Loq1K1Fj+9G/5i3aPxZvj1OWUpIUn0KXQwhEr88Tm1lFqcPqfiZupEAc9v
pzQDDX+WtGO+z+etfTTjhnx1gIf5u36CooQhqS1Hfj/coSyVSTwblRkoseqFWktI1taUUQ2kkbzE
xumogDjaR/dTcdcj1FQQY1S/IOs3ObJQGlrsybMBTr4/srUGALswXiThIohXV1oTJFEYdocV/r/8
2rwn//xrK5KqkLnCdGxC+v78VvK6qk2iLGIErSRzhkJicmgO5CpU4txjtLtoO9uaMkAaVnLOYKIj
ZprSrHrqLPZiFclM4rUB+877o4LLjviWEp8dJFIKayvvBh/65YzFQE8s8XcWvLL6WCXSjOnPjh3s
sWDloV/b3rnmr2m/7jwkhtStAKRf9XrLWEuEkj6tTpL/st77ixndj+E7ynOTWSEy9F/svUKnyF5R
8JtjdEmeGMZFd4TaKKpu0VbZVjbr0GO9NS7hOyUtsWS3TrEDZV9aH3J6DY0nip5RIS2LKQYihXGX
eLeeqVTMtUNhLcKRX3Uy3p6lzq6UGzTbZgekZWj9DEQQBrAWNurb9sQuJ19S64ivBRijq/dmngGr
p53NrM8zc4Tf05eHp+DSYyS/+UTA4Q7WdirYVXkmAtWlVIjWBvN1kBZqcakGtisHNO5xttdxk8to
8+ZpM38YyEmRmZf7KlmCbZseDNgP4Gziq9Bfk8gxLGiF7pEAKzpbSQNw5aTwMWKYost6xEnWL3O6
Kiei/ndXlHKcKWV1KJGyTGPCSUwNOrT6TtzyPlAw0m+Kn7gpCemcF8xqpv+qjMM4jeKt6zqDi6IR
Dasgv3butPBh85NbW3O6M6GjSiTM1HzvVr/VkyYGK1275TEMxWpg5KcxdsTfOzrWW6OcIokYErxq
xGlCGbPRaFINzTL/pAx7HkLH8p5ME0Ts3Sfzu6HDaZgfw+pNFInSY/FPsN4syFecOL784K0or+H+
DGgFhzNDyFn8GFk75TyNPXsnsb6GwUZqpygcdTsKLtrpktWDHhMUSIBaox9hZgEy4Rt03YqYX3DP
mBbxAPI3tcF2zXca7W3QgOLVEmggfhfPX+XspJgJZpPcNtyPV/b4vF8mwLvm3SnIDCyp++ijY8PF
t0LFTGuUa2uVpRutH04TEDKG5gw81ElFJFUvafzGVDkY75N9W/okqIWRNJLT4Lt8EFYtdVs5umYt
DYsTOr7K6hLjLhbqkqfyYWVXiekBomGRLR5tL37CMw5wpoOLiBUhFbNaOxm6sXSF1qJYleI8I+CV
OUE9E7axYAf/7AGdYRmsnkWFbCqsT/95ASKhF/ylQDH+9PW/FSjQXDUdDKzFagXahsmo7bcBnUUV
YsFQVzRZmyoNioffChQRpgfLEQomapEJpf57gSL+S1fYl1jMEnm0Jtauv7EA0dmX/HKtIMeUWMHo
EsB0jF/TbftThaIVnmh0tTBsZFLkJkWtpF/cgdUAkKdhllHClyZnTbU2wTUVwA+JGVqRD9hBmgGY
NUUB4pPQ1Snhmt5HjdZRojMMoPNlbTcX70aYMRBLD6HyEXb6Jg4mObSbTYCeZfUKU32qwM1XJChx
SDZix1yBAAaQC2HHCrKtRyivsAAYXZS8dyOSD/tVSYoc8zEuSXCZ4P/M8kiBpcvjjmYpHOtlzh6x
KBZojbqODce9VyM7YmJuGj068vIiNNbsx/8enNx36gFtkYHe/tQJ2d1I0fBC8LaYdMGA5hNGXiOi
NBzRA03rjGKe7EXUaeMTng1h453EEKrFzORne/xoa+5j9Sg6u6VRJkFJYkBoE4ZuEl9BBLjdrygk
iLTYCGvjlj/kDdGFHKHRLj9ZzzIZuH4yH6J1T6ge93VNMnE+wtReSmvM6Sk4go9+197GWwzJmu5H
X8UvebKiexqCM6lGBLoTeC/i5bj4jwSq5ZUAEtW/vjdnHE+f6JXNNy6XwV/DV7B5bYt+Nv4bg1rY
ANG8e+I/g/c1kCq8hupphKFrXZO32qnOxdlapY51nLSgOsyrnQgukPHGtV+E8gKCwQz3N9QFY4km
2xHOrOshFG77dbBJzvEKA9eiW44PqEnz/sZIdCk6QCuxUHEDLyniFr6jXbVb8J1963thBUTiudi6
y26Nz4YwxCGfS5/aUVqx417FC3VOY7cJnXp1DhbaolqOK/xl8U18Ij+7O+AbRDMOlZxDf0iW8Q65
pfsmKBzYZ+WKl+3Q2QzJHOFDogLQN8JVtqsNl5OPE34vOSxGcHLbxrFI7ewAuIGWdwHOADYjTGN+
+eKJypwPSXhzbf8UZNthk+BjJv6FbHae4dAxbW/NeS8teCzFHJbppGjkipnGfbBQ9V2Rzfxn/cQL
rFwAvhykwzNuNHbs4CUd/0mCbwF2BA8kdmYwnITEgnoFMzFLXjs4FPFLz2/riuvq0h615+DVukzQ
KSjMOz1aldnBlKDEItWoN8GEpqA2RogCPTxedipgDZLPCC+atzt/rqx596D9bdpl/uw649Z6V7a9
PK9v3to9y90CjWlyqepVfPIu7qsgnJVjuvMdyQkOxbLawLfahDfvwEiAV0JbdOtine+EtXATD+yi
bJ6DVfLUP8Rv4yM9ZZvwCnwQNaXZOtVXBJxNXY/cviSWvaTvPAjemPUzZIznCcTCSHIvhR6YrNbK
gT57xEen2lG9U2O0J7+MqNPirJoPLY5xLVMgE/R3MiBmyrZhPoYPQliPKXHvLLQoU1JV2vb9cQyZ
xC/0/B0eCatOGYcj7gecFtmZ7Hb9i/2jgLqPFSQHALrsL/3LwLvPjEzFFtGBIfASF9KfWr2YWJp9
Bmi6Vn3LKZ/7TGEaLasoOLJ3OpZVXZeAtkJ9lTL5aasiWA4HKZftXizAS6MDVfYTfFUaX0pkuwmT
NoXF7QiBaCJhxFufVBkzjD/6FiWr5n6J+KBmQqgQcaai3c7sEjZ0kKTfrUxQJ9F2C4KG3dxB/qTk
72K5EYFpZO3WCJAXik9MzFpeJ+E8HZL1vS3WTRyyAyBTTTKRauCcH1i9SKuYFbC0CozlhGV0p50y
xjzmsCIPF1Gk3L4GFeDYcHp3mXsVTsu0b816/GQdoKcMhEYhyQ9Dp6MKXFIA1KHd9FAB+qFajapE
dFtFMGl5MUpmam2e8oX9Cd/vRz70RzXIjnrj85FE6yTPIEgqUW9Hl3o3IvduYoTWLdLVrn/yOtVO
2Kao6xwrvN9zhL+K7+G9ev5nj12mykOXENbJhEX+1HH+hdlCnFziv45dfvn636qaaewCyEyVWT3+
OQSGhSSyQEv5hWyPrAMFlYmtQzdVDQXHT2tH1H9QyhRg+ETLyDzgv1PVaOqfqhpaxp8f+vTPf6pq
DD8h29HzOHgGeOLH2rJx6xghymYDomZq98p3wXSDvb9VijMdU7CeHGAokcyUQSHuD0QIeYHTiIDS
ke/ZlobOvzoYDOVLDszR2mTYlDI93iMqSrMHSCQZNYONPaBBrbCLljEqbfqw+MAAM8ovVE53kV6g
ZmK6QCRflkujO0DTmRJhsEuS/GZKjzbHXXDqhtswgAFTyfOKn0Kamfag0sGUXDY22kSBD8O4C2YC
aN7+i9Vca2Fw29EYp8mtMhf9g/2fxQqfpmS0WJLA384X6LtYtNFECtUey0cS7v1yQS1XfHV3OMft
Qucnzl26qvfiqyTjTtkyA4+CNb2rZWxarG6cXghJUEPeqkseXfw8mw3FIcE7geqYNHEaRpLNShIr
zfiSwfN+Gj6MnM/tQb7hCA77S1seFW3nZggj8cMtWZgqD1ZA8G9AgHpTuhsqG047Nq8kg+OTQKOA
viIqiAZEDY22RS43AQUZCF6qyHbOXcefOoJHpC7rcYu4XaQYQDbJmX0eDhG6Mvy1DEZogpnW8JU4
8TCe72Cw0C65zKJlZhYpLNNwHfhHYTibAt8Wjyq7kCh6iiofWji7M5yOEcxG5tmXkuCWot9b7z0i
E46ncdIfGsUyQI5YjRsLcaKOhXU6gXGg59dw6hxHWshWewvoJ2kr6THZntFjRlSNMFBxuZmckNNy
jspWoJmLq0PEfSmt3Y318Mg4KGjJ+Rk5sHWIi7mVLWO4OVMKzjjORuNQQopij2Ut7wY8+jM/JGYG
3bDjHcVPLYXxg1Pv4Is43KDuTLu+CQd+bpjvtf2MCX2iLN1nCfncThduDQGYif5WacTjbEXif0Rw
LtyI2kJkF86OpyNNvlzWryWRmvz7NQGbGtrrjgFgo60Lf4f8NsfFBClanPvGquLVSTZJuylOyGL9
2BnfWlQn6aE8x4j8zy4G3CHBljFFfn4qxkmLn3T1bg5Pg253iIUM+KDmMskug3BJyA5lNrMLjJ3Z
PBfSVWQPxOsaTk7teti2yqlQ4RezyR6+YKQa/Qu1FmVky1P/pWbrxtgnBEUgyB25+zWZU+GppfNo
EV3hmq9lSMWjE2C1xxKK8hKjL0Q0DPNXEYJN8NJ3juZl8wDRThYh4JyBGiazJ7vm8QFdDqRkKDFo
wVaNTLKP/w0Bd6TkjpYK7lW1lzfsuTB+8hDQ6bgX5QUXdHC0XvB4Ip/BWTNGWyFigkIo2m2dYMsd
6K6cnlydl//5fa5cMV9NmbMa6Vlm6qrx5MdMYcW9y3xEGr8CPLesM5jVehKhOsxu/YcKxSk9S8x0
iV0ymPDq1UnGoy6vXd5S3bynhDRuVviuJ+RbOBEJt/Kzrp91ZtUFDdzGME4+82ROU52shEvOnLnd
596z2p1K5s9VtFKqex3bZLAzISTqzSAl8Dn/ItaoZH7dfWafYQV1dWZQr5dP0YmgQFQJ5Q4buOAf
unODZwpPDXisLzHixYvtRNRnxa5PbTwean0DGvY/vw+Ce6attIQptXKzNrKrDAT/pQZQwRoacdkh
2E6uuYKDG19/1m2CdNfhvmf2d1KpadxPjqC25xPcOOSO//BDmaD01hq9wisGX51pccHUmDcLs8CG
SXKmO1wY2il7T5gyp+d63IRPEygNPv52gpC5AKr0XNmasMP+wRWIAbSEC59dyhTsrf+XCkT6NVsH
UuevX/9bBYKnE3QO5gPR1C2JqfDvcxU0UaBvLEND3sTGaeKl/DZXkZnGMDQRZQ2mMYF0jFx+X/xM
DxOyEQxJMK1/T1iq/KkAmR4534UNhQSDVZmm+T8VIErgdbGSU9+mt9TxLv2O9TDzOW7i94mb9VpK
854d0JvwFn0p2/ZmPgEkf1bSj4rVC0fNw3eKNY3au75KbvX4+Km0+4sdylRP/Tr24fHBi1WYJPEc
Tmihnx8fXnRFDoZS2nDKawDoxYWlcRbM6xzzNcBKPJjyloxuaZtwkxb5Jer32TmjT1a2hvmacob6
TB5TdXTCLjizzJ1omC63OR8yygCqk46WOV0OKTYmzGtODgSVLdawIIijiw5iZPcYyyunjggAscOb
KVw1bEsMXDZi8ClIS2BdKhgv1WE34zbcZasaLXx67rRrxiYLruIQoi/c6to8IuSC6XsT2SWt9euo
3Bt/49OEINVphO+0XYEDDb9HBkr+QK2zFoWvyN9oa10/4PSwgpVHol5H1MPab07jGdhqLSwzf5Ej
wOwBe8GPQJBK9EjpLir6ozbe58Ab06VZrrz+rTMXnvVgIF7QC9XNFitDjCLYbRsQHNIuq70rCiO/
kRd0SAVkxU1F1E7GkgykCCOqaFeIXym+kZhOkMH4XNKVD+FL62d362sSZQiwKThGu2MEcI+IE+OJ
d4o/jbyHyjv0zaL1OZXv2XBkRsLrQlMUaEfspwbe1toRq3ADF9UoN763hJ6JFlUOAI1iPyYo20O0
lFkOSTyI1Z7pBvf6uj74a2PjX9wjuLcmW2vdWebKVCFaTv9XAPH8n9+STC7/4i2Jncj4tygR1eIv
b8k+Mvoo9iS8+rgeNrFY3ththVhy440qcgWXZ0HZZaxiTCGzq21uK+U3MQD3YoTa0dYXvYu3SXmB
FbJpen2X4suFAGLFFfKu/LPpcasmKAualwIHykCITDxgyDCMRcvAERVuop8r/whNKCzRuhjoZWfD
RRjTvVh9M2JYZFk/k+svFaft8J4aLIvI3WULq+UYM2YiuzQmnZFMCaS+YmOQkCtzgUDHpGxPP4UZ
2cO89K3xaYzPMQMe4YA+gXZDspAnEXrCjKNOHT5Wx1qauU/TnZXyQupFaAdEuRdhvjLQZlj6U9rg
Sgb4gB6MWnDLUpgHkzYLmWKroJxpCwJK6pvBsKDgO3A3KvA2RtJo3TB0KpMJrDxoK3nPbqIGhikQ
zQAV4qU4R3eDgBHUh3wQEY21y+wrUSFEMjRbDN6aqcwQMiI0P1vCe9AHzirBYaXIHkK9Kmxx7sWd
vFschQixyTZkG0au7Z3BVLpoLVgxC1bOubQM9iTzQLjJVoq0HNUjEjz+H1+zDdVOC5YRAIeW/Nv+
eyZ86A3BezanAAZC+ZMAGEVykPsFswQAFc2JNlMtFFqo0gJqWiQqP8CA/BMwyUi16m9JY9tlfrJr
cVfl1kS8qZyRQ4fgAbnOqfZkZCGoNyeVlDvxF9F2Fd1s5iL8OrfX9ibt6qtGeAdb1Hv4gaAtRBjN
1v0r2pTH4pX5kPFc7OttvZW2xUZUT5BKkMe1qi01jJ0++kO8vmswDEndk5zWA0DSUUUuSBB4U3CH
8u7pthbfMd34xCZpF55Yj7aQjRI8aQ0H1KYvnoYQVWXDx54U6Z6Nj4/IvAP0U7C9E0IOJ9cFcRw7
aABuvtXMTA6K0rxHHpBGicUQh/s8x187rEc8t8Ksfs9ZdEWQjZZWvfVec2IjXqpw2XAuH/pX7P8S
XdZCK4nzZPFVLbx3kzCPmbjOjulG847yorjpj5gEmvbUxaRw8cYRfKcCttyj8IMHq9+C/Dr40Kun
JLnVJKEKamZNwqmFxBqabP8YUIHjAYJZaTu6OcngmS3XxEMyiryaLO5BgwLIb4pHwtsIr3KxSHAc
PHittD3LBOVSazPRWxA0hdB25hZruxXtNnA8tlxH/uCUR1XGz8UYN6xrMCBhg6Cp30LVFb9Almnv
mXnNSVhJF/iwAi1ac3R4A7KMbJNsaQ3qR0TM2XRXcF5jsZb6U6jk8w7km2HawgAVp34qpOEwwo+i
mdSmwf8UVhd+u494jSPPSk7DVW9hy77r3cEisfMhwTGC3sVTEcsvCgLX+LXGd66yHvRpdiPiG3R0
lUcxnX8UoBoQUtW3SLDDb/GodjDYdKALx0bBNB7PY51I61l1U57cHcpAJIgij6OFJQNtdZhbbzGa
yEn74P+A52JEpJkWEfcS23MPwiUIrHgb5lfeHtM7xFoELFdPOu8tAUiNw1npmwjaGB0id4ZuquMw
TudEmGAtGJtTyjbIM5epZmdzqFSgMHXwZ4q+KVmCJ7ZKVCheGrAAb23qsNMGViAGxY4aaWaWm+gU
3aSz3j0ke0c4S/4y+tvhPpkPsvo+IaW1wcIhTWYmt6tlDkvyppJyHqR3EY2bzGATHjObqKJk9+/J
uzL/iLNTUg3ocBl3gEmACDaPmqO3NNu94T7r3S2BIHc2V5VFC0ZiWtWFZ5NMVGp5m1YULhUTWJ4U
ss+41RPYSs1aq5+8/lKeGFpoCqmtKpy0zwKd7ELsI4cnLwbUo3Cs8sSm4UbAq9nm9HuMkr07AxVT
XhnPmeywCR7Th/yVr3qnG9lsgT5avXNo3WWGm8VdBp3bsId/10H44sHZsOgRWuSUsLYgQuVM8dFo
GnzW2A6bDXAmFvipfNCVepdQeDW8WgI4Izq3fNnlz7hjkBYKhOSQUw+eAPK1jifTNsWF115RSuLF
xwuffWQPgYQZ1tLIAoFvzHoeTQ3QuLgGj4lYVrVz6Q0HDs50y1zgZqUt8iF9ztX34KPVZ8Z39ZnB
rUvUVVK/mfEyxaIqhCcvJQNvCMmBC8j0fQ81ZEFQE12D0TN7L9bv+hupkknxaFEzhfxiMJmVBxd9
nq5C72OayQM60TOMRVJqx/0uYvjNoHrVjQ/OK1JReMObDJ4Dkr0qDUQHElCLJTt2XBgqfLm+q1FP
my8JEsbho+s9SM7lRhPlF4J/CuVZz+pVi9rjSztgBEV80VJlT4lwEmKGI7l0NWsYTt6EW5ujLOlX
ATB4QghVJku4C6Ve3IEuQAqYk5soXdVXvRFmoKRyq8H0EG3CsFqIqCka+aPdd7fJ3iiZjPUM14mN
+MTiZUw/oEgNV497EP3iNduGlLh+sZIha+EHnaWv7tKdE4P4zY6KF5IQH2tH3CzhybPwrU8YuPDI
Yu2DVT73egt9ivIg6A7ms6wfZTG45QFJLurGo+Zn4i5sIaCrnNOsTg24VcpjwphAASskzGxb3d0J
WxT+8SWdMjwbpk80Cf0alD9nKmZTKAtoHgHTTTjcQjklI7ZdPi9MehhFluDCyK5HlwoBLPkY1U3N
2wX3lfXFH2Vgj8hjKCb52EL1ik6oRHXFGeqDjrQW0h0a3WlNvM45UZAXp/O+XvQvQK1kTltHN1am
8FCgc2ULuftU1FNQqbbJKC5A09TLB3SnsfulSKu+pb441MU9axBulfaVUZaCPe2NQKe52toS3f2q
PrC17Ypraz7l7dlk/bpvdFqOcGHWX/xJtB1jgYSlCKu7/mUUnIEfg0bG/2Aem5Wr7s0/hbvMJf6R
NFP57Hn5QhiQhc8uEcTBjA+5Xqza5Cj6RGoJ9eKp6Hw7GeVN0nzqjEhL88vyHV451CS81mxNsv/l
7syW27a2LfpDFyn0zSsJgj0pUhJJ6QWlFn3f4+vvgH2cKHYqqbym6uTEtqQQJoG9115rzjEnHXU+
ObvJI0IFOD6kGKy5ocCALrQQnILVM61EcccgqN4KYr/iBqVfJK8qc1PKN4lwQ94vddCZPCkQW6h1
aSbZir9x1TV9vLIGlXwEgkxwNPZe8rHhXOvOQrWWf1/bK7/Y8TmHo3BQVU742vdJxNfTptB0o6l3
oripCQgnJerSvHiqsGqvEg3bxNoOC7KYST3bUDKcEYFnxa055pB4cjzrs/bEXWRdKLNzAqnPI1Ke
kZvjP91WmQJV4DkAqAJcy+H9b/xkoiRy+v/TYIeP46ef/6OtIqqWIZuKpWgavRd+8odchY4LwkNV
EgFQM8PROJ/9aKuAyoI2bPEJc4DjK1/aKnxpEi3iAf4uqP1XFC2F/9CfRZBcOS8BXUInuoVR0Z/P
iH/wSwI469UmI72IxwKp/LQpUi+jikJOYNHPePjAZ0M5Ln709zWifQu8QmBTXN535VE1DhoTwn5W
fngEYVDJTNlf/3CinZpXf3ex2vRUfOkBeVFaVqUH8avEhkBmlb5xy0OVrJTX6NF8wAE7nuRbftab
LY3DPtgrovPlg/7LNs9fXQHoXlnSsQdK043y9Qr8yLd6rRlRw7Iz+Ko62csEFkkSJLM3F1/BY8NJ
sllb9LTxvELnPCqWa+vuKlGZFsurv78e7p+/uKAvd541tc2+vCXy4DMZLIYRQcYqy5ds8eMEgEfy
pxHDQPYqqZIPYbBtxBd+W4iPPuibbQpdSGKjcr3jJL/ldKxFLGiMsqFzZdeSYIFkm8dEfkrGbFv2
t5EUuyCnjT0+JRyFo3Cci+z/lD5NehH9Xa5uM7oqObkwy+7IYE9gGwcBoMDwyC3QbJz+SruDvgQy
tRQXSOVSBIls78pGcCS+y2PfAf6LAXMmohB999JVtgWbYHvHikUaC+6DvPcu+gpS0HNV3XVniS2/
O5uMGgdUjUuSorsjPf/4xro967fc0H5z8vty1uTBXsV129JwfnBJZCnJOKleuk23EOGZsrnTW+6N
Y3ssnzJ1Swynyb7e3MsILBYB6BAO1v34CYxLSE/M9eRojWMOGSnGxqK3W3nmak6WcciVIN5iH/n+
L+Mcpw7JOUoxTUMonjmwg9ZH1jAbbzGwqZfskJ3VRwlDzhU3F0cX+iMH62pxbGQQsvAW6lpEoPk+
ntvXvD975cqg947kBycdJ1HGoKGdS8IW/eXc9+8s4XXEFxgMK7/acV7DlIjFTHzAVx0MyCh3Fe0m
f5ZisaPyFHhGYsWuDq6AEPkklgR7zAr1StxOc09B08EhUt98LsukiaLy6frJkWdtwpD0nG+WOn9k
BIjINnDwZES/CEEoFQfGQi2wt1ETNiCL63L3rLlH3iT0utqqXknVi1BfgUS5l/YhJ5IAtz/4upCR
Xb0R3sZd+RSoSFIXkv+k5XdliYYTbUKLPph7qqiPhXaHShZth/zuFzigmifrPEhbT72m41lu17E7
hRNILtg5UngBWtFgqYuli5zp06JZg9bMWECvs7oX18qXHrMW8B8iM7JxxnFjTyKwoKkLjwdafi7y
fhHNXeucZ1j3KIT5bgyZxB0SgfIabaq5txVcQoF2cbwCv+GfR+6yJdJhR9sUD8PaGE+Par4okGi5
a8FlPn6BicogygtRNb/AVJY8R+UxvWZgfJ+YfEFuLZfWK3i8+jhuhbNUnioO70xolvL9MqKDqruU
yQwg36r2mr0ZU6YNRjXU1+ScwHmd1PRZs2omZC6RoDypiwYqFiRCDuzGAYBZA7FwCmoRzT3kNaPI
lnQy+BV5f0pwoqPbEzng2VC5i5LgeY4gpnF13Ww+iLvO37UfAU3uDmDJhzE+60zbiSKEeE1HtprN
UX0DcLdBz+vSQWwckoj2MjNr70SZ6KOqE+wWWt+HmTx28tHKnsUDZVh3Qu0XUd/x7iARZwkxtJ2F
ELucI8SPqdBD61w3K3QEPNmie2sqab2VsCLYPPQMFHPpXkGPFhFsT39uXkkvfvQK8vbg1swLQ5jn
4aMegmwhSvf/pKYahb7E1hDhllMfNZpitD/lq/IxZeSw0jHeTfuF+ibwxP/TPjY1Xv/s4Z7KBZ3Q
AFj9uG1+MlxIfv6/FwekBsglnJt8AJDIUK61N5IqH6CqHzEXPpjIn4vw9PebhjQZG35+eQvgx4SG
0jRD/cn40AWmFQkdEzZhpWBZY/VvCryz+oMPbEC/MuckOylcZQ9P0kYDzbfh7fx2Cf9Rwip6H4pt
rBIMuL7ZRP6uNkT2/HNt+MvP/6gNCRqcijiUx5pJ+175UhvyJSZtEskRok6NOGEIftSG4m+UkxYH
won6ZTJd+2PkJv6GpYMqloEcpQLE1n+hZGY+9/NtwoWrGLoMjVwLeZr6fS0tUjnTasWNq01n1A+u
mkkz1bhqJiJ3Io4anHllUZ599CRaYhzF8RQUCkqQAgbppT/L8NPHoHMKrbiovfRObqdoh+wdilLX
i7+/oY1fiyCL6+NtlCmWkVxPRe6XImgMS7TfolVyDMMrcZQn1L3kKp9pWC0bfKwc+6llq4MeM6eI
LZrzJqfhQdh6bTGfWiQwI5Nka8bJjhCBsl+waeksj/UsadYJiElfu/VBuiW/eQz3mpRtfZoRakEE
mCJtoIqDVUnpct9jApe1xwaNa/KEDqm81W+yMac1E03vDP0S7zHaKRvd8VmzmYnU6aVm5UbTl7Ng
03/QtZVRnGP/GmaBo4dO0uAjB7lyrtJ9Da6s/9SNjRAdaonWYcLXZQJ06Xu5BtAaJV7/hx/TSaAG
YQM8Hg7Bf5yMs/j99Jj++vN/PKZk8jBE+3GG41n8cYSbZHvErpjf0UnfpsI/HlMEeGT54H2UZU4L
2Bn+eEwZmuORBAoigUoGYPKvHAffDAV/Ws5/uvLp6fhy92tlX7qWyXJemdfMuO8pyyQi7xAHtXML
wb0sraaxXRs/xTUmbRKbpqTek0yxLyxJOrMZCzRxg4L6XintCMMVHUeA47iFEXtlA/NhcrJaAHz0
Z4KMkDScXcV8MOHIOi1pybIzPUIDiTLEPNCxjpZC9CA2x1p/cMOjfyJwnPai7JKvIeLD52gYAiLy
abdmKfK0OfTvFDEr0yaBQ+NNW0jIe6nQl7AtZ+Q8h+aV6MQZRw4u4SnhwJKSbnyotdNIDVuLBAjg
3sORM6FAN4wyafcJGLLw6ZyZBkZ4EcSX//CTgQcFay7kSIV7jj7El9X1L1SrpOn+9GT8+vM/ngyT
e1xhIzJRd3zrU/zxZJi/0bqQLVUxqDG+3eNfNjA0qYaMb1lTsQd91YzA0bGmlKUfslXr3+xg0l/s
YAr7I8JZLmJyBv35yegKtlg1MWuS8oK1grdkYEzWWTNNSs9BkjxHVkwdjNeFTIO6hZMCE+bLm/cX
DQMsRrzGn57O6d2bVLqkPJE49nOtp8SCHAhpV2+YRodl+xjVxHiO+pY9MdtiHkDsQ2Af+Qzcv2Fe
PInsDIpnYTROpc+pUdyQmxFF7ghq7KC3wRuJdUnOtMCqdi4KEdmDKFvC3ioIl4ayPNX+i1arqJFT
8aZ4l0wHJAYtYR6+5UfGyoVKM9mAy1Am4cfojfuxGd7MgoZFqDUG/XSEsRbN2SiIHrtJZM/4wEr7
/ZBpH1rBeDs7SdN3W6X3qgEFkSiYhW1FNyBAtz8NmbqxP1pduepOZsTuGwzRR3mEbtY7uieR4jKe
RLl/EqNGtRkjpsWi+1DxBMRKSlhQfPWRaiSE5iSS4BSDf7F4yFOZR3xwQUPkKUjtDrTIwg/ISXQd
0ZCwftBNt5oigKYQLj1DeI0MdVcw+PdEdx8a/t7Mygvow34g1GTiTqsZJOPRvUUlRAq6oiUhIJU4
qnboohI2oAn3T10pH7LOy0kARL9ixCCRDLE/yUZSOS0+xDyhwaQl4CY90iIkK7mFBvrIFh1ua42J
4w/inTGGHOq9NHF0jvLC0N/xWMxzVdtmnMEqVlRU/kSvvkT4SAYiVbzZIF1hpDQy/ZPZdG7qcKVG
TKEG4b7Og4lrKRZk0VDixEsBDWKr8QFPWfS9BHwjASaNeRSIIPJK/07M5bUfStPbbF27WbVt3LmO
HwIShb5JvY07sYqqGYi2cpf74koew6VAw7gOpu9Tlln92skbRUvvSnDZHV7IOo+2cqxOVU3QQf5I
aiYNbS/fdSYWUdPkbm0SCNLgwY2Ni9ayhUlHMXOe5jx54z11k6EiVPWJS1XP8rBbR1Wf2QoOmKj6
zNBe/l/kYwhpiqbepHgYwpvfrODz++lj3mzlR3fTY18wUHA61ZMfMkEwkfLCHEkG2pLuosAnoeGo
26pNoNtt9URQcZk+thnSRd2WvQutb50YVPwanGw7JCRQRzjvmZR8QPBQZEhXdFYk4ECR0yySejrb
DBassd8Pgv/RYxD0BlkxvonwNNrVXxbCX3cRSdRZjP/cIv/l53/sItZv01agWbJIL/x7s/tHfWX9
Bu1s8uaLMpbnbyekP+or1nbqK52f5U7UqMr+UB4yFVGAVPwvkO9fIdfgyf2yhHPpnAHhu2kqMkRe
6WuBpbia6FVSZW1U7gAd9rsO+cZaSoJN3200V3Uy9yt7L/Rb/JbIReoa5qwDMU29oPb3xYN0RXrH
lLp6Ke+MG0TifaI/V1sDgsRJccxLcUI3IpH/864T2ZCthFcs4BBkp6zSEVLmbBppIw4X57FvByt6
WQ9qt+e3mD0H2AOHAj2HRt0XRXspy85Fke+FbaE2EFqzXa4IV63V38SOaWRggU7vrDuszH29Z95N
eBC9lqTbeao8V4kCbd03VQZg4fK4RoKwkehATmK/gtRh4aUsU/XW4aLqJGkrmD3PXTLFz/lrGbBQ
KxXvtLubGl/GTNpiWgX2Fcn7vHMM146Ez1KhsYlO0H9KqufEW5cWBoCZYpAhQCr4fY3Yn6ALkqK9
gZHfrD7izKtp5qkvODCAe4yzYhmKyDwRS8Sj3X0o/kKfj1vvkZx070Nh8okygrRXbQsCM2j2Ekx8
4+IRFWyTDEuykrtBCFICGD2UDOnUubYQFkE/a85Tx36VW7Z6D/MZ3aKBIILkn3LOTNVpcNivq53w
oomz6qR/io/FUgMkJzCE7AKSxyVtIyOmE2BPW+IO7URIHjPhN/S66L7RSLIm7gAOXX5tXgiLvgDo
ovvZXUjoiw50P9VyJkg2ka/s4KJGhU4O95RuURc2OwbgS+KwE/GBEzkY3hxBw30omwsvhlsst4sS
iVAx027Bhe1Vjhc52dtZybpuu9Ess+7aKbX37G25sumakC+Nu3YtEY6e9T24zLOg4Qsc9QQ7ouTO
upZwZzz0An//ENR+Vejp4nX4wBZisd2u5ccgYNIwq5byBGGQMKuhIrkMlyB+7yE+2Tmh5U7G8umg
0kVv5/qIaMItN3IGwl5C24SdWQvOo0n7jRz21BOXvAMpgAHqHxybT3BhhfGitHPuA/5ApmELaLNb
KDeT6SUBTBC7yUXPCOtSOlsrlKNENYKKz9yVWr0zaBuT4aHZA7qCbKiIRmPCEBWrmjewYORu3pWt
Pgeevh++9fFfwwyzgiDbie4vinESc9pSIjjs3XgpPacxCRBLUc6lK6XrZ7Va+bZQ65uARYGOehnQ
a+AoMiBT5dxHF9I35h7NWi2SH43c4AzCmarFrNijWiisjYHuRsNj2AjiNSBdGJItGr0ARy6W7A51
oTWinkeeKLjKPGd8kaSO9SlPlK6ZweSD4Ed4qNzDdDPEy9SfH2PWhil1YE5VAM1PQI6HmBKoLQIM
Jvsg+UhoYkBQkwtj81o4JWKySQhCphYK955xyZLj9HsFXK58iBk56IQe+kTiXEuuyqKN7NeuExGA
1pMU54burK0wuafaWY9h2CXqDeBegUuKRjK9aMXZFMWKhPWm3DCN76MPIs76eEG8d9Buw2Qr9CDU
ZsmEq5hMngbXKOTdLtGAVqHtMY29jzBCR5MBuD2kPvKB1+6wWQaY3FO+O7sr0InMKcI4YMJURGmR
4iX1xQ1tnN7dla1tfBCVA1KmAIuXIjsTrWcL3EXAQxRXOCNJUF6UmuhEt6LcdKinGiJ0WFUnDVKy
ziehaH8waPDwLpXyCtya0B39ACLrhdIEnHpNveFfGYim5McMlPbxAlVy4D5LPR4lO+8x4c9l6yk9
5YfgYcRdCjsF36oNELKr+ZuqV0u7GnyQvnFQOO3GnAH8qN12lNaB7j+SokM9ascEUvvZwyAu0MDy
dgvmR9Xt+u9FN58vTVwjk3cFa6mpbvpyAWvAsiX4KvnChVLsbiNtX3CfUgAvpcf2zHNE6Rvd+D/M
q31Ldjjc2t5GKKCbMxp+ER19V4NqcyekSmhrrmMZwlvd8CEpzwhhWPKRVE9qB6Z2xJqwEVpYilmg
bLlE3soznT1VMvF0k6AXgHgULIjcGNTk8F8+j+PUlGncElTMeVH/+0qKRtUv5/Fffv5HJWX8ptPn
JL2BEyeIrElR8KOSmnrNpgmLQ+Pgzan8i4dD+k03jIkDpCqKRLP5S6eKL8n4PUyTZvM378e/Oo/z
N/vpLPynKzemr3/pVLmlC8hKIdBx4AavpXcfJzb2sICEzQS5kIktERFBTGre6Uv1+RfHcM76//DS
U6vgy0vXuZsLucVLc1B1Ko4vUc49PbeOxSWoX91TJ+6NmVauAYdWbEDGq2gyF2ZtErwXMcEvwTgI
OTbXDT61OA3ykxA9u8LVhDbBn8DQbVkoOV8yx4Wd7SDnb68d3ms2do8ST11IDJmV8RMlnnFIhVPH
KmU19/39yIAtOfjuKn5wWebGp5ExLyNidWtFUwx7MU4cIuIig+fYWFnDLjYeWYslfSXKS5clQSyS
i5986IrT6+tjFNseENZhkRIS+wb+EInzqCAtPHZEzc+9YSZTH6AR9oDVsjU/x/wlh/ydIGD3ntyw
rnjrrHuGoiO1EuEDgHcIxeJbSBat2wu0khRp4tqPHEOwU5IBQX/mayO26avw/yhusVJmjOxDXOfT
EFm0mOTORrZMdo9+RHq06Z/LwskLpz6Nw5NH+lawrhNaekA7CoIoONSTptMZh+GgxejsPjpSJV35
rZHedfW1tbrZchz2OjiN8r1K7zt/7cOFksdFlY5YStdERI1khEx9vwkn+lwK9cJbieV70gdIGN+g
p8sc+qh3MW4soK8zz/bri6uDwjpRNnrFDd8D/jifjnx31yl3woUgW4tYrnksr5io5tYdGwAT2Y7d
DUmCfycj+h+hwvNOy/4zrxCim+EtlB9UYpwzKo2AuK/JmCC9d/cZzv7QKcel7u3S+CASmebaMRAO
4dq9P1JwgJ0PzM92NB02U/aTCm9M5GSMIgBGmKQMMSLnyu5ZfVXlQIrHBfmBrA6cGjYZNBcm1iv+
fm37LFMgrCPrrqBHi96ulBWmDmQizSNHjIwjMY4KJaTIhB3D2ZqgLAInC2UuoWwPNyFUdv4kXKUB
NIlnXk1KDphccn3KnTUhWDAyHIuzwL0NpkmgPdSjf88qbzMso/ijFS/mo1xwCEcIXIqfXn9o1a2f
TFukrNx6rqRjjz5KyI6ZjvDR19wr24CbSMBQgJPQgZNXQK+ZwzodeVVj3qpOyHncs0VsvBJmWwca
Ah6pnZ8SQ0a0ZWXcDznVOkZBwiNVVKBECmza86bP33EaSc/cUdyE8ozo17lxKhclbTglW1QEd8SL
eFjznrTJHT44JtjKrRZBo/EWaff5htEynwR1JPce8prHmDgy1JZSaBfSnELB1xnl2o00d13kBfP0
Y7hiIkFaR1iwjq5iHvXzuFhk2Txb4PBqyh1XbKmvLh0y46X3d+SHIOiVKYXM5GLpJKHex2/IlRnz
oOyRz4Z8jsVPobnagLnGez8x5/FtWOb+PaZa4w6nlDyctK33SRAbDSW4ov38U+YiAydonZ44AQNK
ycoCnohhlPROK3dUTLQ2fs9+VdPGj4+pMt2ZTUrDbl4cMVTDoVUFrKlHnZBddDypwApth/sKVQ4t
tKrZVgKsH+JJpdn/tVE7xl6GTL7v7wAnt9TRw7KqXggRGO/rpxp5cDjvpZnZwYbZG6eieKij604y
qEQ8YsAVfx70B9+aJLzM4f7LdQK8eFGjaSwxvaTN/mXP+6uOyzQW/bnj8tPP/6gTLLZ1cknozps0
NL7JC3/UCdZvCMboc0wT5u8hnb/37ZloQZOYSoXvTlCqiz86LiJBoLhERYCkVBL/ruPyFwPdP//V
eaWvu3USoFyQe83YRJOA2uROm085jxyNdwrrSy9ePIJ5gfh0wwiSZ9VJcPro3c1KZDFMpOkF+kLo
cAbPpZQMNh4OaIIvnMwxcCIOI8ZP7IoKQGPs5A1TpuCi3AuOSvjCVSBzndk1mbuebfrxQ6HjeCCA
vnfMR6IdaYjPYvDp0crcVNTkiK4PwUt0sCDBzORFCB/oCfoRC2GDf3rWoYmijhZ2SrFSjKWq26TZ
l3ZyrcnKmYvL7lPfjDv/hq1hVX3kR27+ck6DFdVXhiKJHdHpzHlybvCDoH5KN9Uz3QrIBiPYYluk
D/5abISZuUwuwyImyxEtIkKteQNWvjmnD+YmtZVXhtWbYU7byZ0j+MDJJC71A+ZEmIRk3s1E+EvC
VZ2XO47g2g1qB5LuFaQP97PdKW/kTt7pHIJ3rROSUmTOq4v/DnWD91R9Sd+tW/gwbIazwVt81nBy
zZKX5GCmC+Em7cBbEXUnsvbulXtUOuwHTONr230ZFMKECebK+TCirMaWValOrvb5InZFkmG6mcRR
cFUxApEkMjIHjexrpuKDuxOhAzdLbyOmtmHGHy5M05l4EpH/h/pjC6XIpBGeSu9Rdk2JIsrvJCBb
dOUrfSI9cQNhT9c/LBPr3R71i8m4UaLHYNObwcLUPcMpIs4p86b4p+kcjd2BxbyiwHMQf2FzT0D5
NCtaJFq8RBSgQS2jlW21zyE5lsGOnBrVB91vdke1wCtvKqshJa7MlKB9lMVMVGgrp76t4Lux5vIQ
0R5h/LISNoYgsq1OMd/dOrjzHsqFN9xNpEXPxp4lwWUFft5kJ/2+vrwU9HwCej9CVNoBvaCkZfgL
lpyqRU4fZNSowQrrDGd8Iiz1Ev8vnYkJtA5baOxsOgjEuAIOKubZA7GKEoQtBGviQ90vGogjok3m
4PTrcsEl8b+gd7gwU9x5YNoVul0A8EAPFSSiFY5ONyxfjo/Be3kC3uDySOhQn2fukn84H2tgoOeK
RyTOjJkU1cYKLldz5yPZWpSObs4VgI/A52aMipu1XEz2OrhL+aw1LqL+ROw2/fo+2MFdmbEfAll8
x3orPAxbAHWm3X5Eoz3i734JxFm+HIgSBU07F2kc4sEmE+KYvQv9SXt0fdtsZ9W9TLdx3MjG3gW8
bjmxt46rZ5WgW39T0KQMhU/dtTNyECbR5AKvMFGM9azGc+Xahpu+Tzj5nLZnRvvTGGreQ1/cejLi
v8ZTbyWtUp8masxOPqIw63AFW7hpjeCE+yt2y20xmbyTeq372xbmWngfv3qbZs8Znq6prtmxLchL
xip7760ol+I1sdspPuPJ2GgbhK9V6wzwYqPSPPz4t+KGp3ZUlncFw7CS3ohONBnaXK69o/ouh31d
vUyfZ4wfA/qGNbUqTMy/jOw0N3VyID0ALG0tj+mc1Pq8pJsrwg30ovxqZeYukrS5EZkypbZOt4Xk
I4glGlLiihZWRJlE6h6IWyff143tNYhnZp3wqsvw/bTiselfGe/k2HZKepNT5TKgJCYlpKFwQmJB
PgHxtVZ7kMRhwzXXgbQyBISoIoNIldJwEMnNsEgjIeQU6n8u8lecMlFHXt0EEo6RGS6Riky4JTaw
p83X9epdBc6wBXkhdMQJEPhUghzEfa9WL2m5K+ADBTlreJpeLG6HGgCKF+/VbFNtVWXdSAs6eiP7
iWr7KoEjToAq2Xd02MY8iYQiKPs6V2cDjhSJUd6AS+q/XK+Af1CQGcgWeph/zMZksPNzvfLLz/+o
V4gil5DfGJNDAUka5cXvfY1vEoQf3YmvZArxt+lCTFgRlDKUE1RHP6oVVAaqBOtTkqRJH8BP/Qud
HHDRX3oL04UTG0RqoYZ84ieZQR35g54EWbUZanA8mKcHeU97vgSZSYI00Mls3xKFENPU1IxjMvaP
Rftm8PSV8Us4EaqYJcv1pU12uAlKUItyVm9yi82K29xkt1eEnab0hyi8FylF0kywo4b9l3ZcpcQ3
lGMTkZYh9VIYYbQQ6NAjl8WL1mjgJTB9scZO3GBHFdq5MgEM7/LwtYntqrPd9rHlLBnHKIofvOhe
K1ahF231vd9yISM8QY1mb17QUXV8WhwN7Yx91MACJgdi6uIwfynJCCi2GYxOhZnGnYsC0Ci2bUEs
VrzKJE7eH1L4ogO70hf0163SRnowV7tHwd1r4Q5fOyN3N57JwakJVsqrSbxj84kCvIk4JcFCXeeA
JTk1oFP2smXD5DeIVxRf2Hp7jAI1UjpKua2mriKOG/sWPV2onBm8WxnHZCLMirUqEFi4IMsa8KIo
b+LEqdnvmTZpiPcYu2yKufnEcMd80h8qPLDrqp04fe02+8BQrXGW39Y785na8Ehvnh77RtROGjs1
iynaqwVtF82hbc5+btEhp3+CKxzxx9z0XWI5Gn1jisQHM0n2dfz8hGeg3tBsXOvbeBINDBpZNF10
mlRalbsxE/+9h7Q5KvuM+UVBaru/imCrtkvhZn4Ez+675N4UeY0MdB8i40qaD7dvz/E2T5bSuApf
hMdJ5pBiBYswF9+MRHK0NlkHYrhgYy/ztcevIv5pwhd2n27QXaJESxKbXGYNgV+cwcXvha5a7sGM
ldOH+5xOHqGzot4AkuERjYpnA6qaOBeDAySBkXFVcQM6xrcVGuhuuYvntEksSItKLoUL7oyQ3gzv
RYvnuyZKqaJd3VHFjLiSw2U6DbSo+6L23hsKxCP0k0s+WlI0Np6K4J5Wy+R5NPp+PQVECPxjJIzN
SE7vjBa3dLdtkFUsR/+5Z0wrD3fEqurCiLaZAPBEueVd/CDQ2MuYnU75MelRLojr5n1Klv5wrDQI
CuYSZwwekTpYInVBa26Y0WYachJi+twwzLEG9UV7bId83SA26Hs7UedJvShgIy3cVyl5CrnL4FAY
s+haGMDi5iPYbqjAn+R1EetR82Ao2vve0t47ktV9bi5RXMUy0zrv1JCe1QCwwjgJ6wKjogaGKT2G
VLFUm65Twh83GAt0o7gNY4OGAdASEFOFSdRO7B1G5c5k2FRTLCeFaJBd/11s+9/ULCCDRghAl51T
Ljrrv1e+SWQl/7Qj/frzP3Yk2uky/83fN5Df9yMUoWhFFY7BZC8jQuA1/6dYUDhaT1+y4EwT4EZJ
8/uOxJfoztOF57RvaNOx+9/sSLT6f96RiJszkOSRRYdoQpN/arTrfpcYRkIMes7t0iT4kh0LIBuH
aQvvNtrsVUz9ldO9SnGWKJH0JgcQPp0BqRUOKLPLTgqnEokhW9jQ8tHdcs8LvdUqZAfldVzLC0io
G8Bf6Orgzi6kow6WCDcsLPeEY0yl2OHOOroc0YhFjI9Al1/IfW4icWY5RUZgj0Lvj2h4l2dPmY20
Kn3Eo1c2Gk5goHdXCTaQ1i6qF4TZKqIiK79Z8ll/EcaiAn2gpIu8bfdlUC9g2PdIzMQgBXrbT6dw
N2GAPCRP2g6da8ehiU6ZFW28Frq/lW6nQRmCB6VyxbkwYNfV8a/P8Gqd5Lteq49W4+8xgRVxycA2
jEgahWsACrsDReCNk8+Fpjt/ppBOP6AbE4x0J4F/jIVu5aqc/emGAhVY1a2+MPCjU2L3YCj7ZYxk
DZU35MJDvtLXnh7Fy2w6A2gMyKosoS8g3QfUrRT44/jScVZHXTiTUTflzOrKgm5+9tzwqbSKe/AH
CRJAxImcn9ZGkVNqbX1kCVdnTOKNKQdqnE5nerZ6I13UVdWW8e8y5Rt6g+CpQ45oHxVa7T8gtiUZ
BHAm3E55XBVOpVb8lixVDx0K/kInZjeR5eSg+vQkwuxoTgF+Ph+5i3m7dItjRgc8tzPBfLQYbXAY
oLoXeyKOU9WDTomIIGMtDzERJcTDTv52j/dPVounYIJWKdXDsGQdTddRlFw4Gd0blxpb+ScYQiUG
79mhVcOcxz3cWib7LMjmkU5rWsqXmAZPEHTvoUaPJCBHKkq3ZoOukNvWK9m/3VSeXFPRIY+z16yw
23+YL/1qqZlWCkTgCI4UBMzGJCH6Ml7yvVhEuKamlH/MpMNNEW7IvIqT+rmKjAfxWdcGbn8p+whi
L10wHiAlIa0OPXfidHDKsuLpv3xw0PBAywbeESzPiHW//VW/h4n/VaNTYzn7qdH588//WKZpdOrw
r/hQcIh8x/5/bXSKGGU0YpH/p13+Q1rGAFXkZADA7tsq/vtCreK+BhWGXYc+6OQ0+FdpRqC4fl6o
We2JYOECp5ToX5xglppUsSD6xreYHZe7oYL6ccXdKV37B2DoigQSe5KELnXq1mBeTVqdZRAtG+0O
F6MP9ygnP82uxnmGeFPn+XCGcU07BVcpwRvIx3prNr637SqKTkW64jgQXFoHoS+OGPcTEZIADuYt
4CRQOqyd5QOxXv0VEOdw522Ts4fQ/+I/RBfQGyBqVrLdwzynhHSvfrcAtzNcoVauyACclnNb3mfU
8ZPDoDmQlrYs1/oJnC01nDQnuvck9scBrBCc1hPrSGsuS4cWD07xjJmlP5/WFgd9VrLyzsGliW7w
M4m5BL9GavMM5sKQX7KFtnYPILY8uLx9NG+eh+f0aYRkOZTBLC+OCSBhM78rdLoLZdVP4lDgIkj0
vE2rxZ+NrJEGtdD0C70NpC6cWbL+1UeCYkAu7sI9SSNSQQqyuJDwGnDUoBsDN0WIkdu6J2SAoXUn
opKAGIUY+opdAUwEIlokGXDFqMlTg5WP2FHCghRkqAbOSwRCbKaAQXN5FqfMU7JnYzr1cR64i0Lj
WUJgLcrJHuxK566IkCL8sQoPrTuHsdXyLpsfA5vB2be9RXrsaXHmyXt3N6BfNYzwUqaX6hZfBqez
YwBrpZ3d5S8wgIs3eOr0cYZXg8kjXSFA/NOQ0xyH16J+DJNjRQtH0B5VeiktWu30Wm6BENMhhirR
SUsmijpuUHkGZyK9QyicP5nmneqRCYdZQyCcIsZAMrE5vbB7byb2FSnUk4ZE6sksYGO0RO+h4TJV
cCpJ7DsNxt102jamqhp6FL3Iemw/NYrWrD+Q+rEuuY4ByFqD+jbkfBT55MVNzS9TW9EvTp6kz9Fd
iLfiIZC0iYbLzMwOlHuTJOlO6V/zblh3BBf1QbJHtrZn4mo294bnkNaiF0eZnG7RafTJhh40TLgh
ucby1eMDrNy3qfYXCbrNc1SAWV2dNT6xgivJURb1yLYb+LA1dtuQQoDKArAyZ6iu34yJPfjlyrLk
taRPUnctR6pUs9vOx2eEVU/Ju/CJCGYs5oo5F8luaGc7+U2iUT0goVugzJeegetMuGLjElgEWkhI
tntQX1V7SZmvc1YC7DXw2StozAZ+Jps+7K2v+A56eebu1EtqedPKgY6qO4ncn5OL8VY/IPxwuku6
Hm/tW0yxAJxnU/lkngqDsBqmk9LZf2y2Icdtbdl5S4uqZB684zKA51dOMK7BoZORzuZd8IrXgzj1
9P+5O6/lxtFkWz8RJuDNLUnQeyeJNwiJkuC9x9PvD7VP7ampmugTfdsxNWVaIkWHPzNXLvMsgOtd
V730uOHAAzLgJOg0LElNoICjWXMr++huwlv9YhydPUO4yelW4fNdg4ZnND15i089ViujhqCGpziw
fna19Kg24spPXfTRzIqjdsFD1FQW20KCXrsT9C1bhATXGmPSbvyL8jU8ymtz0kM4nxMVVhct3dQ/
DhgyQEjaBptszYcF5fCC2f1V3ikJrLxZig4Q/jnUuNVwwAjBv7sv7qzeVF/lS0WOxoZguVy9Wi9e
dGIxY9GeEoGC/5yt3+hxY4JPyUVoYQJO+HbcoLA6Mh/+uyySr0jIIkz4gJwMkFxcbYpFtNPxxsbD
FhOwibrTPvEIJnQ8OzEKVmNA1sRas6LGQQ9ogUn7qsLVSDe6AJd95nxb1UI/kRnucP3VM0NhFQRn
jhDLabMq0pUwRp48SzuXTznhGQpU0q3A9leeQJKY5rhCcXDGHJ8TpL34B+N6NEysGGbxWw1UgOff
B5mcQ/0m1TuhipaddmqlF0WUFmJ19ZnksahycTInnbFoVtZS4AP2z+1WSPAmBJz9I3j0yOICxfwL
PTDf8RvM+V9u/7NbQTOF9IluAFHhb92K+S8NMFPlSv3hIvMLfUsBHFXw1yV2kckSaxKGwf8HdCok
NiK0wn6XrLcR6fxbY6Ui8cj/g7/146FLPAbGXgj+6m9jpSYg5QlkB/KmWcOxUUHfWu0ELNUri1yc
tuyyEjtMFy0kTJKHoU6Lc6G+WObZAIgzvXyicMzFprMtc3gpIaHd5VqrQPbZbC6lz4ogN60mYGAs
Wl/m2eU7JPZFF9xFsGQTEWckJ/cA/XALoX0qZu5qFJXQ4ePBBHYHEo88BnAKmm7tvAqJQO4zrLKA
IuO0ZwJH9zI+8AnOuVEavEiXSB0XEDoHQCB+49cVkz4WxYgRPSzVHI/UPy7S5Jr6OEFdIudkYIgL
3bcEpdw4R5PL2Jy2cTX3F+4pmYNCzEBwB0kgo6BcWY21MLtyhkdBserXUXIr5QNbTFuRXjKqDTGy
KAcamUbMVbAOJ1ewHiNZ8PRIXoeOekA6bAbzo+uwxewEaNZlUtrOVx4szWg8cfSuWiZkoWaAyIpW
r2VXvyYehQ5eV/Oiu3fDkx9GTtSKxVIJuGJDhG9UQ7lWXopOI6SgrFean+8Vfppf2jIrQE1cDxh5
sDQM0fr8MCIlpXq0+q2wY8BmwYVr5NpN/JXd8fQnYSCawx5e93RJMT4uCnBgNQv9p5B1s0p+j4uE
/KJk0ycvH/JNWab4BHLy4ol2yZR0Y9XJUv1UtWn75jCYtdDo8hmB3MxrUo7LG6Y1458ydTapC6pp
SNIyrEEkZhKmkpWJ8+Ta422rURrF8YGQ3avyHWSf/SwOLlZVxAjZip2YXDsoQ7CQAWdZ2hLcIujq
TJOWeY73JX1vdMEpsaG3Te+isWq+k3IOVSrNd2mxKoKVtsa+N99i1xaABafzkih6Q8U2zrqqEq3r
RLnlrnvMMGkDCck/ulfpoMH815mJnexj+AzFK4af5CEQisEcMsAMuILnJTjRkVsNd27FwhgLPaVV
7qYX7lS4VMaQ3S0teFqAwy0MZynBLtbCk1TrJRurYxk6fgAdzo0PHlSCeNv5pz59WFk9zxH5+dIl
YaCX4Lr1lBiz/JIp5EFdP8zC3Q5hAIIu4dbjHZxSX6U2FOuKsRrHkpaVhUjQjtqaRxnBosS9sXqX
4RJSnvr0Bf/EqWOriBLPXf0PLgYMgYyeUGXYZkmGNAJtf1EMUDf9YQ7xx+1/FgMgQSSj5MywWvrN
HAJVFApZIAfl/+rEr6MrTBxTFbmxMq62fhYDRlfTHNdybOh+zK5/yziMefi3YsB9jDgnxUX7b6Nr
F0lpZPiDsVbiHRTNRy2NZHkVij1iulDeOv27C2h1yLE67bxDNstBaQZJhoagHlp2DFYEA6DhkyXz
8fbg9+hJdGs4Rh31ajjZwWDeFTkuU3Ita4GkJb1dJflSDap9maiLXIt2OScV/+uSnekBBMLvJ6mr
JD4uXboZ/M3X6hifNbqrC74Owt48Ni/uo79BvXNcYW5InEQaPSubBq7ahBjJFyJyL0KkzPsweoYp
trLdxxyBLMpUlzC0ZsriwGLl9d2OUdptsii0RUjy3sa/KWeHZ+8OwlJsAyQa9NgxvbbxSO7GAtY+
2S/ZOXl3Lulr37oQT/WxT6dfV/A1Tejfffp4kkrc7uyDaqbMGwNFjWibFKqFmhAX2tw5NESmAm8c
DwT93pIISjDp0wxpCbkzO+vn9fdrDw+UMCj0KTWKgNGJ2vmGqfNmvqegqkK1MBhO5HFKcRhXBsYW
hP8NM0xgk17JattjUCsZciqGnZayYVCWcnTIEhILt63PUjogXkUMqhUiTeKnSuZK2qkvgo8NhnYC
95QhPetzOV308AeMOYaskJ0jbL3ycNfCaapRtJptPfMDpJwtE1FbJ1j8vMnvFbzNmmlwVOUQOgDl
Fp1Fly180NfyJOyVfUbfXgJsx/AIVHxGFLZJ1niLT3kMqj90+CvhCiZiRqUgz/Cxh6p2ufUZZNVa
8vyzaQUb3fKPFV+U0HXUzjMk4hC7goBVEJkpTx1eC+qfAJIJDTz61ugr2bECkz+SR3IabvQ07HYv
Zb6EnlthtagUKxx/QruaSim6JIVHIzGXwwVqR9qvszXa/FVOilUlah9KBAGXgtbgRlLll1xRjpns
nQqZcCTxnsiHUcmipGi8TXWRzqsFKKbwlj3qSwo4ro6SIBaXIYjFiB1Cz6nFLw0bM4HMNJGyEeYr
VnYhyD6NQMDcybiYYoE7EPsuH3DoFnEJ84LvpMcouyGkhrR2qJzdLlozNge4p1Zcqir6GD7vzH+T
imUeVmcNehlU5dRzQGOs20Rchcd+zsrGSbRwJarCMK0aUBWZhsZFuCfrK5XSKx8ErN478BDKI/G5
9crXtyOk2yXruk+/lSxd+MYP23PJBiCS+AGSflPMXR5/yhqKGWRPsYjJmopGqlua5kDgkCUtx+m8
YmRPxRy+1qyDbqPraMlBckpifIzS0/ho5C8JvJbSw7CfViicTIxkzynlfecQQ+TCuib4W5uZMIPN
XE1lx/GwF3vNOudFwftdHsezVvocJ+e8Xw2JNh1Jzh4S9RAQYBTse+I3IQOTumGuDNgCSHSaXSYS
wkPMooMETtkOtR2DXaesV8d3Yi6W76NjvD70M9eZdrz+TSW9WYFK+qywSHjCAk9AlLNbC+kP62k0
lY1NrmVmGqQk+69E4Mo7Osogv7uarRrW1S+X1kmsVNvA+w8zd8028ObCJju3CWZiSyqZxz6+ZfAD
lGupbE1IVW1+Qj0nAZelyMzJtJm1r90wxfpv1B4dDcd2TWA/tEPiB7SoQgW4tzv1Yhi2Kd8Gdx2n
q5wYRWejtLw8aXMITC7+NydEFrTSb7CxGmnjPYZdh04QtnGE6UC4yB7tZajm2lfyGHqWELbkToOc
GFSkQtOy5jXfJsm646W1mm095lEtTUzcy9fcj2ZvNT72yr6p3rh3ptpe24E5QD9M/HBu2ijXwQey
FNRPB6OC3ITxrDcDrPOrL0Hz5lXRkT0Mv0wJwRWVo1y0S8E6u6lpC1gKuNItSOf/3AGXjBhpFA+x
L4VYCTz+1z0NOMDvcPwft/93TwND5gdPBmdTOhHu+t9wvKSioDfYnZCi8sMn9WdPIzEWY7aJSNxg
gUq78WtPQ49DV8OjRQoOkv939qban2ucH0+dHQSeuircod+sdKrUFNuwJcTF4ZOHazefrxF+D0hR
0TJKA0wO9vegzCZb/27k8sZ2m5nzpLXmMazPJEKlePU5BRo9YK04SwZ3F72at1oOkPANp5IhRNLS
ZeOdk5VYsfmku0CNAeYjf2sXsJhCePjRQjQWARdy1jc3B7GO2XWIkbNpBFcztwBdlWUDadF6plWO
Yx6nKouCPN07Rr7ooE72H1Y6l4XpUM7TresuhuhbLpaSYGcPROLMLyhc+2V3iFGKYB0ScsUwQzvk
fJTJPaEjW5MjJbZEbsyxmie6QmOLC8H1BR5h8ITrIpZfRBRP4cyaxR5WKwJDc6cpC5lualD1ue89
3YWDt7170/NqkctLOP+ONPX0cdpNNy6ZKVWnIWF6AkCTetXlK1TKDvmBYl6ugjBdFfKhjM69vG+P
tXRxpBeDp8m8quu2Gr0jMmD+ovhSw833gnxQOSNyfCYhkw+mFmRUI9wl40phKC9I4xfYsODrfvWG
HfSUXn5pmrthIrMYTwr8MlkITzF3d7a5UgL+RVfYAiuDPNGqfDOoNr33KD9L/G9ThNkBipb4iWru
NFAbRBafET5h/coZrnVDoHy9TTjxRpNGhuFd6oKL+EvgzxzTCaKAMQtpjPZdMI9pp3843I079C8F
kANDYkVkWtBHHz7FQs1lddYyWLdFMkwz1qeytxfb8YU162UbWR9aliEn0elHy/dSxORcPyGh1vpL
UOwsZx2YH1IPai7AoY5qdKy3Yt7IycJrW94XbBGNRSTmnzoJuBmss3ZWlSK+mlrxVGF91R62jOq9
LFGbjwGIdTF1vHrS0zbCPuvDlcW/gq6f9q0xKcWHj01AbqB8G/cCAh8muAKzAVNgt1vpZBjjk0Ju
SDU1gRFQjqmo6x1Kz9rI7DLY9CiYaGKkag/wS5KfqX5Y7twrv90R6qRHRqrVXFAPcvtPx1zBXU7x
pawXXfYlOBdFsPl8F+5rS1Ri7O8k8NJqCBEXO9CIeq1ykQ1QyJHk7cNdJ2JPIHwUILeegnO/Owe2
TT68j84n7GcA44kgu2qURivWF0hWMe/U0NQGuwTvAz+uAfLpqrh8BFp5xgcT/9yM+0/dlOhnSg6q
dSehotWAI8mzLUZZu9WLeMQiO/K9bloRYusVkzhOsSXgxNDGXMECbp+M3qAgyqqUDtZw0ups7Upb
E9nu6Ljvpmy76H/NMt976M2w8kbIA8MPB2aVb4UXeEjBZzrhlMJ8hY0IRWNuEYjkwHuAVszHKo+C
3Ri/lyXJWbkb7sExz0236B5CPo+lLWq49FmRC0JP0nI3YyRNtbdirrZOLK4ZL8AAimLB7DCwD4p6
MJ14CinO0GEpX1ANyR84zNM9D58ddGLFtnDp6XctKEkOL0nlR+uEFJCfVC0smMLGrNJGxlTPlNEt
HDrYnJY/ecJtZ6UwhYjusXMR1zJqMOsBqxgjHNeuiGXMhmsMmW3rqNvaWZj9t7TD5Wl44JEraku5
gY4s3VgwTbfVlKgYzTxyKvOFctFbD69bYe6O4UFil9vy2BAvFU6ypyOuS38VuBjYzpo9tr/RWjNn
enyK4f0jpOeCB1phefndxXYGI26jjDEv6mf8Gnoc7tCxZqlqp/mpSzbOlk2q1c8IT5IWKfsp1zZ6
ZSUB0AfHsNnn5UsToWkT0CqWA8RywC980gIBOqLEBwNFVcso5Uo42tASNso/ml+sAbBIQBi6oUK3
+P9hLSI8gt9pAr/d/t99iYZJH2bsP5qIH83Hv/sS/olBpyyjpYJFzE/92Zegh+JRSIAgBE+Dxvyi
m8bhz+CbRckcRdcQxf5OXwLM+ifWItEbGeBBmiEBt/D1X+glTjDUapMLxrrFO0Ln4KmUYVmChcqc
UDLc+BDS9ARSYAdq4umjOciI+iWmt67oJEJGe5VJDRc0AZsx5KJ2xeRT4vYh4tGJvdR7ruYkp45n
HsnWuIJgfT7NjHeTIdyHU2VHBoki1Hd9opQrM8cfYKPeEDsNzrWnNAjKt98oOyxmTgKXdjg0Sw0e
EfvWfjmCAn6sLFUoPiBGc8XQF41OUAbARjD3Ye5jPPUDg4lGbwJWzhX/1hhzE2O4Fd1HBQjQ0hEA
P7LU84g9AZLnT/S3GKO9BaTEdER5pczPA9BDq2507HPfYveaK6ckk+eBQBjHulYWGE3NvdrH+KHw
zsGe5Aeu5ZrAkAs80qnSPDLjYi6LHc7o4znhEOQKIjsV592aICzhaSAySQXvK1n626GY80yHiurG
uTgxecaETQDSKqtkgMIAepwLn123jY0tNtSgTHg4k6iO5xb6SW9J9l6H96FFPF00o7K1T/MZLHPc
3eB3kaw2V9ZErXTHutk0a2FH4Uevs3DfAHg7Geu4caiP3q1O3knNQ8/BhvyP3jjorYq0J0xfx/BM
WudV1ODbBU4gcmYBMQDQUwVH2QTU9NHCGwPSXvrMCCFnc1+g9mWZOwDPjSnkysjw5jYYRwuIm/IP
/tLitNIrCDQacPgyFt9qOoGuApAYWKmKh5i90kRHlkVssLCqFgMsXYw4EEfzacBnPTLS+Y8PmtK1
S9jtXWUKBLGi+/pHj1z6KPNErECihzGSRv8CRh5Pld+PNv332/882sYVoDnKHf5kQLE4ZArDL/hP
c62R5sQi0oSuYEn89u+d4ggjq6qOp6L6v35df+9o+xNF5pFjb4zPMYQrbLb+82STiBksUs/q1yK+
/KzHiUWaBa/syiv9FlqE/d1Da9IcELOpCHhaegnU/sEaJRGLbMv/+OWF/C8+ESDYf5y0//FKjk/8
15NWqlS57sShXyNNUM/xsBzaixHO42TTYodVnts1nA7LWDThvMSkybvpyitOeGwhUaPh0KTDnWy2
8sJahqQSP4LSLpxHag+XmDaNTU8RH8KnGe9ZTskPniYS8MQnmm5SPfXbKHNF/fbtaR9xPZUv6TOB
0zBp5+7RSK4YQeXf/h1SAc4GJOdqBwmMaq7fCJqYsGhiIcg/uaLM+KjumKa4G5T0mTbNhAkPNrA+
5ZhYoLlUrF0uaqLZchg9hjjLyIp2p2i03eSzwHthzRORhzeiHRT1YzScIrpotKFSbHxWGQaX2aie
XOoRafCwCGpYQcwPJP71+05cc4yIbDjxwhnppmuhuovKUQJnPpP/5QsrcaXQSuKz0Ggrc8ACpzm0
t3KhCncBGq5BWsIywirHB7R6xGj+6pcw3vSfcMpEjiZfZJO3y4ut/5IIIGPuMiVwbmMpr1Xo4K2E
dmN0ft2q9qiKxcq/noQ6qpQcz4Is3RF/AX+kbG14c5pm9+1NnKbxpbam6i08ucaxyWwfKeWj9Hom
uzm8WG2hOVPnymCUo+Qv0plgizeAvXiX8rDJhYQv9uCNMov1AHXJ6jhu70gVOCuLN0yWOnFuDJtg
LFxE09LjGsmzU2bWsJGbrcfPMzhpu626RlBwJwFVb98U9oXdzui/qwOUf/Hq7NK9aA8z/xxdte0g
ExjvUA4n9U4Dr/+yqGWSMStyUFNmUeQ4W2VWHVuGdH9h+kvf2gjlAq7cSsVninGSZGyIIeSEOUC6
M5SohrXDfIzS27+XSFrrC45tEUg1cQTWNidLYfCm5gGbralwbj6EPVkrqh3gDSWBMa7oUIPyO1Sn
rmePJObuhJeG25wQxObGu1FDimmRLFJiMBrQoZMXizjrpykIdXOqEDZgy8BmAhFuLd5TZSdoCVHb
0eQJHdzplrim6AwFEjUmcVT6a3BIHEGSMf3oqbDPTZ698xTkB5Yg+rgKmHkOn2YeIjBwWr0F+YZU
BCYJETQaRpDM9TKS3cho4+fxfmm4PUSL/C1+E+46UtgJZZBfHEcqNk3AiEtkLFRqbNJid9OW1moM
9uKSlNyD5ZHjZZ590N5Ixn3lHIwp6bAMUtJS2kWN3GoroDkvCaM0gHSibfpd9HtzlyY7nf/u1qeM
5bzH0w27s5jP+b1XdsS248yXMyWXew1kQ191C5dqHoM8M5E1D8vRIej101CSgHgd3roEODkQca1j
Iczo1kP/rLvjmJzQhF80PpRsqyO+N3sNcw/rQnkBMw6smWkojFdNZLNGxtsD3XY3xQIjwW2D6rxg
aGrw6Fi3xkEVt0I+we0k4Jp3uM5YysefuJwMxYv0Uu4k/wUB1rBXGLGJaKQbIAhtWMjeljvD+4Rw
hm6Bp4djjjkNPJ6IdVRhdwtwXy7c5sEz08UMMiz6c/Q+loOhhK7WbtcPbb8mQwbfdt6YeFot3VNs
oziqNv0uLt85/nRbH80MK3/LSM7MyMRnrf+6PCj/JVGXOquOSOSIY1pjNfulD4fF7idhY/Rr1Am4
1TbpjpqFyjvjw4TlwIxro0XWbkyxLZV4/vkTCXaX2Km2kvstRQxUhdiw+sjAXGKwmuAl4savTQpd
b960a+srbL9+POZ/pl7H0OlFVNBnWOAssf8aeRbZ/v3RBv1++59t0MifIp5cVVRI2P+7F/854Zl4
uONnin28IbHR/oVaRa8D0xsOuIxt9ijY4ef91JACSqMrgrXN1MiX1b/n4f7D+uo/baJ56iIMLh4b
JLDfPUa91GU8cgRcMGsEE90FCPBTKdeO5eyVMCWBS77WorWMPFg/wbIvFFvkFC9x16tqjfbjNRhQ
nanZtjdAntqUuaT3spUCbVrwt13WrSNPODi4H/uCvveYB2AjZyo5zJ6EO0Ttke5Qg+1hgGNR/lcu
ENhAembpvYREdiuvuGEkbAQJFxJhlvo4uwHwiUVz0Ue5I3tTBkcfaUvLFOZwZFDnkpGzFX6FDBOm
III0fuFR5aLLkC0bB6xS3RTpLsPoh5NE9y/hBoiU74+LbciMUjCbmMF3yszgQ7R1ObBdB7IXs2HJ
+dDCWA6NCxDrj7/ykP3xO7noMp3cQ8MrFxmQtP5ehM5BhE6UsAqsiOSzYFO7p6p69aSjOIBCseDV
5qEB9by45hbiwKfA0pDremvtgdOhLuf3spOnuFp8G0f9BXsm6R6O5otPQzu3gp2Ie70cPaiRMrmc
5PhLwNONjxWH/Ktarjnl0X4mkOWbFpLwe+guKmkXfua4QRCUk4gr1yEe9xLHMDyXgXrS9bPaz0Hs
FWyii+XAj9Lm3jCmiCrByv2MTAwWzI/QP1uRbW1gaEMUnXlYZpOKJp+4Q+FhIBbtD5KHmOisObYi
4xvYYTF9CFUbhlzbE7sKsxwirXcsYBc/vWrNQvAQtgOv9TKgkg92Hi112kRn4CZzgWM3nnejVXcH
YQG/rjdenIG+9VNJ3k22e97Gu1W3iiw4ZApTbLJ4X23S1UHgZsrcUKfZsdwrw7y4div1lp9rfV6/
8yQO7rupzgt1Uz3SA++z/GHS6xyENwHbLgffCRdLh6EDYWX5rPpTPATqDP+ST828hy8GWbIjrzrA
fDEDkiQM03mvk69sfCOSowtHDY/CB5FFNBgeJ7CeZzNVXZswucyK6qydsoZWo573uBrmwPA4UIZo
TKOmOgdZ/V4b+klOroWbH2qMsDXldQCo1lmONPhNcdVoY4u1rg8Q2CiR/YA9cDPLvBfji7oXdFxS
dtTt5GZvWvMaK1zqebITMHfBo8kZtpKysWiDg/m0Xynvw7sO9RtuNk0+EV8AjaDLsHlBGgEJyWiG
2aDYOcHOeEiREGrCl1AFajEXCT7Fo0gWrywuvWrMxhpv7V4JpDKWVUSubzSF4UvesrkpcF01FW8y
BCs+VLFnY63QchR8YmTZ17DdAnxBh3VU25hSkdMsnDWbu+xOiBKMZj7gC/VtpvsS/v2Onk6s0SFP
/V13VuFxb51tli/CZuUKq+RDQjGIoYoST4Qvo5+KhL0KLMvtDE/gL+NsnNv+VbA27hee4XBoOmXp
KUsNS7d2SS8esKzVl3wG2OZiB4HUxXFsKx8NXaA398nCyK6Ka/fiWmF/xoZcayb4MYfvr0q+glbE
J7MLJpyrLrRUTqQ9YZ2MT4xdymtfzR3Cc69SPR0pbvSk0QT3jA4vHLZnw0ys6aONV31YYpybrdDw
QbT+5uPWEmOHlH0TPlxjy5ESE8B3r+uzmk+lDTIesGCbA4S+NmRsYOE+61HCcepuWnPOcPiOe4q2
YD4giO85fKZgJNWsXXPPCkuNcIkCg+AN4ySNIvw5tkH4fUYgViLAzyjpQRukvxvqMt9n5Oqd1L2a
rpCeyY/ye1TKLIcX9R05TPeMruKOlcxwxn1WPDosyeflviqX4d68x8RwJCtYFPPKm7V7uYMVwiNk
md7gpBIv9NSWT9ERp96QAPV14xzitYIW8pRcB3PREhaAr+CLiHXqV3nCMnVg5cLPRPt39h8aNmnk
fXmzHA4BzijzVGBextV2QrB6GB55N8X6zZNvRXCI6m+1WXJxe6+Jsa6uyjPq9hzn7V7ZGAaXyVvF
VgVGrLctuxMeuVQMDcAunZX9ojcJezR3xs38TNN3wt5cvd5FzZfYrb3iEmExv5FXbq8+qkdfDfNM
dRFHJcum6KbQg8jmxrAeacxXKEfT/iN9g5t2MjAQlMSD/+kE7X2wiLErn0ZXA5HRcavEiNcfuTrr
/UWrRZdWs7AtS/bAtBMVH5XmVeOQBH/NHPT/CRrx8mowmMl3qRnj5vCrlSBP98KAE1w3b1mJyf0o
zdE6wlP6XRCa59jkQtBASl0Hn2sXiMHqpqpmunbuLzKBTSct8dlDaZRDDCZzWhV6nZ1cuNare4j+
E1KVXZxqYSphsevwokCUYlJtnacDElwEAtSKTjoakYpazGSxhGdKbfRb1hE4MjcNDpbmWuibNSef
E1uEGayyHyXXWVYnAAUMknF5ad2tF37ySrfGkb1gT9Vtw3wX+syGbaPCPaPbaA+dhRWukkAnlsiB
8NnFjR2/SswkgO0T6vCj5GrOyuLsGiTQ990B5/drXFYfmixsPfO7x+I3nlHoILWJzsUoOLIXOi6R
5q1xyCTcEGKscQh2OBPpYjEDRuFSV6J56VyalBXvpHgG0TRIbn37gHGeYkMUwRQuCKoIt3qjkD/D
DtbMN0RimpHR8xJ4hHWbOo6HozQqfU0CLsEklxd1detx3xxh+IylVf0a1+sq3fj9BoJVkB27gqjw
reud2bKLQjcT2miCC267b3a68NbsQlzOyYMcZs1d35g6IhgctRXUONlXEnzG9V52SI5qp/WyWYwh
e4dMmV/kdFnLtq4sLfjwaPVecPRLgk2FnVFTqli638t0lrMmytVD0dqxumpJ2rOLF0uy/ZOxsQ5t
vohNyJVfEcdBiaZMaWynPgokjaySZBY1bwn8l/KhR7cY8jouXy7B9eqpqebR2MGRPiI9Y0ZSEC6D
k4IBtbgj/PLrdWdsymscYaezhqQx0XS8hk/tVXona1HX0DN9uVNHW0DVCRaSe4GY4LNUnzbvg3bS
tzHAmUiUtHqWQJ7gKj5FFTVjPIMkXa54M2OY6gVmZnfJsSle1iIyN7m1ij/JzKjQfENxDp4YTPH6
sukd5o5zEL75wFVfmUby40RhIzlr3nVjmZ1zdqB1hPpIsQNlg42DPwWWkGEYSTBE++ihqRN8o4Cm
fThb4SzNRyNquSz+2WPZ6FiAWJYYBo0/f5ma/9TnMsX8YURIPsN/3v7nWIZbArkOzFCG8TPf4edY
xpcMJiHWXT9ULRI/9d+LN5ZtIyzN2KMbvxopMLHBlSbbUAFJJ7UOicrfsPYB0f4TDv71of/4+i8D
f58LJnJSsAf5nVJRnrthkwEz0AZfWRgVup0O8E4bYuPmjXssjmKzxXGs2FsR7LpT7L+W5THzjiGe
ctqpR9xQxBvakwhU0GFhMiGxBN9MI3vF7d6VuWL3dAoQOXCiY7yrRVsFmaw9YbHKjXk89lp4hZFm
wkKO1q+gQQThI+i7FddRNGVI+UjJ+1QWUXSW0wuGCdIY6rAGbE3AHzuOMpCSmk98HX670VcAaXHw
9mRWNOJX8DlmsGKdYpHwqsz4paPYQQ2bhd9siAQ8Sn/8xYu+sLh15li15R8SfsUyiAzEO/guwE4A
aQHuBXsB6gKNsnsbY4OJyzXfK33GQ8GYdj2J4s/xV7CGDIp9kbxt1qwD8UU/Qno+4wOURGcRf+j8
QxS/Mpx0++qT2IIOvMurVyhzAVTN4jsV1zmmX6o1/bDiGzhrHOEWu+ElwR84wuMQqAmyQYvkFFuZ
NJyDwAy47a41lnLzHDsFwzyPPtTWkXWD86WNQys+XjxPiTHEoCAuFKaS8LsRjR/M17agB966oKGh
s5QCwkbzjEK3IT6VOYCoTGVnsMjA8o4n1rG3nz1zdwaiGe+lR1dspX7XG4s6n+lUAONdvIwzt3gv
4wM73XiDtbBZLrzuAJeMVwdpTG5Ha1zo/GzV9Vch+SiNXS/OsUnmLeV3doB4NMAEJuy1poMF5DRK
dpeU+BA1baZs8kPId6JA9jnc56q0j58wcvKD0J86orK7e1peDMIOgoPeoWJJF0qycCKRO1w07x7j
LLY0lJp6prd3ox11j3Osf2MyFWI+O5QCmP7S2pgkxsrBbRntZ2Kr+zazi9AehqlM+zVl8i4/qZX6
sjxIMcwvqKC6vnO1A+Hkk29GMg2PSWmT4yhpvXm3CPMmoPfgULkXXoFWWybMOvE8jHGxwgxR3kLN
NYFFkmBlpcceLj1xu+700jCQhhGCd6lh9KsX9bEGavQnlQHh+1anh0LfyLA33rpxFNrlDkm0EFL0
NRZ0QrDBQqNYFGvaE31TpQvYzpLID/AnTHBTD4AXga2F/GUVd7RyuyrdJiiBkEIXlwrXoWCRlzS8
S4izgI8fvFIFqQTMQ3PLn/ELAWVEjvVEWhXKhBzbSFiV9WcrLwttlHbqTJ30zNlCPGf+pmJ2tjYM
pR5xlRD0zO7sMrFr9ckl10Os74J04XaVvpX8hf+hWqStzAXlqHZIaqHvKuP/abCEFDoJZwVX+1B+
3UROL/6Lq9Bh2YXALm32T8Ybf5jcKtA+0LGM7NG/Wrti0MN28j8ZJX/c/mdhG0WZcFQM8Ud66xjF
+n9MVxzrABWhk6AdwulnXPb+LGzivxQDXY9FURy9g35V74j/krXRd0KHbyuDZP4tKSc45R+FjVgl
GZUQNZIF8O+xdHkRdWnVO8W6lgY65FNYYaSJ9oWVwkdFnWqNdEUM3CaADS3DKzNAGaRDsvKmLmLK
kZxo+hcNDzssZdNNPLIHuIbCj3iYdWiijz6E+7ZQsQ0FiceNW8QNZhSo04RDZsfEK1dW2WB7pGr4
s0CkM7+3mUKM7EZ19z2LnDZ+tJF26/Kjj2Vjz9ZVl9yr+ejBAJMt9Pot9tO7Zpvec65TaB0e5QqH
OIvOesy/FF5DePmw2V41ecLmfWKuw3d1N/rPsIDZuhuZyQSfYLqLvVhCcjmHfnUbxTG6YMwV+Uke
wjBloRCWDdURw1j6fYkdNLKAu4XZjKOwFYQCUbB04+4tB9o/Oxmza9bcbfHGXlUGYSIrBcujWgdx
1ae4hN5c4Npwo/RbvT0NS8xpSGfaqvfk6J8ZQyvCMt7DaDmo4B3tDQzO820ItTBtMxiA+Zq0MzV9
lwVWM0k6U0NjmvbBtL5R93Rm7BT0jkMQeCgSr1L5VRiX8H+4O68lx7Es2f7K/QGUQYtXgqDWQTIY
fIGFhNYaX38XcqasS7T1WL+WTXV1T1VGZggSZx/f7ss14hvsFrCgmt/YQRc+RUqUyG1JLxzJXHB8
UnRngFyNUv0oxk4KPy9gizV47MZ84gwCOCcKaTTvriPRGtVS4R9QcweuCESEd6w18UKTIpfE9OYm
+jHYpXWwjcOVp16ynJijU2J1TsIboNrGmxfhh5+eQrTihLmbcphowTHIz7yFV8gnPLCyymV5XfIn
jNyJS777nkwHUfgojUXVUvNX8mKrIANFyqXUu0PquTtO+IBUbQE3UVZK2BLQWhmWrC2FbwEipEAo
LHKfbBC3ZfspF+0Nh7EQeqsONiO7yf2AuqM0wgwvjqqJe76FAdAoatjTApBajpATYbJil+0J/mEY
yfS4Hc9flCTYa2oqb1t8U2ke8CUsJH0u9M5oHmpxyVbWw8aL3MLWqOFF2kmnnhnJJK6R8e2flOTi
yymLrxyFgZBJz+ZSU3/InqAT4jGdxa+5QXcEN7a5pj6ED21BNysvDRdjrDzPW8EZvXLt3gtTew94
w/JOek5c2pZVPot5Kt3rEpydRljLgLFsvYhs88VuK0s7lvaGcRB5nyTLSo8XXc6jYGnxY5bZK1oY
rpc67xABOFQBJsys2BeHobSKMpC/4rQNrMHQTl6jCAd5wkttqhKYIm0Wtmevw1mEDX5Ig2WFoX2W
t8msZ3gSNmVxj4ZXqbh38/wQm3MPLysQ/lxa+U19tpAwI/eTvscUM7n21UarabMvfxIBF6/txYPz
jdosVA8vfKlC/PMD8TQfg2xAMAw5hM3pkOz4tKZqgQJSWMUnHeKuHVO6BHmagLUo5EPCo6nAGFXX
N2lqM1iN6TKU5HmtPzpEtE6dF2xw9QaXVrSCellqi07/HAWHe7fOq7O3cfbPAmzO5AGBL0Rpv/XZ
LnSEt6JnfPdhe6wZbQc0BETsbNO394GHH1xJ4TwyfVebmpbKlFlxAoXW8szF2JsBrZYVp8LcZlIC
ZvD8zWC1VQhFjMTJDk4AcTqPqDpxeaRNvVi5rok4oqnnUX8Dq1ZBonWFYZ/LhyDnipwKj1iF3JOT
LBTiL/OQ8ezwZgHjJSNbrx6a6FyFmHal7QhCRYFvrbz337p2g4xrtnhHbKP8lmSsEIcKSHS9T/ur
jN2Xq7j3mbywB2fkkughyxam5OQZ7v7c5i2IidV71Hq1DwJ8iNIneeeByF3Ne80EDjafgqBoQNzq
Me7nwq3qI9STs4zJ2IJJnAFLnWJTEZulEo5YXs1aQMGspqaLPYKFnIPs5kazQuKNch1vc0vBFaDQ
AdoXAXEBPudUrSrI1GgXnFqi7dVrRAKreRUIYnQUP4lBt6q9LTb/ua+R90pW4tPUv/z6U9R++Jpj
H7S1kM/qfKs0O6TjAkNiwBuVck7eRt4P0guaTR3L84GyKNnpE7yBskNI203WYrUNuytj2dzH1cuo
XZmzciNwCpr6HWdxWQ0zdInqHz2HaRKzkDpJATpGV4al/2B/k7j8/3UO+9vH/z6HWb/BFVMn9QEH
nIEZ919zmPWbhtmOOUtGL5iWwv+aw3D2MhehexKAIuI89Sj9vveVfxMJKTHYsaPVWReb/43AYP1b
Zy8baTbTk0UPi/GfHQV01/oaoXt94wkEgqfyO/VujD85uO36a3CsY/kZ8ciG2f4TDwtIsxjjpuWc
zMbLWrVSso/INnCpkM811JnVAEiHdY2xLB9G+CRbW2GpmpfYDsR3I9/3R/XgMae9suroSc6FFNo7
sXqQ/UWMj4zrT2YkXDLYvlk4T++YyDbwGEcbueys0jFPydu23OP6SZfijooiOLgfeFZO7ngyNhAC
Dpws4xsPqaOJkrcNiH9zQGHNCChOWMfn/ILilpWAhkBq0Gljm69En6WbuAKDjMVnzqm0rZNVTCPT
xOeJH/VjoNI4dUhTOkgi2wyeezTDZ9zZ8gpv70/XzMpuXqbLehkcfW9V8vslR6pEfNCIP+QmBaA1
X8JW3Ai+M0L8cJ0uhYBMGGEjnvVykSXzvFkmP+jC5nN89PWG3p50aT3SNaGguVEdUYv9nb7U+R1o
NkTf3oDwupOFeHFP4pv/miyjTXLApYWT9z61Hr6gxujJVix5sMl2qFE2tE7llzL64GYsX5qNd4gO
iPjRIbvD+pGOTJHimaVPBIuI/405exls6lfqkSjru6hANIJNvmjXKsbEcIc52xKWKvrAxdqVj/5B
Z5X8Yxrb6JDcTYJGZMaGpeVXwJIgzHIDplBUkGHpF+uELRzo84wh0FWljYSpj+19xytLJjfeCDIt
N0ign603vI7kPf2CMYuN8QD3qQ67tTmlxBiGGnSd9q3M3iUYGSmkMIK7hExtA5YF4zCNDBL5WOoE
b4qxSrItGdiC37taiD7LkfjFZR+eyuyIOrq4EGnSnoyv9QxbC+nilosIRz51d3gfqs9S2+EP1fuO
qGqYUaMJljojU240W7S5roWahTm6vatR2C5qJGNIzCMc7Lae8NcCGe6+kvG3D6uUsFbP9IpA5nYZ
2GF1XzESl2gQHReCqvQ2gLZIzfQIe4XItZztUhR9GTkt2wrlqOsAf9jwDutGZ9XQtz8kr9Rq2E5+
BDeaY7oKembzKp/4IIQAMZmxdmkNOCUWxEeB/5j8+UbLEePf+hD8E3apgU8rstRlVcd8wa5yKVxu
6UTveY9ANTYzbdUCs/Tl6jQQY1a4JnS8982VkX8o4zmEhKOixScspJhmWF5zkg8fXbHCTCacQ7yn
AWF5F1jaFAbvuZPgfCv5KU5Zejx6iHsZLsQKZHnUviC6Tf9OvrbQ+cV700pzRD/WVgGfeQTjhKHU
bjw9WKBW9aSQGPlPMa+pcdueWWXL4lxKP1WeMQy4a4+1jt9f2u/mAz0xL5HfgruZs3vsMNZam8ok
lT25e9XJ2pHrAQ7RVk4hKLcWnslVeCey3fcXnZ4kZbyMcPOmBL/aqK9qNTpx9kwNEMr5lseiRMTb
/O4G2y0+i2k6452asFcNKbCFR2uyZGFW45cHXhDjIxmPUofNjsGKXg1/CidASJmuEDpwhtpl4y0f
PYB8YvmeU2MUKN7WZOArtOqHeiKNLV6D41f8HozyqDRr4cocEAw7r10wksIZgw/GdW9bRXuL5cde
XIWOgGl2UVybU3mTvA2XX6hl7+IsWnTbgksBba0r6cS0UZjY5El9LjFfnoZNuevpriVAvsR1ahd3
/Syegw/XmcCKr1lIs9SufjNeOkff9Ff1mwatOf3AOx7/yls8lVx4R9JDXWh7C1yXXKgoVrhQ0fam
/poEZSyoGGrKWdhtlStZatG1hd3AkPyqfaEs+d+hx4eyGuZlkq16Y2k+WdkVjvTChp5+79Bplxgf
FDaps9AhQH+ZG7+S7cLMuMpneQMYaQ5S0Qd2ascLIn6LxuHbRP5/nncEy6cirabGqBEvSYPxDNvG
y3hJxn4BgO+rWuPDfPH37i0b1mnoviGhs7TuPYf09t63LlMy9sO9wPihLlQy7dEZb7SWGLOGmhzJ
tnAbYBvVbchr4V67ch/lbL0yI9IoYh6MDmcNX7udvLoXTqWe72NlW8WNPj8evceQFBdzMjaHCwU2
u+QHTO0Bp0x7xSpgaQ4uifKte7bpDIqFoa2w/WqAJ2zxB9KmdwfHJ9oM1WioQuugbYI0Cc+82cCb
qKvmKzgF12itY30/ANCiX3TW3sAqfuLA4as2Tl09W0VHQO4rLIMqnpzZsOpelVPwgRa/1D6hsB/H
o7HOz6FzbnhvrlBJ/V8eHLidobDIthBOVsOc+xnPevJBM+1NCbag6BqsKUtrFz8KXmcvPHzHo/fR
daQD54MtZDP/xCbyw3031kArMI3jmckc7pZF/wkYWkh3oINhHNLoqmTKoQ732dQ5jD2XcNTMoJ1G
vHLViostM/OU7Z8Q5RvWitVV4qTKdmU2Vhw30kxRqMzG5CYshpDaAQHobwqWqDH3ncuwnDkKp9bI
ztzFY1DyhBPiS1ZMgTzHDM+0AzQqhPRgnj4qfnSF9So/Y3Vk4dftBB9bHJD9ctGIG1FunyW12Bpf
RBauSvUCMc9AsA1fGthZOZcytlUUn4o/U1mIzCWCxvraQUPvBeuRMKQRWfJ/BTqhFRdtR/lH/JaJ
V3FYSdUmkZYhLi5keqhbgFmVZaDXRz90es0esrklLbgWkZbsMMTAL8xsSGaeML0uESnycK6LTjtR
sNgMyUeq0eeRqVNUf+0kot6Cm81zqiJ/mZtt4lpiRjP3PzwUaIjA72Sd1eT/iXin3fTvV4e/fPy/
rg4KNwBwSZDN/6jfcm+QVP40Tf3fevk/3hu4UBh8NtwOkFUnvfj3e8O0mITwLiqAomR8pv+VXxS1
9//9icRnoB3/8dOejMp/2Et2KQzqUC31TYWxGqOkqgM/ypwen4Dtdz+oSiNmIHM9VE4oLRVpoyuf
yrCvk3XIUJstiGJ765Inie2tQpbj6E5OcynaD6u9jx5EXp3n8qNtFoGBe+Xg0afzy4vGRkf4wTTo
es/+mycjQzpHXKriqTp63k5e6Wid/v+U9v0P4PnfpHIQzv/Nlwv3gbuhOiUuf307/vDlVo2l514d
65v0i7YQvb7UGCbZmHCcqxhCEAXUZGWKGDKAs0AiFL1jHuNxon+jIWsCmoiPUiNHZGRJE7BTDQHF
rchsXWc+WhG6beGZCxllIsPaDjee5xfDUs6zjJ1gsTGwIwRMUTkKakeDPEUOUr725RdVvFnGffo7
CzhtY8Aa8qNlDZ/Pq6Gw8d6kYckrXnDV4EHJnnwWq8TQnrW1gYUqFQ/AVgoKcZuc2da6RBtaSb3H
JPEmVCJm3qXP9EVuhs81fVNY3I420EGuLJo013+1u1vyJySnKtrwD7lC0idf4KvMo7lEKroHkyCj
MUxl4AONX2EBBxhVZi5PUU9bwNdZuCtPyOb99Hypg2vM44b4F/VTx3IgUwJCSnQwV2KswoTlC3ZH
a3pm00w5daRNWXDmysWYAX6yA8odrfIoujTTavORqWaPcufWSz/amKC70is74UDBsGKAo7EyPruI
cCqJ54FHK1JrPz1pmzI6FsjOU6ZkKnmyUNllqjYS5dLSjDHYbXVRjaXOA7ziQW7GNV3UG83BwVNA
n9gGYrODEnRJHnr7KsJ2MG5wlVuOB+pNLMxdmdOh5HrJZeqSFThOUryPRp/vEg6eoHVPMVuCkbMr
5E68Ysp1dMxoocmsj50shKeveyaLohHFub2LEBuEUHuk9IIkaFautlb6GZaSabmR04JFqlPkNYoy
J3R4UrOiQBGyGzFkHhv8n2Ty8ww/zN0KdistIEqE14hJ9N6ZKMaJ231LQXNw03gdteWba8gvCd08
XsVhVxAbGbPziI8aHEeFCTq0u8lnbDNNucYsv+OkTq7mIz8IP2wE2eYqiP7KXgWYK0PplaElRfH7
xE8iTmvtG/+QLIwTghovf84u4A/zYIwWWghfm26XRBrQsRg7N6MnIpV9BeYBkT7C8brlcGXc9HkN
emB79R5ez4mlZiPWq5CJzORfBgIF8ZiGxe+Aq7HYMhKxi6kSZyAFJBeRU5o12TaRAppjF2I656jk
4B6Itahe6bTC0kLOFMV3TknF6Jf/5N0lJwAAWoQzgqMso/4PzUz/dwffnz/+XwcfT9npePtfdw3C
2O+mnKmnhNJQWLS/eLLTgvL33eUkjMmcl5rGqfkr8v7Hs0+Emk+8UxJFbQL4/BemHML1/+Y0+OOX
/hdKT+hqQmFGso7lxV/IaPwd+n5DSxw3PvLPIopNM5dxvROHYotiV+yy1Gf+qe5Lv0F55WlafEwI
L1C2VBVNWkYmPgQ5R1ng9lxF5qurJS/oEVKDcqsWPOA8HqC09N0MZHYhib+FYqnz/vUqiur4hYH4
MNW5jFN7Q/xiQs8LkXZoftwNKRK7jYul/8ZzhtPYM77Kz5pmJ/lefurtvAlLycH9kxTlT8fb6CWV
gnucJgtPVa6ELlzV6iHU8YmOyAImxvr0Ng6TtUCcp1R+mWxEdPPiu+FyGNrvTEKyqMCkFexCBugA
2bbZUheU7Uusp3PIXWlDmxA3fSCsKYSbX/tLLh6UUAAMCN4RcZoBJzTN5eCljbVQzHOCAzD1geUm
4WvMysW0fQYC1MYAs4HIJVg9GOEsD3nOO5V7VTGPdnZYnvleBdWtxn8Er9y0S3KN9xqQ3lN61FxC
MDVgnsEsn8+xIVfGK0txzoO536yg9mFdMKEP3aOeU4ayvaWyijbuSfJwopeF0yzHdfFe3APw9JPv
GfHtXVlY25xYVoWbb9GKs5h+bH45m5PooLQLqz3JTN3Ga7At1xN2aT8sjXWoza03/TJc6s+CwpGB
nhggdqgR4dLnNsC3yJEznn9cEG00IVnhN5wwMl0+/cV6bXr4Nc4IsxVWYzKggNGaI1CM6LCcVVRb
LO+jC/SWHvVeclp5LfMiA0Kk8511X4uHty/Zq9NCGTOscMjZIWSbzo5rYjo3z72kVI5aWIok7SxW
JUkYPgngAUVPJbcHRlEtD7VUngoGnRZNVVTmov/kj4GuH/JL5aenaefEv0psECU5WTfYvlndwdRB
UmtCFqpEWl2YQLNWXpmnlODJQTuy5VWnu874LvN6kMFlZnxpLSzj8igzCAFco2TnRPTubpYz6cHJ
WdazrrP5jofIEcV6Wqgp7i61TiWnlFfDA5iGscTXXiK3fpPhhfpZdUg53/rpoDP0+8jr3jIKsspM
BZXxAmn8h/dAzykpW+iXEXosp6fXc4zGAYc9tiyhCJcakB5d8aD3md4yof0lT7aZ1BrgOOOPTieK
w3Zw6NyTWoWY6dWdRK9AAW2i4+w2x20kYAid9os2DbDYroaYGtHr9AWEKG6q654pgTiXrMdzne8i
2imySnDmQdQsErr3etHJHmWf3YqMMskxOXkN8QUpb6gZ85+I//aYGRXOIWpL2TCHvvtQExaLKY75
XF5lTM2a/xob5tJn3xl+BM089neELpK9Rc711vBnqN5dePd4unX6m9RX1HwsFWtRq5ho1zU5y5Wl
3QCb8oOxctIptBaLLJTjLeNET8PnwMVaGvpbh09hCNPIrrPIMZvIBrQTp3c2uSrwiPyh5g9ztH7G
ZbDurYNu6Dii52QHcjJR7XOYnpq0tLFzOStExCSK0Xu8WdN4zD+e4jAQMMJwLareqj70jvzoFsJt
0i8HUIoq69aTSNeF2avPuwRwSkfNU7JnRCdGjSqZCwbX5u8UXWSUG9LwtN23mwSbu0+xRkTBRsmO
X+RlTk49ex2Zr+iyoBr1XCVbfkwlj0GoUQPH0LzPDTx8dPP53lGEH4CGzLvMwvEAKUOm9kPUEB2l
+q4jbFMK0lAOEkNMQT8xqAxJDC7pA90dpns0aNlTyzB2ItYmAdmk3ic/Q/aEZT6uzagXD16JQ8ZI
4qUBfTntP7ryiCdPDRzXnRGHqp/6K5ZCBC4NHEcA3oSMyiz4IkmGpHaFENqSAg4D91gUwKfKi8qd
BO6+9u5v0d5X5ERTO/qkeP6fPPJgNRAVmYZNQ9JZvv3HkQdR4O/x0L9+/O8jD5QMUWdLqOJulow/
gQlxckm8zCmH+/Vvpg3i7yOP9JvOapEsMCVDfwEAkRzVWDrCMmQZrxv/JZhQ+zc+ZIOhakqbKlx/
rUkP+MMFONWzLNBav9+YsnAv5GP+Jr4LD+ORvHc/2D61ZgbxzuM0BV1PCJ4YTwosLrPlYhZ3BxJA
U32L9Ziofj+Ytlqqjb85YdMXLjoertWKdOZd4BUMKo/kMvM9UphVF06FptvxzwVFe21aC/3x05Uv
hjrDJFneInOWs0OU8YDyaJOLRYcvJ6E3hKJ2F6arbmfoEzIcq9t4mPBwnEkqLqcOo3BmvKc8Fny5
n9PsLE/13Ny20xZaHzIlXESemkl9k/OPOtur3VEG4EDgs+XdcGhLJ0z6fa52cOU/ffy9bo4rjWwq
I1SSL1OKVUEXF/q1W4JD9XemsiDGKvH/5sUqpzEad8V5CFYG7jSqKGm4fh/LjSbugvJCcnMKmMY8
6qBiCCbnPQsxHh2tuedirvnsseCOYiyemhbl6Hvk+0OVDhQBDIF4C87iXs0/xPGszLPxzeJr5GQ3
DhY4Cy5oxBia1/iT70p7oqC+u8QufpkzRtgO5scxFa8TIE3GQbc344X3VV2rU/I59Z0VBEoEZSHu
NQf6+qxeMnmMIdwz6KiABLja8YnGn0K7qUjD0CgeVYiNX8wqGhd5eiXjN33R7fJ3K3ECTHFnb9eA
P2RaynYWzufcacstHH7KnUAFtMjm1CrgTN1wakfc+slHcTtcC9Iyob2BkhYqQYU+Wlo6cnBYwdPo
4bQF+oVi9Cwv3k7iOo7qT+yXi661rXvi85znGyjjLnypMPwdpTrfEH7R+6X/YiLB544oIIOiOzsC
jnrjZVyC5sVAZaRzHfdgzObBtdU1PTk4xoLhROBlxN2RFiRjpXfAvUjJb6ECOG/GrNaxiIC4NHA+
rYr3Mdy1rBt4derGwccUDOfyhyHGalm7gPtsbII6sm09ZNNdG0y1QdgcphK9atJ6zemNwUwds3qZ
slPjCtRn+emxnlZ+RttgihuPO8AwyMxPflgq53eMncmcAZGQjWgzsVl0c6mIZBlxzNfpHccajeDJ
SXyJgp3mpAOo6yU2+uxTC2BGL1SKNqDcyP30rRZMbZY1L3Sw89saNwz3GNSyTyrkQ3GJt4//EQn8
7rzD1xAZIuhbZr7G3zCL+VLqMgRO8p1yVgrbX2wv0fZ5u4z3hOn8mHSHIbkWVCrgvw9BB897/r4h
OuYXi76REcNcGB6Nw2cIrfCJRta81GSMr/CdwEWD0Mjsl4wbSb9SkzOdpB4ATn/j96u8eNeTfRUd
EeU1UrgQWfgOqdsoWmRs/8dPH0kFZ9goL6qBYnstWonxlFonh9vrN0v9ELBAoWw07VwPf6w0dEyz
XU7MHfFaMybmLjRv8uloFETuQl6nfTezvtRLiusIkJ6DbreMgBUSopt1iPiio1XfiQEBxi4eZGpV
BhPqv+yYd3MhnHnMyDIFiXNVmokYqxgYdx16O4k107BsE2JkuNBZ/iWzWWmcYdC04UYKVwbAbm1i
5ZS2ac29uTetAEvWzyhI/aJPTlL+Qa/mIH67k98J5Mn4lCGRwjPiLQ/tjJKqHOh1p6+Bi5dEBLiD
wm/khVCxeo8atoY4oaYsfIQSmeFSjWYdazVWH5jJQ3ZDPLWAKnYVjnU/145eTLCJYZYYv1JFdPXO
zSDnwuyYymQ4b+ymumTcohLHJVBiDvDASFbSDhSu0nDXwJHL2puVMcVTiOkCrUFiKoF/EoH1/JPb
Hcb22Xk3n7nGzdcGIcN/8mxiyhO6WNcpHUf5/z8sTAa8iL9Yyf/28b/PJuZvFEyAmkBXUVhw/HEV
YbJUQG2BSyia4p/hhCKYLgQ8PiOJ//4TukKkFJFLDoVBikI5+n/XYYhl/G9yzJ8/9b8gvAJ3iPWy
lbiwOTywPUewNvIGTSQ+SdQYcJ1pbfWneuf5Ovy449p4kfcGBkIm2jf/kheUdUHZ2Qyr+BZVUw6C
RzN+kILtIBlXPhS0TU44lsrY/OyX87Am9LNCIwSIO9cqp6M+TCDb4ri832TM1OVa4aV9Z9ahnJze
OpwB9OTgAucCiUs5CDdmbyfKwv8077wRk6lngQq7eVYtTOydydwV9zxsFXMZh4gXaz9esGaWMp42
qC6Ux80QO4R1dKxe8gPvxNTYFuoOykvFIiVdxqOjxbPywlNyL5xolEbq6GPCG1dUGYPwLnBFlhTt
N3Xg53idr4uDtJvqEuQllVxcgNFh/NMgn5VhQeA1PnFEkabVKL25KlyBL1UxgagJqhMjfon8xSCv
XM7JBu2Wrl80K8xhjms5qjopsqmwpGk3Tndhytyy6vIlViTsECbdFlwrEMBDSUBsIrZc4PNZBOrC
nBSxTSpWYM+I0u4nE43VbhPzgD/AYAHNxUVdduJtLMHYCFNgn1vY9JeyxttkzFwdRRoOhBOGSzPa
R5RaZsY5i841NWMgBjAz83ci/vnNN+FnpZs0xyrvDoHv9Ij/Xn+s1awDPTThC19itugYpb2UVTti
WC3sOagbx4DvRTQav7DDv5W8u/kNVsIWnen/TNwGIzv4MoCXuXVjVuZjFn+NXFJHCStMG1DLXlE+
xGTIX5JHDA98wCMzXyu0AVNDilcgargMKRSUD6QkqHdc6LuMQUewgJaJ17y8WPT92um04omMa0uR
QqHymtXMZpHhzI7VAg2ftBFlCOGKTXzBtzuh/DChizIP+RF2bJxS9tp+mrBmkqKpfgpGCtsJfPDl
YKtSjCYxeYD9gXaJQElWGsOF1xDbp6dgbvTzCirmGA8uafNySyt563iaHtoqk3BIUq7A89xT52N4
tWAr+6YVE6dlSlDgDc/bX8trT2Q0Y7zJeJArDJI1w6E+IBAWrrEnyPFNjzsIKCYaobTWjSu+lpw0
FrsqTrITffZLL9LeOoaUiJ1JnZWRHYALTa0SrDgREA8GWz4Mrz6Xh0blvVxQneB7krAk0FRNtnFU
S8jJxhdDnS8D6pjaMhr/yfIlTWmHEoczORIaAurhs+6g2FSLToqpJK5WdFgcvP4gWGTgVA2ic0Xr
AdFdnVE4wyFF8SmWhSh/oY4dH1IjT8JWxqGfA+N0KCAF7mfG87jbEmDLpHPa8aPcZOmpxxz+U0Zg
W2xkMAwIQuAUq0CcJZgv0rWVXvrWkSCgUaYcOmV3FaRtQB6Qs9Cd668aHpYPtqPmxbq2b//kcxFj
rzFdrEkbsUznSv4frb3TL/hzxOpvH//7uWj9hp2X80vhdj6FgP+0piAzzHmoge1VEQo4bH+/s0Pm
lXR4T5psckFXp1Xyv1b0tC1J9LMrLJl//av/Yk0hQcv828H458/9LyxJoJexzxyu8XLaMtELPEbi
lVwtjJJABKmWEwR5J8BFZHCm1MZHj11QxMFmjQeecVZANPXUCS+G5uTURO68g4ChzNx09Yci381m
N2TLRj3LOfEnyJI93QMmxAUNKLsi8OZnBi6/Bf07r671tRI68hVA/Npkl+gtMYPJKMA1pf6UvKfS
bEu5n6kf+uCYvdOM64QSzkg8JIDejX5bJtpHUx7jbBkGtrUc7wYbCLETD/56nkMuDABVFPdxzYWa
FCzIjw+NpYDEJA4KmA4+puZZol8yltReaHz7KlAZCfLfGT+qsK1W3lG2zjGsGx/puH7LaQLieYxR
/KXqjgs/Q4TrtOdgYUdStdce+6uKzkj0No3HbaB/J0SRDIx92ctoUJm6KolAMbgLT2gbOG1ecFzF
T6AFrfwcdsEieMivBjtreYv5jamBGGTEOnmmod3uineNJLX0ZXGrb1EWwGrIzN3NdPdjAFCWbvqk
hiniz5K58NOtYl4kng+5RGdOvm67o6kAq4CBmz6U6POl8oiYuMikvrT3pvb5LiRB89CNHw1+L3O+
y3RdYe40pzDZ9NgdOXDU6TLCNbEwqUjN8/iIy+NNugpYeqtCuCTIplOtYstZNy2C0Az17qI0xntV
7ejIreRb4Oo3Q18J2RWOGMQYAnKAecfKUbkv+06QOggxxEjptChsoVq1YBAg35BpaKZmUe+ChZe/
5I1L/g1j5Gt3M8j+EMFWlcjB/CrmgA6lTw7tWdGkM0lduZgKcw9x/aRhl0WzUS3sJ5NJIDUCWwiP
eXRselv4EKxVaLFemwfGIlatQ/WUttE3exUfHdjdicRVweY8Q1oI414ZuF7QfP8eKUhWYaywtQBR
38e3yUSqRg/MCl19AP2Fb3pMtokx8tPinVUuSVC1RMo4Ewq9x/c6MOJZ3kNGB5d08+CT9Eqv1NCO
h+ENngt7GB1CBWC0F/3bDGdTWImtnYIZUXVAD7oKR9XCD4/ul9HtyOygk+SD08yrYt98dqf0gxqw
Vyyy40x7CA+tvqbH7Eb19q3NN2K3L4IftllWCZT1A3aJ+OapHLg21CP1TT7FW289IuLsAeUYFAt8
D1MDMecU4SZlVlpzYPMSP1ufdsXZcOQzgI2PYZZp2Y4AXyi28MQfob7kd3FRXdXIZjw9VA93ASym
mdNhsFaeDZPsptlFn9J7emg4Qmm9xi6/YpmSmqwb2HftvVOzzjcIfzmu+yMZQJMklTWXlhP/0zCd
Ye2TZlfXQrpSMGx+Vjf/xbi4q+YTXiPBLRHPLraTcVV9hq+svBBjBP/q0QXN4ozZT1vG8iVgg1Kt
+nWz9zaoEuUHZSAOWWqZNKfxsPACEqWcgvoXKC6kHTR1lzjeGcEKrKx4ioOFJH6Uq46ck7gIQLHG
LyImlRNizngGV7ttPyDzHBB21J/EQQk4tsiepFdn7glNiAmXyX3hH1Wm88uwqKyl+LD28tXbB55N
r7qb9LbYrlDgvtVTO6zjVwww/Tbx11Ab2nWuPQVIBdmu1vbutXqTfi3bXL5uVofDrdhoD+PY8dPq
Jmgr6a9TyljzihL78HpIutxrpLm2DXkBbZs3kV9ASD675S9Y/FPAl7PIoeZqLrz35awr59bEWpqr
C5rkdlB06o/k6d6rYuv77Ov6VbkaTv2mkHc8dsQvLP+FCey73AeIt+xggaZM2TRUHXycyo8G27hy
/GKqTE6WmqBCBD6OhAQ6WKM96596VnSYanHxDFhARPYyCuu9XqpesVfRXmIMghNk81iDW5TvxGQr
lP1eAkV8dpcozTVF398CkkkIqGtQKZfpF1JcTHT4Lb2md+RW6yP3udKR78B8PWueLM0hahF1Vdxl
DhLh2x93RrgQsUPxFObHD16z+m6e8OcHoogk3S/yCYCCljnGgXcR623IYJxjLyj1m7tGZYhYJo5m
9E7k2yEVn74NAhk0QILERr+O/hYozxHXi+FKU/GN3Z1LOB2WilDeAnBOVjpfycCiaUjHbWz0s/hB
b2tXUtU1w2FD/x2Hts+3JcEjWn9RdDYcUlpFTdcJaMUmpdMB0NK2qc7NJpCWfb0Uh7UG7SJniIzC
/DUDMTdU3xVZy4DvTN0GZ1az/BTg060Sb1wL90Fuj3mqyLSmx99mGaGRk9slgOClmrfsppx2y9kk
5ynLxcZ705Xi1KuYG/S1Ukm7gNUicWmTiHWgx8taOLuQjWImDhhFKSvlCD0SVSwN6zvsnUbeTT0z
9O/4PJ1SEwOyhH8e09hPM8UPH6b+IZyDt+ERp/GE/KCfMRcR6UPSRQsTL3zMvWhuSquElbHuXcd6
HeuOG69w5g3SOmh3YQDF2JNWnrTm4NGETUBXcMX1raGlUc1PqbmSmmVqLbWJV7dQE0CRNVf0cj/h
nDzaZDkBDP7DB0s/MYJ5TyKJ+4rKV+OZlT32xVqDY+JTZ/jQU+9V/v/cnVeT2+a6pf/L3GMPcqia
cy5IEIzNzA68QXVEzhm/fh5oW0eWNOU9vnWVy7bUanU3CeB7w1rPysc38UtgYatLuYNFYJia8ptB
2zaglty65axRXjpxbWJXEVepe+DewO9bZa/dS4Nru0IYXqHV00SiWhnEVVOEZUv6Hd6YDo9M5b1X
Hy22GQX7TMZer0DXTYZKAp+4wwUYcotgcizrfA3QaKxmMuP9uGLOURU7l/wD2hNl7l6qnThs3feK
Dz4KN3ennbV05SJ4Inx8k+yydbji7NkoWIH0M1Gy/Uv15G/KpcyaIwAIMSk0xQNvnEZ7PPeu1Q5b
arXLdvCxztD1q+gtky8aW1SA4MO8oqnXrQ2gEenUIde/4FJNds0u3MRL74m1xTG7pOfumm/CTf6Q
OThAi/Xg1JsOFlR1QFEzM5b9o0y41BybdPpYPU8QFHbJS3LkitgRD6XGbHLWmYdEXbSwqLA7reOt
++F16662q/cayhbYSpM4z3mADvUAcqRBrGp7aGzoo1B8eExqTg0VUDVvt0Qw2Ca5ufS0M/9ReEST
0dOPndCLKNt+K9c2CgRwdvKtKOfW07TjZh+grfJyMcKuvCYnbtLIMRYFPtXRDg8a2sFZeijfxBcq
DWUfgm5PhGN0thzpzeX02WLYaZbkTj7k20SYMfKNToYTqnN9HqBFadtH9wg4pbFzg5z3pZXMkxsp
nom6F8PFGHImU2DP4yfftbU9TBxhp4ivLGVMm4e4BfVLehFuU/hgsB48e0xW/ko+sEyaLH3kqT4o
/DCkvmBZYlbPpcVtO7xDCoPmrNwxodvaa4ZTUB+/uiuq1oF7SF1g6u1Reroud/K87e3EA4TAD0ZQ
PWs1fBL8Md4iZivk/cDOZmmC86BGKsRvciWiTQJJ9OijOGVGh/q0R4VaTHLUCK8+6tSp8zflM63E
CRO/kWx9i7T4TS9uXIznGgrXVH/5xqDzi4tlbUtUsD5q2AZVLDKZpWmdW23jNgtNvLnGI/8O5IuF
njZGVysDQRQ/i65EVRzb+QaYs4W6wGS/yDzb3XomwkZ+Y2A/YFXw2SoUvAzE7SXAFxzePEBF3IyF
SpbpyJ02SSXF3MWkUawieQ8gR6pUJvQYZIi6p3pCMmJzA9E59eMhCM5sc15VpIWoXiXx1UVu2AlL
DfHhiAgxQ4yYeTUt/3PoH+qJSE55lhQhAkbBzsqJs7OLmNWxx5hhqhI4RELh2UL6GCGBbJFCUrcJ
1dHozz4iyQCxJJcC8lUUKy1zN9K19o3ynrrDAtCeATOb/ag8YDxBuSOiPXHFS6copya7T84OfSXp
a5NRo78zLAduprcT1EMGDpKyRpxBVBw+Be8+9ZioXBmODeiDGcDNOerJvmoapx6ecZ8OHkIKrOne
W3OkyC/mKMdUp6buXQnCyp1DqA6QaCVrw3wIEGG7G0YnLNaSeKOM+QxJ+BdO7+6iAl9so1nAi67J
+bHzQWwwz9UjZdUggssU3gtImi3030nSxNBrCl4Ub1G9Tzu6ubkLeICiIZ97CKLStbDT71b5HHT2
2BCpAqMXRwhNT4bCTwHG4N4mdggPI3kRCLYuzGV0rYo1x+X2gC7FwrtDpDfVFT8eMVkIoGjoWNoy
HyNqLHN0okvVteco4bIiXoIdsrkuZH+u3UewpO5LpNnm2nWiXUqPtBzW+pOEgsxESNY6ZbR3R1tF
7xRdGgJrMDRVc1x75hZc7jNt9vOQcyrPgqv+bK4IwSswRTGMso7hRl5pjGwJ04OdED66pgPELnHq
ZBUih0EFVxpPJq83nFoZTzDTt/m0qX3s71X6II+P9DwKAHEmWhu/uuFEV4SjEAL+yXZVJczTz3Dw
lpa6j4vULnl5ougKncioWd4lTHl5ac1gMWQb7VhJAP3dhFSZmkUpT6ZxXHTRKXOZDszdXtzhjOGn
FJ9o6PjxGCxW1TZNgQZqywzDcN0ScYzqu5ojELx19Ux/o2ZS2Vl9MKod2rlGbN4xJgGDwz+B4uoE
L4jxu2R04j0pbgrJbWZCtlxLsDB+wQabXDDXrVtRLAWAIdSoOkFECw2Z/XOuYYH2CEdt/9EqGHjj
JlOqSfSriNp/Ev5OqPFfJmq/fv6PiZouksLCXy5JkoK2+M/CXxP+EBqUSR3zDWf0faAmsZ5ilwRI
yLQYp0k/DdTYMrGgEr+5YibBzt8YqAEa/H2eJqOk0REQo0z+Fkz6ZxFMB45GtzpR22gMf30W7VYH
/VI8truy61deZZHxxt51AJXzkRTy1pJ85hUgKHsm8eQmz9DX9QogGSwJGY71B1GgKvFBmw1ro1yk
iOwo22vByXGcizixffWMQlVmUYwCjRkW246v+p0ZDQsYYcbmH9utdRVEa98kETsh4wPZnWyw9Lgl
qhbapYeq3R/DS5nF7EfZLXtHV1zrX2yipklOHmUgYECpA2DGTgvji0Yt6m1yImhplHnHLr0rKeCl
cKcC+sgBjLbvlmGcrFKBevnSJvqL0ZlraSjf3eozotfqMu2AK45xeNgcMJWNql2rdpNtfLRADDFn
HZrJEv1abRkknALHLtasqLWkexqsOULVWCe5Cc+HLekHyuxkODScUXhDUUxUhDajIvxCjTsQOBmh
4Y+Yi+k4kCUCC3cp4Q4qFF0ezT4uHU066URiOHmqziLv4KWMFssjk7NUsQm9WGiUdyIdeXlENMgb
VWIiZvi4jG2tWKTeLi+XoTnla0UdDfeyCbcRD7h2zYuv5yDjeRKAmKEIXCCZRaAog9OWKsdV3tVK
I74mWDZAv+NjzMyJZ318TY0j8O3UmGvwts1z62FWIj+Srg1/bHiuy8dFVT402kdJtE31nI4HVf5U
B9JB6LmTpaLk8966CDr4tuhB7nV6qXut3hXWdzGLMVPOV3VFT8kAq1V2FlDWqliqKAW74hbJ2Pto
QAtXsAX9TnZYkhaLQTEcL0i6lVo+W6DpuiGaV0V3rTWmVIwyCHMRdLvgf+PmVVITtI+bsorY0bNb
sKgE1bPR3KIGFBXlWTSXWOFnyqdermqdXzxnaGAap8ofBBpO9MqJH+zYK9Fjx+8JF4nvLghYMgF0
YSFi3RgF1bxSzlLyMTCE9dsniu8k2res8FTE51XzovGdT8vQgdkbEs3M2Cn9O/3FWG0t88rUjMRD
CmUJmKWCgWrZTI7bdNZY5yi/F8z1ckTjzHA6qna2WQpX/wKjZCLZ6JFVW6FX0sYXgIn4ZGgXrLp0
IDV7xjLlp7bUhZeD2+Wa0A99mixl+Lmtb9IDA5WINTsKzbnH6TUAmw8RzkuExOSfU9S96iMELXam
RFetM8zAdgylvUrOJLxYvHlT7qRVYIcCZ6B5l6HPDkmVHhmXPIriUxzLLMaQs3juwmAuqxqYo/GR
0mmJxYXZTo9kunXQXx3M1FHJC802pvBujS/yZPnBx88pV7fEgL8L3OWa/BAwHwo0EnE9W26ehQDg
lF1GPD8s9FmrqqE1h2XAnCFgaT1kjKJQwPBuuniNdaR+mbkMySb29G6uewOpQZeEJIjGw+5WP2t0
MRNDH8VYyAouKjjy240Vu46kPcVIBFN5gMwfPdUZYSU94TcBO2PvHjdoRliHh5K3bkR9rogQ2LAY
ESKkS/GkaEWoNw0ss4CDunX04DEJ9/JLBPsQtWt9HaE+mPqwg0RQMRuI43Yx8OY/exDlx3uSecty
ArjVMgPJ8VUI/WLTmN4TJrM+BJ4msa6HkCCjpbYDi7LXQrasUvuzqDdPubXhk9hua021RGF9SGNb
0BxNsN7gL7HYK7EkoxSS56XiMDyFUBF5/jrzQ7zblPpYiWhcrsNwSPr7EGjbvppIY/1FhSGS6ZS5
FKCCPdQB0bbYnYkhckVtXVQvJVdlPqgrCSp0G7srPVS3An5nYlnBScgMJcX+XPTZCZcwOfV4MmSS
CIf0aqJi1DzmyAgBPKJeAdUjWLf9ZB4bKyZSGXVoNYGwNS4/ZMzs5JFzXZJZuu6jnXboTjkm4zSJ
VbQN3jFAHmXyLfFG1NRZpr8sZbCqNMRFE57I64U+CYGsLxci8bIuSR1Jh3qJy9KI5v/kLSQLP7S/
Fts9CfvSf6iZWBv+WjP99vk/aibKogmLrEk6KTIa6pcfZimNOsWaHFO4qdDp/NhCiv8yNRPlMFmI
yiTq4UPft5B8CKwQuy2VhekUjfd3iiZpqvZ+cQr/9K1PwqQ/F00qYt6IjGFpU4xrrXuS3E1l7UVm
89LSy49utOnHfatR0IA7RYwiAXfBYSosmMeh7vB0OgJinPYF5tLGCpzsyes2LV1wpC6T4a0An52W
aEEwfhhNehyLBNQ3bIV8xBzpP+g5R2l1DcKUYfACCNJMf5nAL4HxLKK1YT2uC6B47KZ4VKOngnGR
73dnFToM3+HIpn+c5fp7ip5um6/dU7pWHHWe2ob+PEKEI9SYfRIjvPUwjMxNBOGtlp5cK910rAgF
5AFR9sSkblxSTDI5CgUOHrirU3z3ruLczQ8FmR211j/GHZwXwuiQ6knqRsWuEM2TDOyhtQMcI2MR
6TFAColtjObGKPeBfxwFbz0spcq8+6a5TyESfP8vUs8qpcLwgKsPjNfZCuRIS5nqB+2kS9xK2hY3
qMsuTWMISMy5gjsoXcUW8CaHZ9I0YalqF/Juvaib/skOeQVIFyi6pR8+y2CnG+SClD3yuuag7Zii
hXNCz0QcpcKhV07GKfzyTYcUA51wCg+NBa8m4RLDSo+uLtPiPOZvg+Arp5uoYd7rIr9hwody6p/8
lEAUYBq6RKCvKdFmf/tR/21T/51zzh/gXv+1s/rl8388JabAMJnWZXoQ/FnCh6NSli2FLDEUC/9G
vv7orCasmSpqivI7TUATEfFZomQoigLy/O88JOTfYbBc/zxxFJ5HQAu06eN/chdUuWEI2phqm3gc
jnUm7zLPw+71YI7LcYsw9qw/Qxqn0uqsGbNE9HjomJjGttvqBbsZpGqfxSDCHuGxU45kwW4Cr3Ky
CcQjO//k64nml+e7odJLm4rMo/kvtC+oVH47dX77/O/Xk/EvTdYldDX8B/2LxDv2/dSBm89gwIAT
rEuazJXz51OHQ1D+g3b3M1x4iltDS6MbyGKmQ+xvNOoyX+GXIwcZLIgMieNwUq1OR9KfLqcEMnik
VH25MT1pKcMg5XmYsVEhqh32tsXaBxhrCLKtXAzVGrAYvYWyYwArN0ufnScLerdeMKq4tbW0yILE
mRJD/vTi/j+YEpMo9ee8Nb5Hg4BbhVNb1Q2mFn/+HnPJi2JVycpNz6AWf4ZGQcmiR+2Pf/11pvHH
b1/IoDgwcAkpfLFfzl8ll9ReMIRiM7lU9Hn8PjEHit5hhkzBCCeA327jKbfDmOf4AP/6y397u3/9
+nimDDiGCqon/v3zD6pEeVl6Q8lC2rtxYgTpTXJBT5bD1ueWtQ1xrwi2pb5aTGiX1d4c0SmuOSkY
fOSerYqL6LGrHB/SmLe8B1sj586HlFA70WPqsm0uinmc4MJE4id1h2qTjsKqUD2ss6wM3U8LrKvx
OAZvkCgwzMTLoRSRLdyGclcxOZBiV7frPjn1xaoRSHey3lxmyAuWXM1S9PRzzIZViOEUQJMdSEEL
p4NdER+wj3hI3K1Igw7Q0kLpw0fDwiATWZ24ZtpQuoi4ojpjiRubBXcK6RRxj6muc8n6mCg/sizO
S8fwbvJDitBRYFlg4Myte9RXyP24fNG3YKtKXP8Ye/q1YnCSpcG+YIFTFrxl/SisM1KyBgGgKQUS
nFjWWhUKADJxgRK5a3XkQK4/YpRKrc7g1bLDZk3aAgkFxDz5DOyl7jktVJHIMpbttNNu8OzTKuV5
+mhJ2i6Ed9RqzMIrHx2FuCtjLId1o28YmryMNrApuRXXmsHPrLD/q9KNONaIxag+Up8RDlndpcVg
m42Uxw6XTTHrUeC8JhdkpaiPtaSxG39XB+oxocYoBHfVs8A9gqZSkosas7KUxy91bFArGBLQJct6
1ndh1V5kmSm6z0ieHSbVR9QoDRYWjxzwmu5G6FeBW2wSi3FQGeYCJqqbhXEgrS8ql1DbZSC+G2B3
WF5E3owCWUE9EAbq+Wx6mwiPcqcT7GsU0iLVaJ9lM9wW6WNhXArEB+wPux5rqv6I1xmPDVm6L8Tq
ZrSEeLNKBGR+Vn7mjK811KrNpayn0TIoNpS15EAk7t3y6GZbjBn5wAIFBS1fTU4x7mPM0LXxq+LJ
Nm8mEpVVOw2bdg8UzngW1xUScOZ3I9RHNnI1FzHs9C9xxFD92iOsHT48qcWUla/rglAaothZiQUs
YnLNWuq3Bq4iMjfjCno96eOVxFFbihvcJTGfDFcPkax2LB8UbpVdskYlZz6xd0sMtOMXmVt3ZDKC
cgtwHvhfPXQISV3LqMX4Ychl05niP5gY9bISzy83xthuqTzYg07DgpAIRAb457K9hCW6BGkS3iI9
nny8kR0m26rRPfBidmV45PsE3NUZd09nKqsUq01sRQ8S+MG+Y7HUNIw8qwndRoyvMBm3w2bB+A1J
0kQ2McieGCxp3UuoGpUiEmx/G7AMQQuivsW3Fk+XUM4hKsMUEa9gzSBlPbDtyJqNi/yYwOTsifa1
Eez6M4Qy8+IWTv5soe5wGUDlPDn/4fQPBYGrRXU4Hdo0iX9VWjDL/81uAvb258//XlpY/yIzU8QD
JvNXg76iNf1eWkwfUqlHTVk2MKFiHPkfWS1bAEPGhcKn8dFfyFeTe5bfZjlgKDBC/lZxMZ2XPx/c
fOdAtkydUw3r4C/nqaeHcZYMnrZRDj4JTQyXkWgQNi3O1frcA1udbBxMggBWBIcOoCzjHc17qNaJ
rRrjDPc45gkAbVm2qkR2tP/o+hQbELEXdCaiqYhTDfRX9SlewV/7nd8+//tFRMaFYnINMf1gUwMs
7cdFZP6LgQfhTdSm3zN1vzc8aLNVCmWmHrzFhGRQOH6fivAhuiODXGDAzOL0F/6NClWbBj6/XEXE
XmAlp/Wi8yfZ4+eqaKSsCNo8ljYyZmj0WD0zOTLdCqNc89gHFrAScoeQnNyBpmwYy608rDjK56iz
RVQJFmjii/4gHSYnwT2ZZNV2j2Whuyfqs99F89BbUPfKxkVm5hdYCB0BUzKNDEl/g0yJqBo2gVcj
pZaOTeyfdHGVywns3EWfaZwt1zC/9PoV814AjAQ9sJes45SSI+Zka4/giovX4VFe1OUh2+QHCaHQ
zNr7b2g2fFDplnz0YqjP52wz3MtjQsJDuJBgFM6EF7Nm3bEA/JDxpH6DwDSgaNFXGWIS+MdIeAw7
9CLUs+YNWLmHXKAMvKtMbTJB5UdLf6LZqzTMWSz5Sx7SZMeVaxEnL+3vQzmlQvRvxHoRekeV051r
3IyZf8UlxhAU9CgiIyhsFbraElcKRw3ajVYZdwlM0SlRqWpY/CeOScxch07ZoyoPKezcRjwkhDlI
/qrw3jTS1NHB1MNhDD5KfzOyjMDNehFODcQ0Y1tGa6qYMVq20b5H5l3ZyEprjTZk1Y4LNoQk04WD
bI9fg8xgBgXHs157eyt/8zv/pCK+yxKmx8n4qZt3TdmmipOeQhzn+TnWi5m4ReOFfDwev2382dPj
bjW1Aw5Y8ooG3lqU0KixHzQZNjf/1btTm62QUUMSuba7ep0fjVX30NzGJ513jonXJhNQQzbjBnq/
EoCBDNj9Ey9hEyrVEigKmEKJ14jy1PEYageYLegnQMZ06UFobp2/QeJbJMG+G06onqzXyHiUAUq+
k04OWMITlz0On8KbvQH88na4jMd936tPCdjPBn5OcmtNmMLKUZyiyXHXBuhrjPxNoOCdAkbgkiy8
6Fj2KSP1hezem97JqZZhRWPWLd1Z+K69sRoIPplBaTgSAhZ4Nr61/ANXLjwCh/COS/aJQmvolxFq
8BidBqiBWfms3r0vYsnihotwjSZ7VGy+33JYk3GFgB8aMSmyVF/gCPv8KYbHI6y9zGk11Dct4hI2
qUzkCvxHBqEITMdwVEE3f5gS2GMSSsiCiOtiH3ELcpVqdBF401hiGUgqbgru2DdSaW4GdVhFtb6I
0dlJn0OKAwmj1Vp/MmSnmLYC+N0WYYH7Gie6UW4AO5W8SFjaZ0F+kfpozVZTYDT/gTtOJaujUOft
PovPpfhYEjphXDJrK2YLSYH3tsdKHDanbOkznEci1YUnBb1zxeo1WglHXABad22rZwMTIU3DIXP5
ajIdFWxYEkFJnjy26rsKoveSlzuWwVZwSbhNJhNBU99M0uksJ6d7qHAk1dMTbbAIQwHlAlIB7El/
U9SN9RjKs2d/LSvPOC0eo7MoblQ3QirDmpVcBG+Bz8xIXzWqbXQqNmsin2sF8NaDD0kXJcYMd5S2
FHC0dZMCFdeUjUljxK7YEKXh9AcE/gMxWv5CpTFI1jQCBSiA4shi2bJ55vAPLx6edIURJquTmy/M
eGFV7VRTLLLbgxbtzwIq7fTdgKTeTbr0Cg808LuJ4bsLX0QaUfaYs6iYu4T6BocMC7bSdQvxhIqQ
zZWFDl9Y5tocXELKtuWg63Mxou3nsiQiAOfMvBvvIe9edO+LU4xWNK836j1HK4iCPH2HKCld/eHY
DGsE669e9NXVxk4FixDIpGyRCSgNew18EZxFP3GXVPgtbkqxP+Zop9l/kYhZUp77jzC0022abQQG
vHQgLG1WSIsTvKeoHpFPvY1gEz+7ev7tqP7fPyE0q28n4nuGOiHw/PqXX/73/rWtP4v/M33O//yZ
//75l3zKH3/lNO786RcLEnvq4dR8lsP5syIh8/vxO/3J/98P/jEtvQ7553/9rzyr6td4nn18/lpV
aJP/SgGeglZb+U+lrfj71Oy3z/9elVC/4qEWAbRqEpuSn8MgdKoENCdMhKYZLQX196qE0pbEB5i/
f9QrlEnfqxIoLxZ2MconFeoRG6C/U5WQH/FbVfLTt25MApg/Dc4KXbI60yefcACrVINJqpvuFrnR
Ayu/OUotJO6kmjAlESabdAKWrZPHXU2kbyjfMrD3FYKSuPUvGk0nUQ90hQHLzmgQweeTV+g6rBlC
OsmeDHb2jYa7bovsupTYF1hLcxVzl9rtTd9GRzwas+pl6e70NVJWNMpo2VwXFQYAd3o70gnX8kG6
dy/eA/ncVoOqVq9t99qxgD3qu3HZvIfRpnHvLkgMVuY5XIk1Wq8TlpnU4J6Ya6xMdgafOL6N7JJq
e+LqS7PqPUeFEO6kE4O5Cnw6wm2i8DKEoXP5BXkY5DT3Mn6N4prueJk8Iz3g27Ne0y/PWKFiUFtS
KYi6rvi298pdPPgS0XybSnAK+VG/1LHdvAj4Yvtl3zglG1MGKqQ1vULdypzmRaIDX4tHANbK0jsi
vq7e3zrPkVNlr0MwE8Kcb5AtObFgswpSVC9c5MFzRsY7MdnV3jSGUfLsao1bXZVW7bGVMhpnDG1V
R3hlBRwlwxJbfEbTtqs8UAggWRzQpKoTpbbzCfgSCgImwwCxptuQhmFmtsb2nSPWzXNCtVKkin63
EcTo4qfDHbs2EVV2r62yfiWkz1lLzIXPS1Bv2uhJ440aHHAlrnkzTczfOzT9MqdHdiysQ4RIJFn6
GUPA3VAvo25bkrc8zCpHabzNIEbr5F1gxiOCpXONbstmXCJ6fMiuoXSNyzdeDam5lTkYs3TrEt1c
gR5Xo5NYeFDym9VbP3+imaxmotUe6nQA1WjuNM9f8sfp+RNGPekBVY2oH5g6iC6F+CfiIUATKoIk
4jf9ZM0HtBBNpOIKnE4IJBAxBYiZ2mzTqLaIvgk/RXNgz1UarLqUA/c4hrbP3sreU99YG7LyIr+4
k2LKRTplgAU35vi9YZkHxDQDgtWyE0zDNsHCUGDYERFMy5hbsiJYawKMQHKCQvZ0zMKCD7li5XYQ
TOuk6OE6lKJLyiRlkU56L/ECW5iQAFT+H3LK6VJqxt6l9BVW/qOpMQTLE6Sl4nuEX6vBpdCE/Ojx
PK7OZoGbHzIK2V9ovQ01Z+q5GIq1glW/svqFmz+45BfAJCi5qKRlRkzYyGVj44teTBoSV8IY8urJ
PrBIYa52/DxRB66JWZ5mLGvaGLMLnAgK4ztSWpQGxGLsaaVDdDIQdtF08p1k17Q7mwCDiov+1EXJ
lMBi9rsgzmws5ki2v+q+v5o9gx/xUe8+B/9Fz2MnJeDFOuqEkDQJFOSZcozKCxdpziyNlOnWIDhk
QVSmhV26vJOSlpPaLs7mRqA9+8yWMgEHiF/Lqs3Ys8FNL9wFq3yo5OGcURFb7Xhv27X4Jr4JJGoK
jEcfhI+clAbUtAmgKsZ2R5ngBuZiBehK7k6NBK1WmjENXvQesBPwvpzqRiDOW76/pqEBkMlThzPR
VqgrHMtati1iIsDQs/6jQe2C/VRbKL6d0pVxI+nvHnJjILYKsX7cXPAuEDKJj71vOG007OuoscXW
tOleEv6J2PUWQXhGD1cK3HhYT3qqxqbPT/pN4dGrKs8tZVgs3A0aHLFXCCDXlEXsLUZ9pYCiAu4f
QNOzDQxh6gEdtviGyDj8xCd6pvChKKrfx8OQwhGgQm6OtC49kA2URmRkiy+FBa3pn11EAKm1WIXJ
04n/16MNSTE4in9Z5TKl+OnzfyoiLMMkHOobj+Wn+Ziha3w5phTIU39avYGK44swIqfMQPYxbeV+
FBFMs/hqDCPUb2j4v1NEMLr5vYhgAscQhQpHZlbyy/bNt+RgDEJV3YjMdYfO75Y94g4DwFCAsJtp
DaAHa6uUuQwYxLFQKwHbctdJFnAgoysrfJ4SBA+uK9fuCAT65hgIB0L1HA8JxDDjWGKKJgEOmbyw
tk+Qiuu1hY0nybfCo2iCd0KDBv5y8sbh+nwnc4XUILRUBOym7+QbqQBUh62mDh9ugmmD064oz6Im
rWoaqszHAIVMEX/E2kPuTWfhxhuVB3/WvCpYwVRG9qX5GYjdKSKmVDUHFg/IPuE0yEnuz5uh4i6D
2LaNWh7lITevTmCMhkTLzxv0Yyg/GanoARyTkpyecVfxV/BzMN5Q7I5WQqqA5zEDCZ8VKFYW+NHy
pTXLg07bqNZWvJR8Bic+eRAzFTWwh3sWVFxKcVIBH0ZoBr+LnkeQp+QqO8zuXZE6KSL5ccjX5og2
sMfAXbHui4kTmjfKMQVIT1ThY6yMSzRrZ326kdHYQvSUuLspFcaUcGntDr6SIsg6Vw/RZyvOpLdS
XWnqweT52Nhh4OjKseZPDqtet0OeKNL0aBEmUWV3b3jieMVzzRxHvrY8i0bqQYw3jqYbrAWBpYTn
dHp0pQ3sEFS3hq1RmI15t7d0jWtleJwKCxeiTaWNk1kok2dl+Z7GG0T7hslGbKEDpgtWyTsafeb4
Zbbs5aUhkAa9/iaCNAGfD+gLNZVkYs4mtEButbDQZwPpX1AClshBvxVY+fQw14kHNYzoWJBxSZUn
WvFnLS6EFmMHqSXyCg9VRWCNil2YWI2NpiFUeCvxbTfSroUmKG987H4ZLjRsXgTTvFHAUqAlBTLD
gwYv1p/7G0ZNxCJ0LR6gYS50GDok3lTqbZ7JSmFntbRL2aTE2XC1uMYGzPYFFYoxwaI7bFQyCj2k
OxbYWvkk1USl/fs/RWd89JgeoPN4Ogx+HBk3Eqr2cqcfjWTPEuU8ZSplHQ6iNNhokfY6dnhZSG5p
SH8pmec4zRUgIV4N1iBLS4rt/hYm2LmZQLa0ojHR3qAM4SLB0mUKOXm0Jj3slX8HkjT9oqE7gFFd
pQ46X5i1Aftmqo72Rn5ilDykzZRKsvI73ji7T+OtuKo5mjvj3glz9jUMjTAmgyYz2SY+RBJL1jdZ
sEtwpjFS3vBDJuMrp1HXlZsXOnBbk/TEi2xRQLtVfvfWysYi3ZOEpXqM72PWLpFAmtY+Sen5P0SL
gxtyy2CjhQxLm2cJjxftIHTPOenDZus+pbB9o3aLgwZFY3MdtgbOmeEhZW+m4U/xxe6okmLgVV8h
opNYEAlhWDA6C+olNscwWRqhu+O68dFw40WEutz6hPlAtpuDG1KkpctR3vXbsbMLY4XFlmrLzy+R
vrJeDXy54JcjAXA9RlDCfHmiLr8ZKGuUDPyCUCTJtoriLHBfQKsd4heWpUtdfZtiwLAnm+RCcEJ/
8Kgz+zsTBbBImravcgxFWsuIDVuh+OwVldNnZxGhq2u3YPC9S5I8uOQsxAFr82zNQCiaMoPCVfwq
LHUq3nyWmR9WRg/jemupXAgrgddYuJfkolfuwiMcQkMpTJQeF4LFEK6w8OFc5eGhO4H+E0bquNEe
TPNFv8U5r4meJGyvv4r23YNqpeTqYYSSCfdYZgFuNfK7rGbHksisSapQKO5+8jrD5lRidrqdsG1Y
hbeuTrUVfapWtROkbs7S2RnRAftT3JbA6KaWB+C3IJsDlr4KLuh/do3ybWMmsRozvilD/mL9IiHz
+b1G+eXzf9QoiFGZcWjKvxk31AA/dnis4EQJkqz8m5EH9Q9DEAoYUyIohy/3o0TRiLtEGgd+1hT/
JsCfxJvfSxQ0s+wK//jJf9m+aJ2QhqarKBthbHY1JnzPZ/Cvs+poM6BRg9gsCHQmQUTnvh5x521N
zi9CurgbwQGwS68/MJrHyQFd9oO0t1oaGm2VjP1RjtV1CoVR4m9OOFMR9vt1/yQJJxPYl84VLDYD
s3CSeY+B4NOxsEuXDYCerMNV1uvs2itlUdJZyESfiAC0NeGk1je2JEqV8SREojrlZrv3gGW9V4bL
uN+LkXn2ORkQqydAreVy0wqlo3DTBYO+0w3SqZWM5Er5IMoHpsiG6/ixvCDCOCEpTKfi+Da56dEu
9NXw5bX+Q+TimpVqILSjVKe2tTOO4X0SKUhJek76dgl6GF5/uugq5dKRUdAp5R61gkK55MGTqBFe
JCqdCGZ1R5BvoXJLhmWKcAFxQpwJq8pvODWPbLwq+UUid24kw4X05HVSlrZQF3YacBrqPJMxknYd
W7BNHr20xaZ0yTPGoanyOirxo9xCSo3fxRaJcdWsR4V4zQ7IWgeKngOUsJSaNzPNJUK5wuoN+8Jn
6wow7dAHJaDP9a82eBspT7OOcrOWw13oNlds0y2PmZoobZjYJPEhOE73Q0EGSpTaPlbcxq1JwmHy
gwQBY6Mayw5tsFnPid+OeOQFfeZEQ/pgolVIi/xBZvzfX9uOSpdlwgYzY91CS8Jx0gG0IDVl0X+Z
z3KmLqzX0ouvETKVhpTrDCuySRw8sdYMemY0f8tGSLameecELrki22bdGjyeO4KJN0ryWKOYSEjm
ymcSodod/xdscfkwos5IOEe/ARJ8Y5zE/lIpc57uvXVcqoa6qMHxGbchMVdViciK4bK5lNk4KPdC
5HBkAUgEkyxARbX7U0kpwFYIOF7A8LtxwvqYB6hC8LmuyJ2pPkiVYc7kRIeANIIBZfArJ4vGjsN/
cg8m/oCD/JyfW/9p2BmnOl9SGqh6tw528rtH6wySYh0rr5HsuOHekhZeccOsBawGgM2gzqbgIcy/
izL/v9ydx5LcVtptX+XGHf/ogDeDO8kEkN5VVmWZCaIsvPd4+rtANX9RpEIKTdVBdciwWFlpzvnM
3mtvlHhp7EJky3MFg2HEBsMM90fwsNuuLFQxbwP/59kIwdjoJNSM+OwskC8mOm2jkjGQIJ+K2aYW
/Z4+d+o3bO3VZBUcqk/xLR3cMOo39VkgPHLOFfcIqtc1EBmeq1QVu6dgYJfDqmeWr/AiiUbMDqh/
LXhdxSz50NtdU7o+TpiBuFMl9lacPBcNn0rILjMzDM/O2OaZKfQjhSwCoYDoy1uiFe9lZXz4N99P
hoz8SyfRBYSbqnKJ/MX9JKpMv3/qoX/5+u/3E/KA2b1qcNd8Fz1/v5+QB3AzmYaIbeG/UunfB/Fc
ZzTeuqKhJfkmP/n9gmKTL/I/xAzf+ut/1EP/iTyAh84NygKCX2g3ucB+GMRLjGYAUBbDdgyJpp/Y
vTacArDMoxkK3nMANeW7ArZjfJGH8dFqvatZkT+PTCxs5o6SWmphBLCXO32r+InkoOrClCPMwPNK
IyZc48SHu5CezfjTECLINHdl+5aTl4v9C8CJ2T2I3rWzNnBL5VePCprfLhXKVidcQQe1i4Jn0aFq
rPEykNTEnKujSBWX+Qh8u4LywttZFrhpPLYFp1SizGRvn/uXZrxCVm1Q2UWNM9i9mO7BOUcx8HhO
FPHLeJdzwj4x6Su3ai8QMGiOqj0oXxITNJZPgJ1YtEE3Dhdxbh2r9jgmcDH5PUzmQXpoL+wAUhya
8tJ4+RY6xeq9+9I3JGXCpO4XFRKGq8liVVsqd9OFNb4fOIlhP/qqkzFLYLoLfmwdonzslsYKHvY8
7RSfgmP3OHPQNvCdyEMjZA3Dwx6kFqBsxoBO8mU8qoAs5HuTf8UhkXSMgYm569sFjWUZfgRXwPeK
dojUzVCuwvAITNzj9ijWqr4sY5ttfta5fXMKY/amC7SZnUFA7DHubA2JoLoXUjScOwkOaW3z/BfA
vSGevaXkhqY7Gn8n4P1BSWxgb2QCMkJxAZRpgoBdKcE+Go4TKO3WIqoDrjSWUsJOuWV6tBXext/G
W2OdQIyZ8ggfyh0OYbgTLXnEYPkBiBthuBLZYXhDR+SxDY1bIZIGvrYBZp/tjP5KWc+2aAkIpSxZ
GqFn1YVN1z4XHVQ9VkjQa5AaZkw/G1K8Jh8ln7qDfTa3hKW/yfPhkKQfNTnEElDPPm1epNJNEt7v
cgseCRxs69Qkfga1o/hotR8z/QGoUNJ67uyeJJnNvAa36s5vGdIv03rNDLL3tizabaBSjINnkgHm
RdtqKUbcvtpEp5JLuFcfdeiZ+TLlH4I5SqjhWY0eWf5PorpgjWU4yh3E7kPxNVuErs2eALrzZ3lQ
XC1cYe+GzMX8P3pDyqBvQNXipztmzF5YfYPL2RSP0y7dxg/JW+SOTBX2wbE5SglyBjqTTQ9hdtmt
xMdBw4t01qUH8zi/eutqm71kMWjEnUW+dAruQMJ8vKs7VxWeKXvqR2Jz/SuqSgGVz0d/ah7Cq3Qo
T+21PEewRhbBEdu0URyRmwz05/IyZW6rIQ9J8dDi5Sa6ZRVss/cIXovlWIqNLhKyinICjjqixxX2
hBk4abMyT+Yutlx8nN2DIXCuOHg00bEuYRLK5KI2K9b5bkRS4Zs3E/9JFnbqG9mpryHjjPviHJOU
vC8fvTfqVJNoopN29m8q34GEEqdbwaSjiEKIn8GGWBhngIY9b93XeCPvH3LdGR5qYYdmTkVAMa6A
BLE5SyD/kYmSKvB38YC7vOZafzc0rjLM3ArpdXqhocXpivL5i/J1Kz+l8qK3m1uo3eLQ8cF4+Usd
sAuouh7JwAW9aMgiULdzyUY9NHOBclcMj0TGb0w4tjgq2ZnYEOIAxCNIOqpOIiKGiO4J0WJPKX8Y
L4RTZ++FujOSD4EnvwO3688zSinU77YWhNloRJnrGp+a4jbGEZ0Pjel9BN2JDNuYUU7Jua3L08pD
8yyIBmg3C9MLGa5g9b0pih1hQGjRziYyZEsTq1dzHYcPOhZapEQH8E/BooskjLtPhlxt1DQkjgeJ
sUFo9NhJH5LA+3LWBqTpqSuRdcwDx1BaV3D69bd/c71BZArQATrd2f/4N/XGLAf8ud745eu/1xsW
9YaOYUr7fbv/vd6w/kMlgV5V5TtqSAL5Q3+vN2adIqErBDTxlZisfmiIIc5a7P5ppWfb5z9a/M9G
oJ/UiBp/jmjMe4iZH//T3r+o0xL1GfGhbWKr1mPMnpQ9JKjK1C32/Y0YE45lXFad4XoejsNP9OtE
A2XvQvHGYDmUrlN4+aF6O/8mqP0/WZue8zBr6v/3f2cH0V8+pvkx/1AC1XilpyboeUxEYZ0Agqaa
q9d383o0+mDnqMAri16y1O6YGqEZMsolFEGboT/xC3/zWNjW/MljQXtMGSr+5rv78bH4Sh5VsdRo
W18jBOVWMvTtbG5eJsImSV0P4xNOTJmkjOb41995fvX/8jv/VAjqWacZ4fzKYC7HXBGSDLaQ4Imk
hg1BD8v+GQ4grhnQI/IL7EIBogRc7ZSY81CyKySEMbs+Wk31sX0bpeX0oNxEa+UnB0Snoffbhu4P
Kp8/vGh/93DZTf34RFEdZIlX8URh9mFZ2aP9gy8PmFbmPGe12xtzxgtogLu/fp4INfr1iUKDYKqY
mqHBKD9XzB1GnCAdKhXSrLrpWHkyeKlILS3Zc5Bn6y16q9vmYbI2OKh7slfW4aFGPJJuRd9NL6g8
6qknDNS6MShtUW6nA/HfTGG8FqeIygqgTU3o9zhmg4YprKn1C5+6tdGDBzr9S8eQsa5pTuMcp4Ea
42a+z5V4nXcvsN9qst9jE0Zofe/38uH7v4k2zQb+AaMPBifIBa7FDIhtZDSXbAnWQE+kUFtNzHm3
OWZHlStai+NdVHTKIuh1fzGvkgFWDWDLa5Cl6WedvhdYfzJH9UlAvXmBcErEe7Y2X+K8BYYqw4Rp
OpsNyW3xvKWZVFbmuiC5fqns9K4HyCCtTRnbbwaPscOTTBcCEfLJI3BH0VyQh1ZgbnS0G2mQXaNE
u08ab+YTIFsIVuV2lLFhzqwbcFhs01PefJ7cHBpDuhtI+jASYYuysgAHSWhMG5rr8zzZ0BAcjfxD
SZtTVHehcqfjT+Gu9MAVuD65dNO6f8evTCYQaxMTSjqSvmgvG2sa60ZwPAW72CXQXY3mgK05XuJ+
ITjRtT00qGnJxqYdwEgE0b3F6VevpLcM0ggzIP3DZHex6B8qLfgULvFmMog35lupDNfF2HsooR+X
BjFBKTaqGY2vsOrvyrBciJXFDgP2LuoVDZA+87VKz5FOttJTJ6loCnJvJOaWWp6cIraDvXcbxWRb
xV9TS4OW8xOSyQhaFTWJzN6nRJU6pLsYLGCNvKDsrlrUu/4QnPC97UXfP/sidap2aDxGQUb8qTEO
HIJHg3dsrBKlgsM877Z6OX6CJLoKTLVaHYGHINg9w8CYcZVnrVNRyRwdYUQw2r3OE3zXjaTKDOJZ
AWynkU+aE5hooZVVH1p/OmDaepy1XLPsUfCmtwL+SB0AYFWmEDFvIj+m88tGP3EpZ8ozjRoLDh+V
eLeqMeChAYNiDQKuuwj3LGLqvNkS/gj5l/SvmLdnM38+8QRJcJXU3OmaZxQIg9LxWwAX1YxVVeOa
SXvCEDQGVWEqLCmBgGp68yZK+5tTTP4TGZymo81X5jE1R818Nf1w9Zh5lzcVlrVtxKRoDGMYq/PH
HeFGwEaRQ6BGY9G+G5jb8rZXCdmhP85y9aOAFaPwQg2mefEjEczPkD+MrH719rG0dhb0Wms95tpb
zdRVIs7h2yn4L1VZ4nwToeRzWuvzouCHA/9Xr7vIBu3nYuuXr/9ebBn/0ZnNkCuD+Rl/ks5Xfi+2
DFhhWFCpmJBP/GZb/r3YYllBRTWXP9ZciP1YbKHHRIHJrcIgavYWfRef/reQ+U3q6n/m//3nH+9I
xcBV/dOdjgAUVBnDLcY74s9vL9XQiioFU7glfU2KXKV02MPhLgyKraJsAu0wKbg/SDBz2x7hIoaK
JTp2cjC49bOryGC2KctdjPluyRZj4xOu0VQtGTAGsKx1V0dLBNgJV1ccbUUnMd87BiJi9dGDUhL5
a6ysZT8+sOnl9yEfeLTG9mAp093Mucn4JE/ibaQrEoKLsMve0a3tUJDPEugW00RIyAvheqxXxeyd
VAw7ZWmg4aobPoyONLyb5NfOLcGTZ6bHDrW2zGxEPtJiMFXwyVtFzKznzF9GBEe7Wlxl5imPrklR
Eh6DDh11J7ZWPI9JtpxEx7fuyBIAoi0tCOybT+ASvZKH3xL9dHdF9mwg/6R1hRIEKrVGp2CCjHwt
ojsGUPk4L3AWL0p1HzIWC+WOs7Wb03O1OqBfz1fIQI7Mh+ZcwGoLTYSO3ghsL7XT8lhSZ5VHZmqB
QRamfCpjd2ZV12c6aAsT5S4K1uQvAz5lKpVVbijbQnunlmsZ2Sg5Nrygw+MIc+ctfkgPpRvCkMLS
qzzJk75I34nIbTMy2RzhteZgZlEuTJeOtNpoO+/OkdCz5rctwca2W3K4SjzoVbxDbOUk7SaZKb/0
jrq1DHitYY0VzH4q/jIqUkaLp6Jd98HjtBG1Sy0u+ZMk/0Gv/K1OfUGtsUiybVksVs0I6lU+apCd
mX0BuIS67zujtJ0zB8Zl3Llye/ZZTKnZBbcnW9OjML2YoxtOZ69y2MWwYQ4gMVEY6CC06LxtQm1F
E3ZRINtONJm7bDGpO643GCcQQDHxorLfG+EFgUPXPMwOBHk2h1C4TrlTFKuCurWFNRf3W3ZAVlYy
+YH7XbgB5DC0FYVhm8O57bFWPzQDQW7BeQjuiYy0WzHc9oSgDgkbb5jQSEDmrbiI8ERz5us6gWiC
xEHRHkcuxIY3dEwNkEA+hXxCsp3sPzT4YI3sHtR2n25IDCr5RJJ4ILBMXni9m4z2KCzFfI3jWF7M
lD0MW8MSM2qBHwT5HqO+LHrMHAMzL4s4CtCIHWLPMgqrUgRDP+HiZRJqK5aDNaRMXmX/FhiQXJco
L7pLzfqQLFwh+WjELSJVs7Z572Cl8FH7IJ4q7bAHbTZ1wP7mrWHKlVpV+1Dz1xhXsXaxy0yhjSGR
9BBkjADGU97uC80Rmg8LyF4qiLycLNQNhQhsKoi62qshg1CF3RUJ0GRo6n2x87PQhuiHOT8iuuP8
wwH+J8fg7N37+RTkAjDRe3G4zma8P16yhVxmgi+LHZw7AGEJY1CxOnlMXDuMCvGcqxcYtwYvsWj/
m2/JmTUpAtvUuCvFGd7wFysQ/G00XH+UEf7y9d9vSes/psTtOK/1pZ+AMFxOJi+L9C1T9kcngkgU
rWJpoqJyjfKoaP/+uwBRLAJsgcWwU/m2Gfln/kjIEL+8O/74wOf//kMJVuWd2CVtPW41xGc+Ack6
w6mgE79pP1jU0+jKrwOirIkPex4zvLK2kjRe9EQ/iB2hMYQzTpp1zBHfs83cokDJDgo8gGkbCc8j
1Vw5oDT8UuNz491XBiXzQtu1D8RZ66K/aolgAIffJd2OoZvlMNHdpg0fbI5hbJKeW6zJbF6nK8pf
Rx+3w3ArV1KfrxlZg0okgSZHrSNJdrYv9tm+ph060Zat9O1UHST9brC9S93eZRv8TivW42thzUo+
QQqg7dJP/SPjI9jSVM6Gqr58isd1X5LIgWdLVJxuMmmmDWs3jgo/u9ufEXetUwF8LxJ4UueIjQhJ
PiisnU67p6Qoi+ZDVfpQMwbzpBLs26O3DT5C3RXyhb+LGGlzA4jXMTDupG7rE22X7GUIWp251qcl
8waFZ5SfXw4QVAFs3vT3yrZ32RPFyDDJrrQeajvfADXdjcy2GbvrJ+80whsAjFiviBh9D24I6yLC
T1P0c1wck8owewGKFAt+tyi6Rf7afokXj+MIn4l2il+Te/MLcF6ImlB9E9Fvhuv81XvxoTQrJ82l
O66bh0oiHTZaq8FLTv7BOoacEfEeUGvyM//331sUNrMoC/K0vIx3Ala0iuN4EJOXMjBA8M3NXEPC
CMNWfGtcsDTlafvpe0gSdNBDFT87u3hbzS89Oy9tbobIO/E32W1kp7PXrcIZzBmfGa40Mj2Yo0vj
tnw3eGXYtKGppI4JMxPEqpY9S3pKqK+A+4Sf3DcWhefyFPvymrKFHB9uPB0W+8o3H+qgmG2CNlDJ
QZ0TNaC2eGclXZmYXPKLGew6/V6Zpa0spRN+uG8t6gQJg0XEfPhLDbDlHlml5HOaAoOUTMcj8MZS
vHRZ8IPOA2C9aV9KD049ONmWrLeId1+J0o6pABTBpU++gii1dKdj8mZgZ7MU4hTUqWCijH+161jR
8BW+nG8JVfU7rkFzuihWMmOhDUKNlF0fJa7nnzz9OVMFm9GMV/n7nBlAHPXpoqRt6gnpJYuoQXyf
0RiZcA7DVHfTRsVJeR65RPOiXxsG16pc/XYX/Uv7pvl8xZqGG55ffycsl2Ae/3Qj/PL1328Ewjxx
46OxApXAuFrjzP3eNxF1ZiDX0jn0uRb4bb8PqeXZaW/OXrn//arvS3E888isaJ1EgAnfSA7/oG+S
uOv+WDCASxJlbiwLgw2W/p8GwkGQGJOhJ9q23tIkdJBfv9qt2isromjeqqN1wd9Qto8DgYndyw/3
6J8UK7Adfv7mWPOkGToBo0ylgfzpm09Wlao5LrxtHMSvimWUYM29Z37wp5wBF12VCCadPUtlaJRy
zIqq/NKwMR8G2o8uZO1ketT4KnVoEpA8lbAVmneFvX6WDYFBHicznxUh2JA5qHM05CDzYrzRBoa7
ESUqcsqVpJRnwo97Pi4tOJ4eQdnE2nO2QbOPLYR15F977RDAv41ZBTGchtPOedZuDGFjHntsM8Po
oxCo0b8wOqy/Muugl66Y3ZhkVnZhm51st8U5R8A8dfSc5HTTyi0NmSQypt0ka93QXdOZmnwW8yc9
X0YcG6yQADfWKznezJk/d51wqOmyGtrOzFiP7atuXXvpkNUcngyhxuUY4aEVN03Ina7ciHozdRIv
XXiJppwt+G7YAET28AiwxVlEtRG0E8r2yDvp2a5DiBy7XJVxb49bn30AbuiMgRNWPby664DGzhxw
IUfLfs7FfDKVF4tI8VmOvsR+9Fxly5jczfEgMpsb1xD/A2EjXUG3MlZFuVoatpgf2a0rwhIoo56h
A6D1coh7zcmgeiWobsT+6K00zWnLI5t5ImIyVE5Gywu6lQHSUeSjXSuAyyyKnIR3J9x7JdI5nA66
7VfovWhESEE7JIKTvSKhDchTBVu91LHtT+yRtZeCWyddyEyMSPZ4YYLoZcuyeIiTXRyuI2E3li8N
Z+V0YIgryUR6n0jgJpc7sBX/loiEXDKtQweAtXTN3KwmtwDpf33V23PsPzfWR9S9ZxfvWI93POyQ
ruOMJJrbKWuYT+5LkdLKLYhyj4EVJy8VmS8AuO/bO+x32JbEb8DrhMkzmUXI6D+S5lVFR8LwVCPK
RF9N2T1u+lQZbgQt2DrrzYo1v8d1Y2H7BAZtzJINVUW8vBpqhLlItDDkz+Zn1HJcyfd98YEl3TaC
idm7XXblupkjSyzgYGX1roBZAtqpMzpVEVBbuX5nETTLUEIbziUfSpT1EfTZpQzgYhkwcAv3EAQT
vM7vsrJI3tDjkXieYnHLHYVr9404F9Nmf6w4g/EaQklTWmsp9yuk9Sg96WBRfChrXlKJWlRlBENk
Rkj0TElrljNYePrWsuIloWSsnvNqP4yHijNgDu9h/cr4YvKeIuYBDbXBKuIjp0sQomk/K2xuLd1X
i6rf5BNdoYU5a+lZYQXOKHyKpDVCCIhMhnjfiSswF+JVMh+hD7P8bR7Nxm6zu2AEbKHZOEar6KmQ
cagTWNWuDQVw9Zca7Fr8rA18jmF6jpnlkCTrv0fpRwBBQapfsQa+9eLnHBkSTkwcWpfeeqBrZEqf
IccGN6VLj0rzEXyDCE+Hmj9OlB4Z8QutsDL89YAghWdcFtAruBpsavUxG8gzBRy85ukTIGURfuVa
8Vohbves4hZm0QE7qncHKtBq5ONsbHmHBikQnfAZ7AAyGPEtaF5qwrgKcth2AqMP+TjqC4o2TtAp
nxbBS0BtYG2VT7l+TYplKELQPmUalGVeCcAKCCgM5VpqKx8lBr4NwWd3P65AcjTKCsUKxNWlqt8M
8ZTRXoQJ0DIyBfem/KHqay07SishfASgWr0lX16wJ8CIVYyC4oPCDj0JIxLjZiDOAZZBsgqQBbJJ
hP1jgOghuk7VXcPJa5GLtPcNZDob3yJODo+Trn5Mxq5RwHfJ56a7gw63GHBWJC964k75TiTn1Y8e
+qxbes2qV51ce4+HnVR88OTVJmnMOTbpVkH2rzroPNmU6E+R+DokB0Q3Uk/0XU2upLRN5X2p3C1q
1ijBw9hd81x22AQN2pNRutXssA5t8bmCZM8oQ9rG2D7oq1j6uAwiFiY2DQ94SwplI7ZOrfwlqQZe
DZ25misLByFeh8CMzBXO3L5ZacV7if6fcU0QuIP4cB4Y7ijqiwqCNvc/a577sn1e+eGtQUUSMbtp
k+eA8Ek/t8DSTLiBI5KExltpMShklOeZ4btOKEmbXkTlVA+76osyW7wX03ucLTkVb7ENlRuxK6tx
4Pye/6ZvtrH6kUOeXfbELTSaufDxlQsLtE7zSoTyqgXxZj561PEe6YVKg0S1u5sV2p4OQ5x1KqdN
9V6Qoee/ogru6aAqO6GtK3OuZORYydI4qZd2O97JgOKFV1ntXUt+DMSazRVDJ7myCZThVJxtaaOx
RGAzaii6rkVwV8ePMgoi8oLdqd4+wQrEuVrGj4Gw5GpvslWMD9lZSBXM4oUvryQ3ZhVS1GtoyVq1
9uq7wkOGrr8l/RUSvoTJ3XIM8IG5vJaYAypHIXhvFUwsWz9H4noKdO4HmDvmI21yDaSQNbbnyNE6
1EBb7ll1IWjjAtOXfb1jGsMmtKtPVY8dbf6lCq/Wlt6bwBeQInWy1xJGrMf6IyGlTj6HKYqslVee
LGPD1FMb7DBbt6wWp3OWn7JqLWZbWUUOdpqindXfB4RDZd2Gm7vxTiHaLrLtMJPwBiH4krSAYhXS
vKJLrpyCGCT1KGoHMDpFzFCwIAFSWvLRtXZ1uMMUI13QmU9M72gIX80dB5Zs3SftqSpejb30lE9O
eZMvmbijayRmI9+10pIXXp5TXkzCKBgG48PBCoJ6nlfEVXcgCGrrPjow/1PO9Vta8HQ41j59HcRj
/1V/6cZyrDhZGGi7ZN3AYaHWgpx37B6EDRnOpGTxYR0X8kv8SFmYHMg5rC5zuEfGsRuyT9qE4Yb2
KFsonA/gAbixHyo5PdQCW3KxDV7/zQMvSxJl9DfYVAFx/U17I6PV+bm9+eXrv7c31n/YIunyzMLV
fwmXAR3Hf0QQrKjKTEf+71aIsRY+VlBgPBQYqjRBP068mJEZyIfZMFk6/c0/2QpJcwPxR6wcAh8m
bgYSHFTJyk9Cj6EVOqnIcXoDAfjoVMJQviqDqqc4NxA3i7r6UoTipJaBTZzvX3c3qvWreIJnjUWV
qjLYM5nh8eB+mLZFrZcKdVBzbM6xkAZAIdOjxJ0a+E41NYiKUiybA9hqq1zkE3wpJkVs3Qfq4h2+
zc7zAkdusKL595mu7hM2o2nCvwByhgNlLWrzkmFOijS04CEYjqT3eiTZqmP4qKXKs18jCJQlu+hV
onnjx+eauo/xvmZkomMh3MjWBDymwoodQvrQHxLfpuExFVcG9KQ4DWuQERFbMdtPyGrnp+AsvvO4
pJWYcN4AKb03sRXJhZQatqWSLrLlSPgiOX0x0/6Q8Y6HwMZqNgHBuE77LNLHTaX+1ClwQKoGc5CU
HSnpan43KpRVV/GAh1vLjcWPM+BlHuAvteMBmWlff5JCQcbEofSeQrK0gIoQdGcc2vgjDddwMZPh
zJ2EILNsV6239XEELEKyv9CA8mA2IEJgqUPYKg1nSEA9EUjFNSwWB4vcEsJ6qLOuZnCcB28mG3/q
TYBpDBypTQeU3Zg6u1BfatETCRFBd5NQQVpE0gklITUvU32topMquZa27UECMxHrd4BOpCpf996n
BBW2OavcWyFexZcpPBXjXXqffYJNME1yJnB1mp94MkMin1Gaj3BhqbQGo39No6t6jLa8WSRv72e4
S7E65b4Tm7MIJYd4QUkKItGO24ssfTQlK7mMx/ttnIbGPTSQBbMydUu/gM0BrCE9+uN5ZOiWX9jQ
MWucokPB7yG1tF3zK+KtynMRWx8jr32KEYrlI4Ur3y5V7pBZUNUqyqr030FyzbsRmjNRdOmEoW6w
pQJ8d9dRyMbNonow0IYrGYJ0uwYFMt56bZNMK8naF+Oz0r6Yj9oz5/M4PXP2YwNeNd4TaaptSScM
2KLd4FQWP0rWOrxk43LgCvAJNESJRcylBgA3QzNAKUUDVJGM6dHcpowsQM3e+ux+qZQ7nbdR1EET
qd7agwCrzvxML+mBZBYMnL2x8lMYyXJHLcYGVL7TyO3u0YpWk9YuFe7pkfrGo9kacQ2lSvWqYzIv
yU/ssJMozc1PAtdoXIGVkejfTOOrZwgwQof1TwizQ/D+kIaXDf1nBvz3Ju+16SKjF69txnpSskrf
s2LVjQdtegiFFRFrOlDafhs/qfvh2K3CGc+1LtHtckEOKOmxpoqXeG6Z0hMRgTq/0vO8ZPIm2oJq
MQgXYziLwWOe3WSN8Y2OVIaEWH/JtinELCqs5r9hNEt7qkLB6t4bY4XGppOhzB3K+jynwvCfiNdu
5ROU68VshB8qSi0mmUVwhis2NIeMp6CRj7N6xWc2C6+4ZoVbWfejckjUSp0fD1ACpAofbbZN468I
jVIKqDiZpV+N9FGO8ac+8M5gMzXSWc5I2k6ZZ8qYeYRKPRBzs8j84BkbsgKmWqUPnSxaYsxFnIGg
tjrjmMTJXcpbzTPza3dIdzICs1Ebp+UQtFsRGTzTcYJ/SSPH3Qw4rwPx5YilO2rqhf0H4kSmRKL1
8j+MkVNfEb1mG9LXkZzF4CXhfQO5UKk2FBshE4PC26cd8/rBsYJ94vHT4XJGPE7iz8KftdHjwWeX
aALmRVHly/Ne0vdXcrkKPnW0+eo8pB0vo+py4nMDTJ/imkpm1+s2tdlBilftXj7Nridd24vmAT9b
BWcAN5y8pY76n7iY5ErQ43bL3oKnb5B2/IGSsbHWEwbdaOlrSBOv1QumOd7R/+aCZ160ETxicPfj
LWKy+hcbPmyxVCB/3PD98vXfCx7muTKQUQ1G7cxfn2/93+e5IEzx2rJk+7HcUZnYaqpCmB47QRm+
/+/lDv8J/oWs4b4lScKk7Pkn5Q4epl/qHfJl5h+bgAlIurP+58eSo0Hw1wcCGiuN/NgmoPT3oBxN
fMqYe0QR2sYYQRid7ZzzpTFlyCDjTcnzPIOtLBKptE5eJyUHZjBtauNa9+Z5FLkDJLT6WQh/mosl
Dwth0Ya924PBA7YRgu7c8nWhtCg5LoW7Wr2GuAnaK7lzMHpq/8k0z77hNs1hjPETwQrYk+qK9RS6
JaLOlHRMhkca7N/4vjLRJ9bMDUPGqYtK4QrVzxLIMwYOPR0FoUfF0uqWaeKmppOOdlJuZ0IWpDPv
TOPXhrP5B2RGHa+yJn5siCanctp253hYthUbyAWGC8wL8ry4wjqDH9hX5ywzWVgMWygcTT3bs/q7
ViW5yqd/W1izERd1godjx5ZGR5ZtslY5GxSutZRF1FJGElpDORllFKti6MF7NHySWjnXdMbZJWPt
SmWbVHfBq0Qv0sxNSQcDrtHvpc5mST9dJg2eeKivw35GUMF7nXlRxNQojuzmG+EAVqu6GVtaoqP3
KApLqr9oW57Ge+kT1WY455ROD7E7MxzfCH4pd9Ym2KYMdxeUOMmiWhYDTVp7mr1jyJFu2dEgJXtP
HZRbq/A87lUXZ6kbUP68jZtec/T3dC886Hb8kHs3lmT6M6k08sZbh5t4A0jSpjc7c20bz0LnSIQB
8vWyO7p0mOvZ8P1R29UNKiuRvlv/rFsL+aQNTmnPFtXyeURJhbBzBtZmq/qRTjl9L7W1vMvVNUc5
Ti+ecUTCoRPbENdZlbo+IsdFhPCl247uAA5sZa2aL6YflGhd5T5ia92pT+o7/b6M4sJcB0flAXLJ
zTwJnzxwUqR7ZE9u5LJYW40fOVDLJQJSWO9LAKnNEbVlshU29S6+qjvrU/VWMaUNZjCSTn2yyde6
2zFNuTW5M7w0q+pzLJ0EtGh7H1G6KY751lYrvVoxEm+XI1SwBxIHuUAhMow20dzsYLlHS3HjvYgv
9drvXKW/GBsSbLmHkoP4OF4lp92PT/UGcRYi2vAzXvr7YRtzxyyKIx+AOXSVACY7PsHxjT4tBgl3
0lVeVS1QiYV5QN9k7YX70nTnKYmHh8X1r8UB0gTj0OxhadI8i1vFGTHsHNVqkx2DnfGF2ko4JPNT
ySt70pwKNmxvh8bGLG3hUHmOdWhdjSD4dtG/wxwiCmCFfKs6eu8K1uhFfYbVRYzeothSPFbqwnNY
FGyld+M9+EB3W21kyEV88G1mh8M5OBgaI0Rgsjwk30U4wyIUncFFCu4YWfCDyJeUsbk7z5fMo7CJ
7fIkoS+78WwDZj0pgDt26SNf1aaMkhe3fjecZqEbNqE7PgiM9F1AOI75LnzLTa84nWy/ZQO/0N9l
V7pB2FphxR/ZE9vTSUL9B88eoIy0VHOb7SkNDn+ssRBvzExYLdU3cQsJ2NHrRdU5CbpsdZXXS+E5
BNq7HOL5LQTUr1/L9ZVUSq/7tPw1n4m0dMD53BTHKx01Xg6raF0ckbkJEGtu5lr6jM1FbrebGjn7
HjtapfA5km1mJ2m3GF1iNufE0JYsRxvZuJoBR2ALge4bM6nFsLc7ms0ONLUPBTJFBn+slbck4Phw
eI9ECuPtHbrhpCMGfC9YnNADJjhwSGCZAwqgBICBnpA5yGmgFjaBGE52QZDXL4sL+2gsmCbyPwLV
l9qKOLrJc0zfAVT7zKdZJ2LsppjwZezyGlww+E0Mlj4Y46RfvIg9ar9w2X5p4PNWsM14zoJoxUeh
iYA/wX7ARGgjoOgdTz9UENbiU2psgaW2ycVq6G2eYvGuxDepLoiWzOlbAzgpVnBpp52gYvGnnV4K
54qCWFrkH5HTT3bwMsQ7JNit5ASfgelEhylyNAPR1tsU2UyrE8klOpUQdcvfmHCb8YvGVwHsELru
aIw3etS8i+obiwdZfauTZ08kx+uZcIbRc2Vt3eCLqxzywBMw1tq6llkuoJBMbvQzQ9os6Erk2VTX
MC7V7VY/CfFK1zZj7xZkfhd2Ke4nYstwBNYyWuUQ8WlJz6QeVJEGJUIcLu4EGSX+JKN+KdYKv3PC
/M9DLTNMcB6TuGxsX/r2o/VyJxPewU52Og5dYfXvrvbgmFCsA3+1KMv+ptqbtcE/V3s/ff0P1Z6K
/AoT2W9esT9WewavlKbMCDi+K7XYd9UzVR1FJ3/9GXPFMvmzoNUyNUNN/Y9Uz4jn/6TgQ+pHEBE6
AR159h8LPun/c3de242jZ5R9oYEXcrglAOYgiaTSDZZCCTlnPP1slF0ulaqnPXXby3Y7qNgmKQD/
F87ZJ2h0k8JN3Qp0uUlt3Rtlg2lVL1dFcmelMh34hO9sHPS9JJCw0aCCnPL2XOuQxhBtliwTo3gk
ctLjWZhvpBiH7VisxBE6+KCXV5Gsr9yLejsrM2BTnbDyYhNvCOmbbj+A7li34n2ZnjScJ4DozNIA
M0nqC9urnusyyJ1ceOu4Vof2HYbjszhfwhXXssU1LRZUYHTWXOkWV7yvjHYN3s36ps23Q6AeMu4O
mbuk4W5hvOmQ+VeJe4Ebib0GSilt4yerTj9Ba2q458arQWL8YuROlK29n9533J2NbANRTUFZJIRB
u23iKtp68jh0jk3ypGl7/ooUquhwgL+ObfnWxRHkpe6MDitU72J8xNE6Wxst9NLWnbDU1DigOkhJ
1NTWNc9vIz7UAp/irT+lLzMWpZkrOS90m2A5vYB06i9Vs5Qsu6C5o6bzmVqPZ6M/DelN/AZQSikX
yjcOi5HhzwMHdMH/NG4he+RExSMEak9Jvy5BrnQHWX4RyxU8dLbfKpOUYmHw6rpn8rCIOHZZvZDq
wjGkMVRYyQTEFo4UI+9ZltGyzeausxeY1vDgAZDhDMYRUnUPV9Mc21sxMYlVNAQ7xxo+iy8qMof2
peXsGi0CtsmXk4PuEwZ/XCC4LnjyI6YNmQSkWKwacqAZY8VLYDv07D3zQzAfpbESaddRVhBFD7BO
QkvHb5M/yYNVrVeF+YAeFZYJOqp5BFOhnq93UPyceh68VOQsog0E60tw1DVifxzwr/H8z37aaVgd
ZnC1JZEW+LdPO1GacwG/Pu2+vP7n044xNTkduGp/oDg+9bYs8Oh86X75E79qlYB+4Aphr8APvqte
f2iVpH/xE7pbFdErKp8/M9SiDPqrpx3vDUanJurohn592uG59hNd95QtlANYr+bDgCWxxoVeFaVb
w4VSgP/YI7CopPJfi5SgzChyGaoj1lGyParzDPyxvs01EDbrsFoluEFkty9dSXP85ITJkK2U3y8r
9JjqxtO3obAzvV0j7SIJn/xWazexthWaCzAPJ0BMNFmUxr33kI5DbpdiWDD2ClG2YrrLyEBnJq2/
slIz1Wylp9TOMhUYft+RDOkGKQ08q1UhAitGpkSjbA1w4qODbB5AIW5nDdRQmc+FMo/jlYIwB8pT
Q0ee4aH4R+QUd+dsHDYagXwNaobOCxlp0usqymNKY09E7H0/d/oZcdHdOZz7f2u46WYra1KCimI+
oDIoGBlCxzLPsILINqtehcNJDh7Kce2bx3p+0GsF2EqTsVxl4O7vm7y3EaYtmzG/xh0fIyrz2V1w
HPHZz3YAb35ApGhThtqNQXsKNPSz/l6cj6CBs6iQJiQkhlSiKYo3ajRsLXn65nPwNBy1C40m5p98
g5tc3pKGaZwcSA73v73BuVGpPH69wX97/Y8bHMf8TOBn64bYjpUdr/x5g8Or1XCqf487Rmn+o5ph
W2fMqVKEnMoyU6V54vWf+5sfaZZIMcM/FVmVsZv/iRaRiuW3G9zEGDgPxBQFQ+NXQSBz9zJoIp3R
bUkC2pKryCjXUDGVclMHzFU2ongrobLAMqLuWPE6nrKsg5nKjoa8FLdJ+dgYL2Sl9VhPshjIhFPX
tI3U8gyuGOzv6rp5l5iwIxXR1hJ6Nw28xfQxwBfhYNKgv38EhI9oBSMpgkzk6kVBsKtVqkgLZldc
3DrrH5Z9GxlhXVSuB+43D9TLbL1s4V2IiJLiaCIxhtKDZcgEPc5MQ0eT3/JWYBnA6kq47bhTetZS
FT5b4uoqUsOTxSMY/6UhmB8BIr0evoz0PjHGZbZEb8k5GN5pwqGrV8Ej0jkLoM59RgAKv7BdS1El
YlAxA/2O0dLCA9pIh4cowaIeXMyeE1QhewlzDovZXRMn4ICU61CaZL2Q4/HMvsAwTl5YI0e5ocnM
hqOJGa0JbkLGBpFyJwBR5XtVEXMEMGCqj1DU3geC33kALComLvFJwBE8EZjXzDMu8vtIwJyUEWbw
xFKfCowJxw3hjFhXtdSilMzZRhZC7IizViRiWiKX4Y65mnxskN0pq6p7Q0yFoSli/0CGDZvKVrnh
P8x8TkW7rdjG8W+qf48np6hvrOl2Brmi8BfIGtGNk5zzuZ4V42gmyppll6VhMa9miigaQLT9q8jp
V81Nf6yeACvjoMPuNaZk95F3e6ggLL+zAqioehnda7Y+3bbH4klt7jWWnvNEtGSpAzKJtCZdfvYL
gu6ZQ4mshFDndCJ4PjZD+v3seS+ArXId+OaHIrasEimi9FE4zxC6nF9XJK6Qksn8bdmbQ0LEr6w0
wASJps+GGe2ip825U+HfKBgNkLra7N56RPwoPXF4PccaAgfWZ8ywEE1qlM4MEuEMohsrGIzZswm/
C5srEhbWfJ49NAvQSPo3Sw0cQwncFgZrrmq7uGyXKWPFqlU2GjK9ss2uGRBXJJSimh7nZMSEeQsq
6sO8NctVf2fypud94Zy+TSJD6mYfsaCtVdINkIktyzx5t9iD9cx7rURh5cHWbHzKZ0oW+00VJ4XM
F5BrNPFIOeg50kUa3g91RnG8IApolt7rl+oBEDv/T8qdeOMxYe2jRarAws8ddbixYDo3XFje9BGz
9ZkQQ7bs6GTck7OCfmR+N+Et99gfzXbLMRxshvtk5VQIpSb0dahIqDv1+CZKQMOEDkjXbdUyuVGd
sBq/kdbwZor9ycSup+DtalBd4jBrCTqcQGUQLzvL6nGLSThcXroPyIbBd3QyuN96Y3x0A5o7Nv6L
b3we5Q6iEeLM+PpNsItl9tSdwq1ByMEaKR+yOuK0TLsNXGslBLb3VhjI0UpzbSp7/z1gUgtxSFoV
SBiMtXXb0G0sQyS6vCpZsJSymRfJb+HFf69v0rdYcScCtao9FX//3tfOdC/dS5T4yTK8CUT8/saK
HnXHTtjj6dWxd6IfqAz49RGCRuSYLMHMu5QCSu3ZFyjLsdrGuZMwCzW1mg/MKK6eo/qGt2w81lvL
adcm1rbWIblL2CgYcZp0SSBwLx7U28Q6aBsDsdg+e4RTRjBnvq2VdQHLKdJvTbhE1R4g0po5TgUe
SSntcolh1nLyNcI3lnUPQewqm2HJTgGhemg4PTthjPAegmOHASqTZPg8/pk9Gt6LDOE6xYpqN6tw
aTiMR7FhvtXmUd6WyTE4oZvDrLRNuf2QPSLTljq3+Qb9Yzfc0FTSS0U26uXplN4Lb9JevHq3xc20
NN38nD+MD0Byl7XbvggndaUzZqKuW2ob74XIifwhWo07MOq3LDkQUSwQ3k5rnPtH7CDhybr0O97m
TX1my+wmnpMe8EAdhCNQyYdVfFEX/kG9WK609uFQLYLC6U6WSxrqyx6oduWal5iS71ZsNqMDfA4v
Mn6htXlJeNTYORRx0FIOSitOGqbDPnJr1HTqQb41wEuzpDwZjFPhbdNqMq9l50PO/GokmE249cJr
dpT5+tsdZywG2P4hfiOj4mhWtnfXrBg7wWxrbclNtv06WAmKq13SB4xfFfkyLXQs5BdqcTGe5ffC
7ZfREX4WgQtutLXYEzjdsturK/+jseaBL+9jKb3QlAocAB8wM5GjiI/DStj0ueOfyVplmH5kDNst
S2xM5Ovp2+7RQEm8BDIaL9rb7DI9Mni/Dy48ZGfkGMO4x/7YnNjNpJk7bgUMV3S7i/x1OiHy848m
9xB7oGdfWXp4xAz0hORyMJgj/U1incG82XvpnEfZ7s71URqXrII6nln+bR3vykO1I5eGkh/j0ts0
PmcvZGvIh9SxNnnhTmeKlUO7Afxcu3CkGxfDm+uN+G9hRSyYSqj1wnSzA3xrt79lC39SX0t9G0BN
x0tOQBkiex7YdsZ3Jy2x/yKoP8ub9JA/l4f4ELDgufPQwHB0JQ5E2JHH+o52/0Za8zMQGSp2saqy
VYuSw862Jt3LAxBQnHAXZChbMD/SOeTX/hSemUifZH2d7QwW+AdzEa3HR3WJ8bo+DcnGysksXrbr
kVBpLgh2YMTIjftexNBLtCxgQcxr21lY7AZrzHI7xsjPCsJdBIbmOjxG+/gVIku1Bha9LM8ZnPh9
zSx+2prRtUKXbodLkjBYgODC3qEUzV81hqEEELzD24Jni9pzjhXfRWTVHvVb76Xd1h/8euX56FlE
N/1Ivrbdf2CkkzCtHJPWhRc8OPECsDCS7PlL2BAosEquwl59HnfqknJLWNUhl25w5bJnPacf2DW6
00d3AN2jLASOfjcRljVAUYA0rDhwLks2W4Glf8WdiPmtcuejlb/RdbzJHmJ1MecVhU/Q4c7VNbtq
kYusFXgS8cmIogo3XgVL8VrndiE40iuRR5iTneCOSTH6r03jBnfBS7n3i0V8o1br/J3HONeAhPJ7
QYL2RztfAXvjIEPwwI+9YAOZLv2Tma0R1kARt3uML27QrKbq0XeuAl8K6H2c9+FbNCyiAx/9ILOx
NRbxi7DjQbaHi7/MQnuwMZ0vmN85OifPs3wmA5lnxYU0XjDlVyk5FkyVHlKSJnnSJUh4TjqREexB
bsfe7RVuQBap+CtBKLrSpluO8RoF6wJl0kNxyJ2CKeAT71AlwpolSvDCZAtn33BkzSJgSOjZa7ZM
8XVxr7DrqCjS1Zj04el9it/KOeNuS7A8V0hh3ddUjuiFh9cXbd7PsSARsLibykvDmTp470yu0JEr
hFPjDG1JnDMfJ5+fAK1tGFxG+dWrz1bCwx7e9NhBWUlf86jDdvqh9S+9fA5CHeAMB9Mlfy3w+AQT
y4hY4nu8wqXscZ9P06kdzkEFcrJii6fdtOJinFOT39VhPwZ3qs6FVDnauKrj5wYlnCi/Yx5Xqm/1
SNCl/1F1LzB9Kk5wEb/QGJ/lkNwC6z62+LQXjzSA0o3EwyBdehKmxvvIOnuw5yvWdn345qn7miFn
tVWzgzBRZR0H8ZQgnCe/qS/NRShS2h88yueOqhUqZQXfctUXq4q6hkyufpUaT3VwEqpTE/7DFwUo
NCQD1qwG5e3vO2sJ3MnXzppZ+6+v/9FZIwtB/CHh8Z774C/WbwlnHVoRExkIfj/mcZ8WBWwPcLbR
d9PvEqL8o7VWpX+B3dIg5v6nU/8jZQiv+62z5q2bqjjbCjUQMV8WBeh0CZmvemVbjxuRwVJE8FqR
nrD7yoz+PUpoDD6InhpGTInxUtEpBoyp0V4GtkH+qTv/twRqxwijDZqp3p80Mja/G6il7oSVJ67u
MAHLdx2g1GLzuozFlUlfQQRMP5kYM2p7vPXXzxJ9T6I48mSn1X1OU26S3mhGdEL6vFxkeW1ZaQFR
07KnMnqUY2VfxtgkWvpWA+hPwRCaWT2gEo0ZcS8kJGCd1GaM3NzwNDdENwEiJfJzaTlTV2sve5dC
7LFRC3m295uVB8k1M6F2xxIlFxOqtuZZX+A86pOBqfpAfkTRYwjQDTyI9C1KF7HEFb81sn7Fm4N9
NHAa7MvtPKoKmFl5zK60eYbFLCudRhqvpOvtcl68wJ9GoyuA0CphccMrm/kLE/M66TJ7oWL+BUAk
XafrmCk3qrdlw9Tb4JNp9Q4jdsZEvJ2eQI3wmygRS/IbSp6YCMpIepjl6/gTdDLBZBdTWmWAwF/O
+BIoLwlThWzJn2xRDTKdj5jS63S5zOxH75EgeEz2krBU4A0GKuEYq4rqPdvj1E5n5YpCcB+LAImN
ACCb24ENgTixIjridieWThKdAXInSgyAcBiL5aXMucHQBF/0uFK0Vd6vBYA7HDykAhm4Fu9N9hQp
+wowvQrrWUfiG5Ff2u6AQjbt12l7AthTFPSnjorLG/OZuDAeJnMh04h8Q4HDIDN5G2Er40W9zJej
zC4lAVJCft+0VO85QxgOwLiZPVN8rF4otyopQdrYbadjQoUrHw0ewM3aypSrSqqnGFU7wCPCfQL5
HPu6SKtofQSAjSmgsT5UC+IViZPrCY6xrHWMdFlGmeuJPT6uSzCcUNaKIzk1YuLS9FJa9P5tmdz1
gv7OLMXR4WwJ4WNWoomiaLBM/9EYqdQ0xIs4J6LWNq8xLbh15Kp2lc6EyMWFKXMdzeskPROczoju
w02710VguxQFlZO29sR9hazXwlf5ZunRfWPhKpEL/B5mpO565rtS807wo8U8WELH6eFP11B3BVyw
Mn+qwr3YI6eQIp3EFUipI+zF8dHSb6PuPh9oVzJ/LXj6SouCTRfDd2YCJQiP2JnM92LYR/FtjJRF
Du8FAgwrmYA68AOYAX3c/FJ6FCBZ+5jRbnsNS/GC8FfpJsFtQs7ion41LuOt+SxtegqdJx430TNO
EywjhNxZW3nP2a4/8NulsEABLDyxDNPR3ZT+qnuBXr8dX5Wn7lHfVnvKwpEwTds4e9+CA/gGRhcK
clcETzk3PglZLrJUvdog1r7Pnn1q4xKs2KK6hSJYHZSPdiMvsoOBHsGzR5xTNKTt60d2LXzb8Let
udwhWmCMALaX8j5isVrOj6hM2imsA/A/vQVraVprJsG9cyBsBHiYLR5/Aqmqserw39DiwdVHdFTu
ZilX70b8F8P/1ssIfIIlN7t5TZNFWi9rbZkFd1lBEXBfSk9WY2tzpLCNajWmD6Ja1U8GdQ/kp+ow
ZG4C/6I7KsOiuUOpIazkR/M8JU7quzOhYLQr0w4v+jIZKIOpCFt5QVROcys3a5TGZ+t9OjHopCMI
9kO7GTVmTCtmfITLSJqtSm6tnWjZGqk6yuGp7t/C+JB6DhNF1TxjJOvCW50hyEBCdsjMLwpYIvuo
e/OMPMUZzdA16bao2CFg3SSyZGUCwUPcFjHD7WRxUeeHevDUeaZYC1k7VyokC5N8sSoAIyBxpBGp
jxQv4rHBvxmDuEDzQno6kVISIzQOgqo/6GAwuuso3VeBfKeiHdIjm1yoO+mlYNxFEWhm2kHNNRSM
mYIiprgDv8A08tAwv5HYeKTWTTfzJQfecc7bkrXmlDL9GnSegQnTliBjqtwwFNLZjs+4vpLJsvoC
v3J0hl7+lkHX7oKK5pParznXeXc3IHvpp32/krj9hvIaSOAzUJQQmF49/XPXGmhcodKRlacaigmb
iOXd32hyZf70r8XXX7z+R/FFAjBOIkXFT8Si4jvt9+dag2rHUhCH/Deh7z/FF8uLGaSA6pYFJcuW
WUz7c69ByB7uJTh6Eu+a9/one42vtde/3zmBqETtaMh8KTs/q3JFzx+TSRLqrcEMeEhPhYgv1lHG
g+4h5er37PvCDZLtpe89q2sEuHa+/vTl/QVqQf6qE/n3WyBGQSQ+kHiGL5vT1soqAdBpvWXPs4B2
SzNHBCYG8eid/whBCxqavzX3qnIz2CIJMk5buQMmZiDafrVLmfmz8rfcv39b6vzJP/uz5relsWs2
ka6wefoqX+kaRWt0xay3gfgxFz7djcJUGD80pc58pwreEmWC/KwC3HzqborkZQxXIOUMAPyMjXWm
HPNTEAIcpY6OCJaNKjmIxkvdk0bSVM5kPHZkcCVbH3Er6xdpbcEwGNzqKUzfzeLRYMkhT7SjpxFq
yvTvreP/P7n3y+ezZgDGJwuY4VltEARevT0YAy7Kg1YxtJ+Yah9DUhvw7Hg53Wzn3/5zHwu0Ptxf
UBvV7+KB/yHegqf95bHwF6//8Vgw/4XsXkG+9V9Syn+3nfxIww6oYc6bYZaf1p3fJflEelrf2eDf
dfw/1AzIutCB6d/NhFy4f+ZN1H7fdf76wen9Pl8bihCqndak8pak+UFxBvMwAKkvwUC8FmmwR0Le
RMazLwCP5DxXKeJup8fHATPKcADQ3bPpkQK0Rd7BqsjjxqP0qIKEVQPRSZho+twfIQIabxWSaR22
m6JINgYlCXNYpAbedoi2uNvN5tL7DkT9WRar3FNmsrpAAq2zISOuiBnyRGuG2rRIzNM/+SpFMoNs
j3+wBJesvz+8sH3+xeTgy+t/XqU63T+PwBmF+quhxIQmN/9MEjnDODu4hH5ODhS46TI/kOTvZ95/
D6/vdhNkifwA24bFwv5PDi8OiC/PaNhzv3z02eb66RmmilokGEAAoI9noHeE9ihH9bCMkCGbUCiQ
5uJ4KHcEtOIqDQgb37N8fzWp3XVQZH1OfiebMtE44uAcq5PMzn0knBQY94zTFM1NGJPiKr+NNFme
YrAFXtQqeVr7KUUkZsEuDISpxtagkY1xlieytMhpv9Nt5ORspeL4Q5xfWfnIa8AMWDxR55GGlrQf
itkC/p5cvqqLho8A5HGEScMI9GMIpYuaFcyNuFHJ09HWXYBQm50/RD4UvcbJ0obVLIscuFdYQmpW
eNMDW5s/zFwHxl6+UuGKhupQLVSWvi259NxyiILQ0yxrSGgFcFnLP6UAhzIZIT61rZI8ju8jYxSR
RboB3yxE6z4a/P00A1xKm2mbPiJFhHvzg7b8NU72A707g0Vf0tkV09GStbDIRDgrnYwjcYwOETMC
wveuUrgZb2Rr2IL71LXpri/ZOmcXRpN4PSXYa5Fjefs+xfeSRNqjgFyLJp6gl7JRXQXfrUJ9jGFa
wbbGLDaTQYLnA5PojoOzo6cuEEbOy93ACJfRiO540WLFbO203Go3NftrG/0D7Q1KI0yYLs43ektc
HL16OpcBpQQmVn69jhBAqSOb7a3MT13/4rMrC12Z0VJ10YgHe0GUMJKAZsu1C7+nijaMpr0zOSQZ
vdu4qrh42FmgfESSCBCIWAWA7xJTVfyBeJDxOjnKs0hbK6O+sKuPQlzHj+izYrQJz0ZwrMUXI39O
UsNGs45dpsAfI72b16jBIdEeNOVoMn4AWo+pTgOZDfCBOWwjfEzDFoVE2ODus0vIeUT1ycvG38rZ
hqjVzt9WElIMO2GuDQmeiUV7A92CeDUcED2LCnUfHjV2ZJ0LZkWvj0W3HstVlr4W+nWCWqMnHliY
2V84mR/sf8VljZ3QSgkmto3xENauPx1jc1U/+rTLJzykPcqOHjwsjA6lPdTpE88FcKm4QDbjG7Cj
TsXgvSzo2sDvYq9yIc+K4UkWBtsYtkhwhf6gRMciX6btMkRxqjfUR2RFlyuOlJZcmn7dF9uShd8j
7u6QHjYV2V4wp0OIMLnaVbnkL8QMsmVgFAWPI33tN8BqlYyUI7vkWKKnVPAzuLO4K36jWf2QAGXU
mzmtLgRhS6rKjPJQS9QNTL9xUDe2WRE+uPA/vMKe3gXlrDXOGmKWtDfuTFxaC2OhVgya7C55md5k
7i0Wi3gPDFcutuhW0V/4jBs7zi4nNtbsLLlyMKOimYnEnemy4l2xA3vj1+9/+IYzPGmsPGYD261R
6keB2ixbWzdF+MZuL9uolZ1gsVDxVBCuiI0fH3LgqNJGZVX1Rm5BBFG6c0UDnyaOYwcgeQwlJ9wz
K9XVQ5nTKSKTniN4wM8HIRP52C1UCC4OfoSoO3e6dFakd00BRH87icsu3MmdIw1Li8PcYvTmNddW
v0T1NrJASe5AUPvNtwZTdOXi3rBn4VxHNmuAXY+bXysrdeXpc6hT56VuHtD+mmuVjRpLIbrntaBW
S6Um7qhxpXlO2u3bZpOl6xo1YzAbX9xQIHNRwIsMpkrl9vGemoCgkmPSXDEqZyVO8ggQTCHBuk9N
W6ZmEa9BbFx8ccjWKqELFY+6WiiOysTQAk+ZnNxiyyXRyKoFHlOaxO9Iz0wHPOFAreLKQ7H/R9cX
gDCQsM92VXE+s/+uORYlhU7qV80fcX6/vv5nfaERw6DjN6DixWH6SfNn/gvnAssK+IQ/lH0/6wuA
C5QXYD2g1qIa/FxfsD4A0ME/CBGkYfyT+kL53v1+7gGpLz6/delLjyS1gij0pU4d7Ds+k5N0PZHO
rlB0zEF6PeFbPG+z6ampShB18cVAPzvs6xcQgCjw2nZv1euifdQ/JExz0V2P51pPtkz78aDPsRKq
LcznM7RXCGlpdu8HbIhDZ0B6NFXbkDzIjJhTayWle3ZpZ0gypN2xAhE4qXzRf9aVrc4DC2wQSvmR
GAn/MExHCXPfRNoLnDo/xelkOgKurpw5G0w48OZERPSXLn1sk2Mnc5Jhr/CilUJMRYhQjPOb0D0e
qJJn4oMMq7OQtJjWlSlY8nc0isecdzciqZiT7K0yOAKUupnJawTbrkbKgIF9CrFInBUcTcEoH4wa
ekRf5JFdZkzqvxO+tcPMcU+YIPqo+jiTaCqCfpE81XfNhmVuOPFV8S071HNmZpzNtr9O6BZb9gVS
bGwqaOEzIV/T75sEDxqM81Zl/YvYQlIaGNp0rvP3OAIPjaiHiDs6mnXrMHEGD45+Lxyr2wQMks5x
n0rapkOnOOPXTG0vvHTMf+905w3z2qFH00+WIWoDze523UP3MOwG4t2iMzoPyk7ttZxpfSHfm9yy
2kixYEjxrCKT8/04Pz9gPQbz8ySdLf2Zro03XboClCK9VBPsDqcmwddTpo2mTg8qvwYsDkxfALKq
vGEffkKDykMv41OPcsNTpZUZC0ujTjZ+oZ2VWCLvHAlU+mJiJDSTyWnx+mlouSowACmhaAXhJVxn
sCkvknr2xn1oPDetI598tWsQ6AT7rE/3uEPA9QdLX72rGti1C1hHAaAR3U3TZVyd9SJZmnnfoo1p
PYWBBpALvnigA3n+bgbBygifNfmIctxYASBh5WNX8rcx+37qzWpulORLJq5ja2foh4wV6+RauCjy
DiCeErkiYnbvrtW2vbVIx/JFtXaDCI+mGvi2OZgG7psojm2tqzcRT/TCzhGIefm06e50c9ZCMGv2
rwgfk2xXV07rFN4NBSWU/S2+7GhwrJFvnRx4xJ/oJoRDbi1gi1jdDKGfsjW3y0EtoXqsRnmvIiAT
k31ubq38TpAeR0jLI5a6lEwBt1RXUKWkYSvP+6FvpbqJ/HXjoApch2yzzYcIEL4/HzYAKBblWkDZ
pqUo7Nhsoes3Pmp9tW4H0GgePLOHXmZIjibUwCdJkiOI3oVISVuhmQVU6ETpAgGiwqyaDEblDcZI
2qwNbQkGrmevUYMJOWBZNKKjHN+qJUHP3iqQ9imJclL1nFZ3oN4J7WwBUQbcMyMrVZOwu3rVmviI
FBY+06zTbcsXD7WgEcTkXhMjkeEh/SefejrTFwDrcJ4Y/v2vrlrBP/Ll1Pvt9T9OPYa7Elgq4kqg
IfyG3SVxFgMJhy099efZj/QvTkLORA7E2bgy///9GP7wI9TxYHo1EZbDH46Era+DT6ZWv3zyL011
OBpWoKeZtO2AArGgNlmVmsewTdZFFK8ZBwWkI6fIMJnVgm1lmunpC1Tf4pXHrq+hMNoQ80EMrcei
noenfqPfMPAZ7pqtiISHEa9iD9+8V+iWnr6e4o/2zX9vblMgha+xfxzkrXGg5sao/J7sfPSiPEuo
zkinxN12TLv1dNQOleAKPFXvK95Ru5RWBLUgneYuQVSjYkAH0SbOzeXCuo9iZId2zySAJ+ChJxqN
o2nLXzT+ZIO076allA0JIJiXRjBhkBeisulMVlxxehk5F/7JtwEV0CzOYA3BHOh/yFIQ6FPC/Vb8
/fr6H7fBXOEpuEgwimmUa9hNP41AfzN7/Sz+GHQqEKmVOc7nN0cXFBPRVJiFUFf+UfEHkuX34dIv
H53393m4FHfYDcewVbajGpRrzElJIDfbIuueLCoXHhtbKW8QQhOnHLENVwsx35QTYaSZvx/nsmyA
mxtAJUYmkYlMAR79CX27r3BwUBz45xJXaL8u0kOmHwoM/LEzsiGGHYQUHeQHKtD7wFPojx6y/DZg
kmKhIdCpEVoQXh72UyFF9FXQ0SHeliqSmJubsrmxhFUWUFqBjWqOnNYGRSeXftl+JNzUQ+Rnrg8Z
Sc+Lu2zsFCQ10p1hFLKTqgAghljFQWUMROnAnxLLd7HUHIVVeheeBBWBnjmPwfRLTnhroha7PpDZ
czDwaG66sqPXxP39TaWtDaJLrRJbzeZ5nxUPNbE+OCBU2dslaPLF8DUnsaSgDjM/CITukxcF7F2D
NUC03n1R4OQ08LJr2i4tkb637SI1Xnpw+uQzh/uuh815IIFHCJZRkjtajlHg2Oasmx0hXo4wXcOF
KgBU3iGpJxcI1ixoTc5Zz79XlAMzr6awh8IO+GCMIkA4jiyelqzLIaYIGWRSME5rz2It/5EbszyF
9tRbNeVHSUIvgy3xMr8n+L6Jh7CtmpBOeDpyIW/U6CMRunvPipAD5pjNHagneNpRsWMgoPNXHie4
WOMGxFbbH4vErc//5CcMMjPc6CxfOdVwLv19ewnf6OsT5rfX/3zCzKNrk0G0Oj8OZnTkj90rDx9V
0iVNtqApzYa2n+NrTlOdppLxNsfp98fIp4MWBRVRYpy00mxG+yOHvIQF7dcVIyctZQDufZ5XOg3w
/PNP4+tggqZdxda4JcVLYbRU43g2n/Vho/oPOlM+HUWHZPdsOzFyzRFL2JCjbb6TUGSrJwuyM2L+
lXCKgNMz83yIdSc46+/IGxBHBK8pJD4E+vhcbB2ljcwkt0T/T8QKOMeP6dJe0RnlgMegJ/qEUGjl
LtUTNGeIDjzkb2EZwbJAQ3MK2uROjLMHo0R6q+P4JlOyw24WZzdyeWj6a9o8ZhZ2ApUNqZ190+xg
WjSH/JXNrKLY8q2Yu9gfgiojd6SHqeuQRizkK2XrBh/jxaMZ7FeeAKH7flRczvue/qdGhttg0VoY
78olJKnLiFpXOZf6M8q0IbugBZqjqBGN1eLle/oZsMlZbIoTtixXKVRXyQ4LB+jADOKgGpD/Xc/+
v3eoKlfQL0tifoOfL17ly4BgGobJM+ty3Eoo2waU/cKEHkqVBTsBL5xNA306PX1tFpItzP1051sC
zCbxoEfGRY2UvUGcqMAjtqytjVFV5FtjSo3ChI6TDUGU0nobdXksjOk6GRjeZ8jKpfeek+jMeGIx
ICUZdNLUAc31PuJspF0y5b0CN7Rrx7dqfi+NAHvNmoMLI3xwScPUV9eBECeQsXi6EhI7B1YOc5yB
xrEWWtWpDi1tKWBX6v2ABz4Yb4/MOK4g6W7U+02VOLEPH34tBGlGB6/ScMhPVSStlbp7LKq9iiEJ
qKCpkCLAomI2xpcs0RNGA1AJrGBDLHwgrgQZKXU05MusEefRHzjPMT/KBysvn/QOVXnA6qIVt2WG
1bd505gplrNsM4eyTTBZ0+2qWeSY1ccED+HEL6AFEg3Y9Tx6DM1Lk/r0hGdtE6fvHt6oQawu9JRo
wQck8z1uQlkZuORRSJYFAWZSCr7rOmJ9/j9CKzbZIAzjtudrGBPrVTfCvaylZ1nb13RPAXBAUwEf
YPdF7TBzpkPDI8VxUjClod+CxZIJezG4Sh5zkHsqTa26+yc/6LV5Q03QpgodgNXh3z/owYZ8fdD/
9vpPD/q5W4IOIIM8+cU7zIOew4U6k3+bJ4zcwZ9KSU4cEp5R6Mx4AB6/PzsqAsFlDVEKL5zFO38y
R0S//dtj4te3/qWUHKUo7IQ2hJRouYynW2MvoL3NGyy9iPgAZlGeqIV/0SfLFaLhXA63k75tpJeu
+chwnzXNou6eJPZZmrqeJ2xk8CXrQAELnxypMlYy9leUI44nbgfjWmuPYiKtLGitRgyMDHWcOwzL
PH1PK4jtXN2Z92xO/Y2F2bUyWWOWjcRzBclKQecfIXbxq00zaCsjaTaxhx8gnphRwe/02+Ii1i+D
n1pk/lwVmAEf0//l7jyWI7nSLP0qY71ur3EtzKZ7Ee7hIYEIIKA3bpCutfann+8myUrBsurmlmbF
KmZlBhIIce8vzvnOOyQlzW1faQKjZynALkFcBNDRikNx4SBw+gtjwwmtLtZT8qFbzbkKO3M3m95I
DobtirWiulqOuCkKsu1CjJa32R3mGVs4qDISruCsUArrVxiudRIhuUNo8EbPes+N8WgwVmPctWzn
AjxYtMpG5lX3HTwizMloiZHFicXspL5PFgGu8LnwXCJqMBPK803tdo/C2lljGdI8AfZ7Kz/Tm+gp
sWF1F8QuvaRsfBxGSQ1M9YUlaxG+UwLH1oq9sUwfKvf0psuzGe8Li5RjHePSmb+4ZfoamTt5dGOq
+oEllqsTai6HNiwHlijzvGtlyy97YpEmm/QsTNOEifVdc1XgEDt2zGvFLpHzBKzfyKoM71AXSuQG
xG5WXbfqEWVwyuzXTMmiXMUkebXSc8iep7GNV0D3CB8z86LmR0VMkZFTy3f4JDPCfkkjlMKQzM0H
2dwl85bDGtcHxktWMYvbg99xduGE61JjjLqLP5TwqaIgTo9FtkUQaz+JiAvS4Zl690y/FabgCV0R
iZPWySosi81xtA+lTch7kJhSMUyyeW/ZTJckpkwD0ybhDtcFK1WMoSoxj+JMNs0Hi32ooSTHAVuR
PzzMz/mTsoHxAvJlBH6ouF+s/KDIJy+SdLQvECrKFa7Wa1nlhdgkzbvgmvJ88emiPwpvNPtgmKzk
rnPzmGL7I/PeMm+UaXEdGoJwdJfZjc4F2uybpXyI0n3Xsdmmg5pPZGuE0jt9RotP+kmaYc4+qvZu
6m9VQpd5w7abeXB7+506Y3R2cXiOuYsnZpXYQLEOY9ZJbmI4bOnG1qGx6R8o7bm1pV51JT3dpvKI
alp0YQbtmAAvjqI/E9OXpv+yaNts2jd2hB2DD7ZlWJakTdOdq+6MJdvNaPxUGsCw6FcSDeFAY2i2
0+M0KeeQhjEvbzL7MeSTwxIRiyxHD0xWmHAm+2qvNE65eVXmV6wAq5Sd6EWmMR1pUKUZWYDy1NG2
drSv3MMVzexEU5uHx14ebwazrrY5UPvJr4zR1dtbuTjoV9HcbDXM/RWm8kZHlBoRp2CdxuyU8aMl
2Yctf8SUAU7ydd/UPnIfjWH+ynpgxNkHm7q4riS/XsOCI6mn4uNPgxZuqsZ7MvBlKdDJTk1UbVXM
aC3d7W3nnJKZoenT0J3s5K76bIIH/AaldSPAvSi6EZJry2sYklyym8g3D2+tK7LWwGvzg0rRHvUF
eiN/GZrH4LMWuE3m0+PXtDHvKxQIL8rLiJaatEwOzJqRvr0cmolv30NKUL2Mp/w8kUQUKTALccPK
a4QS6+bWHGCfu5OyS7udXZ2s0TqX6zS54G9xsP8vQKDJ2BmDS1305AkUe8LUV5CGJHNFSBvvVc5N
kE78pwwPlryr5BMRd2wXln325DjlZmLg3Zwq2IelftVVL1GM8OUqGh55SQbcMwHklT7MdxbPtW63
2za5lLN06FEqZyoZMtOahUHUGF6P9D9c+H5jZ9hYSbSP6qci0DydIgqKqtbPsKGFyByWTYCccVGi
5xlaJUoDwsClzaJdqxW4T20nVu9BOa3+U8MAJOlIcPZOru/qwssLkz+91tl3tXd1w4jCl1rae9Di
uAb4RkrgiMtr1NyKp+HvXB8hOAWbpGnw0ixLVCr/ToSM6ObX+uhPj/+jPiIJgcmc4AZ/AySJ0NA/
GmGG0UyhRRQACQy0vUx7/6iPZDSF2L8onn6nq/yzPhIpCRZgN+o4iC0i6u2v1EffDF4/r1lFdjei
RiGIxKTGDPHHPphNUpsAahA5lFtu2n5vcGZYxSWJKyJGmD3NIbxLaOFQ3yrg6/hix0T2QlKKOqNA
JZ8gqHA2Irc6hKBB6knaz37EJYx1apeSCCr+mTkT5OApwnBVdslJmrHo5Fr73BYyxgjF+VLgpzlS
PWyJsIG/O/dsC8OI2Vh6XhBJuzKfW7PZK9Z1KWTzFQYmgSngaLypWf61GbG5P7ym/0obrYph+69P
jUk/aAoZOOhmoYD7YUQQF6SSOkbd70sQUmnGbC6qUURhXFFXFQptEhdzkBNXyLYKTp1ZyFyqJ4yY
1nJTS+taNZ70ZD92SHHYplYfUn2V2aQSKcY6hTYn17shNNye+idTPX2hN+04nnXSUlSmkQdVBkhh
1gQSwSudvOYOd/PDsDWMlyBwwCVnvqlG75KTwWQnAFxKb7QIpAumBa7pHE0bL8TGzjUBQ9bh7mnL
cEPOhCyTMvala08Dq4Q20cl6NlpsV5RWoQBIaWEPKGrDVbHVKdyKOFNwlTWp10BqalUZ8w5PuNE9
BIIJjWDJyM0NmdACFTHhpS6VI/rRpD3qNYorekQXp5SM9oURR7pgKZ9DP7eHjUoOuBrWK8vG1h0T
aKBByxEXKHdgi+e7JHCgAzYc+Ej3PpziXVt0kStqUQsWUvvalw7RRANyKLsChdKIQFApC18n8Bv8
SYfGsYAZtmrN+l4nayl6G4WUzrFy+J6IYwamG2MjPUep8Z5XDkMSbSPh4ILT37o69JMRR2JvWW9c
UepOiVGulSxLeQfGKF+NTxuDWLB1WkyMS6aCqVWlx7Fn0qO9aqR9x73zmeLEeiL07xSVB+tKP4oK
snGV8aSpwbVFIsaIM6aK0ejgJuyHY5e3W3rwL81hsdOYd0ot3TYBtxvpGccCHxsgIZJuBFDnYCBL
rNjmyAuZjJgis9l6kuDMSI7aeaiE6jbcD6Sngv1m/FwSqn1DJqhYGl9JkqfttIth7jQmtVyM3AOd
A39Da5D+SupKvA7ku9MuIQswuCTQPbjxCHbCVkZXIbNoBvti3M8NxA0IK0rh/Z2vDsMwmUiyUMTn
C3n1h2PGe+1ef1/JXL/mn//1HyaSXRrQX7c0vzz++9WhYMwFGaobqjjoOaC+Xx0aC1L1W0cvtpU/
tNbKP5AL2biUcbdwl/0o0VH+YXHZYDfRZUaz8Oj/0tXx7W74+YDkR7fENJao0t9a/x8PSLVc7Dkn
aHDfAi6KCmJUkM2YZk2mZshxraGAzfkoDFPrSa28FfoQjssCI+StZG+KZdTwea3qaIIQfHnTngIU
5fGKVEwMKIa9VR8siqO8v9c4QdQxZW/jD7vFz7PtLFGnr3vpDEvPZMZVQNiUHjU6DOXCRzaU1q26
zxHUBCt5QZ64CaifnPuFuVu4YQXZIL0gbu2GYEXj3ZF8dU9+Fjo9XB8mYXBeF26c99nyonY3l4e8
us6glSCVbFYqskDgy9lF0m9pMWukr7XbGmADvuJrDveHQf9ov+yX+Ya+2dlOPsM3sutwHH7pjSow
89JcrdmBVhoO2uvcuW4hxlBsU+Brp+DFqnf9PgBd/zZcZIrCHgZYMy/nCLWO0avvFbOAhXl10OWb
7qOxQ+bF05kGGkxf5hnBMQaEBpP1tqcYH1M8tmlkXY2ASXgiqw8lj27DBMYygstUvzXjx/G+ltia
JPMVLCGb79WRNFeb4otMR2jw78p1W7hde+0sSoGCIvYb0lHlwm+BChphv5mxzQnLHv5pRVj4ilpE
bqH384QYImR4TMrJNgmKvcyQtBJGwIhzj2xXbkw8guppcTJ4y2T9yJsUX8/wuNxYnPTVMFx67tS4
3Q/zrmpue2sz84AAL1AooiDtYGcync+osqUHiTF7tpTXM+PSoPBlpo1tS8TY1B1m+bPlJkjx5C1q
+alQXZP/PZQPAbtn7TYn5holbsozzxCzZLYp1/m9yILFNMFNDz0nhhCNNuy2tTjc12rqm5fiixAh
DX9kSCSPS9glQWv5DmYj/4HpsxBqxwvM0+42sdtkW0jeS+3md2id6wihr4dAhY7FENgvV8G5mO4X
+yIRkajo9z0iG96f8RFm32uc3TaISFM25QO1QDTdBiOg8dy5Tdr6OF+qXHpa0uBeg39W5EiqkGbJ
++ROi6SP4R4RjLUzPhgAeHBU5Ldmk/fogTTSXJYvmx0Mt+2y667iC1kj5IvDucq9bICEjYLlRkU8
k/m0xWqyK7ujnq9TkxxFYgw83sDll2Nux4QkCX9IhQR2Bvua4OO/jakPqQu3WQKwFdrWQ88vpnqb
oXbXgOqBCOu4nYxAu+2HgWSY1lX78sGUvECHxdVoq2rfGpJf1LFXOSQJOOpdYKeXuLOISDJ3RkWv
qPuIGMqufCr0YZ/3LRKEhnSXfk2FsjWt+XEEBxjnml/Mcr5ezG3U7W05IGrxLPJpZPBo1UNBSNW7
AchFCs/zXcisJIXQW66b/L3XPrLM9vsAr/5iuoD7ZHImpInvzpniQ2nZ61HvDrTiGP4NbUOkgiPS
0VnIql6JWG5E8KoxuH8viL3dIjlupwIWjisN6pUhXVI5v//9/ymGl0JLt/yf3ZhsUrZHsk0pNwre
AjVuKzYV7Dw7vuiCixyFGSWg2CrwATih+5WLAokzj3Ci6mS20F8a+WG2cqggU7dVNYYtms12IPc2
ClTQaen+xt2eLeM3JfnNtNGwQqn891e2qtrqz1f2v3j89yvbkrG+GIBvBbfjx7UnvEzIlignmMNb
rB2Zwf/e7Wn2P2gC6cOQJBF8/c3L9vs0XPyWwV0NUFz4IP+ivkj8ZD+1NOI7hzSiwNF00FWJsuHH
G5tOivdLVNd7DQRB+ki2U4jEpsh3XfSiiwQ3c10CHZTvFO227omWZ0RYw0loWiAgwy5Aqm4vXKvV
Jc3Nk6q+2MgH4AK0X03/gRz3Pq1eYlXdCeJrjsagY6rQixtrARq9z9/55LJktLeO+hJn3XWA2DRw
thrd1Nic4DCMWG/yvNhHPZFiLxPSJZlz9+9cXLIqN2Ao81ZyVJRm/7a4lBlg/PxOtbgffnn8H+9U
6x+OI5M/aMJ9EdFEPxSXNnMJSyVn8ftv/TGXYEEvw6nnXfSbfI6/7/veRsZ4xtDin9uev2COZvby
y1v112/9Fx/k0GSdOi7tsJ9ajdVnhTw6D3o6FS2CgjF/LI5262i9Rk+oWus5A1kBJkJnmYqFIA4e
nAFXmkzv5bMdv46ym6T0nPaz7hN/Bt8BnnIBDTFgjxTUSeG3qg2iaWAXK4ISSSfrcDF34FEsKPAR
GDiYq5Oj72Kmy1UJLN2QSXhzGdF9O5W1dSlWvVabsA5YPu1op+f2IQeACoNWprcdCIvTUEJDz9wa
3NIZPAGqnBrlXBhLNLXMEWI4nhNucEesSCwWuAk7bcenUb6LIIOMyJKVzBeJ0os6Pcf02+tBMGua
aHyrqfMILup7gpL1vPiq0+IwNQ5Rq9a1DFAqB7Bst40/JJjzdNMjeWWtV29pwuyAmjEGuxVHMEtz
yZ0AkrI7Ssx7OwXAGvThpw7itsg7lq1JAWU6JCm5qcOdBX6nt5V4XbAZZw4yvUkzGdggXxyG6oKp
qSdmtZ0wbVsmOBG1bz6Zu2+j2Q2mniUukyUJeGbJioxsKY2iq2drUtY723kpYLe5BRVos6UuJakD
U1ZL1jgeLnJjSbxhR2IvHtyyOfLkYlUSZz8ITqTyidcKdMQc+VH5mvdnJA0SKXrjR1PiZIXO8YCP
DBOdtuy17JpwEH6MadpPwiVW+jZ5R80Fy9EQfkbSNiJOWdNI0d0CeZHiawhfwm/z7EhfCLuraRuZ
EOA2dngEbxkQeFASV3hrFOuygnK2UECZ1MvGNisCr07zrYOiPJGneysjm4pi5CWaiEDMnhuQSLwZ
5kuKUEnX6/tlmW5rnqChJGB8XJwvU4y7eKeS/Tg4BMczGrkaU+Ku8r3h3LcwTGznLAZ4sttWmxZZ
CWCB6ZGRQkFT1dHggEaLhk2mnu10l0SYCVglzgdkLkkfn6b0M8Vu5nT6fUraZYaDR2PjWYL6rUCe
rgo+emFkSCvGPs9LEa5N5jgt9TEyT+sBnikLMxugCheC9pwbH1Qb+Tk2jhNTjyzbluVJnf1lIm/z
mBwszALFum1uImk9GEwucoQAKWM+vS2xHQsBwiT0D12OVvuHY/FfjfaENOTnxtWCuIWSl+PRNDRd
yA9/nOzNztg5VT7so4LvGKb5EPgG7x6t8Ad6tDi5zeX1Qt0P6xYOKImKZWiRx1Kf7Xx+KZX7oCz2
prqL6+m3qeP//UnX0n47GN/Lam7iMOp++eV/X7Na/qz/n3jMP//Mf//8Sx7y+5cUI4affrEuurib
b/rPZr4lmDPr/jiFxZ/83/7m7xOKu7liaFGVbfcKXOLj89fLBUMSEwZLzD3YLHAX/JuhuaLpv5RR
lGC/Pv6Pywlsmgm4Q+Y+EU5lYZv+PvngJqTEspik2Nq3e+v75SQexPXDt4PcQYzav19OTNp5iPGH
Hu0vTT7EDOWXNxCTHNthAoN4DBHtL+qxwnF6u8kj9Zv2KDYnfGwpw2DDKWjD2aj3+hHmzK3UPUU5
QiJYt3eZ8ZmqG5ob8dvZvq0+Sa1AwU2cuxCHfjk1Buc23/edtktKjv4JWZEZ1qeinF9ihc9uvNbx
xzhXUULI5J7/BDnos70+I5TcDea9SMqMzHI7sVhCe6ZeL9mr7biSaXg8NrIMzy48EwT4oDAunWXm
pBLuRQLWLOue7ciqxadrJO1bE53RVUpM92RYaMusvxiM+i2MzwYM7FlpyEKoNZrRK+J4I2LrJBW2
kISWQZqlLfnaohGRkHcCB3B7BtZq4DxFcwpx1JIZJA4kA4BqFvKEfIJZgOBvu8yYnaL5NM74rGeU
AdDRqpmujU4M/JbShJehnr8KR0WmxU2cdQoIWH4RNUg7+xfUvuFMAIRbCJCxsGuozbrWVgqz4Dgy
GRBbF40lw8jZmpNkmDo9Vtye8XvnDmrlggfP+UIhZqqK2AKEH0hiG/a/kRu9apuUkTchqgQnPhNd
fGVsxyvEFrDtEnJN0Dj0N9Dia0jJTlcCwvMb8I0haXrNntDQBplpYJ9jVB9z8W4tvNa0vvgqE+KE
o0eJS5iTlRhdMUMXMZ892CGBcFuiftkEeMrU9DM2QHkvFt8oOpXcftDRoSDq7dHsa4286siPUUa4
1Y8ZmhTNy6pLH76n0BkMJtQjIQ2jne4rnASdkK5hunm1vnLegelzP0WniprF0ypmzCOSAnfkajLR
4XZw7mbbVlY6s4VKYn2gstZdMMl3llsn5clhvxDnpxDrlbkLJFeDTZ4oMo40EoHC8GzEzEfMJr9k
J20hHxVWbPCAOOJZIcWXvTcM5wLor275g6Oszc5VJECewGRnBbzFMK5njbFE2++WQdlH2bsy6NDc
sgcNFdmMGCWIvZ4bKn02rf0w7rhJcUSw1scvZI2VFwB0mqVop8HFm7ge2/JZS3aqfE5t0AGWsx0y
Z7OAL8edRCSgei8Tq5OuqR5aku6lBQziCDbfWg0a+YrA5ijiLnlcrE0svdk0bOS8uI3AaqQv9jk4
ykpXeINIsI4erA0hxagtK3GTlTnoaF4pVZXCdcm4P5jJ9S7F/qNlFpa0hHaxVq+iO1sIR+TUvNhI
5jQ2OW1EHDCqEy4mc+Jz3ia7AjCp2rP+H9dlUB+hjKIaQhANhYAJflQ9B0XE3xJ6WCkQ3FWEWEL1
MbCcS6x674oqOATFAe52q5if9dD96c8Nx2qHd45X2ZeTKyuQ9npUbOZaWXXRo5F9CNio5Dw1RvEs
9QybRtL0GJWJhOUYX9ggP7QqIDiT94mtLBeFgg/dArOLJmcrjyoIqfmMU8tZlfNWRQKrZM8dfC9R
dY8E6rHZcyhEIjTnGnWnYlDmh2/5G5nasrkO+XSQZL0O3uTDSB1/ZeIuXP1nqehlEFS6su+n9Clp
re1EAlzwYA/tt8yUEpRByBNdKpcIsrCqhXtWazbCInx96PYDDPHyXkF7UI7pkXn/Lh1XeOVjEkVb
AqjE1hxkNG/ACWfdSpe9YECcNYenksoFqoJHUft3blXR3okLGZipQJBwJf6bakAGOPBrNfGnx3+v
BhjUgNxhnaHqlAM/tKps15Eegv/5nYRCDfK9GvjNP4ZxmnU5I5cfqwEL9ioliwLm65sw8Y8i6ffq
8beSLPzEupTNYVn8n6LPz2VcdO1//Qdy+T9VA3zrTG8EAghHtVBX/lROatFAx6Oq+7EENp6Z/U1L
bMeYfS3hg0pzcyqtS09INhosg/CHUERnwBuJk6che1Zg71govmWCFRQoKpKtXjTUGmGnu+xWVs2+
HyiRe05tje1bZqSothivDFZ8VzXOnaoQwuh8afFBLhtGMNG+s/OtQSKqFm8W+VCa7O6S+Jxrp7o5
9gRuFYIuZanhvcryHnHXbUpmgt4zDBfG3jSXyS/SANCXbtKCDI+H6Gpq1u0IAST4VNNdkHGqoJP3
QY46pcRBWIWQyeP2aIhUIIcs9YyNRUdMESU1X+CTmwsZZcRgNF+dh228kdljChOYa6yd4DBU+8W4
AlOsDiiFwKzQSY0PJAY/87F8nb5pcsD+E0l6S0tBvtvV/K7xwUQs1a7CI7c0ia1t5ncGMaX6RZ/8
FhgmcehkZZbqsVuuRs5hkNfxCykJ+jsUDIRIIZDH6iNA/rWPSKtsHuhUJO0mkrcEj2StbymgOqbF
ANI/nXqn24XYxlUBb8xPE/l4uE5QOEzyvrF8SrUEmqnpydraQdvAIvg943LWzqzQw4BM497LkXZP
TMFTDe/PlpA4GE7yB1nf1FkYVA8iL038M/ASRYX0RBjOcwC3s2sLn3wF29q11BG2Kh0JxtvYzlZX
F4goWn0OgREGHM5xNQjIxboia+Zb4r38gLowJSmCBYjIcoMHDXtH5WA+WtUbMoXE8RoN/Nh13vHs
rI3Q12c4s8BzKxtve+vmlIWmTRd6MCkyhmmdD8AWc99OjeehNQHE8RaVTAeeJeuudpMwS5kCGD3s
To4kpvLGVqsnqI0DSfMjwRP5OUEUwE/F5wJSJCUietVdO4i0iTQgT+SgFXdRuM7lT6fUQJRvbBSs
WKwRTRmrLpef9OwqlR8kfnMcTNLjhJIpe2IMM7JEEHE7EvuhOj8o9Zb6Bpw37wHZHZDblmRKUAih
Fl2Y98uGa/NSkW+DZWhCza7M11r5UjrDdYlxvuMTWlCYxhSIOQAMdQbL3hGgPDjWo2bM6yi+jOZr
lX20/WPOrZe+/30Pf8bZtGMMlTme9f85m4o//vPh/y8e//3wF55YXWe4ifPwm+nweysoM0sXHehv
bSL3wveJOo8B4AjgUTb5N+6FPybqDD4Vpt9szWXS0P+ifkrlC/3UCbJoZ5Sv6KzpWbqb5i8iod6p
h2yp22yfQ5zVy4exJTk728OcD1hcR8ZGbt6MNwSsbRwctM00hfts9B5150o/oQSmjxs9o+5W+W/v
np/mCD/eSipP/5++NV4USF+sOOizv9mof7yWlthSZ5t4T4SFV4l5a0rrRrkeATcXmEpugE4DbsWO
ZF3gLsnGpWDEhYSX072Hs83ic6MigpQ8hEBpdqNBp8F+TGfZk2Xlyu2qTb2sOyCpj5g30jJI67TY
hAZycjQ/XEXGR/ZJ38MGHc4PvBpSlbBgKnRfbJ/fc3Vyu52ketGThhx/XJG0qzH8GVfd4zIfC3Pj
QAljE9ntzRtt9ttX/XUhrybagtGP75Pe76NtySdfPVf2drJ3kbPJct8hJfkmVTYy8eQolTPXunDG
kSaAg5qMcfNKhwXVtwcUk92Nw1wPjSST5dgkAsp+XIZmO2frEwlbeQAvbGHPRz7w7BkZACnXASYO
mgGRz1ul7w3igJbaJ2HPzdNon8sPyv1iyAhfgQ2IcD2cZfRyo7oLx880bbaqubFUKE8inSyJj43K
yFn3LVRshcv1Hb4tgYJ4XPOaZwkLEQeXLWpLBYzJVjA2ggfOqrBDNrUiLEDMweEgBf0D9y3h1NQX
vI3qWuCkpPeAxfSLdJcv76S8vMBNkoZNfGsdbWjelWulL8M7wv38RELFsBlwaU+bTNqh8C95ypfH
kHxybkhj/2G+juWlN+56vh1F2sf2QSZRNrtPHTcAnznc1vLJ7G97OjyxcPeN6aCEBCLpnw25G/an
QBUtONtU8gdIWsqrtfNkhpMH0sQjWJkvNpu+afoqVUoWujp+dtk6SeydiHBaYILwPz29QMHFohfY
MearaUM4qASaPoOevtcpvlHHqgjIZ+Em9XkKspYRZPRKACMZztQm8ENMFFGZywIYcodlgAHrEmBU
d7+pmriLbHoekyzmA6pZqi85JopE34/KNimY558sduRqlPHZUOqXimKAeDkT/C8G4QrHFuZAwnHN
fB0sd0gJ8tda6Focl/02W/zF1aChyM1RbV+70vGMo2BG3dsQrMR+wdQ2mT0fKcaaaJu81FuVvgXp
JTv1HO8JRn5AdmFykckSx/SQ73UYzbQkUJEJ7V1PDLeRCoPZQ1LXqruObqvQzpb6rvEmvU9Ghq02
9C6W786H2nKtXgz+O/1kAiHLfrGdT9mXfUl3lXV0PoPDEt+k7ZfKhsLa915NzLnt5uE7SuHKgnoB
8A3rVs3IRFbzXW2RuCOwWtdQUXbSruCnKMPFXxCjFNtlcDt6bKt4bWFoO6gVVOVRy8nAxL5B3JTa
X5rgCd21/VbZIsG9bCEayF6Cs5iFADTXEi+CyuJ7IEcMvwxGDpHH9qx401N01EVkJIMqpdhMPQmf
Y7PcqTxXCDp3hO/FmwBwmsxXid+CN6LmUAUsTZljVVy+YsSqsZXslkD1pI4wL166/mVT8rMlk3oe
GGRZuO5KhKbUJFiINkqlHYZvGsjKZRiO+MnPYU23xJlpRrauhaLgtTuivDiGAZ+kgKkQto6qWjm8
MYtd/Qq8hB1r2byWFC8Fe9Tc1N45JYYxpuz86vnQNnxceuAj6kvdURhJuD1gf0Lzi5UQubiwm+A6
0W/xS4wzZAVri/YARXcAQEdrD3gIGsZ9XYQLiMk9JXxm3FeE4dSWj6GTGBbiWBgJYBnS/DT0Q/6q
PbmjD4RgRbtoE1yT8AMzj1a3FeAldIvnTtvYh37xQAgBL1dYVB1VMMHn9oWnp3QtxOgWP41HXzKx
Dqm89qV6tvfdka/JB5MRG+/ig/NcX7r74JEzAyeEa79wdqXy7q5GXbS2UeHz4PXi81+M+/n6+QO2
BHZXG+nI3mvVH+ITQJ3UxVdq7Np949G246FxVkRHxbcyM5ONsrOv7UN3HZVsmBnhVE+kAfHH0oV0
51V8zertK9HRXsl7c8TTtGrJ6aMCPSlcv5/do62tzh2JX0zSmOJyyPrLKX7UdjXBeZvhmWkFu8Wn
cNveOG8LaJnryVv8+Fp7ExZSXUM6RIgNFSNz4ddS/gonXlWWdlD4X4Zluhd1vI4yqR6DNyVQUkCJ
FbRKdb7VUJoCgDMVlJ7dlaL1H4p2pT4vW+ugK5wGLPwqzvfQm4waaWqbrM9wLVc2R2CMnahijDt1
MfscBzvkuIrdJGio4lt/0IfDRLcG/uc9Bnd1KaHEn0eEwMhzT0N77plAJg/5XQJz2DFyv2DJXzI9
GZfpsCDUDtt5rTG3KohjglFXcefOvM3iZtzrfE9ozTYjny9VKa6/pnQVWeaVjNKvjd+KERPPuuEx
L+FwsB7MeAVrLvGDE4qjcGcrx6jjoESzqzzzL+jBniuO+BnBi9hB4pVYoRwbQLxjqG536UPCCm+u
XVwTbjpr+9ggo4s7WsJejG5dKr/syFPRalN7JEBObquv4RXZgZAya+1Gel1psqvHG4v+RkM+FcWb
2PILc23OgPZ3hXQPUXdwW9sLvnBvJB9FeIjJFcpbDiDXinG9XQ/DwpsByyBKtIPktL6ayZBY0rPt
KSQjhoiOCQ3yTYJBEwy+/i6YNnq4tZbbQk49U9oa2jYYtlm5rfXrKXtizWS+qDE4zsG3A1fRJMdr
OfulrTCvwWRBXv+cGa5lwuOju4Uaum8dPzI884rhsoW6jmg//kLub8kPhl1mXHUyeN+XIkW9m/cI
zASeC8cIRRdgtAUyUnLd4hysQmMFOoMONkOcwUhreguHR0sUOcO5vaEpE+UBuEvhCSCpLtho9jbU
9km3bakHVT9IVkH3QccXDeSP73ISu1QkgCcmj6iSUVERMD7WBIHhqtoGX22PDOyN56TCNwMtKngU
MicTM/on9UivcgbS/zU+XEzyPFiBQI+IuhUypcrcDu2aSx1/IftfFfzbsqqGdQ9sNHTb+EkHNqWT
MHqLEauktiw9EJqkw3Xdugk3VOVEKsyhyydv2dafEb++ndc0dcpTy7UPZ9PwwCMzK7Z9A89cupVm
n4LzhdfYBORGojw1YismBgi0yEpwGIBnXhucutemdDUMDos/9GTQexAsUPchph8XP4T3OTwyuLXY
p1AFQnKF7Ig+C8KV+RQ+FMoxRiBWrC0k2KZYM4aA3mIPVwElnm6cJKCcHCnRDeHRZDWMD1rvwacC
OdvMPlG1s+2Z8m4O1guMMtVjypN1mFlJsfLkmIJ8RWYzN8ZX0FwH8eIFWJfGq+KuTqtXMpot3lEA
FuHwOp4C0YQdQy5yYzqvo4NWu48wJ+qN66cvybxGYWviKa0ZjCwUQgOXeEDPHt4o8Dan7IqrL0H4
CYbjSLVdvfG5zKc7CBz28sTl4KQrBktt7jMvTZSV/Vr3R4yuY+9FjylIXqz58H/EdiWjgsVzMHqE
fkzqhnUObwsFeUbhVR858YSVF47bZTffYIMqI36LyxsUgcsSHPgfdR68rjN5H8SV2bLLi199mF/6
srNQEcCBlaHNrpJL/8Dx8sKzNu4Dggnv63FdaFsncVmPQ2zASTDDVNplp1la2SgvuCP0M0ZOpmMj
G253fkC4ROejPxODOr7Lx5x/RkWsiMK79Gq+V/jhV84jQgGS8WhvNuZx4WdfVsMN5DDizvSVQrpg
jBNilUIvAIBCnYEQ5J6VlU6UH+y9j6JmiaYsnFqd7Hdd+iiHIWHZmpdTTKnqUq5MJCXvlkGwy2Dn
LzlLPxIAFTeKfAZiJkJT4iyAzNyKuExq08CXez5MAEf9MHVnoi3Nw0AUR3AisilEB4mbNqS4Z3Xy
mOdrHX+esxkIQe2uY5yZCHShtEgvNbSJUKRlbqfZb+gqOrejBqr53OG49yVSDZHAvmep1weUL9if
KRXXZXjUuD2YFiY7u7+bGWqRkDmfu/od+Evb7uKWLOAz6knydRLal3KbVtusAzbqStiUW9/Ujkq6
HZ1NH992oZusAbOKJOfMb6DXyICf2QsO+m6aYD+ugjOJtpzGE7IfjsgvwvaSTnzO7HzNamS4K3GC
83Yq1w5adGoMPjS9V2inmCCc2O3fJ6JdKqoeTHjrwfK66aWMts14zZ1l2B4TvsDgK64koos/Tf4S
1n7XaK75bao7MlxsFqvDZuqOCqE1JCoA03hxLPdTJiOeDjC42MhgtrbgLst8Up1tYn8llc7HiA0l
Et6SblZmDSiMNHTi3StT1Fbyo3wDxQ+1tMMqNfZElIpI/rnOhD1pRSID55iG1/D/c/cezc2babTt
fznjiy7kMDgTkgCYRTFJ4gSliJwzfv1ZcLfLX9tdvtXTrupy2/4siSKBF0/Ye2209ojYYbDWq8ye
E61Zv+iE3Nla7F6mOdDZ4dDDph5ywVeuzNNZsyV2r7gw2aWGPLuPvkkCFvx3ZKbVioUY2xCotWHJ
teCGX6NmkzMryIdwcITuaQyOTXXkX+qX0bcrbRuldtfZNP1ecmAbhGSHH8Xp89qBY5adn1a2G4RM
2/KU7qgRm9wpI8Tlq5RhQXnsmHWK1gLYM+GQPMlG7CgueGue/5wJhDFhbZbKS0I5H+3y1uW+kAnu
+TL0VS0zB1+ErHbKZaE6bKZEiGZUyPw0aI/6WqDykOdUTGrkYtMSYe0to11JiTcHpfaBqzuFelV5
K3gs6yMpE4z1rQ9RuNTTstDsiJL82h25SuOPeHjwnmAA4q3vqUmqeUhCe8NS8RPLAMTkeYt0D3Sn
FQ4xwp5qzWEo4Hjj6F+PmKjEbpF8FDtzLxAda0J9LtxCv2oIjgGDxDureWxnfWRlN8CWc3VPuhOu
oyXCScKrmoDtuO5U92nr+7bgmxT9LBMoo8yyu4lpdMg/61W5t7bCaPDny3KeGnvY5bhjJnbcbQtN
+2xQe4m4lgUe27ylGRju13wjwfTcS+NhDgIReOxNBHTWyilg+UZYK5lOB0Y2A/dggoh/4qm1b6+A
TVuWh7BGNA++glvQwBr5RdfvBbNnRgpBtWBnTC+ubXVvM6hcq9FWp8X3DHKaQHn3IpHSBjbdxA4Y
Mj+3gkFTwH6T0XU5g3c0rnFrM/89HQCn35YzmwS31njPrF2mPFS+uqO/8wioVkfYHwkGPqvytymf
t8bDLBK5Q2fuaV9etZwcMcxiIsnaaZyvQ2R0UwaKAO3V4FP6TBWBwx0xPx0Y+WLu0djqGhQ0anPN
EdBeeD3hB70l8HCKEh6jsJp56KnbeXxcsZz+aTExIwFPJn7jN9ljELaqujcQx+AGnBmuwLbxWrOI
zdMb4oRFNC4Vy9aCY4UJLtzv5kkSsgNrp5e7HMudiQWrLJQjX4iLTXyAl/QsGyfX/Of40sCblmuN
RrHeE8CcxheTN0GFzilbdgcUofWfRWR+8cp3PAqccRRPnPoAiA4yNNoB5tBV9k/ewxOEOxVkWeJf
l66p9FzX5yx7MtmHiG9G+uSV8PrbbRLcKLtjPtcAz3bC7YTTx5yeWXqomitrBx0dHjlwRrTypGXm
wRitG8pE2Bf1C1IEnothuqS41hglBCaZXvbY73xckPlVUDTIMD/V9OiFjRcce2GRf0/sFqYtpS7p
nDLHV/ncyc8Cdh3tmneL6qcCgRDem8BJCItmcAaKIP1CiJBBH09XKmVVvtFFRGu9LXZgdty42kjD
mYOUlG3Lf+XLYmnF4cRM8SHKNwwAw736MTkUGWHCSSeNlzpM2haCPXASCffcoT2jNRiBkmoH75wg
WgAAsp1syVqy7gCCGmckOGdU7xQn1Hg7Nd8yv8JY2TyzgeZKTWhugNbikHWb4lP3qeneW2mViESR
cU3oO0ugq/NO7QD5u11oj1RbNlxMKCKQMQJwZ8L6hvYnoEsaduzimBW4AJ2q+JhHTylYcOGSmXYX
YkbHsUnM3dYToL+ttK/SW/EPrHvKNQPbId9l+Y6pAleMHzDTxVizwNzA2ZADfS9dJVphnucwKVjd
iJCe8Gl9VZmbWpuiPPYbmlvB1ZXVaD5BTM0EuzjCYbfScxk+pZJtiehjVpO/gmcnEiObOIZK5hbD
GC5CuMcc0xKmQ/q9xq7zp6qhWrzJ3iEb1ZUsqMs+RjIJ8DXFEamdlSBZq95hTmfVSMzDTaZVfB9Y
GrxrORYclXxdXwbNP6f9qavaBETfv4yJ5irytWj2LZFoUl0+Jaz2p2ral61CpHCK5HK0ZeuSY57q
p83Qw19mIAXeDn9kP8OGVu20oe9Cbhw70Tc86jE7MtmjcxI/yhOykh7rNMR3xFAqABdX5+p+rhvm
yCvxWOB0a2walnaOyIBVt6ie83gf7GKgBYteRYVvYzStmHQw3uHBlK/g0jP7FDes+rhVC96M3P7/
ND9RAy9tyGeh5aDJxxF3z0kOf6XRHpRD79uQ9/pFzCyP+SqurDcSlEVjVaNCVe063KjdKmKEb+2m
S5xy4rsetTyYhJZ4vfTaD8Q8FUtuiV8W/v9hbT4vxX/VYM4rH52lCUsjmfWJ8icJXQN5CttjG29J
XPL6cyt9he3z/+4GzcDKKWsqkAAD4q0++/T/Rj4hKRJyhu/fpJ6br//7f/jCv3797xs0NBKKiiJS
AvmJ7nVG4f2xQZvxdyzDWBEpv1pSyJnldcxaSvQVImIJlkt/aCkxnhJKA6GPj222pf4X6gnZ+KuW
kt+cJdVsJcV3MP+kX9dUrdJNqAAVxnLvMkshMl2zr6a1Z8FDwoh6QLY2sLVVmbdGyNkaVG3FxXnS
G4DWx749DtqzwcEsk1AfHTxsoh6zO/3gDOzO654eV0C79ITIfNGSplnKT2pMXx/zbCY5k3FDOuxn
YjiwlUeE/69hqWzMyAFTsavirpouLT5t0UTAJ3p3ZZ8eKdCS2S+gLIBvinNri9l7bqFHAYx0cxvI
eZ8oyzotuHlG5wovWuiveuYwqviuavANlIfc70G38cigbOFYVbVtdhqPkvE0C+9zhuwWT6mB8nWT
0vdD8mwXgzxRncQ3Tys/BkJ1sPGP9ARSGKZsSRbytyAtDQFwN5vyZM1QE82ezE4iHAn/juvqp2v9
N429gkqR9eo9mAmZD5OiRmZNFRE6M+accT6AlWBfagTTE7PWsYxPlmFzb+HvZwv4MpUzDrZHEUX9
R8Ka2EC3sQ1icjtocH7906Lhqsmw63t3Np2pS+1cIStMa+sOpVFhDuPbXQ3JRdP28c58D9K9AeY4
2vc92G5UaQT8EooI3/gI9yb5QqFNTthzPPs/OvGJghNwTXcXDt5agKGEiaKR1x6eCSGEKDAyIbDk
7iHn4GFFdGT+rDad13Od+W6WDP/rpxyDUkCxZQ7B3QvZ732JGWoULCXpqbUAmStjFLjAEpflzOYT
SBfuCRRVm725NpDJKybzI+WQDkdVdFrfhqA0wXDYmaCf1u03iD4CY2L528CV7+0ALekM6FSKnAlI
/i3W9gnvB06DVjoR3F5Rsg9zRPdgj1exOWj6tbhlTFRk9UNEH9l9I2LwtYOcAw1ymWs03xbTg7Y7
sOTy4mVI+ahGyWfJP714NPLFKFzlbrhIypQv/VyHA5YTo1PRxQx2XfPWlQ0RRYh4q3Be8CLqnJ2j
wyzzrNF7ThqEqw694iwElWdJaD6LQxtUov/LxzPHHbY+3YCWAtEOt9LfHM8Y+f5yPP/l638/no1/
/B5EZ/CM/P1k5t/OP49kTEn6F2v5D2GbxoHNcwIKqsiBjpbij6NZU/gCfv4/WXz/VUDlrLL/t0f0
LKxAXTeHXcJ2xub/7ydz4aHTFJq4344g6kjDIqugOkvp2ks2WHkj5Uw6JGomL9gbzTWTu9kpUTN8
m4+vkoTa/NDlz8U0X74wS1f5sNbzcxqsp7WemszLDx6O6KIL7YLyTyT1oITlXB1a+Hb1JaX4+eVD
+A8VBzzC//QLEQmKIJCkEnVmNfz6qDGGSGxSy+i2XPMa6c+wnqKWNuWFs0i6MgeVgiO52yRdDUci
s5EBmMiWWJXOsdKEbYvenv9YmvVFLM0w9laGW5ov876Au7BmUItEjpwOYRUC7qT9MWukFb16isjq
6ndw55JwzwQXkS+zAuwlO/IKyPGeHWiVfDT9aMnKn1COGt9kJDB7S7lzcTuFa3TmGhuXnCk0e60D
Cn59o9JQJ5PFYhUUCSeKE6raziAoOZTvhEuyGeS8m6xF6B9UBIme9ZKJ32yohYLmhcwyEjNj0jfk
9AQiRoCONZoHrO44ND2Ya9k96fclRm2wZ3K2rJR1ka/9gQE7jvElVBjgr8vokw9azl1xsj1ACeJa
1hD5LtDGDa16QX+ncuL30bHRnD4Nt2Jkt826E07G+PAsKNmM+3BDYT1jx08ZjT5xJTxn7ymBmEbz
UbFiUchJP1jeJaZFXZMDRk+Td26QbutNdexfI0gQDPqru4TyYYnC/Ll/nZvdy9jijV6Ll2E7OsBv
bKK4eX3XjBD7M4evuNfKb22y8ZeP3kcaMls/mwjt61WMol+xBZ0x0yKlWC8c8yMLNhrjh8yydZ0h
1GP0b2jo4ExnycoUyAlZGiypS7E9WcmXRrDLPINBrWngtzMTxWkMNySSi7Q7LAubGZ6k04mTnSLs
epqs+e/a5hbwxsUrSTsnDDDMOc6OVUr8Cr6aLq4wHMnbJ9WZqZGPwT5ZmihGGR/Ix/me2/0vn814
ozmrsFDr2HH+/85mmCV/LZ3/9PW/n83mPzjwYfAbMLz+dQr/fkATwkjXgjVbknXKY4mz5I8D2iRh
AtOuyM+CtcLP++OA5j/+Q3iMCfy/qJ3nyv1PBzTff+a5WjLC67/YkKYu0adgIis0A1oxCOJLReT8
RAI1+1ekNxDkU019DnEAwYR4Vv3UKb3CBRE6O7k3gQfejhYSe6yK9PLvD1t1dlv95cVBU+NxyWNk
/nj+dNgWlewFQk9CTp7hn1E2pjZsTPaWnQmOZa2VOCKhErMgCMJxO4kITpA1GVXqcBCXHebJUBq3
9eS2+bKIbhTDQYu6lcITOyoVcduD/MUL6Qcb4l2AFlaIMAf8jD8NNe7QLWZhNJqNulokHszNBU6e
r/o7ohCskvzVx39e+bbq2Va5QrCk2IX8omS3vFYWWDBSJsKQWap1QYuATszC5G5Dw8jLo6gvgJ1R
zo1OhNIFXAvL/cYe08uk2abOa1xKptMUW0Hd+AkJRK+tecJyFKl3oBo1MzcOrsap/FME90kEpMFM
YldGVKI4L/MqeYum6DKLxaF/VUoHmkSsVsl41pSN3qKqIqudKjkchoV0HI99j05JWHvlo80dqbCV
YpuyK0yGHzqB9jt6DR/hto9X/bAOSTvHIqKCukiZY6blgSkdM0OjwsPhQ0N0VFl8H49CgHd00jRs
pWyYNPnTGmy5cYMfXFuCsmEET1PiyY5wZGVw1I7em3rynvq9skWQ462ww5xw+1/lZokOfHguDzJY
00eG5k5z1Q0Teib4Ko6PhXDXnjmiXzoi6XOnJ63wnF2qiIGSXbSnQVoq0VJE5rbw/DWo1J/xTTha
rBFX6h1QuqYeBKIZyTdCIJQsZiNphfZhJbHT9JYsMEsWF+HJ/64uzVX9Tlix8emcI3UdxjYX03hv
j+oP6sR40W2wiEEbZavzTFoXQU6DCNsNYblj3rv55loi8GYxyAqzSJ6laVXp27qzQ23V39iFRzjp
SpzMjNPhhuI0ItMhaG09tEsjXpahfhznyMyID0BmWkadUbTIW/SovkxK43hmEpGBECz1jtimlgUb
Dcx2FgMZPqvGGF6lBVl8JCgl9uJDr+anoU+f9QbT1IgnvQs/utZWM/AkAaKfNrh25KRZ4EUUzAaS
SfHQsSkTuK5Vdujhe+nLx67+TMWEIVO3zK9Zri7lOYSiYhZsfVgWEVFTiRRePzcmSzB/Sj6G8WA1
TmDmPLfk56Tdp/E+bF2P5UfYIR0Mzl6HgKBAwzcwAZee2eT5ChtB064EFsWF401700RUj2UgQkiN
SkD7NPJx4cl7/mXtuWxgxMBllCvZhF9NITFVk6NPwIc2EYGtltukq8mzu3fmajn6/2LpfymoCZnz
tlth9u1oymdJB/0hz4y3CPNdrHTwQoVr0nR3Kc5y8EkUcxoBlWXr5I1/F4Tx0AXEUmYQaPzuQifV
zS+/+ZqXHqhXqQhIFmUzZVTcGpuKj7lB1Dc/5D1df/YQa4q0+0IrvXpj+ibPQY+ySlnbfSal/ioH
O1W8eIm8F+i4GTbXmRsKh1G1YwsCDbIUNoAsV98R5z8IBPiUDgJRcnU1y3O9nc7r1xnaBsXgjlm4
VmJnQkMFlwthDJu4q+hm0OND81Iy5gtwkhYCWY0HVoiVvjaStwQirA4mjqJz4O1F2oVGS98+i81J
VXBzYOwf3Yi1+qyI3Dcd3W3u1KEjd44fJLaoPfrypfXbkzBQWWFkHFogOeyszXQzZXuteESCvDBG
GUfdsMAq0rBaYZlZ44vzUpWR7KnwPwlEW47sm2rQ+nNZRLM9JS6WgPj1f7d0YQjKs1uC7iHjWf7t
Af43beWcrPPvpct/+PrfSxcLUgdGLLzTTBMpVfjK30sX6x8K8zYZ8s082Pt17KcY/1AUWkhRVCgs
ANEwrPtX6cIfSdrcdZIW9F+WLWjj/1QbzK8b5KjBLy2C15lZOL82YlWMIAk6F88ltqat4qLGiguX
pkpM3Am1VsGw6TkNCCffAE6Qx2uWXuth4+sXwHJM3uIvAxXgsLEAEg9r3Koj0Wuhq3ju0AHN3ETt
+ONr6tJXQI/XG6HIF1F1YNZdIk5LtxZGVdavERjlux+d8IEqFqKk6NawZKhX6Opk0RlVXKKcJyfR
ILRvqcxmz0sV39BXW8ZnhXI+T+1GcC0evOZLVz6wwpqFayH00IGp1+JBajjMHGQ5/IBS3klYwUnD
mJKHSgJWmLwkBRQoN2lA+RKqsRzerN7Na7QbbiWzLXOg1Gn0mC3B1YDlJMERmz0vo8oOVvtzCpSn
QVkb8qYA/ySsQ8tGeZz0u0gmHjvap+LTo5ouTK1S9dlP3EDYwX1rze+Kx1rfPKW0EeE2wpDb8UTe
mqRaI7QQbEU/SgS9YujuQ7jPC7jCMqJc2aHv81uytpcwheXW5oPoZbBtG5S6NfD1C36Asdgb6brM
9pK3M6M7ksggYl26GAlH6WCjEcp3Qj/ETLINlyHCIvkihse2efNCuEMUIGDg6eegtnElpJs63mbK
Sr+X8TofyWNBRXBO4pvQ0GuykHCNwQa+zi82KSth2Pm1420j3khZRIrbvwnNqa7tsT5g1UzENTO2
zHgo8TW07r2+76w3ozuOEi7RMxiNxnrKfPhDiCv2af6hlme1OZM+2qjrZjgJyr0bd2O39rUTS0jF
u8YxAknwMRSC2ylaI0zh1VQCG817Hhy0Gq3jLq8egka05nSv2m08Ipq+WeqFwHCvO3uoO/VNmF4Y
HsTTkxG8B+AQE/reUn2NlScr+RCLNZuuiQDkDqyAlr7I6WsCj1R+A4ii8/aEV199kqxtAVDNuHYJ
sUgAUeRr11z18NAgXAzRC9OO6zUS5e/MgiLLHt0y15Q3/kdCUIwA5DrZ11RPPXv5Mn1x+qPc7TVv
kfh3khNg2r42KGI0761Q94dnErhq5R1I4gBDau376LAYuPubnAFmc67ffBWM9lkp7KBYacW6fUa4
F+l7i0XYVTcWQ7MKP4Yn8Wc86hSRa+SfJFudZ4U8/G9pE4T2+ADcI33ouFQKyZ4Y6lPHLPJbedNZ
dGY2l1NQsWt/o7NArmJI1MML9da+M+HgsaIjvMelXiJUYUu3KLkxQMGYmKNX9btRrtRnYLsPfYus
tLuY76wQtXo7aouRTb88q+9YQQ8o0F/DHePn+ofvWh6TTwvA4znATviDou69R5+IAIcwTUTEOnKh
BTkJxkrZFDe1pEtY9LvyRdh5B4C9HeHGNjhZDC1Y44QFkIHqMz521+7UaqvwOcHt+a4vo1P7M2au
iq4DZabK7f/ZKPsuWBkqic7uFN1a7k2EUqSeypUDSTFRbY4E+hePdOZ4r138+/A2UamFDrs0rkeW
e5VTyV/oKCqnn+e4qS0MTll/dM0WYrEWLoYvTjap3DJJmFiYtux0Vz3YGM429CsyzAmgL7OFLiQC
CAoA36O7TRUTwBXxOkbmCLo9dgAcUOshcL2gx+AjYqkZVGgRUX4Ni45iqVqx2YUpa7b3uSrxzylB
08ZNx6TTfERI/ajFI0SIdiGc499MSUABNN8GhCy1bo01AWSYsK3b/SNpUO/wW5EWv6oQiyePsEFG
u9O5RfraqeMXHPYWK1jPzYtvDET0NtVv8E4LfTB5BdUSTYyuX3DkE4Oh12gPcAG28kZMj1G7KaRZ
WPhiATozS9RHt47KTqY6LxzGbxxHKGswMDgNJnJ6lHUe/Qy1y3c17wEHYfzdopWxVrVFlT03rGzn
YT7rg5uqPLbA5doZlGx/mY9bItnNd4FdLOj5YGvoLpuWmvunn9cJ+adCyCqmxgg9ry2lhzi2BW/H
CpcNV3kWVDs04CkvxZSd/FH2D/iyuFaLa30ub1nl8v0LiQjIJbLnVlvKrHNQdqxN1M9IEjGPiHAU
FpSlyhJPbQTTzUQIMXeZk7Kp/XWuoD6k8TENO9dPrU+l9+rFtj6sjQ4Ng1uBuZBsjBogKYZklQpI
LLhoXA1eYs9YsohnwWWau+U9RlL7CiEVNzCn5kYg4BcRtnSO9xGpEnvtOTMWZU863yL21nm/Hcac
2da69tZkwdfIpQa7yD9BTMf9ssKaxjGJ2YfWv8NJajAhtIXqOIC9ZHwGKbxfIJAvyVCvdkK21bpP
dPfj7LWi2WecxjQ6crPyBTdyoC3phtp4p6EURGGvb1XvW8o2VegkltPKzoivV2MMiCY1Vk+A9R3l
veo/fMyxXsk+HXzHc3Ik8LzfC9J2/DRuNZMW1VVaZyjoT4kMFosHdFMcx0VMOVKvtBBA7SrhrrXO
uhY4RoE2c5ZY5qHTc0aH5hvsTFZQh3hkDByvi+5rHBGcxar0aJ/RLbNf0vp7YqAkIGhWPVUelqxZ
9Z9jr2IbRTqeusOgXCLnKpFvzwxtCNvWGX1YE20naCWFeK3fpmd3gvb6KH4sJCDJivhdGY9Qvyco
t+VKREHNxAS+bUVgLc5b2xQekLCa/FRwNnDMLKC1nKQz9tsFHfdU7QYipJBhvqJhGVC5IOPwbLwi
PFfk+4SeFBII1hJO1bfoRXzj8x65Ar8Qb5n86PQNTwCQD5wrOOVPoCQYEozRwmQtt2nGVUNyCFAX
f2UceLE5buZyVX/CaVEJSX5lofplyRsDWkwFOX2nf5lfPD7qZsXjj09RwV6m2gH5NUWKrwaNeZG6
CBStxPYFJ33tMUs5kB7mXja7h9d63+/bTbBLP2VSO1jf8U/xKXuXaNEb169Wc2tLhqJ4YOoQKnvB
P9Q0nwI39aaSDhGkn2BVX6uz6YwX6ZaUjsWdE64tc9VJaxWIMRZt3tjiifAtuXWJr+S7gcKpnMxY
ef5KqzNWg6RUbJLs7Fk7/F9IvZQ0v6U4GAP07+rBd0TP1bBNVUrlkNrygUZgM83ZNCvfEAgRv3SN
Q67MnIuCchvZabysKCgWTMWK7ikg/W3OplwkSFhhzWOqe6DF1m4xeXGE0+iSBakXctduSXPsv8kR
DGdMmc9CCAV/XRsLNd142lYieZEihoncQuqeG0ZR+IHwKEic6MsGcLy/RC2kjieyoc3+xdAIhAax
nM7gNoVSTZcX1Z2PnfKN23v86qCpHmUmeYqmYudc6U94/LM1yN5sl/II6jSc6GiEjXkEqHJOTd6q
yzfpt/jG5RC8m/lbGqysg7lXoVFai2p4Et45UmtYAoxgUAIv8g13Y9VxlaPS7a955HDK09zL2/Sr
eZj1C54VKB9o65IDf23JNjt5r/p8YEANgNf8qn9mkltjJ5SftQSzJxhNcmhY0j4LewutKVrcibPl
otxF43N4lw6m5UjfqbY3P5pgq380icfjyGXzoe7VnF9IONbeR1IdK55RRLDzdrypG41kbO1gnqY2
WHCfMS9AhTaXAkj5hDdUvFl5rLZGXKxKZqlYEOamHIMoIX2UTcx1Xqw3TFNGeOcqwYWfOvWObDYX
fsALZwr/kfduGS4JnuvCVe6VGxOtnTtYd1810Agb6wuob4+EIr/xVzizui2ctO9xjdtPWkwn7YSH
uCpn7i0zzMX4kUTE0e+kjvxB8aydwgvGSsd6Q60vYr990e3IWiQbxTG3/TZhjzO8mbNaakLqqnlM
AM0HcGZzxL0W7zC8DAfjSknj8UJr7WBZP1nu6OpjVFW8v8WCDUsOn2cy9pnFGNnSNvx5Degxw3kY
VF/pl3ZH9+Z9FMOSj1GQHCZrFGAMvXN5va0GWxsOQQhD+NLwCnJtw/9k72qq6xRB+4L6HR8qsofS
GVyBExaeocFzrlJcCX6gcGv9HTdyGvc3q22fJr+zJZ6q04TgDfCfEW8U5OH+SI3KaFRis2XViBAv
PkunyRnTh4RKMOEyBBbIXc6qLq9FG6QT+j4UC0vjh3hC/NpOxYVHjM0It0E5WX2xiLFtGk4MR2cC
ri1lV2EcTyLOsUzcheXFqp/a6DqoRwPRq3geEeTFRntL1bWVO6K+DYmUD5w2XOTIlc8jjxG6MrX8
aBDrNuRFAxLUaZKuoUfgRuxtipqzl31u233CfPj7TcF/mgVY0AN0uKKzXf1PCSRiBe0sipVwO3Ay
NSkWApjHyoMlZBfsZnLX/+54yODANoH7izIog3/umP5mPCRq8l+ZOn/++t/HQ+Y/yHwh6VmaRQ3s
tn4RhZmAik04egbqr3/ScX7dbEH6QxCG/gDl1zxU+mOzhXwLNo4mzymDhv5f5bOCKPjThOifv7pl
KCYoP0U3/3RVaH0E4FUKJZYo2NPVdwSXPV2aVe87ulKw/+y+s0J56Iofo82vnuRZt4ujvA/j24wX
VzN2KqFjfSG+QWKJ5qknJWmH63a8zAnDdMrAtZCoM7Kk6I4XMRjRMwrbzF8CO5CtFXnmPIRVYTk9
ogd+rqxfUtSpL3MjZC7LzK3xB/DoRJYVqIyJc47QburtKgpdWqYcLH0u9idoZ8uA0Uw2vrAiYAwi
45BehM/ebwAYgV35jkNCYZdtfk7JJjhnP6h/xvQcAM/D0kZtGK+xNLTXVllN9uSCqKNmshgHrOoF
2ym2D9UukLbNNnbZqWCDo/jmmUgsX7bD0lgsAn+hbTtbg+K+yGPo5UfcKKhi6Sp84K/L8YBja8Si
KLt9u6qe8qOyDpz+rcSi6L00NrZCVB0HbYfSgDb4yruF0lQ+kKGQvrMJG6ErUMrlS+nDPJkiC7w1
lZeECup72kk4mm/dxyyVQ7Zu9k8yxivB09YZH+RIw2ZiRR4sdmw9/bw2o/Z67C7sEBIe1hoKBj43
ZUb89FeqFpwFBLJd20/yPrFXvoSolr+MhwFohlYKK/wF8/IkLLxzfp1u43p4AhFzqRC2UmY8YwoJ
cocc0WA/erLbBZsJYTqSei+LEXXhUnqKfbxtM9eaVzBq1/692zAhYzuSIj6f+9YncLeKwCYMbUcr
AqnVOI8Not10ekeBHcKIisrXh1fB8h4yF4MSUYWgyp6UbM2Bi4SN/VJGAiFtUFBA8+Osa0GKASxV
cfTXsT2TAUncKNGyTQSesvHxDZ4zn4hi3gwz+prXDaVQXKwY+BGqjVQmVwLCzzAvmdjZkFkb43u0
YeRa/crko26NelFhp0uXoYAAedHdsJFW+An1LWVDnqCCWXgVYbGLngseCAMbIVDB2PSX8TSDXb2n
iuL6fWSSug54Vq78L3lfXn3ikLAhq+v6ZGKZxnD7XZzLi/ClhSfMTHAcRKg+1ipkLfebTwzbGrMF
+CJetFTVQ0R9ca0I0nC84/CGTUjbWP6ax3S9lYmpkJZ5e6LaLSEKXuRzpyzg87bhtX8xb9YleSUq
UHlj6dT5Nm2r5qbsGB88OYuDdNE9dC3L9h7v4jMPfOqtQ7XPj94zj9A39SgeK36mJaMhxLKzpNrh
12VG44luoGJ++6wwRbPhT7d+yDpUOuTx+M4qaGJTqjBXIM6ofWZldChnu5fwhIulxP/VDesuXgXb
4BG+Nt/w6eLhJ2EfKxdbsSBYwGFe3An4XcmwP4jHMKFkw7fNTldjt8tCJh7PJp98J9HONyEnxoDL
O7r4evZWyvqNaL1VPO2Y5cnkQaTrTnrCVaClx1jHH0tu8D3s3MY8qdkrFlJP3dT8YJNt85Ibv5vs
UT8PsEmSm5Bsu9rhiqamr7Z8eL5/ZBpAo8e9RAXWEP0QrbMUXtgSMU2ucF9qxrLQbw1c5GYm4s7B
Q9McXTqFLYXrLeyydVtjL55YvMUAlAKwhLXwDKgCF1/ofWbT+xAAsM4ZSgTVrpbKVTQLNK2zMMkf
/8MPepNAHgJ0EWcrbIRmrcTfPOgl9Cj/vgeCcffnr//9QW/8A3msxXX6eyTBH3sgNIbIsUVyAOQ5
Tm6m2P5LwkLInKXPWnS2QahYxF/geXP+nC4ig5Q1djg8nI3/RsLyFwULL9yYEbr8n6FCEv73RZDq
SW0melq2zTlSaeggl1NYSzXKDRXfz4s12b+8Vf9BBEje9J8riz+9V3M9+gv8mQjucprMLNsOOV71
8jVgAsZE09tbsNtAMJCAiaO1ZgycLfGml549mJ7mSgaxsBnmppK5l88VLekqdFK3BAoeG6zEDREt
BmwNCTItg8EUGEmHbKt60Q27PLDzSK7DPmSKgT36xYST18C3IUPnrY5cLV8J1lXIwQPYtMfoJ1vJ
AQ4K0UUo36TrRGcSuwOS8OXQOcy1LRVe3nE0f/RgJ/qr4B2ydtnT0bFFV/fcaJnb4KeyG8qbsaEU
eBOF85xl0oLJdYZxbQpOuJ8T25bxQaItluWd8bFRb+laRsmwy3gCk6PKQl54ahZS9Fqa36XymU/B
MjLzTTNVmFZ+OqA3pbmYUSraR04IXYSTLLa+ekJ3qOlcz2kEaoVOZ0kwEe1ggj+Js3sB7Q3YUvuC
Vt5jIlmg1+kR64NMxJk+TADCSeXRliUONn1tZZ8hfGBSLJWVhRVfmIeFUHYxfwJbMqT3vsWmrz6C
dYKEGkQew7iH1nx15C1bzygCWe+bfXdua/OR/ZTITKt+JZavo7QnSl3T0FZimq1sBqDANIStCIVP
Xkfrdi8cFsPW6OstkTLIENrmMPD54v6LsfDOgr/6U49Im2G4zVcA+xNJK2JmyQMh+DBgsIv3Tt1Z
YO5nP2bccTWr9MGLPjrIMExlDs2+x1P6xlGaP+vDKrRjl6iNale6MdVBc7ciHijJGxT+BQCc0ljq
iqPyjg3VtlNsSpFiZIryourruH4Nydu4e4F9E6ttsIONIK8KCjR9idIgCg4qCHjZ6dCCKTnDYwY2
qyha51xw6TxzZuuiBDvpmddnANfCjoTh/xVHu4XipfsIpI1a8KQFC+20jPAaKEQnHdvESxivzDf9
SyxXpjyzGEPymCkG22vNZkpFq7AIb21PBYX3Djsxu86k2osAVHgzGIWwkOpBXpFkj2BCduurbJ5r
XGwptl0UvIsg2rYIjLXEjQbxmJPTpRevSbqLsrtl1sRdfeEZ7YNwr+AbRZz8/7g7jx7H7fVLf5XB
rIcXzGExG4kSlWOVSlUbQpWYc+ann4e+Y7jdbfgPbw1c+BruriCJ5O8N5zwnGb1ji3AMzBAJVQg4
NCNZB4h4wnPuS+wIcA1y8/YLj0BHXkCPJqHdZHftTMwrooZ6OBrWSxE8Vw2YDJxk/QiAK6HtqPG7
40HgppxgBpxoDFwIVn0qm7WnvAkQCAPgngwfwoUuzkvkXAz/gE/hPs8XSCaoXIcGS5qHfU8t51n0
RB2WJHf4MFb+PIangfsTkKZLWzKPVTv/remfom/z5AirKmm3ZtKsSni5SZ48R7qKV5FCkKQvbqN8
clCfA218aSfZEBvNkAmcoOe4EvpwBdDqNnbqYMPqVyz2Gb60yw3GyYa/rRlxGPJ+MIOZGbVO6j0l
DfTpWPMoBWElQYNJF52XoRyDMhbGgEeTGiFw7fLUNqxTXOqto1GrtUZtMbqX7OfSAL2BAFrt4DYi
Zh5Q4wy8W/K7e1EPsb7CC1c+xyiNPAbgqkIm+WmI7pW6lzqnMpb/4lJg6vkNRaW5RoEhmUgj/qYU
QMnO+fazEeynr/+9FDD/Q1M/Rb1Y//V7IVn9XRKC0FVSFFGVFKT+aEn/QCniBDNxGRiWCXD0L3p+
+f8zdP+ZJgSty8/H8k+ve/rzH47latSGuq1ccRNlt57WW80+tIh9iYAhv34kiKCmXlFlO9oOMX4l
Q3g3/Y5WnChttXrkxmMIUlA6uTHLmWKbiLR8OmUE7nOZ87Q7xzlwlEghThrfuHieuhE2CPStAslo
FgbqOVNKBm3anXjUZFXe1Qw5HZf0YHs1bc4wqo+8xriUtzRHn1VpzTE/z8JX9ncmakRkdAEjhrC9
G+D4fC5wNuah+dH0sJNgjTEQeEkLu4eD75UWki+Cr8VOZ5uyTvAaxeJgj8N+YhoVlA49YYEQ7Aea
eNZM5bBTNZv1W/acx0u/st3BUdnP6pzgr+hXAdtXoG++0yOiwvBe88jg4aBekNoCfGTJbXZY1uGr
X3jo5S/GIeox/+NttzXLzoqZ3xAvrjgtFmUfzy2Sg4QkFPEzdB2x/ZwG+DSSxcBRcaRKGt2lghNW
3bbMkLVup9PuJo+sv+eszZl0SCouaSByxVZUEHIacKV0CTD5nNeO1XdV4nhT5GPTrMXPktVGcYd9
P+Qdgn0I46zMEKqRrWOqT1rpuE/xt3awtDfOg541x77nMRotrHcgYeoNA+6h3voPvmJbzLNDTh9M
69I6nWNifNI3F5YC6FowY7NuIrg0ZAbiWPG+pRdbBXWy0RM4aR4fkOoCOWAaPf1LP75ONALrwb8A
lpjw/MQDagDavWWPFqhf9HCNmRxBw4i2Vbt3X2l4CHa7i9YcXQBwManCQbX1CAOPHP4mLF3EIsqS
swP/OgDoK22pt4Qd+Jw9R8yNV6BmHO/mPYoH5J8vFlbaodi7BC+/q5/4MfgMGYHt0fSWhSPBN6Pm
omrg9BXesSTGy+IR++y853qOFW7JdUPdx9/uwyVZcZbqWNU2vA6HsiLd8tlIDlPAgOi/5ck2Ipsx
z0ydNq68ylyfA/OWXHGlWXbXkfV2TyFT+ZadQzALD3lEWK0JqCrd18MChBPU/pgyM+hocAvetyP7
v1jkuGamg1ev57ZNGPWURANIjH6M7jgyCOpZur/XzyIErW34RWJAWdsTRIEP/sRCABErQGNSCzhv
7yyH9B2FH3sV61ycwNqo23RP7y8dQY+8pE/6W/vqLeUVhpUjLKaBxULEa571e1ZQYKLivcYeHWXu
IaULZr2F/nBZ75A3iNzzdrLlcx9chF8Im6ltZqHjo1lhTL5l8+DZIQos23zpWFyRCrAC3mLa8i0i
6xGdD/oXsE6sPJMLAKKQc/NJqdfw3x7ywWX6X22ZRgHqsk7+ufv05HlIEiq7gReJYnLKssyk5qQC
bbS+CoZFcssIEctHnNeIDZgtwnlhF1t4jqfOU9ZzL1C5MGpisSF04KEJhDQQzzBXLJssZ5hLXj8b
UVFMb9agTvItGAEWdtaC7eFcemKnPyXyTHPFBrYz845P9t0E0W/bqYYYrqSAwPtif2tc82zBblCc
VhVz9lIB3GdlV/CASOZ1b6PVHSqSjJDeTg54I/40GSdONdH/IfetLdtOAoaYFE6rJ6cBD+JW7W7U
QeqLTJX4cPehxuKMhTxOKLtpnlLzxedxXJE18m8+/k2dmbwM28ZEpTlFE/3N8S/DP/75+P/l638/
/gkgxPamwtHXqS3+NPKn3acq+AuvofgfScFLaJAaPDkLtT+sLNOIQJTlSQ8q/nOOsqTov/rA//yb
/9SXs5v3hUEX8GuRKKXwBKJVQYyEFKFDHc2MYxYlnwPIDEI+mxp0IxsAMXtp5gVc1BCfgmSxnCdZ
m1aSZiltl2q78K88e6Oz/JWikUOZfAIAs1W0BYCS+LPfxfkMkeC5ctz1NDhdwYP4ZhgZgoFdH3jg
G7ZBROu5gy8DUGvX0NcgDqfElxYXMbil73x/f5P3N9weg4ASiPHtqsRoJm9xBOALKKJbEHGaGicc
BAhigta2jH1K+Q0EDJxtmOxM8Ey+o8k2JBx6QIMnZLUeq1V88lCRnvlNsbckph0lm+72BneX/+JG
gH/QC8xDDm6XyGL5jAQsZkbrPoByjeVazw4Au8SSlIG11zyA81NHxXYDVTTVd4QV0fg81ykMvYWc
bMF7CdWGexL5Ab14Z0vlmjwSCHWMY+SbfycYC1hU9JEDYS0WkmsH6lUor528LDCpd2QyL6oW7uhM
QVFAQAGnVLts/dcKq12y995CKv4E0pgdz5VuxggzxD3CIZPO4R/LOu5DPOVPprI3n9tTuS5ZdzzG
p3CSXbXCvH3PX8ZLLU8VwA5TzYYmdXTX6lterLz2bTLZMMLQ8bhYxOct+/QNHWWGhr/WNezO/qpK
NyrHnSf1K9yq7WdCF1o1tU2mKghJFkGND0uX40BFZDFyngEC0C2CktojomSLTD+6pbW5jxoXc2C2
lY46gNk3A5zmRQf6VK15n1R9lr0h0GqRI2xR2MrZEpu8Ny6AZiNgXlKDVeNbG1w0GvIK5SqCvWpj
5GdRXd4FfihuvwESGInwYHoVZgwi0qdmRPWCirLPnKpcix/KTc1AnJ3jft4WjxoOmRR++sNS9vAD
5Ht8GMJV+AjzWdysDO4IKd6xKIpRLDehbfV4Jtg69O22YPCsjyBROGbcLFiQhYLFATQvmC6OeoN6
ZRK+cQ4f0iclXEYiffhLUz1C40FPKSYnwvhgNEju0u+IbDmYuOGJ+HNyiiqSmf3w6kPNVYVyXvbv
zNtm3SlE2QVf21p6A9cCuLRI3wvk/IWE4qkV2b/KeOlNdZPQ3geMA81I2BhF6c+66VFAHvUEIRUn
6aa8DnbC2dqQgrykvfQvyS4UHyKLF7dnC2B9QpB+L/L4qE8QaCRzGGSpl4p9ebA2CJuNcgZCJ/0G
TWg8q/62SZf8zxifdXfJW2pZmGMXMWokbvurn60g/ujqu08qXgVHLRC3IpORuLpQ6gxcg0K67PVX
b585qoVE5A2mVMfVFXqrTq9afkRYrMwvowT+ZM7ap+YRV09t8mYQbl2jfOhBjR7EcC3Ju6GzrSu2
sixgXkApX50FwHHSPCJeprpK6rrbd8/o9+R8CeMRmSLwBzey0TYHNhoIUL/0DRvrIz41yGCRY76h
90L6qOOGKe0BMzPIPuw7c6RQTD5H9E7xsIxuiCrg8a76KTsJvQiW43mxsdqlMQnlNG6Qt+gsfjFS
XHZ7frzA7fabrJE7Hbn8uGrgGDENOk0YvW/xOwffim/tVhCi9ZH4y5aRJczjL2YgxhoyUbjJv5qV
ekGjxp5JFOew1htjHhEvNuPmV78R8WIV7PZKgcjqorykV18AveaM6Rr1YTA4PGjoYKJswVPS/wyp
jRIQSwsPhfCa5HekzgA/hEWGa4g9KZa9kpDuGYFFrsNuDLU8iHk5WrC09Cknf7t7+U7RJQwvowqy
jjdt+tZhdeZT4tMgFXtMqG6gtjGcpX0bF/SklI/atvoCRWVclIt0QIeGwPoN5MKpIGuKDVO0bEGe
5vtGQK5B6vxSlm9hfgK9CFJH7JfyU9DN3SfUgNmS12Rtg+24A44eXYS7X74qREbSp4GJ3gzZw4sA
oc9BaZszHG28SjStHfLZiXTJZIyHu2nYmWmbeNH4BMrJiq5tszfqsrH7Sp4ZOxca9TPU2a2kOlW2
pPNMnscXrFg5hJHAxjx+oZUE/HfXqQEbhKrolXPCpnB2BU6LpQfrnO0WTh+e2JZz/eBKhDLnz1Fk
8pvwxfEpVGyVW4Urc6G8JxGsK0ROywG4MKCs0CkRiLH9YRTHWFf/1NM5uNkN2lfwWPcAudF9IMgt
IYZshna4nq7P0VjH5cqIUByvKE6VeClm3/m4lND2DksPNkd1gRJS7RoIf7HN7w7skOO9Oj8Z79WX
dyZ3ygnZFU9UWS6Fnc4ZVDrNnnUX9j4MovrSNezwiTY5c6+8ELXa8cOFq8xm+UyZDuNSdK+SbPdr
gnuAa8nLkm1yOp2NR9JweMPbJ/mWWHijpgsKSiKjZB8XA89XCmzesGV4Hw4xnkBlE8Qrrtmg2YG7
DpmRB8aUMrAc0oUq7SHWmuYCZwsCYr3bo7jlO6CsJSsHfAJVSNGh45zAIxLZem9s7eL8RAsNfivZ
lAcd5nbG6Fr48vat+iaUW4a+snUDCTP4q7Rc5NqO4Cvp3Spe8Iy67qcgLsw1MWE8aslj0G54OowX
sJlChnh6j88xlZ5rOvbu6oY7F/yktSpdkOEInStqClS6Z9wLkfJCXiR96jireod+PWy+VeFTb598
wL/pOmzxlC2k7uahceKjCW2VjDPj4H8Hvu2NXGDWi2qQHnvJUNZyStfHEIPDxbzCTRyiZ8O6KlBN
03HVsoPGE9MxCXg3sg0SiBqWbYdCbRsaG5jLObkW+YqTQmx2U84pD0PNxGy8cbuV7n+NIFn7Al5A
SXvIsERzhJHbjMIO6SdVm3dB3zlC30q/hWpneHsYv4P1PnBVQ8pcA6wuv7X+bcjOxrOMKuOiPjXx
pdHnAh0gx9VXc/ZfqdPK6twcIp5r5+g57XfTluCjzU5lcRPcE7k/IRlBkl1UYM5m0FYKLuZHv9cA
wXq7SMiX49e05KV1M3GxIMefcDQJE+WZbDjMNNL+A+R0Bne48L4Edz6lZxgzj5xG8RF/V8MB0YFo
vHfqAiKRD4c52Km1kxjvXsHb7zmiMkdQi/pYRK1RbevuuzYmvjLilcrRyU42XkprJ6sr9R1tltQz
TQMy4/HQjplKw3+bAhoK6UWpB6eC0yRrO3LbXkuQDhKQnJjBtK5QUU3GI33ndfMQiXnWXgkHqOJL
S7BUQWsoph6zOHLbINxQl4yYsyqGaaMR7BiVM7XrFGFXvY/aiQu7Hi+FtxmdbBksK/XIAArhXktH
TESPEBVc3WBtSViesiImVVuEpsTl5/VTiYMZQ2OSEfEpGZOptZCqF8Gkg6/kQyH2cP3b7rmvHmnJ
DlvYJPKsWrOpufSMEurnyPuQAfIwr/NT6Cbh3jS+tclXP9m0+WUNptkaTYmFdyogIGCwmkUhA/5j
PzYwoZNjgbfhiYF7QTYVfFr2U/m5dQEYwx3GeaFpPYIDLK35TamdHh8D5PEUiWbWrOi0M3eZ0RWp
CDWEfifCUJkZJPD5KZObKR4CTwi2CZQQwXdIIpTCM9g/toSAtSp1hlCwWYByMt6Z0zAclaivuikO
TzzL/HIKt6tGTaP67CLDpPnCv8PNKpZcQK+VhTGAoSvdFd6yiPMEHoo7EEG86Wjeh1mKDctkjm8e
vO6t0/BrAVJvXYPFG9rQ1R//PXU3Zf0MS1BaGPuOKru5q3d9SdQ17uP3wV2DZo0+/Yt4t/bhtwDe
SjzKHyo7khkO4rGYB585O9GRYr1YJM1CgV/tuYv6Xn1jO+KiBfQfr9wzrtx8bh2Lg7bLLuqGaMX7
FAtlguJjWuLQRdxQQT7gP7f40nkcUMehbeKqE1cNNmnLgNYy99NN4KoXKbtK5QGIFlss7EBMjh6Q
ZnfuNofPAgEkkz6Nyhk7tbM1HjlgXXTmhLlHs0HnSq2dJA48Trs7qwhJ2RknhrUtFa5C01q4YKJa
NnskdRkdgispsV2CuQjemQJ0VEQmk698SeKiUy64dtcwt4KLeyQHoYF9uC/WQKhsYW8CSN1Im3GT
d/ak1QBqCPc/rt/EjmvW6fqbNmwI0JnFTrUyF9lqcHI2ttZXzMuPN83WXDAIL8HUeG1whq+sAT0L
mwY+/JW6/ZDEj5IPU936Z2GtnIoVUHoEtdgwV//maY0FAk+F9GFKCB//B90GSgtWLn9e1vzy9b9P
a8z/MNzBhquyQTNNHMI/LmtkYFwiuDRdZvyi/4AeEVnxSOwzsO4ixmTX84dAkz8inBHpCKJPqCa6
9U90G+ovKgq8uz+8cvMnNlTkI9RoiqbeWOAp4e8101SC+DieKAGTyEVA60KAx9zk8Q/sUxPETQUw
GAJa/irXN4bqyKuQ5D8zf+7iV881NduRZNCaXO8VD3NyklQO8SnhFc03Cxywys1aes4a5u1g+pJV
E94T41+tDp7i0CRTNUQEOr/FTv7NqFDUxV8uvl++/veLz2AdiDSIGaGMrsic4Da/bwr5I6g3siGL
4CHhNjIR/IF7Aw1SF1UVTzu/2h/XHjtEA4KYNaVugqzhavon2BskRv/rJ7TMn35zY1IV/bArtHKw
roPl9xuZpItlbiPz6/oFAOKyI3es3Fjp9GT1dxxO2AOGNx671s5aR/a1OdZnC1nK0TSmsf14KjFN
QSeDGGK9QQRWaDgWhAeqLClwVjervnHIQInxYjUgaKnZlm69U1HbOd0R+AiE3xVq/4W8Vp+oo/pF
eOnQyVGqjSsN4IHpjImDYwj1qkcNO9AMzjU8ACbOwx2jNhlFxolOuYIX5TQLf668sEcBZk2QJBj/
sPrGtSVhLb+gPNJ3EFUaBpAGlsodbBEGefN65hhzAxfjlHtkjzfpEZFisX5GppJO5h0bNUqRHPVy
M8lSkELMh2wviugQOMMttlbNORQdMi2tYAO8tv9O1uqS2AJM4B5xw9T1C5XnPoNE+M76WoMJyZss
CtKkIDCTk4qMg2N1WvL/m88BjYcqV7YkysQU/o9Le03++Rz45et/vxXZzINdkAzT4JmuTDfV73ci
On2kbBrjeRhLv3FYf7gTUe7xuP/vHcpq/geZPtRARHuyyjHBNzT/yZ0IRfaXO/HPv/hPW/vRGHvB
LC1x07Zqb0ciuiW2fl6KnLRr5S0KfvaxjFnJalgwnYhuRrWBIM4SWQaegPaHIZd/LxUG6+6teE66
dca0ORBQwcFFeq4xOhJoA0mB2SZTIVI3n7KpOM49fHvIAVm2sYrLWQrvlH0RLhy8fuqxYkSDYRtQ
EY5xhDrrLHSSvXBxe2RBM5VQsNpWjZ3cO4G5iM7B1viAOEMmz0m6KxjBQhincz2YJw+EATV76eES
S0uA65myqpQjo5BtuDNdWHa7IQKIPRcrdE7se51S2NPOoLQ+9JAYDFCwi8Lb16bDXjDiC9gmKPMi
3zLc0IpzUUPMsadgOPaRd6ma7NlAp2sW6fBo7TFcMBYOwyXKt4j13Y4kKzVpbQ9zGRtrI55QEZF0
9E/+ExZ6zXy0DSFo3Jx8w0spXSOCCfwlc/CofEmaQ/E+8KsxdsPhCL+a8I4n9VnsCClhUlPdAm/J
3qR9SjAA1aCU7OwbVmHNA3bHY+KZwQm+BN8FM4Q3aok+jyGgt31n4qbfBn/TvVF8Y67XJhXYuiVz
snEi4SXD0S46JcMC8kgeKjAH9F8L6ItkjyWEyC2Y9MHnYiWCdV8e15ZBODopLsI+GLFo7BOEZ4m9
SeNPd1jXVrrVKmRw2Zy48OoLo5vLYPmV+Vs72kfrvRsXFobvV4KZ8u6rLghsfI+eGTwx5xu9k8eF
itcCb2YiH1127B3WN4g4Q5DYkbypvpov0E4tQ8pwTnCNyMXz6WcszNmUn0J3rsCXiu7mUzu8C8Ab
q6MsOBr/LYh3o/Ve9hLpzz499bkpgtkoHlprLYCqSjZExcc40tsdm7kJuoDulhkaCZruFKcs97YO
FyMThJpc5ecaw++cEbIy2AF/ZNHwDIi4bvxSzHKM8Nw0r2G8J01J4eaISOD7ABhSNf7e0/XvpKw/
exHpJpEBgaw/w1eaS2J0NZhTpxim1/1keyQGhC3NcpQzBufmugEmrEdgS1yEWn3NL6kp1ifz8B7J
t5o+F/ILu4gXnLcMExRwHtDTUpXYXVN7lF/1g9v9M2fIms1qSSKGjgjGWYWsM/qUEOxgxYmaudyC
gPLWBs+EmtlxzQYGNBdAN49JfD+X5Kc6m5f4W1Dv5RP/TZTnJjg4pjviRIcLwMTFqggqUe0g8vrz
9C2qee/yHeac/ksCPuD3HLT92N0l9x7Av52VAsG+6NC8HhdIcyXgHQU/hExTW/kiLHX+doGecQ/2
CZpjr9ybcgFsEfW/HBf7piF2eBwkrtfJnp+ZIMV8ksx0QfkOg/wouv4J/qLOE3DmBjzN+pahEz7n
RJBJUgK/IAkVCC/Gc8SI6Lx+R5MCwNCTbK9W4quv+XZgKa//7pNTlaaaEek7dSUHzN8UsRLGtF9P
zp++/veT0/oPVaIMflEUNTqhPxOQTERtSN6xq/1Z+Y7cbeKhE5crWSp34aSEq7Km9v/v/+aPKGw1
FduczreVlX8EPteUX6tY1vyc3uziTaxz8k9VbJr6eTxojYYEiXR2NBFpL326YrPWp3abp+MZ3460
qhkdVE50HM1dIdh6e0I2UcMQd3elZ0dnfMQJhRz+54CzVs2Ym+8r79pFzLWx3MyG7OIXRP+IdzNH
h6K3kAmJCNAOZm0sYths/Zv7NX7WSKkhyNG9TXvB9KMzW2cYXwfgdCOo16q8dISMcCkHPitbRnra
nERXbEolVSUhghNfYi6E6Tb9AC8Ztlc8NBBAinAtSLaqb11wAKHlIINnVcFaAc00mXpdeoqR3PfS
V2oIu5SBGOhH0aFup65vlVMAvU6W55T0XrAmhxM9Sg/1EJsY/eAccwwZk8Ujf8KddWumX3Udt9ss
mcKD3ZfCKtFfMUhiejy9N7Et8oWDrfA4r4ZTnhHyC1/yEBq2iBW5Aczk85jogcnvOqC6+VvvxvMJ
j5aedYCBIWOqZ4gKpLmOxyIkj2xmvFRvikDYzHssfQ6HEYV6c2XPSGTZBGwnl9F4awaK6RXWgS0f
CCwPFAIZRI442Tfkwj1HiIoQO6Ddjaj+SalLEMckn8CEG2ps/g9zL/+M2K6Q0RIW6+Ishwqq8MLu
etz+kywCMuCzK7Hdd4hILrLFtIeA+TO15KyDSJpQpogLhTgRJQSpBPCCIeKIl9JNmnEe8OKtEFXg
+CyI8CvE+M2DvQ8/ESWFj0li8u11lbZww0nTmBwkieUcSn/mbV7JNrE+CQoLP8LnPDY65ZGZZTIA
KgBWPrLF9jQ0GuCF7VI5eGl8Sw1Wp9LyUyB1RbcgEygEUhqd9GkRHpgGHQd9uwqxd1bkmI3HsWiZ
TkoLvwtMxG3xYpzsEbJwk5kWGBN771zesWJ2HDlZ4uQMfeOIETqhObngdOmNiR/KB1VdZrcaudTw
rTIkxMDBhsrrdtL4rQQ2k2E2r1In7N+nSDyLUdgIJbMscFir3i3QY/I4pK26sCaLHgtxUgKYbrj6
EmGTDorR7duLZbJaH/sKu5xyKGAxj6TI+krgWLgdJ6Rzob82kcEmKptrpDZP+bMaVxvuVNSnnUWB
1bdXazrUG2XrBm96eqyKJ8OkCiOBStWBxZh8SxWeB8crGHyMF1vFgG+YOwKzcdH7QHdNxkdiRcc6
KR16RGF8GOrGPHJsZawMNGKOENqCgSkRL1ZFeYhYUJt9iLxr3preixf5xYYvctORfGBG21FBrSp4
a7JTiArC1VGKID1hHGKhNzFr6CrfYMO77aseBfAE8yk3riKfkpDwqtJCMAuDvtNXFcKKsLrU0LLO
XWEH48kIryW7vPQTEkfHqqtSF5nJ+0vITy5ODS8zCtY6wpTQhJPBZdqPXjBhy9+Vi4wpENyFSSZQ
hPcGTUJBqKjGXZlmHn7OSWC7MFRASBgmwEvbehEdvTJdFGPjpC042T5aSrS2ObEQOhkRI+RcNejW
6QAWV7hNwd4y8QA1pGxEal5u7jRqFEi8L1Y3wPbHksB9IgQrceRFVI8YGym5DJmhn6feOpYhMVjd
7KTys2OtcHQwEoVFOh48Ivm3jeyRCTg+VGkZ5zrBZueaPUqIltl/8XgkEHV6lLV+obY+eEb9w0yI
1gLFwtOQ5b0GVJZwYSrns79o3vEQPZFgTl13Asp+jLDTBS06op51tbwXuYciLvmCLUAdP5A3R9yc
ckwnlr+LFGTB3UM03b+RSqZbtY2loukqEO3fkPzWkflVN0y5DSSl1P583PnerGCcB0sVo18rYciZ
Oj0/7p2Ic6MXrwESH8bt8ltExUdyWtwu4D+lWAL5P4GfAKMT9iwnhwyCE2zdrOQVJyez5OlPcaS7
FPIElvUJnLuOVUL09O+ukRDt4f7lH7zhFAp/VyMpE0Lhz1NmbRL9/fj1P9RIMrEwzBFkeRrm/TDo
w+fHbIFix8R9/1+K9R+DPmwHKp4AUZ/SAabh8B81kiKjGJzki/wNmAX/ZL4AZPsv5gsaP5wAG+bg
v1kUf5z09a3u8hjptQ3x44O4KUlNHfe+D38J2TJoaf8Z4iFKXRFgcvwF6NYGp7vnL1vCWchoIfcN
YOiavdBXlUzh1V4igcuAr9vFWw+DbwYXpOPqCrjKhuTkcs0ZXHs91yCrQye5aEjFEh6X02UaCMQo
nSEKxcSHYKi2YlZXFaDpdmG+h1zpYvYmUw7x0MiuIXeCxx1RM/cIE3bVmeatQu4ZjHAFQP4WoVm6
zLmrGoICyu8oVte6991y34HtN7hHOFqGN5/7MrxL3F5F/65wx5pk95GL07CP4W6OJycid7e+E6db
PeSeN9nfpPRQJec/ditH7xDONcqCceBIGIOpP1VdTGqk9dJ33sE08SctEqD1md84jZif/XAhkopu
KKnjW1+NTGrDoo5KIPz4ibLmHrsZdPrVKC5/uE7/wpo5RRj9NNaljQKEyrBLhS/xMwnEb4PIhTii
Mr8FPSXw+CYUAdFZQiHUXRohhtEG7Ku5mgWJ24G56qHuJJM5ewCAgvKT6fM5cJP73/9e8q/KVH4v
RSaaiGva+KVQ7z29yFMZXRr2DRwgXxYBOcjGVST6/XBMKN/z5ym/XiWJ3XoRqGg8fZ+i+aqPFOLA
GDrNCaMczOJSlBYSTzXpf3jr1L+awxESyJunciODn+et/WEirgmu56ujoG4QmoORCQ4MzprF8bea
JVR2Yx85TLdDRGIIUzy7Nl/KyffG0Eg7W54FSRgdzyTir1+D0FgoXBQp1y8lFdGnmntnauIfuC2o
AgEbGy3ZtEmkP1ww2zTv5GTnPWuabptlwtwzPEwfrJJ1Y/73nwQ2pb+4RPgs4JJMdP3fqPs/vs6y
SvqwykteZzAuQnOY7WW6IXvoYA3AJVTL9wkuwCCJunnrnorQzvmY3CcGRMjTtF01vo7rLkmOQ7gv
viZcdvxFK3Qq9tj8eQ+Sc7LX12n07e70U7YvryQaYVUULhA3/W25gqPXfI1ddEcxlBqL1Po2eqob
v2YX321C4oB791MpLcCw5HeqJKxJYBU3eb0apLXBHVgJJeE/3smqF1jyAEgsoufYXksor9IN85d2
ctJpJHhMDwESIHWGGZMaNRraTcL8DfGz3FpOwiNhQCiHr/Yat5KdECRZooE2WFBPr6Oq3hU+ZuZ3
nVSflKh/ksKOlBJOetXxGY5a3POQ4kgccbHIktOXwFLsHTHcaxzxqoU786TJLyFTvwjxS8IwrzFR
c6XLCOZf7M0HxydCikKMgeA6avZGAIF0p+PSsFAKIBgVk3ime7A8OyoD6xV1TmgupfqLjR5QFXVZ
0cnJ9X5gfTg9W9t0Qx0eFWBIvbagFO7yQ8+70C6SPVqOoGdpgvQx+TIIRPTLKyuKUZybOmGDyFK+
TbI+epoWiNIXl9AqN3NqujdWkjLjTH4O5taQqkw2ohN9Fk9XXX7LNTrh7g73PsJ21WWdrefqse7f
ixT3jX/snpG2TgH3VfXQmKQa8oV1rcoLAfHvjUtsuEPlzoiXpk7U3WJhDCSBZJDbGWsPJRNPNXg3
d5WB88q23HnLxJbQb1ou0p/QbzX+dfrg6hN1HixMYCVXkaRF5miX5pbd0I7fNPIbxWATIWfTbTNO
dmUvnzQI6638oRHwUKGOy5HeTPZqVw9vJcUraQGCx2oUm/uSU26UlxoPTJHG0m+vCTjGmHTi+KKK
2xqdXV1uJWubKIe+gaULFbhdI8HTuwVsRCiIQTRfjiZ2oNnoaDEqbVSTj6zaR8QcWIh90edpGR41
EWJZ/EhVLO8ehCxPfg+B3ibXSQlK7GYEIWtjKhvFdwKSDd5M8TsKdkht4wL9naeeMv+mAeEUCeqF
C4lkaJXXqm110YuCsu1qypcK5iozNB8fnlkPtBWZ6rApKy9ulS96n+lGDJWr57AAA2cmcF6I6Lhk
hGWbCi36vnp1SRn3+kM4zHNgd+PTRlLziSI087kVEkxa8poWhVGf1R1rZS+jHG1OcfSdWCer15xC
fIoxjRPPWSCNzNJLLiC4CSTC6qjzmYlqBxwUS8ia7YGgzC7bCB7i19eMczMAXQgod2Zy2TbWypyG
svQe7TIpUFpgsRZPozLPeA++0x3zfRM0UYNCsJS/cxRCY7eONcWpPiNj5RcfAv6exHuMJXXCdcw/
c8jUzU77NsGQKM5AXF5Ph99OpALKaqU8MPiksZryZKaEX6aaUfzqyuwjzpG3s7rXKIhpvVCM2qm/
6gPG2wThJEinuhsUd01aDliXrFf6xqGcs5eHE0P3sJEh3NCrrt0ai98q4LaAmNAGu6h7q+iufCQu
cpKQE/ewAlt5aiAg+pCDBIPBuvGKls+VXzLwnKC+cYiJgORqVLGZLKxMnwFQsk63AKVN9JJFszLj
5hvhn/vSvmlf0QeD3HzrvjL50sYdVgvtMOb9ohPLpzEFKm04yK4iPig12I0V25BXK7pqNKdVisqn
XFayvMqlFNSM8Eb+JiNkAkllo37pwmjyaiK9CY6sTopB/EzZxZB5ngr3XFx4J+07+mwqe3gqkP6V
BwmrJK4/BNDsj81FEB15D2OP7dO6w6SFwBMVfRTNRUxX/gyZVM3vP74RsxyLi6BzJrA+34zvQTaC
j2xJB2cD9gUjRb9UeIfbsT9WTKZyZGcKQcQaTVf16kUcPKF7FcxrbJBvVD9AsY76meG7RfUUZCuF
dv1mOApO7FkN2dBMPS4e9D9+8h0RqD4q5asPYG4spWlt3jrKRKI9lgwxLNdxOTANByBALs6NPL9E
KPHcoLL9Pt4qFEMyp9KARIyygyu4WcjoGdtmcIbWPUnRlyt+6io3A76dEeFbwMLAJVTQNapVU8Y7
v4vPo2mezcnIoyN0LQ5FemtlfljNaofSdhNiK0Bs//+4O48lOa4sTb9KW63pbNdibKoXobXKyEix
cUvpWmt/+vkuimioMtZwSyMJYwKIREYi4t5zfhmXxky7JwUHRloX6zNlTc5trF6ceI0xLwrXlQbG
l72JPCkL3E+ipsVKhMTPn4f1UaLW10l3Gb3C5kYJl0iX1cHlhhJplQwvoehLNqgKHDqSvzclJSr8
ZVfyRE3JX4TxSnFmojwsqV8IicvGWTmyIXOgUyFIbgf+NRw+bkW0pg8ySQbjtF6oDWmVycRbtB+E
9sWwc7/1GRRpU5mMkegn9XHZFkCkFuGw5E3ftgpfkJ4eR3lzIuGd2AFnIG/EWWAv6PgOSMnhyyz1
32/9//E+sj/G7eqLzOIty4cy8Pz6pw//5/DSct/+X/GY//09//Pjhzzkj085e6lffvhg/qV+9Nx8
lMPlo2ri+qumQ/zO/99f/GNRxd778c9/5FlVv8TT7P3j5wXWJK3OYeLDcKYpBlvqnyzAMtqT//j4
rwuw/TvaGRuKHezmS4/T9/y6qCNl6mcdgdRHMPUdv47uim3V1AnB0bDHfb8A2/D1uqNgcReo/l8i
2Nlxfxl4f3zqPw32Rc4b36vKcSNbd0F6kKPP4TnSOVZgRuXpkB9S896RKWnHR4r0MNyE9dLWt9S0
sPSiFoaZymcoXYRpjtGAKWTRH4tYNP7eVMyfNgEzk5Gtije7uXZCorPeqhtK9CJCYbwEhmeG5Pcr
cOmMfMrODVaAoxxILOTUUTIbl5+Odez9Z+Wd1/2m+kSo5X40tJ6DsYEf+oGwIxjqRL5BEHOVAg8L
dF++2QQNm7Nt0B8NmvjaFoB8AYVapTd+XblzVnKLuJy8cTgDemlU8Uy4sH2EsfIMTJxPhOKgFu9k
ItBI5km2/KvS1p6dQ2fSTEUfubyJi3UDrUBpDe5UryaX3prp43kgYhm9Annv/IYAD4d0trO7JHsI
sgfWhN5TBOmbtDVRJCHmmV1BNCeC0bydKebay+/CsJqxERL43y+M+kbW3jYrrvg/+iycc6GuRndv
BPekxVlbgwR4PcPwxldh46O+c7yTYl9S/6TQf4rgOq9I7ILqnYlxk6YE21skDaHAjNL4vyD1sxYt
9skkg7OY1RvCZ1A6NGSZdvw3tFsDZal1x5VXJluEdoTmoCAiT4BRiA8p0OkZFeb8WDKqNGwMxlyO
n4x0RhFG1W4xmPf9vDZnyI14qmS/YJkD6yDH0CWQCQyiUt5Da4LqXnN3PGFkSLUMQMt+QVa5FH3Y
+ispd012JoSBy5efrlEGleGjblJDW08Vi7LeOZE+nvFKDB5Z6cSaiujo6mUo56286dlu1Kv0gQML
sKLAvG7Oqog008dR31IPjRZwy2eInC1fqZJs5YasALCYwr+N+L7bLXop2gvZI7rg/JqjZQ5wGKo+
iT3aiTJUwMt9ZrFzBLQbTckdiLkV86VlPmXqWzjspSTmZI/GnYlbKAxPOq9jqrRmirW0iVwfphbt
iKLqr2TCjEiInIDqC/Es33cyARyRJG+9jO2dHaNMFpqQYpKO/VobpG3dpxPpg9Wmqp76Jeiq6pf7
EAg2ZIZlKApc7tx2iwrGmqK4ley90+IZ8HuMEvi51E0cP1MHYDW0ZkwY0bfdTef5FVNqC+Jk2l7x
O+jhbC3e8QDfrK8UfuxQTPPOiQ8PMX6SOznFRctO1VzsduPiItAXEvssNQd3+rAvu6mEPh+mAYz+
X+jE3/SqMRyHhFPUigIPlYE2/+SqEaLfn6+aXx7/9apxfjccJLmItYReUxGP/CrlwpotbpGvJmvx
S1+xVhmbtaKAxFJEaMgkpX27auTfgUQRYnINwaCzWvwVrJUR7Zerhi8d/E0G6eKP+xl+K5qCzqDO
UjaWHQQHwySqUmaDaMhtkGTyR0xcwUeogy5fKvWegZ5/zwh2s3kfLE3/Wgxr8x7dpbNSW1ox4VoZ
yEYaYDkl15RGq5wHukpSeFlccm8WhChtBm1qkygFdagjBCOP4L4K99wlZKlWqoyD2uMYb7Sjqr5I
+oOhH3zpYmCWwVqhgDRgmyApxhW8I7wCUiWuFBcfzXBPlDDIhbD9zhnlcoMwiWEWowYFCVKjAi5z
3qTVfJulRDw8y9VO6WFhrvWj/QwUCtPKU/bIQRYrTCv2oGMzsad4+NypOWLRPbTuSluPp4x6NUxM
735y4bdxoYhrZYKk1LCOwsBeyjfL2HXjkzYh0m7e+VeeVogcDUslsQszbk77HoWpfuaQ4dJK4ARV
d9elb3l2xluLgS/r568pWVT1NEWZQlUqOMfsytRdLfVmNhYIsmIqI85qP8+YvwPq1KgkLV7xtdQY
kfmLGGMCR5zjSuoxod16vhkE22Z30Ijmot5bxqnut2NAaIv7YtBlyzHjaOuQ9hVwZWSkmJQWJ24R
+D/+No8dZyjw5wLLJsoBmP/0zcxfVUrF83Cu3GUgQpSz9+9FdUqdjXlv6BvBDqU01fISiYQy7b1F
G0TdeUnAW0Hp25lLTtH2SIws4qCKZwbqwPsM3JsCOB0ekDFY8sQxjuGsU7cumfCNKLlYGVCmo/IZ
2svK5TqbDTh4/Ckx5SXoelZ95szjwnHLFZYhkn3QFDxj826fPuXvVL3YDgl605q+u8VYbGLnnPGq
GS+kyonSFE2Ac5Y8TxQix09xC86fUy91I9y2pbmEhJOhfeiys7gMaQ/HSoHbDIt20dPvF10R7MkY
rfHZ18gaNzIdwM2+R8ZUqWsNVwprF/3v5O8p5MloxNbo284oRCnPyujVjRmlR1WjMYGUWot6loGc
PcEkuGR7QYEPa25Hn3S18UmUYLZQDoL1pH+yQIMG3h+TGp5H4Z62gPcMvUVUe2fZX2cK9iLWUdrl
vTIhfM3jsgnf60x/L+0euMw7ZZkz71hsqpbkdvD2gdBzg4gFh6+mdaxDLAo3W2k+djIKfSa6tHvo
wYpNQClRluEjIBkNTCk1ETsAMmVDu5OJAU2u9HClebxslPE+Jl5ALjeQ4lF80RD5gXI8JY18zOKZ
iq2cwyiZyfzPwKdw/INrfcRO8phL3NoVNVkELCYknETauKZxLjBFcKPo7VI6bKrV31yKbBhEh6gG
8qYvXOCfXWCazjXwC1n44+O/XWCkhX5VU32vRP5CFSKZsmVYRvELXy8voZjSdVsW2WL/0v1/TxQi
r4KUFForHviXYkRRbf16eVnfP202sh+IAexwpho6+sY8Y6s8DeCvYKQ0IJjXBoAq3AF7UlGlizQf
8OeQ5hyfwKH+mIHnAcZ1nMq8nmzEM7J059T7BgN/Jr9o4EjYlXVEGfVAoU56K8lSkkEu6i49u16K
4bhcSSAboZBE+t4M5G5igXxI8rtK/jVoyEjYo4kfUgEt6ShAGnDBJKz4VmNu4ijdNiwlNhBBi8pq
BAAx7tK1BPoig8IIZ6B/HN2JCT4jC6AmALGRQW5i5rQaJCcA0XFAdtxPWClrEq7TtZk+WIuwyVcg
0LTgDuaZP9WwXiJwojK/tsW1K0UTwnPdhCsrL9YOKQ1VgSqrG49lS5xWMyw45kk6JoAqAJLCLRzM
zFupzZpLoS1zc57ntBeZH80zZzDTJ0d0LPp+pjF4FzkoIYI0asF8isuPuj1vQEiotg5mRjWTFBST
fDKkrfYnFwNmW6KLAddkQjvCWQngBikaHg0a3T47kTPstuUDYl0ij+CherrSai9f2YROp8NCxlYa
IwPz+7s2fG71S1btZAl9GLRPsOqj8ODRTj8ADeoHB4iFBtJs7TxlW1D/+M386J6lhxBnOeAiGhYb
YIugkmTbJGsLCDIFiqyAJEegSWbtEaBSrxeO+hDgrbeePBsVD4BmywyvX7EqWdWLBuBZs8tEwFi2
/xwaW5q8CxiTktqMetGo6johihQqd8NCBRaEHR1yBIpk7N5NZWHrYEq3OKEqB2ILKJZvItokOodi
QFq3e4q9XZucJXUex09mT0xCzveM28pBOrcJ1QPpqajjFITQXEQGULC7tIsT32hJ29XDnaS/pwVV
cRO1eSnB3mPjDQyNNdgIjKUMzlzSa5d8uhmG7prgbuCBjZN8elRMCJt5jA8EYoVoOhZVh3eODJzt
yCzXE+g0D8KNhkD/yfPf+myT5yifD1hFRoNqYu0AL9dhoKznhUDOnTi++Aqu/2RJrouZXkV2h9uf
guqzufhhOuv9Q6Eepchemqyd1BRCUMpXHUZeBQc4evK1sB8qqMn+IAHty8+Nvre0WSogf0EYqGRL
4AqqBXRQhdNBcAQSZEF7zbC8sHrJLrXzTmy9FFjWiV5x1Ity7RW0Vgapn6xr0qJQ3/n63Jq3wT6U
drl8Ji4klcp9ThiDp77LGs9h46fbXLlW1cZ1NjHnBb9Z4ymh1CGfV+YeXSWw5l7ePLqw6A1sOlVF
2MED58OGZ1fg24OQoycnpBR1EiOoBSsXALt7Bx+mvoaxd8yrDH/fgDs6I4J/wsB04k8ap7zlqLq4
9aeD0T8WNR5kVfXpQiFaRMtPqVQ/6ZC8M2noT7bXXQ3Jeewdvl8MpFAB4n91d1Fl66pAlT9XESGS
9c50CFl9U0gUhllpMK5DtZjVMnnytXJNOlsXx9AgBenlGsopt/OPEUKslFhSkHSmTt4HUWNN4rCh
CoBel9lgkUIG1EDQPOMmtu3olf4EV8xTu1y9i8xN5j8FI7G0S6rlKuZOFilWZWlRhtBirPAqrzkd
w6ACc0neyKznXeC6G20TQxnFGLA0Y1GVs4B/10UwyV+SYI79ZEeyamnel4/ebRAND/SswBj18LUX
hcKDXpv89o1BN6CtC+hrX9DY0Nn9Nl+Q+lAa1CmA3rhIU80XWzDgmAcGCHFt4RxhEHT3MfSxLcId
tIQEBAsfIt2vqQPuWfthfqDZdeMMp2MA1vnFI6gaDYLUfhM9MEDQaxD1GiJDsvjm2bXYacYEfdl3
++m/0ViY/45Ax6dqCcE16mZN/Pp3QoFUyc2orXJjI4O7OBpnNVFJSlHNiDdids5UJsYXyFOtDLC/
kaFVktkipu9ybbzRhGBR07jTqklES2F7KqWZbO9iAjiXFQTsipS9+OwmJG6mhyap16E5vJPVRSOq
dRRBAJmrILKMt6WPYCJ5qCug/WJFSHxT7tCT6Oo69W+SdooEKYilD2sMmXKT+i1gFDcXUbsh4CLG
auctlWESmZc23qTV+Oo0JDJI1X+QG4gSlF8FKWSTs3mLvlyb3fv7b9Y3xL7sDzremGJYDSRAOdI4
lzgDt7eWMKEB9DKcLE/qMJLvFJFQg3WvJZ/T/5tPoaawLgtdGXnxfGf/dAoV4vyfp9CfHv9tCgVx
V/mUNpqcX2CU7+X54pN+P4mi9rfIstdUnZz9bzAKQ6psmpojo/kXnri/JOvH9P3vXjRI+mkz0rBa
Cy/g9y+awOvMpvJGCDLtcSyOCkFotoJyTLEuLZ2CtkNEQEQ3jOaGJJ7f+fV9OT7F5+oBwm6kfLbz
zjUmgAgofrgjbAIaqbGVbhaQVD7qJgx2Xm8U61hx5vckZvedMpXl/qLHAYeli1QV/vQWMuGWXvja
lDKtkMQRZAjcNMvf6HTfJuEmCldVy3YFRq9GkOEldXX10RRVXtmGhOtl2tcbywiIlr1T4KjrBy9L
Z1m4ZTpwDkYoHFIJ07RI18swyRzzDLcoarMsu5NP/jhM2Wn7TF5FnbEplHHiqd2nUijXHMFz+mxm
y5zGnHA/FNvMfOqJRyV1jADpzy7nGNfTcgfkqwy6AaOMY6uTtmpc31XZ3sV3N1j2gWZAZFgZcqyk
mA3KQrXmCh7DdhGhtGKO6NFd+XcRGqzs3jf3HumsNeosvubCnhf3bqO+acK+YxpnRLs6uo8MlL1s
3+rqE/ZwluQtTq4rHOWTg8qZWSMYVt1JpQYHJmag5owiUPAF+GmzmXfQv5E+b2lx8fvnEfG+Qi/L
ZJqU4bRYaCYE47x4l0gKR2HRQQ5qBxkDGSFIKDA0mRLeC7qamCUFJ1IkcyGj2JCoVJe2AyoOV8g5
MnQdOHAdVB4t0r4M1UeJ+kNHBcKTccndLNCGWGhEDLQibxWykRrf0Z19R6D3NToF2gT4uyPNARbY
nG16st9KzFDSReWWDGZeO9XjRSjNbTzKFCeihNxpwevQgzAbSP5NhC0mApfByecmghebUmvqYsqN
jBRGpGt8UWqb6sUZCLatXkQEi0pQ/b13pAQ+nVb9KxDYseOFaONug7//7ZvkL0S211vW2dPcA/r6
WKj6OuR9ReusIr5azFsjYESNCLA9x0wXtf8Q9YcR7fYXER5mqi9H0N8VtMZ0bGJOsi3L/E8xFOhy
IVB/Pm1/evy305YCMmImvjCgX3b7PzBrR/6dYhBDNg1HkKM/rf2iYB7tMG4pQiIEX/tNH6xYAiHn
ARYjyF9LAkAZ+m8OW5xddKeo4k8SwPn3h61tpLnc9TJLW0CC9gI/Bgl4kb+3WVI25s1NDuTS0MXr
P6igACMMTnmJWEOdUobiD9iemhEdfDtnpQiBMr98SCC/hJIRUVqXoJpxzFsAoqZW4FiDRBSZa9M5
CFdYuBWt0f4p3pHn9NZeFbOkCsfPedNF7LBgY3IavQYAWBx7aQbbx/quJHIy7YmDrFlutMeWfaVv
2p1izvX4XW2qtYfsOC8bUoNFYFR5Sir1KLfymvH20a3Co86wXYipm6QFYF4M/i7jZOKuhuA1dvG2
6Mh/JJxaHXCCynIfMl+1Or4Ilturx1njDE/O+NLQgEzP3sj6afc07fGN8KLooiEmDuWrCnNbZN6y
JGxNHikoNe+xRnKq1WTeuGH43GOPKBuCiC1CejREoUKbrIj5PMrWtkRh4xPJWEKiXPvpbtk473K3
hKsbToUrBGj4h00l3pyqlvCCAfnINamtRY8Oz9K1hSjnUtVqmZExxFsexsxFfze2z1pKYOn4WfW0
eHH6DvLNI7hnEmjFTCuJx+bxDbB71YezhFKIMR23JKW1HBhZm7xh3ooNZdXR5WK1XTZR9jhIMHol
HdxuvXdzl5g30s5YDlCw8NEoifLqVFmLLMdMdI+5xjwNH6O4hrQwlubQb12KYLBD0GKD4SHaUsfl
Ql2DoLaKQSos5QfZs66/khYVq+uRxTyoDsXoLUKxAKSbCjw1ZdmNJAk8dpxvUoPepkibfgFZOW8z
eWE3mzJaq94ycpZReN+P64CQVKS+wwqMXufp5JjOgrVqrYtyLQ3HgJi6ZEbhl16tLIpV67nXrCSX
eK3FwKFNZBhojEMNWYtjVeUPwVgmca4ncbFyMmqBOYrpf1hFvjPtG39F4VfiIQMXzeLZaqwsmHbA
V+9eFg1VrXulmSsajUOe6EDs/UZprIM6ZMe6kz7orcidTWhPaSOJrrI/0wnIKvFBefKnFEw706ZF
FTnckTI2a5jICrcMCs1JcvB4OQXGmb/nYg4dD1RglePHaJ0q8xikKeqeCii8oFEkrHZxOq0hfR2g
NxfaPEbNGqbOhZx/q6O3mO+0wivTN8L5iOuJqwvZH7HdNciQ8i4WSz9q5kYYXUqW7CAtNuI/4i6c
7K6i3adHurf7W18xtuhh1BHLWLCDHMR/OtALIctPV8zPj/92xYBVc8ug22EOZxb/nhcVonbTIC6a
SfpnZBlfCp4WWFNg5x/meU3GGcadwCMcy/xLtCh/3q9XDNkbtuFgJsbcJS6z76+YphpKux5bpKvE
NWM3hEnqSvwT6nNtHceMvqH//agEFEFa0FLJhC5UXmpXxSeZIKdiYmcTQlui2cDq5NB8lD3Y8Pif
BuGDJB+AZvF+oloV7yEh8r4C+rEypGXSLDx/gRoGajPURGYrOh3CM+D5+VPUcJ9inOKT1hqz9h4t
ncKMxzuRdK+WouDpGN6qdNaO0gtx8vN+DA7jTlLD2eArEy1CpQauXH/Y4zrMwE98wsHyub6wkF3f
F8ReXOty6Y8PXbv3tJv82MHA2g1TJmH9ROxoOWCodgdB6lkYHAJjphLTpogeGs4WFT0BTvmSH4Tx
xNiHtFuhI8WkQ+DxYVC2QNtUY8nd2S+XlXMbmD0py4KcdLsr4bIhi4fpLRwU7abLKFuNt9zHtWdC
xIavJhYH+0Zo5kjxYl0s3bElk36XEvSoFM6tZ5qGQyUxHHJ5i5OESwooEfl5I7PW7PSRvsRHfhwY
I9WVaB+b+t3CoKXH3lki3J64vGjewazK7Gg2mozmsUGD2WIwLix08tO8egkeybFqTyrTRqJjmvt0
CfVceMqHg9zTvPpcAQDOsIDv5q6TnJ1GcQYFIP60AXIzgeki5CP8JHGbsad/vsoEbI6G/ajYHwZn
VUvEgNSa5IaTKgm1bjwNDCz9upPJ/zUPGDUnmIBYlxptymVAen8O8eeLXNzKJvrknjjibpITNfeM
/jzYNKR+jPldgGXDZ98r2jcr2fGNyn3MImA8ZPplsOUUeCCzQdZv37XDwcOUMCIzP6T3WVktcho/
6PQgezhuMwJ9S4tXerAwxnDLUPNAvmgdSLOaOL8SZ0y/TLoHezxFKpbWKZqoCU2lw02jIiMojQWa
srwt5hAaEk1oqDcLT6awkqMWhwZ2ZLxVHUwML2irX5jGjo+DVPys7h8kaOZ4C6CO6jx86M0rnQmm
80zbIMOChlPVu48cYmlmDV/8NJJvYFQdrfLafSok9+dBSM60vaMttIxw9f7gIF4WlRPP/TPv3rhj
fXMC4ghb1HadCWYdkmuoXm0b2VkvkjxJTdSxi9HC1Zv6zlDfOhNBU4xtxD+ixkTKjCAgoEPlycsX
LJ2atK2SV1iSEpd+1q2xmhJN47eEDMfZzKIINJsRrQzdWkqilVXhJWktWVBnA9Wrzb6Yehe89MW2
iB1r0rqkjMJWKKidpzZSM4k90MxpYgJtgODKH0Kdd3cRYsfkJ3CYEtVN0KzMOp3BWY/UonTFF/rh
s4CWdhB2Z9XT4END72iXNH1g6CfFnhnheM3smozWkQgbbVPbw6pER2FQIXPK7AukG0t/sdb2AJ3h
GXwVI5RJuWc4tQ8YOdJwK6XprHqQgREiiqcBFRLABQWQwc42BpBDSdAryaCJbjwEBBLbfOGyiIVf
a4AVKqBFys4YMzSqtUZP7Bi/ShSqwc3cFIF3aAL5GIFAOqCQDkikBBqRraMPUMLVQVkQ0EkrMBSw
zkZdK9cYcKUBZEk62Dl88PmqfkjOqP6C+r6/0wUyI0PrRZaPlSEj5bClk9N1JzkHsiTxUkF5hdUP
JB6QHEdJgLOEUbXDZ4LIy3DmFfBgOOT46a5deJfXy7GfyMMqQmImR9Mq3AzyNJDhbu5M7CzxR3uf
2HvkXkk6ifcpNKG6rjDASA3fQC4d5H+emBVZwVH7Eepe7ytodg0bTY6dRq4/AnuBOB+JvsyBa/Dq
G7HfqDBQmHEMTDmhvTWDa9jstbUHwd8vPXKDFxIEO99WEn1azD3UGS1jzD4Rph9TfZD1E0lv3EoL
JdwrgNoIDPzhSFWeRUOPCl1jzgOsRKG+xLfHpdWsdYxGPYajBtGoZUFJvTA3c8qTmok5ScANpPk0
iy6ZJOg8nFXxgNi8AefmyZgOsdGH0rJmrtrMCaE8/vQzNZ3GBaZoVq63jiAj/pItJUzIcqCCOCJd
huiBKJwa2oyFA5KJs+454l6TzXNJF0Ii1bu6hiFVjH5dNdiw7Vx8klmWhlcNWGtMt7umXN3l0a03
sX0QuTO11GyLwxCfSzCh4lkSQbCEpzbo+wom5xg7vNlISy512TpwC3cIH4QuJn8VUyT2ZkzOHhaH
m/cQgw/z+yohcyRxsz/0MKi8PUtaZwvtOGh4QgG+3hgXPDBvStBU1BTEa6TWC5tp06czbnsmcOXY
eKdaOUbRS57SOWDOYWtssjvHJ985qTjZrY/kDXuLiLep4ZUTZxSW2Fq+ab41L9HLFrwh7LAA+acY
QilF7LNz+ZsPtw7KPERvuAsFZPunw61gTX4Zbn98/LfhFuuWjW6CZMQ/4hK/if40h/g2AUqb9s+d
azpBEqAkqCP+sGV/A1B0GegE0MWUVUKY/pLBWlWELiKLB8Da9fs//0EQHJ8Gq62t4al0DJ7+j9Nt
bGdx13m6yqZDjVmGAcSGzUffFQ0575IOyV6vHwg7guiBc7x0Dv2bqrNsq2JpBDffJzEm8O9pkt8a
JdYU219g30TbKnTPZAnbk6jb+ZjHwBADg4NrHkLQ+lv0THR/RBagNIUoHp0RVcFRIWEPCSuFd4b4
Mppe3qFqD3xYt87gYmBwyW+w5pHcnmXHgDciuwoiv8OHi8jLQ8IU0n6o6huEy0mPInkWtW9NcC6R
mUnogtqhOtv6QLp/K50GLePcSFdw4Tiw/OxYfToNwiKtvYupOGWEo7s8UKT7Skk2Um6vIpluFe/F
N/hENCW745KLwFJmcSFvhfkoqGxcnjqzavs49kTTm1653hQJpr6ON1qjWkzE9IXQ5QzteYgzDNqr
Pz5g3u5O2SUjCGJL8lkiHdD361QG6BSIUEFQstdSqyHyuQxR94YzRiVFYoKLsraYGnJ76tDb0Sry
Wn60cJ4h2sBQtLSl5zFWlkXYvZGHfRTR1TXLQY2Sy83XIRqDgsGPFnNBvOp9KRJGrnmlgysj166t
nVCtBG5DAQYxMAOjaFUeB7M64k7bOhYtJJwyab5MAUYijjidRlQuvWPEjCETzuHJJonYKvq2YBUz
9logNDUPcdmH3K2SnAwiOjoSuLL3oV9ZiEKsq3/vcV0MXAFKvlb6UzHsZcSjrch91RFxZFLhzvxA
F7kdbAfgFl56z+dg2vMHatYXvb92ycXw3F3UrLm3CzBxUmXD9wAiNkXgks0V4fhRA5xZf2uazjRx
qSgqql9ZQYn1pwef/KWO6seD75fHfz34KJsUPVOyiUaa9Ibv5WJEWopgY3qpia4l4xha9RtNZ6nk
GjvkWpr/io/4Djk2ZYusZe1rVsVfUTsTePzrwff9U9fEwfgdEZ4EmueXbiJvuu6i5euhwNUwJ6RI
rRZespGdR0VLSTVBjJJNQ+M9h86Vh3BZWBuzusjFQqpnBFy6H5RNqOjDznmON2Dh5pwsk8p8dOpN
Jh/9cWH1W2g0LKlc6dGDj32zmSbxpotWw2dkbqusOgxEFGEFzZXXvIgeShAtpD/ELalsdrZO8E7H
8ECFrNWsa/TScGL2QIAkUOSkTjeeRdbTE0OYZi2C9myLsCiNWFmkC/WAUU10TJMSJM8rDHyZ7HDS
82acWvJMevDLuW6dauOFliFAwUcH6YfBhJWAXdBPxHagytokW4FlWMCsenju8ocak4V/H6bE2pHS
lKP/Suy7IrojKYts+ElGNN4k3inVJvfv0+RYSDusoAx5PPcY1Zhx1DOFjMfVSIwH5p9nQ7lVw7Fi
bi5mhBRWAl/G/Lvs8rdOX6AgQeMNH8XslJONVizM5oXVtNdQJhBXqc8q7UVnBKWGpNgqxdqV6PW7
L5tliJvBijPcTQDVFIUmy5KCpWCNQluj30JaEAlVVhsViNPkv0QZZlF18atiUdsvKV9+sFTzpY/M
mEyqsSUOFykR5uhsg9i7YI6mY9BM1oTj054yfHQXTrpKmnvyiiTC9JSu1XvghG6dU97pbUAA9DmS
FsJs5gqUoLN16fJdjemqGx/Xbf+RW2QTIhFaQGNq6cpPV7CmiLCa8aDgukFxnc1ccgai9txn4o9E
wzvYxCjRe7BARM6kmpb7FkSJvEypXDt3KaL9ibwhoFOXV3vJJotyHvMj5h/6ZVZoMpcSgW0o5tV5
j5EEcMS5aJiwFWlN+vun6t07EpERo91v2moWe49WcfM9KgsOA5uUQ4VN9VbfqfwtOwuaJ7WdTpnH
PrkFL2mLnIx0UP0eMN9D0kgKUTr3pX1kLEhyNBa9eiNDJKM2yLAoKhxevGxJD5IBZIzBKSiIcEBo
VsWruhIVaK0/Tw6JsWjRa9FKNuCNdJl5zxRf+RICxGrlOxjxMVzxCiPIVG2wdNkTE2m+uzBo0Q59
3nPgZ279QhtrnizCZFFIc99Z9tXKUciBXiBvN8d5pOA3voTN2fauZXk0bwOjdrLKyShfVYRMc3Vl
OWQspIpMUR1WhxAvZ81SRgHNzXlUP1v02BlWewLMqB3ozioVp6+4eszn7DOzZkSk6pQxuZPyNDyn
zCoTUKfs3la2IGmhxDzBR7VCgiYV0a+jy5t9LtPgYOf1jgS9XptbuMQufroY65UX83qfx+3URZxY
rbktCZS0tgBSxTglMF2C3iD3rg/WBnWxWWpPqnEguhaVdE88YINiUeuog8SdPRBMfYmpn0LYLoIT
Zg8af8F4+0MLYx509dplNYFnUtcuDUpZtxlAZdzsuYLS6M21ii+3g3aKXKAj5I4khZza12ov+fYq
NPt5i0eP5dUmY4tCJtpzifta6QD0uCzCBNsRYKRs3dIGn3o3bYeZopNEuqaTyOpEv5wZkWg61QbW
22wdoUHH7J3NR+NGoo8Zr7rhxc23dTZcHRsgwvTUl87jbCq7bJhlRKNNpHtic3jB3irwJpFCNU2d
GfRJJeSB8axFhpmdRwYiuVZ2PcII2H4GGBy7U4eFt8IRELOnRrzNhzyEb6leMvc5K7WjXVUKmknn
dRR5cRlcjCg9NdKeObF6UcMel2QFokjBhkdYPpmOoXXtlPhsNFdHYUFnzZYHiKR3rVk4uEAoSwdk
bdSDQfN7gtWjEJZCuzy26CeJRCLz75iXu+RNrHDI7otpThlUjIkb1ImZdmKRiRNP6XEn65WoZGNr
Ou20JPeoJprQthBSkHnn30vFY+5dpPahVW6NfWeIpwGIsy2RtUn2yaOPNM+7XWOJwIP2raAm1eiL
R9o+v+yVfGEjktStSFgjJ1wJciRa2xEgdbCOqkdSE4OuTQmeULl15Kil4C1u9NGXmiUAa9LM5r7a
ULsVf4TgSar3Wqt7gw4jeEUd2Sry5Z6kDDpDjTlVkBsPEIHyJpQxHE0Uk+nOAncsdotZ/2yu2n75
W9zrRZIW+Anr8SZJU/0Dx5xrLMRTPznIs1mo8026ifkn3MhbBvEQC9MsAFLNZjgjSLNF09IvUtQW
JfDsb2A2aRNlfMZRX7osLQDcwdHurm5+33XnoXpORvoaN5HxKCGNUz6rmICPsDu0wQc4x4TqlHIy
bQZpmlG42iTV3zwo3TbFHEd+mOnIQjz1p5u2ylj248Bp/Pz4rwOn8zuOB5QICiqAX+x1Qo9g2GSZ
oZHgF78fOIlPF7YGU6FuXYi/vhs4VfRrCgyS9kcn+leD+w/u+m9u+/9Km+SUBWld/fMfKCZ+GTjx
sPMVoiMUU6/1E4808H6wer9UNz0otBG+dApZ4svMWjj5uglWpbFyxl02bvroqOa7JEfxOkT7NqHG
h4TjeOtXS7lfaf7Or/dKfC+V6HhfDEpi8H/WjwHREinCK/nkALeb20YU0J3ablun5JUfq9S6aRXn
UB3pyNBA7iTtzVE+LA+7KN3fylMRgNE7h0BZxnUI8bFN2vuhf5ZJlyipQn8rh1NZOcQlY0go6GeT
10OyDDKgz2DmKk9RwqWNcCtc5z41grqJjVidd/Gd1lF8Q1Bl4fGs9csAH6M8EcSmZM8+9arqxSs+
fJvE9g5ntxbuYiryuIxTnNUKvLZNas1ocXh3JLPGM+dFR/v1/7g7ryW3rW2L/tCBCzm8EiCYY3ez
wwuqI3LO+Po7oHN1JUsu3/Krq2TJEjuQbGDvvdaac0yNHu+Eg2yaOfNFNMe+m/JdZ6TAvPOvmgF3
TWtPIqeS6Zij4nJ10LWBgTaN04gpcUROLItuGru0Vb23pqSPQJ/i1sOkLuEyLXpG8Yxu2kWhumeG
c0r5yAmdp9TS5E2e53Zvb4LetntjnXKYDjRG7CshAm2xrqv16F9T/1oBJm2TtUmNYX0JEW9v4CgF
83xOmBYhUjf1rsPO0Zuo8he+B4/cJuDWAC7CoFy6iA2bNvouYKddTy7SRu2feoYWs62aNX+YbAtj
HqcRxY6+FHRQln/SODGqDkc0z2sIdX1AHjsJy/Q+tTaWCClpo5trKVnXzboLLuFEUgYbX1goDwYC
iComMMjnrQm9amOwaOXMSZ4yRV5MD4i2LWEVJRtZ28b9uWW6qBO+iZhfPyVbk/E84rl2KhegTOIQ
Z9zWG3dCcSz3o6sYd72/Hao74sNHbJC3SNrBzsrrXaZcWUA5YpiV24Ip8Y+ef5kQWOxTMDnDIq22
oOG9ycYIieGi0G4qZ2f0g66EPDhfFh+l74b0Hpjlj7gshOSUE/Y0LmW12Y7dtLL0c1e/xK43EHOo
J7bM4MSLXgcOR1az15TLT8vTX6irJXG+iX9pp0miKOomwtd59PyLHqmuhFAUWm7y8VLEqU3JRprg
UYn30I9osOUmyvg3bemnjRuRgqX1wbK/eV+WtdaKNT3gFfEDEgZPtCRS5HQRrpn5VAvRDCZJXO9o
7Ber6YHLPpbPlcJAZHHXFlsMDxVnvkpH6X4ERuQ86elOEVYKMazvVv5QqLKbBNa6g0rW1jhjpo2f
FsiIaMNApHFSn1zbSnoQVSdvnTBBl14J+6k19p9BhPuFaF4d8c48I9OqfRQhvBS2sXBQha0WHAYu
cv+YMxWdkPyHjF8oRLc9JHwvgIS4kvIVZKWwXBvD81C4xkhJQoIihOtyGWxDonvZxzP9bgTY066/
/Uj+pTI+HcUc7dEZhY5q+u/b0AjS2cf+vDn+9vnfN0dSewyse6YGQ0VkA+S6/d6GNvCek+0N71wy
Z63eT5ujDBwFUYZBMPd3qfX3NjQP0dNBesFA3tToI/+Tboxk/kUb+ueX/q1b81M3BsEJjVjcRFvx
KzhnFHmjZi7IaUsqzlgTK+8Fzdm+1fU9o/iJ2B7zIWyubZcuFZqxCmmd2zpbpeTCqeCPCPE5qMYu
6GwJKL+wQIpsktKTXD3mNyPEBp3O7A2eFl1Nj3MxZcleFU5gPmr0E+qWrWisP63mQyDMMW0v1iuB
w1a5A5eBlRcOheeq6V7F/nqclWVGeJkwqgTFshhO7bOGbLVOrhlkTm161WZAHonAxMlF6QaiHb/n
mc334mtSRCmweGEps3UiSSQUlEdx0+NcC14SeW01PM0nptF7xsPdS4P0j2gQrGN8a7Fx875YJl+J
BQv1Dt4HLdYwuw2qG8OQouWBaE9F65CTcd0QHWJtavNRQ7NlHJku6dZydqbPrdhwjfXNCJ3x6plX
aBXNg1Ed+cU4adAuyU4KL/UWTpeMf4+VGL47NOfCzt4T8cuQ30XUlQeO9Xqy4gH+Z7Z7U28w48SF
jNXG+sBtqJM3C4zuas61DTwjiPH1rt6tG2Kc8MEJa1+aKVzGR2Esx8D9z2DVyeCTXrHVwkuvnAXj
E62lGl6G5uPvl21urd+XbS4/FmyQtoZE5tWfm4G1OjTaBPZsi2fe8MtDSNZRcOxBZA74xmCx2tqc
PMLiez/A0JmcMvjq462u3o3DxS/2lrYZpxUefWVxaHVCUha0JzLtGN7S4Z41n8EFnXwfupp+qlfa
wQNw8qGhLSBmJDkyx4AbhnyjiXFbu8mruZdeO5KkyTNsHeutvtBkKfeq/MRRxBrfSu+avPXy3YiE
ko6PujKlA04ej2qmWMYf1e7TJP3Y5i/DIzOPF/oHCDeQ2lBcpg6tLu6JJ8FaKS6Ng3FrVnb4ZpA2
s0AYeKTu7K9xt0HS59Icu5LqzhST22bFqJak+FMQE2Oh3JvbF/GGMmLVr9LRwaTZoiEBJgOipcOu
Hdr6azo3JN9b+eQ/dv2KGEGo+nhjO/sU7045o4sPbj7ccZA1z4J/GqRHMAsAeJxav3dg4zILFZdG
4zp6eBGJCGfPv/Ku9JdSpDZH7+eHR86pBc9sNZKYdQBPhCSxpGlnLRQHcD5uAUeew7eJ8B5zLAYn
S3IKuBY99t1g0YNBiEu3Jjrn0jWc54h0JvNWcgRRXfXxKmLCK6/FDc6zkdJRUrdJsSp5Ysy8ViYq
RqP+RKDCgIEk3IKPEvk3tJrq9FinbqwzwapB3aCQabBL0jU+EJ+bcKSBy2qHzbYMUP3TELLWrXUK
Ot3px9KWKnq350Tu7ipqeZEjt8IQLn9WW9v/CLXPNHq1WMwat8F2JGPyRZqf0OKgT4tjH9STfKis
LVLnvtpLaFGkfU8ZqyFE8z7BI6FeAbqEk0lgYLcd2LTHQ/E+0FcQiHWwhjPBEnzawKxlTl9odQ6P
TkHDB3/VoqblLKjV4d+7R5tMJygIDcaz5IQwm/1pqZm5Z/+7IR9fU3hmwFTkX0bFf/H53/doCli2
fb74d63j9x2aB2b8tYFZfsZ4/ySDVIw/0LOClVFRJpoI7n+Ur/NDisxA95tu8h9Urtqve/OvT/mX
EXHTpmNaSQnGO5po0LUkIot1m70mox0EyGWmyvYMhsuFyO2vXUjQE4IHsiMkDOhk4J3U++ED2hMk
Z3Cdcr2dWNcwWPahsvcUp2/UB6FoMUlRcTHrQzehpOda4Tx+NafdiCLuAt2pRFFDNx+e4tWbXvF9
2D3Xv969pIi2gC7p7Hu7f+91ydVB5Jul07SnWUGszN9el6Km/Wa4++3zv1+Xxh9ofumSSGhjtf+O
675fmVxj0uzu0zk80kP5mVtE5CN8BxQVqq6i/J0v2u9nR+kPFMSE/WDn+JZq948Md9/UGb/WXD+/
9Lm78/MkD4xW4Yc6Mwr2XGScseK23t6M1juAJeLQYuJYAkAhFx7nmJqfyXG3EGd1i/7raZQoVpCm
b5hIUPBiqkNUpZ2qnNEEufccK78w0EfKQhJd8QjoaHMKd4XoFs8nw2XcsYQJN9xNG/3TJ5Ox3cXL
fGvs6MwTOVIie1ie+HfONLsayoA4rcJ0h/wWbdmpHJakKgDXiV0DLRsMPC97Hwt0rXfjkTo2NFvC
xoGgfcxFLUN3yltrp/Loi7E2P60dYRpo1jXQcZG1HeT3TlmiHejLeRDDYz19bb41iHICM+Zb8xAS
m1IBwOePEH19vWICONyla4FmgsznQFCh+KwlpxVe6CEz1Je2aU8Rv8HrSzLkDRxgd8eHWBc8YuJT
hb9jEa6IA3pgLpK88zwR/UvSR8Cd6nEqlFLbEoASL+lKGCEOeLzNwdP4Mj36FyZdUYtdZ8kAsx+O
EugoqnS6RByFeyR1aNYW+EKIhUa4C13OBy1OxhaM2WCJUBgTgWA4Q2hPt+yLNkaGSpb206pPzwCT
kvdRuIxI/EKTlnj9CgMvFb8AGEXjpj2picjpeSnKDn04vpbQwjvAhIdnD05ziFwSVzcqqW3TO1F2
lMs14tJCpdZdDYgLTPyXbjlcNM8h+nMRTXvf3A8IkMn+gWd4ImkoRJGNr56g+udkohESLiZ/WcY2
SeWquBB3XFclEaEFrSmL1xjfxPpRXOtMQ2jixJQme5SAFW5Pi0bGuOiSZfzui7fpQHueNpi569Jj
Bsb1rhY5MXwWfNmdXC75hXoTBeJCf5ttnWv1EW10T8Y2farYxpX0tiURdNsc5g6SinLE1nS7eKFr
w9QN4qxv8zsfyafj8+GL63hiUsExLTctNkF5regZffFMQggTovyOHacWsegpBL4Yn/L8moFJQpXk
99R3kH3zP3Q5hhVhpPwvv5gc8LjxycmFeboHSXxFkvf80VOJDHFhfWJdnH9K2/6OS9m1bhKvbv73
6bDl8+nWu9W2uVif0sH4/PYA7w0iRXKPXONzWLUnstbQwO6Irjuo8YzlHQ4GjImt1Dj/5u2B5rOi
iRBNVezP/2/fXf9te/jt879vD9Yf+O+go2KqJrzQmJ3V37cHEtig/6gq241k/NZ3l2HsWZYGK5Ud
5MfBRZX+kMg0BhhEB83U/iHWzlJ+F3rQ+MdhgomEzYvX/uftQe5lMY6AoG8xXNB2giTa7YCXb2c9
5qg1p3ZmtVThzqM/jIoUa1KpZ0uucEqoFtScCjo17rc0CSacDtBQdijTUpI5Z7VIlbzkwSHTlkVx
ItazwgYH4PwY7Au07j3KADx5ypW586g7kK2EoViBtps4jBtDvDFfLVNpFi3xndTOqC3EQBwXUmYX
eBqKi2rQFii87FHINCRy446qvUthes3671JK4ACh38XWfqmAPjMljQnJnLaczHw6B+i39aWl7j1A
z06hc/bf6sWqb9+CDz1E5yWiVXnpCRCKSrY9xP1nwz9WUuBKwRtOX61ZF9MueRZCLM42VjiTUKY7
0spm89Sh2LWusi0h5mu34RXNmUyXWEJFQ7X8BZRa+0KYa/VLAiQM3GQPFUNxBY50PG8s45P6FDTv
dehgKcxMssWc1K1WwrOebSSKzDf52F/MQ0w+HDNey/EVsqWO1vMwLTNlC8N7nnZKfurI8YOnfoK5
LNGhMOom/+SVgqoysLXp5xjMEkGhBsxor7yyj1Vm64KpI01vjncZzEORDQc/ktZsyyUqNLN+CFmM
Auub1QeOK26fmA589BSw6HWGtVMamLKcUhemjI6D71HzulCo9OjPeeYougdjCcQN4Q4N88ilUOW5
n6wjYX085yTkqyd2Oq78dAOQhYgORbV9OkDJhkm+qVxCCQjLWazfkUMYgWMqZ58LSU2ek+ysgLAT
LzNx23w1qfeLcTmA8PEt9h5qYKO+jOGDb3KCIWKvYtAyWumrxMOFqrnGNO5Sw1wyarGHlFmRtG3E
C92sJKcDuxJ4qY3FlS0tKgxHkS2uA64xMLukZuR0zPpLlbxBsxNavEBrMDDJQ8Rb2ToMT3owqd05
vzPXjGkjrANnFRw7tcGb4T8nXLqfKK01ENqZ6fqkhCDMQJSEUSg39jzcJE9+dDMZcOv2gH8/WLc4
9OE8bTvLjQcmGrhrFjHmP9SErOQUslg3IhuVOiWpyNhIPURUx0NKBkvr4iWdo7EDcjC2La7G7GZ2
u0FckcQhiJeBbT+/n/J7g0lOBL1jI9Nfl7v9WDBSecZzulClva7srAhcKvCv9NwWd7rhP1beu+jb
k7zk7BI0uzlnjDcLH0FlW1xVHKuwB5EOh15TnKJNND129x3yxApx1kzG7Wok4xvogS0tpYCcngqw
jc6Iq4cIFb0RGyI7jDXU6SEI+vuBHl8BQJG+Sr/KkGQgYALlPq5b/5pMm4y02EBlcXhU8gIPwGOO
m0pFA1pAf5QW+slsViktIQMd6ybTRdBQUCLw7sOX9xFjRuvcWPvatSwvWbz2pnOUrazKVQhYtmKm
R1vDW/YsNkuiVsl0wH6U7go6RLV0VH1uM+YO8UHhYNUBNNRGUmAOYnpFMGV9DbhKE9AwiFubCuoz
s6TmU0HcQSMU9+vCV+j+bXu8aDGetBZvGguBGN0s7GrdV5KvTbzYCgHqiymavT8aQlHOhArJJOWO
HyuJaNFXn6AQsQkjBmoM9zdrXV1YNdk6lGiLoElzjMypENqjWKFhytqdvxOLXuWPWf7I1Gr+mhb/
0Vel19vRuVHveZ+5WdBS7FTVLkFkGic1e1F9hHqY/H78LTM4agaOjDXVunYWm4GMttea1fQVsnoW
aOxJxrLIbjMoCul9iwS/pM0KQmL4MD8VBPoyDVWSaFBCg47A42bq6D9eiYVpq7N2UJoPXnD4zRPM
+/BKU1pn/Ig92je/eL65/07Te8JwgzUcOUFMxCCXr1Ad5xYUCl1eoYCcN3gkuhB/W3sJBXQ/PTHH
b3xEnwJnVBa1fOTjPALXRn3TgJg0WR4raoqZ4mSiMYEiquA1x2Nvy8wwqfYfeX/KLLtvBdYGrXwD
XsUgKloCjUY2V9siMp+awMgBFFXXxDN3Nb0rx+lcpyJxxguUXgmj01Cm+OJ+IfASewS/i3iRaFxh
k5D5zBwQHVPfjIkif2DTk18McmoAeZFss1XuZ6fjQ8v9IWRQpEmO6apHfB+0sDXQGPKEIKTGT45I
q5/xXtm8gqIclE7CnaR+GBI0qVUIdVR1COiBgRKBQeY2Ywx8T8LIDtRZ1MxKProbFU6kEf0IE6pd
BjSdS7gIezoZO0tJCMgoV7Nje1zJQvEVKi+ZtEcXsC3IG6F9nMOX5pw7aq6KZQSKOSqnF6DSio66
0X+LYKeHSI9yzToqgj5frMQx+QU/gLZ/JoQYAY4kli/Y2RIQtz0xsJP2QZXGTEJDB7AYj7Ey6773
w3VMsi+ON94r3XgJERC0jZbrkGADgR9kYNx4nwdkA5tAufLMsJhyqMGuotyDH0gi6uMDMecxdJRV
MmdnuPRVKEnD6G6eD4Tc08/8KEKYhRa9cIwrM8IqpUqj7vIRNUYICmHBityIG+UeTyUfEnLUwtFS
UYeJR76/9/of2WzqtCJrbGu0H4iKnL56iWpYLuaFE41V4W7UYW/tscNJ45qxPvPMOVwJaSKJzaR5
oBpYS55dVbt50g33QFTOyVev2LWa3UvTCZv7KrcLcd9+8i5FKkQap873NVVJObpQ6rz42Hcn8igw
RtYJ+rzwpBns9Iz/t8ETNX299sldEhekPFQGgTBgdphfLL0NYyfpkbMZ8iiy4rfjcBcwRCbknKnI
Sh1W0mP7kr5g4YON06owhrkut522H+gcpOsM0m9zr+Q0rlfSG3rO8SkPrgrK9OIGLS7rj6SqEfFW
O83gb3iuveuJs+NokFumqI8KCxLxpzEqYs3HCodkaflhWFdDs7NVeRdimMCWsaCITcuNcdDfGeFb
WAkYqAz5LRwfZXVfR25GdlHFFIkQ4Pbey1gl7xW0rvlzyFgdzvzwMgREyPjmgtmVsefFav26+bTM
0jHxKWLsm/9IWf2nSHYEmhtSuEuEYdvgq8AmlcBrF3ZKjN8rZNdbp/JRnNyk/GAwXN+H/aJ6YR9S
ImQd2O0XJvxcYnmqPLF/amf9xSBe+30OT70iGhoVBqXHbzlhZjAlHDjg6Ao6gWTKhXA4U3nuRRLD
3wuOJjqHyATDQv/gyfd9thLFTR2Q6OvIn434SRHAbZgUXDuvEQGh2KO0dZUtSnLZ54VY2+SYChsk
bCbhsWtPR716mcrroN91+l0VQsQBqGZyopPsKLmlJ9NzGqqL7lybF9+8yMVy1hN7jqL994X/S8fd
/IxwXFlMnXE5zYXZ32rB4Jv/Mu7+7fN/1KQQBeZ8jm9V5/yVfypJFWpVNBryjJ+ZYQM/vAearDIE
lJgC/rfL/qNhKRvIOv4vCuQfDbutX/vpOL5MlVm8SE9fpxz/pSAte6MPfGNQtq0knXR1fBdaeVW3
r3W8Zhllp+v28esUy5uCHbSMUSuzGeD8xgGIe5SUa2gXwE2sGXRd4grKC4pUqlEmjHJny+JxROHE
oc/Jz/2lADcgY+LGcbzGkuP871+AHDrNbEfqcb+WGqeClFwFnSiIyY6ElZeC9LoXqm6B1ibc1fpz
JN0N+UvICZwd16NNlC8rfEPl1tSEBVpHuTp3bDzTBnKnNIthSTuciNn6LE3CxUSRg7pgPkzBoxFY
u6Tt71qhfjWsedAaTqugt84K+OY2itcB5ltVbJE9eWBdIwg707MXtMewSBDI4OvmDWJT+uli+osF
A2QRbYA/K3dmfaBi0OiGV4zw75c2wf9tTYKQ2OJLB+H+EUYlUG/yNiXJrl8QDuCgJOBY+6h1V/ZP
Maq98FlltYsE6oFdxFxjbC4p66EcItXBAMsqmbFaWvOqqX77w2MtbT/1nrkgxtg9u1VJ8Rh6+Kle
JtjyxbLSn6L2tTPuBFLi2vuW1TquXqiCAMq24WEUHiXppuNKH3wy/Dbjl3Jqx02EpZ5TpF2y5d7l
K7ZL07p+GjnHY9sy6Ip/lVjWoKjI4k0CjIw1ThCRWND51rwAPr8z+FQMZd0eWejMB0PHhHINXzXe
jbcOBjnE5OyeRh2o2xT7RLc3UogqC5DKjAmBm5JQ8SI+KuyEIaciVztJiq1bdwUj2aXITsIQ/DF2
rI3JHBoptHHidXPEoiPqRzjgSavynyjIeE5syHl4qtieFQ4lAnyZkxUfTRGyw+hyfqzyfTs5oboJ
0TN+5uI+A8w/wA460dPAq07kDKdjdHshxRiZZjvRs8V8HZX0ImDa8roWnE/kA0LrQeeuYLy5F3i/
OH+YbMYmO5l57NgnOaHo7f8jNrDgj/x+pcGsUhHQsA59o3X9PK9ojN7sjI69CVMfXeCa5O3pqa5e
yo4SMn3qaxwx9jRgKiiX87kQwb4hchti6JbkZWnYwkg+XHcVDBnjtAE18LEyrmK69aRwrZWnipoi
WWadZHckdG4xY4TVPAzu5sNsZVf0YKu03g/f7OJJfzHEzrbgx+M8UZ2QONyRTB4DCUG2r8ks7JaD
U2KCKlVcDSMCr6Nf9DhmPDDuk1vDDtbusFebXyNllvdF+JZfnIM59c8jsGTh35qnwtjkAwGVQWqj
/WdJnM0hFjWFFjF/EC5edS3razytU1rq1TqVVpbgeppm99TRsT2YnFpKpPTPbbqD9odJXi4flWJx
SwSXOQ1g5j7fwa3gDRs4LPa3jsBb+s1vJErOA0vRHWZZI2WHid+Qtr+Bdd4hk50YWdYw6XVensB2
40v8alGRxiEviZDZReYJMgT6xFVRnPag6bJ3z+Ngv0vzZp0VJ0miKBGOcrLOCaelgDal9USSrn6n
WVA9/EVIZiyhD5UdZE/muB0L1xye0SNAM9YIyu5YaWlyIZZQyFx3Y5I1OCkVxiqugPOtJWRM+a4u
jvn88lTyFwHbQvXFZVQMxlMyzD6pYsmCXQ58tJDBiQlBoTCwapmfzAXpmYW6E0bSLSmwACPbHsZd
aYiQuTzL4XuLt7N4mIzCha3sD+qjBStl1DDIxqGHka2W3MhQl0gzwNfiGVHQ/4lzrDyJEnSJoADS
SQy+rDRCeaIny2QokvX7NPsqtVRfqQ5JchzxQbhivmRs3JEfZdcyoCpvL2SXMdiIiss4inEVKy69
jxBgWDglMEUYhhSzzxMtMesDa0xNT7bACTqcRfx6k38KMImGD+a9ovbOMKxV9Z2vodPIk/kp7wXq
e+TA2CXoH9HW8+iLBrlMl8RYgCJC9ji63dm89QC/KkzD1eyNR84CBnqOafAUbVcq7SmWgWnB5pm/
l4LrScMWW2GL9SGCWImC4cG7V2awG7pnR13q1EkxczvajQGFHYv3lzh6W9TVjv4hZXjr5t6DRN85
q6iYazpYldJ+5DWNLh9eiggBqAfRoSKhquAlYHbO4bgFJDupvXHmHVmaCINjeR6gzzLbkpZr1rGz
Z4Z0xb08wSsCYvOpgQ5VufGlvH31uR6sTU6LwPBpPTYbPwz3RZDcNIpTCSAa8zLKe6L1WsZQ4wdc
O8JSIzasV0EEdWNRMIEEKV6nLTmMcrEA3lAzQ2KSaEXn+dUS2eqE1NlcEHHuynAKiCjrqAEXvr8i
bbGrCEtdeCwH3QLkwpRtEpDMBDYNPjqyPDz6wkZ1sGO6LUasirutsHaSjuIq6OMLu+qyB0LngTip
dfMwjgk0TyrtFghKNXfDs3Sn2f6Z+KKDuhsOOvRMH2mLYHsSofcAwu2xnjcpvViGVJc++7EGe6Xf
ZP2mBMcCr6ei7yzsyHEWcjf0qF4+agAuAYpb/5QdimM3013UmfKiwiQ5KaBfGu5HtO1rxtwZ0TUC
q5mvac2yohOYiXMhWcsmyOjF+BJ5L4jDODgRaa0CnCkNdwqOEv2p9qKSgKM+dHMznRJKvDWNjVOK
WyJBx+M/zLEraMOEi2HNuTi9fh8+Qm8mc1PYeXQkKOj1etE2D/xOdEyEK2smUYwH/l7oD8BMcatw
2JjhOi2CX2YKGPH7ally60LhkaHx+OOt3EX8AMfRNjU23bNsPSZcj0T+sAnUMH2GYN1D+FEh/USh
WxuIxUC7Ef0KC0jvliykBXwgrGvNUfzw5a8oP/b9naksoXk0LM7CDKkoaW7MiV1zAi1Ztt17BIIt
AEg0FncN3z5g7uCUyku+Y+vPVt1DjSYdqCq9kpyZCf1G2uemnRk0mN/NdnY/HTtwSEK/wQhvVs+h
/iDTAYskNg/wSToYJdn8xBvyJHHofIjBLIWDK8NcmkVRSE4aloaebkbu8I8dkCYI2O8KzTKuVYr5
e5NLQ42/BFLJtpP4RctIQmndn/CeRk9l/SoBwzJWldbvWvpWVfAkYb80QSeBjuriZYhHHZxUZe45
sPm9K9N6QPFFzXijhZFET/xuavuQhBjqbGJnGR2Qe74lyYWZfvbew2cSAVqlDBTqYW9Nnc0CPjLY
1UenM29aeDSiN19vF1bW2zWQLA1YVsYKKgLPCqs7sAkWyHeN/kGFGtCtrJtfrab+os3LHUvdblKP
onkZPi0JINN61A4oCLSZ2+XxnwjIq84JD15IFh0gIF+CDqSfBpJyJwMAKwGBFWgGVSSOnfpINHD8
2HUYVB7raqXdU35kD7q8gSTIBhHQ1QTIUnPsKVmxqId7msWS9RWspvSatIeKVjKcM5nGcnQIOTgr
NJtN4ZjTeg5pQae0on0de9pSXWW4rbNdY6WXeYMaaT2tUuFsVGtduvjJXR5tOEqo9JC0wjYZwJEB
WNF80IxNG285S8XSSr+QHm7Rkk4s2/dJAqiepgZzRvXUY8ucjM1gkNVwnfR1Hq05DkwG4cUr+l7G
wDPHek2jHvKApi8qKquP8K2T5Y1GS7+kte/T4p8VdCI5s92mof0fMgbovKeKDaC6KsljnIakSSwT
mkIkgbMj0TQq5qE5XmTSNDin7qLYGeXl5LPEv+u9d+uKuzw4swUH3BSaQrrTXmYxloIXTrRpuk9Z
HWEx+cZGmDu2nGLuksGZ/Gs/Mx1XsbaLpJvMziCSMESELxOkZTwDecitnQWG6mFCEl3PR+SWdZ+v
SbID7WfyONS5/TM3kKhELbc30BI0Jr7add/hZYAHvRTCW508xdohM/ZcMLgXOkY9nEpS01UZ/3Ag
ET54WPef8zcVuQk38bmTyRx0p01xl3XnoWBkg2vXIQAqfWh6AKVrvzv06F+St7G/6IyiCEapRHIs
F9I6Ba7MHsJQocZOTVM+GFZxvk36beBfI29rITKwKJ5lz1oKmbiz4MNqpYc9pXjtlNo1UgJikJeX
3UNmtpeUG6Pj4cR6bdSlyPC1r96kbtn5VxINivGsTs8CEx0DQL3ukhKcMrEaWZT6/sMrBkft6F+z
IMynS8sJ+kOsboznkCTbQtqRvUxMPY2lCYqnITypVUCHDqcSgVXWs+k/K7QEpeV/dD9NUqtT5G1A
02gy1qDb+AnLArOmYTlJy3F4YBEqVX/jWQSMD2R/P+CsEZXP6pWF1LcuqbkgxNYmCOHIEdDOknpL
aSM75tO/WQBhziD/WaOGv0KerRN/12wCsPNrs+m3z//RbELfIPOVLVxmvwLpJTpKGtgKncwFZc5a
+t5tEv/gYDU7AWXaSjwv+g3f203iHyKYTYR86DlR3v2zCFkZItCv9SatUBPtB9J2wPm/9puarJJq
DYLltuQEYg3lBTjzquEwnWshi3d6GsWtONPh8YbYmZ6erTC6+sbUOokW0RtXxm7dFMqr6afpUle3
IFtJOffFdhX2ayG598rpPlIBVw4A8bQ5TQmwbla7UXzPBD4PnsTw0BEOPcS2wFmVtL5OejbEVw4N
or9WSR0DdBBHT4K/JyaTOBedntbWfPbOCR8LvaHY4XtcB+2lpjOErf3CqHDAtjC+aO8ap/mgfIta
wmVtbaQBfxy+5FfY6B6rRgJsLdEEG+f/duxlnNbewfMPWvCq4bfDjq9sp9a0B+1TA/Ex3vm4B4sP
yXjr6zcjOw3Ziciyclo31cZT3TDaCKwoqSxuSnKoB6ATJHd8ClLGZPHQA0Q223ozacFnVCg76U09
B8xQHuJLx1xplnGoxLi58Yv5gelDrJ91mvpYSkRilvAVWgak9nov7hvqYj3Bew5X2R5dGH0VyXyc
dWSCcKlpSCLi16yiQvqkrxvMWQg1CtOp3c4EK0ot3jO49l0loMbXClaD5qNr7rWocfkjwMK8I4FO
RwOR5wfN1rbDliljXp9H7TK721VchhaTTAzxxipbx8r7HEitcGCK+LOoZ0gklkkZZghYCp+yTysJ
ZTtzHMAM6epULqlztL5qdI6QAZ1oxpmRmTFJ41vUoxW556tbJq2P5578LOlRjdxtqLEdVHrqBlAV
6l44jOjaRdVft6TUiEQyapyWaFGwGYjbXGo5i6uUsf2pewHNgkTOKexg6bv61dgkq9BVH8mdX/Ub
KEjeU7CuLmAGzB2pB+f+TnltSZsnJccxJqQPC/2xf4yCCi3NNtnPh3d6kE76FdznxzHKPYdje8h1
kJuUzWYRstF+MAlN4vR+zoLtpCpEJw+YZFB2RbSROnPX9umtJduA4y3nXeDebWPzs1KZWMa8I/yi
hmEj47ZjSLmxkv92mf6dcwDiVmc0GhAi1kJUWn+/NH/TNv/J9vb7539fmtEnAzVCfiwhjZ6VaD8G
AeYfElpp/bumeV4VfyzNcOtlRVRngf88Qfjz0iyqeNBxsPOoZP0T2xsQtF+XZp46kjnsc4qqS/K8
6fzcCowhv5uG0JVbIcRaKdFjoPArPujL49up6Z+T0BmANCPccVERH/RiZTPlcMBqg7SOqGW6+MZq
wMSsrFIZSwdBUmRhaoualJx5fD8HNKHtzTlNSihpRaCoNEpXugzE5ZVCj7VNKzczjxK4vLhI8y01
RdRQhqzAFyIwkd25yRqsBdrPXNan/G58RNaW2dx7M7m42ofFTYHLRofvZKa7J2x6+ngq5YsSPdAz
jqdF8MQMzToaV+S++qZ/wJZX0aA9DdFSrWykpirJssUhfKXlEe1N7lN8BtFn8Zm9SJ9zEBUwFZMw
jCWgUynVQZBsgE1E1hJsDe1RCbd6SzF9EyktbrBG1uqaN9NDa2WEbz1qFxlrcoFdYDlax0Bb8r5K
SGB4CrLdyEt6haowM4sL9AoTJ8+jJT2ovQ0jRUOcF89t18lJL9oeG6Fu2mlxVvOzfNE+qE8CguZq
nEYrhh3lc3dAEpaZS1lZD5zXyIbzlvDj+9KGyP9utai4F6YyEzB5TAeY89RPdvIsP/SfBue1/Crl
TtrQpFhob3BPSMAs67eKxiJZsXZyn0ykN69QflFHRQLyg0W1J8tqeo4+NVzfsaMySWARdZvnpFm1
wh7izDyPRuHH9GEtppdSh55R28l431dzEZfTCX8uwNqPlkNE3iLTbCgnxqkn71tYhmu2XB8FG/yc
eNXlDkDjfNU+kKTr76xTeiPpGqhz5kzM6RMnQwqnuSAEm+p+vKm1qz1x8cpo4en4FP/D3Xk1N26l
6/oPbUwhh1sCYCYlSqLSDUoROWf8+vMse3zc3Z6aKd96V29Pz7SlpkgA6/veyMXSZ4h/vUg0LboE
BGBYpMrU5oiJd1a2CZis55f0Wt232knPz3Vz7NqXAoAMwx5mJEC4mb4YpBQxbALKOuL3DOt70rzF
Sr0x188deSQBFpGKMFmELWcwFxoEpfw6qQ7fBLQfuCUiBKamUiXBPjalz20nb5Xt8MSg/8odf8lx
OolCBXz1VJCnVbRZS2O07sFo6RaeHDYzVQLVQtdD3FSHK0wHoQaKyvIGU/59i/ajgRZGWWTxBxrI
GX5R5igfnZhMgp5OleoYQ9inifVqNdmRZHTSR84T34qkr8ceBcw4Es5V0GOPziYiSsfCpd/W4Nv8
gA02assiaYaSAwiOrN+pSXmTcljHxP2LlaDlutaK1m3MT+yMdC8b2nS2HzNLPhhoAESZu84cEdLT
lVZwezQmNCDo/L/TcXj7kPwMC+NzJmJUUWOb465vdsKZrumf5EpIXHLAqiMRwVRsSvvIRVEbHeJb
wNXCubeSbSGf8sjnrMMkv8ogeQbsOiVYrEqcjcZ+bAUL3M6zqC40rA7c/WtBScLP4oA64IOdFqNb
zVJ/7sQEmU2bmHchUWUIk13LmzAFzzm1jyh8SPg3kaTYPPfihYeVcxeOwT3RyQRTu3GP+wOnQe1l
Mbnb+PAKjzfISGlDhrjkxsRkcNcClxvtgXTZSHUJRytSxyclR21x/KGyUZZ7nA9N+VDBegW7khNf
NSkti14NshhliNL2Rc4VoZEx+/KxyjCy86obLEwsq4xSkvXtsJsKtwa3nGAyUuT5NUmx0pUqx+5K
tIwlaB2acGcCdAuHhiPdYURdjvBIkFbEVpkkGUj6W0Q3j8lzOUt2lrwJYz5CguJKjMPal2UfyO3l
4JgIzZEFLgxVOjMO6rHnmLkvK/j6Lfhdhk6OAxGl7smt5wjWBBw7u1GdS6h+ZEPh8SiYxq0wCORn
u9uZI5isLB52OSSsGdT7tM7dMChdTchmi8h31NdcStbRQG4XgKhMOBYKve+SO6WG+RViT/QSCk8f
UhAAepGadXiRO3oudzU1eeAyyNbApl3G+MngXV/lRvsdILZub02MKiwdqhcRqan2m6ng/XFb+cuw
AZQ0v1JktyXro9hDkAMVx7HflfdldnKoe5RICiHnC2zO+TIVm6an5HnSW4Oa+w4NUk46FhepGuzq
9kWZuSbDjxgkv87szRgEF+M60o1KZflKpesysL5lsOloKi8qocbzENy3aN5KCl4L/oakOZbYe/J4
k0QPFfStrSKcgb3iytVpXqHLGIax8FW+OXwfRS82n0uncsQqyAFlBFU8M3rKXzT+c76v+V0Pf16i
WGd+tvmOTFB4cRkbHWqb0QdpI7sAjFY53Peary2I7EKiUBOv546YoJVtehmBS3ciinTm1lGNaaPy
8JhJZoGgkvmtwmPJAv1C8kLXNdI+Zw1PLIevxlXgBtNXmt4UVFhRmBHANumeydfZvas4j3L9ZFfs
V8TPa1D2ioRYchdzrkbM5+VumveqA0OOZkoYW28qNH1W7DvUQM2b1p8IG+QWvgfKTmS3fygfQBx1
aOPn6bG4iw7LqboMV/V9DIqVJX1LAJRg1kUCS7KX1tGmWdMusx6Ihl8N68arPIpmt/22OEm7eZtd
ndv5kN5T2n0inH5TruVtUbr5DaTaAe5tY6/73Xjs3sTfJe0ZirbZvjpxUFov7VN01V6cB/VOvkNL
Zz1ot9E1u8Y32aW8d4iPJsg/BaF3ibooaOLJ4DVcWzuGw4anq8IvyyNGxvgeUEPr7ijuew7NCCwm
+iD6WYbiVU7/1y9DPmiyVu97+0vlaT4pn3pXuP+Xkn2aqpJR70U9D2893wBiLkBroQ/eyNPU+mfH
lhoOtR8KQI6Y/U3G5v8G5pAZ+iuY85ev/2NjcEjD0Alkxt0rdhIBy/wpHXKoG3FYVLBU/G5Z+WNj
UHDo8kf/Ka9ZZgURQiNURar2d8EcWkd+3RioNPnhR7fknzeGJGuyebKI4Q/L0rVj4iEYfhqEpYYy
V1600+0K5S5zXfAlqR8FOb44welpomn+K4DxnKQLjTgN96FQP9RbtgONAw3W56RwT6rnmiLb9XI7
3S73olsK4oUVah+Eyka24mPZOsRsqjyjjhRpAIanRpZsTE6vQEHvWS7jszc4HTrT9BDWPXUR1XMD
CYDroaUxufV6HnI6HGkFxxkTGVwT7hiZztp0VcGLitapAccCFOfYIpXGv2c+Fuo5i4+RDVDFKjDr
r816AWBpycPPl4M6hBdUSuPAYb2owSGDDpjJTBx6P29va1joFmVUjgg7Q8ckE1qM8ac32pdWSk+9
1IQ80UAT4vq9Lh5lKX6PbOWeGZnCOtyTbC7LAatI9BGXTzJgU42+vAMAnre4neHrSjz1JVxAIQ+3
N7Yce9zkoVc3ruD2amLj4SyOTdfeiXKi4TYaJCwSiaciuI57ioWBDi4YLPmWdBnX2C1mpCckeSyb
0TJh2hdvpF4v4Bsv5OdxmpFJGV/M7jMAiaNYlYhBlMERiE7DIvUwEn6QNgcrlBFJUPBF6GJ+Kxnb
DAGEMUvbCtX31lzIkLUINYQgbzA9Vetu8l3Nz/ZEmv6GLHVU0PK87N/Ns5rsp1vrpfoK3sP7HpMM
WR2b+B1uYGYORP7LCkHAq+1aL4LGQ2cWrqPRbw/WJ0wJjpnu2N9J7/kpPqVX7elmWXPlwbUb46p8
t3Y17MHoBwy6AIEsYVdoBRca2Fk1mQf7M3I4389rFTNgRDMuW9JuVKh4W1HO7fdHJfedjb6Gi1lD
xOEquSf+CaMvMWmneWse5Adob/vwHVPgTPjl1gDa2s2rK+gTvpobq17Hx+AmOU+PocvBiM6Y6hJr
lX01++pcMTR7QXVx+jfRAf69+ASXi/wEPrZ189WMu2TeaCPpLQ81MqbAG8oj/OUMlxiuwvhGv5tI
erlGlzBExiCYE2bh0twnV+k2uSSDFzjrBY4Qy2UB0URN3Vop1gz41I0hV8Gk7GHH5E3GZJPeh/eK
qOdM3+XK17jp8IsV1Wlextv3SQwh8y4kQb3rFTf3GXHNZa/2r0FH0bf6Go53Qyv7xScNkQnowUTL
iALA5nTbNnbzdkVn2Xlp/SjYt6zK827kzZM3PfBA6/e5V9B9QRwnjQ0dxWGcXXnRP47YxJx2o5UG
4TFMXTvCYbIa15zpmZRiiAaEdHY7BOBAb+lXBTY4Bs9Zk76mFYXwC/JYAN2+/iBiEnsz2nyqTucN
1ShwHgOCeB2DZ4soxaZyvdHXCbBZmDEhfNWvcrVO6H8gozFfO6Rr5NuFHwm/sU34qwMtQrLnKkTE
JGohPG5DCm8SxB8Gyhg/R41Ad9xlqCxwBUwoXE7ScmhJTKObiTmf1QWNNSkiWei3+0LPn4TAZqJM
L8vDt3FEVOZZ2nxVJu0xRAJBYESPuAWhHj++BZ2PimEh8kBKqo8+I79SLV+nGgKVkBSULlbyOMdU
vDB6wakN0SbNtwkmkshwEZOXHz2yD8+IqON0jYsV3LK5yOk650641TXhgdKrFcBlCosKn+721cUC
5NlLOcoDL+R2xwDhanu0Bbz1t8mZJmkt95FHnHuPgqfCHVxyaNbAmWw8Aa9+Nd/KNyA83+262wYS
aI3+OZKD7c633ZbtdyO/pezhq8BzCFkDxbFfEmLMWs1VNpimP0EfHpO37F3JvPGlPJFpuCp2YuVd
mRc+Aba6+nXY1h/GOb/me/w/bnDs3pWDgk/CZ0FxpfdoTbLQDmugN63iVzQFS+1zxOEkS55w8lRM
wNQEglivCtvF/pMFvvqJBmUfB6sB18kq3NnH4iBIO9a9d+xsPJiehq2Oxa11TS9/xkAO2Z7zt4v0
9yPvoU3H9l4i2qklC18k54WjO9Nf8x5afmJdkvhmAmqx+y1VAVXuNnfNW/wwEdty24jqx5kOyGHB
ihOr8aOq0IEYMejX8qM+YOvThF4kqgAFuvG+Iku5qeOTEoyvLYdBMVoUDYC1iKFfG7mos6cY6D3E
HpJ50bf+EMUptuYBMV5N1D/ZRKrnDNWWumxdo4zS9NSOZxpKgiGX3CyW1vgpuBKILIpShUdoxnZR
djbl5GyEFV4JCtQ3456D3zYpxPIiUHNhoey0cw3cMa+KZtcl0mWAHAIP8AfOyhA5L/uBTJs3yXWI
NAUy7ubFlX9a2ibAKLh4Eg6FogtW0x1DLF5wMnEUDA8sgSAtPemVuO+p2UMq48T3RkCyovNJtpQD
DxHolifkvpKjvScNMkR7otkdG7PbUE8QJfd4tvoULfJtLzuvZoAzlrK1IzCnXMyYZ+rPGYLAKOzv
mHZDc8Uv0YzbRq/ECiQN7xJQnM/HwLTMhTFjwUnu2bTU7GWgBwF0QILMrlbWtUEjwOtM1/ypxEpV
0PQNsHrHnwOKZAJAZHMX/4KGwkbAjTcOVTxauSet20AfUR7V4ZSNX7Heesn0ObA4Tdsx+cjSh1a6
k3FI1Jui2LHoJt05xEN5JvJkQO+HPK9gnd4JkVwcbG1ReklnAe9Ma7ejK0swvw7PNLLxmr1ocBwJ
266125EcL5xZfYoM5Lw8Rop0Bsm6WpLsFc14amT3n0z20mxvM5JTQKCS68UQ/1/3A/WvzoJfv/6H
/QDagLwdJPzCJ8B8/ud+YKGGQb36OzVgQxv8uR9AOasEv+ryH2UIf5C9uN0V02StIPnnbwfpqSKL
5xcV+0+vHMLjR0IhV7l7jK7W9qb2vKC+Y+ImmLzYB48ik02/DPQQ3tXdp7ja5nvd/DKa36SGcvTq
vNYPpO503I7xHmYyvQE5dv7ZlZc0wpOqZNkaH9D/KMdQDLGr/cRLsar98vV/XkUQT0L/jTzAEHmM
P15FkPWWwlVETbNmOD9JBlgl6U7W+Tr156xi+V+2woopGCkHTQG5pH8j8Qk+6z9cRj+8dO2XLbPr
DUmXzIgYU4tjs3IraQZJe7OC7dwcZvoSaZpfVk2/7ZjxSGpLyTqMrRhx80pOTlNtkzPePgXhTRV+
lKjFsf+JsKi8GrePaa7s+gSJPiEFska/HUuVWBPV5juIzgttyS11V0MN+5GjWAe8JE/1puvGF5L7
dly+OZxPs88n8KPwsTRBWduMuB8jbP26p6O55VuoWAw08KJMwDFAoMIN2oEj58v8FCKOs3lMBtSU
k3y/S9Dpchr6CjhybIPMElRuy+N6NCp4N4dc3ZDdjKKbxm/15KNcXhxeCG6QGOWwVg9eQ644UtfF
ncZnzaF+DozTzrFd8OqbMy7f+VX/gsIAfZu/5NHvT9V9A/lbbXEkYi5LKWH28i/GMeGbR1oHdraj
0BgJKYF8w4MW+3ZznokjjtEyL7xMoy5hQ0rLciee/yULosXgONEXr/OiQdZT2BL2YdDpwMFD3qlE
O9LXo/d6tCmhVOitVDUS4o2RFmQRgYnRUcUiZ5nroh12PSxGYRf3kqC8Gwu6ijDektxCHXkY8pGT
VCYgtA3R0Xr5mvJas8z2F7Z/xci+IwMAura/9Mwu9lr3OQIIQK2Nz2eU/9biA5c1b+F8P/ODjqh6
k2PNFGj4DinK1Uuoux0phe1aTo5kUmvK3pndCpl8uGHAXfYFur3iBQCcjOOVRHwxboJNDhxN3NAs
PO7aq3L3sRj7qKaW4b2aPQ7zsn4mbnMaj8l7XV7zcp1K237a98POWvDXDmuSE66wb+auf2k/Jq52
A7eyq/EbIvXfNJPXTeTZaojdisHhhi0wh+rasNUVYP1UxNAjspK+0SVHbPSNZzTrMnjTmjX848hw
Vj7o8esQ+FJzZGQma4gw4gfOd/Yv3EKjG60jlpTuWlz1s/XA2oSLFBMmSkx2n0dpvJujs0WyFdcy
Soio6TaRum3mU2vuCqFzcaf44qQIRKHwcsMmSSCiY6LyO0DKPtSPIU0biSgDIE6YEVEaDmY7PaWw
XzHIgzEwsPvmVDCgqpukxAgZ0UYxAHubsrQe45lLZK+1GKHrueO9CEpmFpZPrjj+k24EiBbVDXvU
hr5U3wmOJqPG2iy3ZOuTzoy2Q+YGoc6MlxDtqDJcwEsGwWmN2mOQ1RszMLaUVqF/TJTudtBRYj/Z
W/7roqgPhuoObIgygBEZKFO0PFPPvlfN9lTDhclhfMyqbJdJGzVnPFYufQC9OyVDv9Fp5I5030EO
OV5E9x5PpHbqDky/CoAr+d8GDSWK9pvj3UyP0vJKQkb1qoLE4F4Gaqnzxg2do2yS38oyMO5gjRT5
iH7DrR7St6i+0Kxh3RjPI8pAiHtqDI0V3mssF8RpCbco3J3QAQM+Z8IuvZJltnQPbyjBTCLbkTgM
3N4hoVAb4812tiFj3QBtKHDlOqA9Cys4NQre8Ba+YCUZzhmdaM98mVIfCYCYTjZ7ATUHUnaLu2Zu
Lk6ebmsl2sjDo1G9OoFCTs3d0E1PCXfqo5qcOsOl8OCfPCDaOsOWCs4rwoH0/2E9JX7416P9L1//
x9FOuRX5e5wADsPnz3FI9r+ISybSiKTGPzKP/hgQ5X+hzyMSjzik32fEHyUn5DpaZCyZivx7xOPf
ONrpWf7L0f7zSxfutB+Slh17XNgIk4F0EY4X3S59dV7OpK4KoCXrrMMoghtypIKq1uyQbEGUckv6
bYHcLipEM2hwkPMa5o0O+0zF4c4ZqrbqTaYvu6AHFyydAydA6ffQTsrOvENtuJtLP2mpxFn6Swnc
i8oBIaD9smxranl6WnGg40VCq0UM8cABXIKRhtKKr9lZUPuivjbMurWFiMWOfQGzkGkBsoyqqt/P
SkGfcxvexwb+kik05a0KGpQWbL2RVKIBh3AyUsJgdWNAsseTwZer/CrPJh3MVFRhZIsSkS9GqUqD
U26kbgE+L1DveOaimNGDtYLu1u7Cr4lJIrBXMio0HlJ6/4QHsqWgXro0yn1t6Z6KDnCUES52F3Wu
dpm6XDhqr7Wx4NpgIkFtQYZliJK35jRXuk8zaQj283OOZaptwXMVY0/2Bjo4RnQLTUIyy0d+qNCf
j5NPiMqVApQO3AArBTghsxjAtWNO62gqLpkRbkPgT4jGwE+WNSF8WHcJtFpEaounZS4ui4Ey2Wbe
5sTZ4Y/I+kuDfDO0slsJYyiJnmHYoDi3v8A2nrr5rBOSQSDElDWHqUTtrG4N+7tbyrWUtcdCa06q
IezGTpg9qBTeEmKF+QDznd3qp55Q5PBDKdXj4NB3ZTQfOtsHDmELcaBayM8tos4G7QMXkBEQF8PP
ReHpzCEkjAjgMdFTxTvTimuCk+Mf/cyyQDwpDkHJBvH13xXMKNj++sz69ev/eGY5/1I09mT+T/+3
qu2HpVbTDcvUFfI/jR8DPjXnX+S3yRqvR8ipFYsHzb93Wv7IkklqcfTfKDSkdX/jiYUH+69PLFtX
ibJFjKcrhvyLXx7dBnn5stHvJ9shRgX1iE7k4dwM94Q1JVxcTA4lhoumS3IXeh64SVnRdzsggoUI
CwGYVCV8mCgzSvrZ+K1dN7VDZP6UkmPLQ4jRV/3bjNsugAmvnXFllTryO4NMKa5ls49OknpXMMMM
pG9JmbalAGKDoCk6ZafsYn2FfYHxrH6PKsRkFgIBazmsp+JhSPPHAnJewhxVJBgAnCZRXUcfPnSe
afhZWhzXgHCKTcojuqsa2YG3fGYdd8POLuN11YsoN3SyeFu+ZBCs7IURxnxxnvT+tZ5fVOeYL5vJ
2CnzY4dKQvZY+G1UEe2VyJQGq6h1F18QjWzHPjPpyGbS8UT/Npkt3JZoBy39vZC/8+SeXHgeIy1b
lWqdZ+GPTL+y4T7CVsWexy+z/aJJS4TvEIFibkP5EsuX0rktpjMTYCWCa2BV1zUrFrKSZK8gXiqR
IvY1GXN59sUOODp0n7VfBYHB/HVpcRuCxYP4R0Vxh7Zror95D0Ss3WV8HhGGxALDsxm7CUZDOl6a
b5VPF+FwmHrlV8/zH+CNYvsTJWnaxAjoS/mWFO3a2mk4Y4n8ijet7tFvocLhE7eGSR3JkJCWgMKJ
DDLz034YqPga3TQRSaVTS1X9fT48UJwYkH/p8W9238Mez6dceKHuNfqrpd2MKt5p6jmKnZy9LwOM
WFgRdPXqEGg/7SecPvMeAdbdgm1mInfF72wK75gXSeuvN3yOKmoDZR2k71ZNdsvVHh5C/JQB3V4F
TqrHme+vDxd6B8VGuLChSMobwQcrygkIe1vlTKD8jUq5zxNSr3amduYrZunTHi4l7V32A75eqzkE
kJnKXr4Z+S5BR2xNcahUQgVAeGdw4Ak6hqFa84Z5B1lhcESToxWsQUJ7GE4++dm5q/iEM1IcbpCM
kWjQoUndaZNbGscCyqB6oa3m3CRQOauZlkfnc+AkAe3szplNnCvZCDmv2+kp4MJY6XfG3sk2kkyo
+MomIgnCo3BnPkkkiNCmQATJZoLe6hHbe3bsgdeyPdWtj57MvGHbE8SGgSTPE/03FKFXyEqQ99+O
o7sUe6fwFONCoGytsyi8l8Eq/iyJwwD7oqezfZuJo3Htt5hyXPzEr3AaRe8aHxRhHgHNc+wGNrQY
o/mLQsIsubCJ+PYkwuqNb5cPtWBgUKYh2F1wEIoAft461mf7s77W+2ZYUe6X2i65Fcggza8OwZq2
G6ZjFK+hMxz08jyd2PiL8JAXnpl6wYB2nvV6Mxtf0+yTbbY0yH22M5F8iq/CihP0Zfh9uwZMKElr
VfyBDFdjXSn7afLDaZPgo5UOVODKOYhE6rf1VVcPDvTL4Duyr4Z+z4/IwgkbFHpx4yUEVtkbmfAb
+mnMu4buuG+4Y/7nrPD5b0hweGImha8sfo/Ru1uTuqHaW7nCGD2vsjvWJop2ndq1rQ/V3sEX26pH
M7Id+Vl8yg0fNARziN14mo3tFsWWK0Wu8VhDckyewd/HJ6a6+LKIUovwoI53thBteQl3evrkvKks
k7S8Q5c/dt/hZ/m50GjByGOhp6IN71PHy7yuOwL0TnG7iyR/RKulEYYJFPW15BtMCSUuUovwOmLI
VkiphnGNCzdEY7SQ1ibCVBi/eAYy40WFF+AmlZNr25LK49XjfYFzpLWpo/RHWDcuPEZY3R0Wfwze
i4X0kZOSfyfOebavMnHJNrFHW4JLuFArg+lzlZRbOj/xtgwltZ/yMa09I9vWdMsiQyVLsftOQc2I
NkNQhgqZj43mxPSO6mJo/EdqoGCdNT7l8mxDWWUkdqzUO/ywseSisSpFuLO7WAci/tR0Le63ziuJ
nSzolaVmy7csr2+xOG/yzpefx/oE7xoil4JA1ak08GvqGxIuWavc68qaB98XGBs/SNB4TGvFxXwq
sd5fYdlht6tqjRGfFF25ufAXUiFry+sRko6fUUKZvpbHpw4NnbzWH4oR1IDgO99stwAlKXGBpCSU
G+1boTEU5/mA8Jzx0SuybRqRFbhBh6hXftvd4h4kS9JE7Jh7QgE4+81MhqVPIKEqe7OC1swlWTIj
Oi+j1PCViquO7tOOliRYyJ0VbpGNkzxHqnML9ZeIq4K/sVp8dpDc3vbWtg54Jh/H+JXfDMUhKohf
C07tdC/rnzLtTCSbWALwKWDFR2hhVxV6T0yrfmUeiHYIOtfRNiTYd7nPU34cdxSc9eM+tXe8mjg9
RtQAVpu4uAu/NCBN7L6lO0G9EZeyX9RtlG9aa9eqx95JMWNfMslf2mwFXaQSsUaum2nt+GuSbK/V
PBVXC/Z7wntQ8rXIWw8yLkdsjA0XHKCQtrIpBJZARFZS7iVEvIqbw5XULSnYRb1BDrwQzhXBcflQ
8UXqCw0/N3fvct7xCJE1kqw8tHZ8eJwgCQhY6lvdrcN36F8axwMRlKUN5SL0ZMa6Vyiu1a8r62Fo
7jm9Giq3Bz94JmZsqR+72jU/WhEw0O6kk7yr2G92ZIiRpUKMGj1PH8ERQPxU5XhyoLtVnscxK0eC
1IeoPik7LI6PB6nkybrmOHVw51YrYJCRxayceLwBeeIxiPGBw+ETClGiix1HEmmtHR3B82D4eRV7
OieoMt9KZoxrQX6UU/tG42mlol2tOFpYI+y0W+sAoR0xShrBNBH2c+NLM3HgEhRBi6qnnq16uArt
AjopiuiJP4joYy5EUA2A4wTsY8Nng/FUryHrJfw9eQjhxw8U1H/IIzL+uqZDA+BYUaCNVFoIxVD8
w5oeF3YeanLQ7U16kSUkCFQvEDl7tPMzHn+ho1Qv/DbdcHv7IQDPIT8pW/kLB10AaDet5xuEYHxw
1uzFX1q9CfEo8Fy1vBRmEan+SNycYRMrrCEGMVDt7gShmbMxF84Bp1lgzoBPNM7iMiAcASwgphJE
yTY6ig+SNNLvf/IqZsoyaw9bmCXLuvI/HEu6yq72MzP0l6//cxUzMH8qEEOYRn8zGP2wikEomZSw
yxb80G9mpj/gI6E/pMHd/nehgugv+pNflGEqNQyghFv9rU2MxecvmxivW5HJSJNVfslCnPjDRTlO
5FSZE/GNXbsboxosc78Yx+olAEKVJE8gu+PY3820HuY0eccIywzWhtAp/Xkur71WHkR8WAPLSJ0S
aS8Kq8j0nvQ7y9mirys0sgFcU30tkM7keLK/FkwumnVThB8ItZXo0E++6RY9RjoPn9LzNNFBNxVo
ZYAcgudQe02QMlqgIpmDCAtqaOKmt7hDl8wmcKreJiginY4a17g5zpZ9smsRLZC1785yzZ5u+1H0
u/IoDLN9jLuCdOxbc4+UCG3G8AByka7T8aiiHTGXKxVdIfeUvbzhNIGhAe9w8+EjKq4wNkV022H7
1KCo1JtoOqP7UcmOWY2hzZiDZzKi7GftqOWRtSugb1crQkqQiwjZCoUQU8NRGYzvFnKeaBNM1CVs
8d1obe+tSzas7COHxqLcQUGrTkAIbsZYe0YDNsDgemSQ5Nkuln3b9kp1x7tmoWtqnAfFKfYd/oIB
DcrM/Yywegme64+Rlxprd3V+g1JpsNY5zUpkgT71SJ36U05gI0KOh14ThfNsoLSPJdMdJFh3Eumy
1mMGWIV4JmaeYQ5RmSer4UN6Q7+xEE2KlDSkkoMD6QRLolPiICxeOnGmJaGtcAWwWSpRp6Fza5Fv
4cwvplgnNRgDaEi+M+KGRCZqFp1WZjpv1rzlDB0UwlFxIKGiyflUQQYrS7yymteqQoEvNBVqr3le
fDOrE9Pa9nieUNf09aEmxFXrJaRQnnGQ4EQAzwm0khOU7XoJ1th/kC+B3P1+eOcshyzirMl1L9Ux
k2zahMatdYVP72Kcai7egJZGvWOqFO4GduvOTWcSuePuGvdEBJAgdNKwhqQAoDP8DGIiUqVUg25s
VWOZFjGbRXvOBfhahvTeE/9jujkF1PVKVg8l25a6TtSrLU4jLxfxI8GdXbhZ8hB5C54soikxr+Ub
YuInBn/eTUMRw2/f3bQSEQjG3gy2MTEbis9bREdVM3qEpU9uN7tfunYbKscQpZdwzKUrbaaa1GIk
91hGSd0etuzK1XvANHcq4bbY6M4EGu05eNC1Ycu5yU8QWOg7/d+aTlZ0dnucWtlOuylaMufd5EFs
Mcf6bfzGAxfYmGq3Egkf1IHue/r+tLUR+cF+IYRu1T0kD72LmJTl/FXfO2jDagKXt8679j5emx2M
UXrur/Zti4PuBWCgpo3jGuzAZd322WrvqhmEmjCflYWy4YX8Vy1fjbfzx7DX7gIPidZNulFvyZmN
T5hJ7qd9gmwqc0ORmKfeyrU3XQincU75bvmmFvom+or2skdJ2SrYcjekYi/TEy+6AVwZuHse1OtE
EjPhIDJAQu1ZjBInlEUETUf9Gpi85ZdEdAhGRZdriRh98qof04A7DXppFajtQ+hwrb+OkGkF/iZ2
8lbcQBduk4Ek5z56G1Eemlm7zVEiyruJ6Bn0shDM3Vqp1/xNshld8Zfk3FVZ3PmJsG3dOHg3qNug
/ltd4csZ8Ll/D7kHoSlG8FYYFwOdzGZ8JWy83LzSJip9SfI1unyp5iBX/FX7khBPxwgvbQSYdHSk
mfpEbwMIARcZIP646+YNt6j2yVhajseQgFUb1I19sWwEYhC96uOzwwGROp8fFQsXWc8ii1q1k1sg
lhwkH4I5NrfA+t2sb42MXQ5632keDXs5xfAAirJVFuxsFCVg3/JVCna7jV5D6u5ShIAKHYrkiJ+F
D4oQtwpvPbrSDOxYmvCWNbc8n+vFL9O7vnx10MMq/atBTQLRADwTFFeCOitQvKKhvU6oaQlGCRH3
UT0nrxsYP3WrIJAUuredhe9VIobo3//UOBKGnRbcVdjUFRxt8LVc1fKmsd5IZcr1jJ2i8AsFLlWS
j8q4wSclO8VTMMg+byqQi4b886nhidfoeUuj1knH5KMtxuK2HIw8Tq3oPNr2i721tOYZIVjMAWrD
2pQ1+H3kQoqI3tQetqEir2E8TCOEdE+wWPxuDHXshdWA2XXEtKega4tsYcapzWeTYHcDEURptGwj
ePBynq+Z+VJKjf/fR1nzP08Nlk4pLv8g7PXnqUEvg8VMDAo4KuUz4+ypatoJi3WDji3MP/XqXeHi
Gw3HpzKsxd6Z0iB/nrE6vTnhoQg2UbDR4VYV6SbU0D/Tw5Q/aYRsfQaP42vPw5FnUOqmVLd3Qj3B
ncaKw40H1if0g/2uTtdj9uYk1l2qLts+SB4I8rhvOUzktj62IpS5IaeH/pulo3RRXXZW8zUMx6Hc
BM4uVG8De0uk+z+49c6ygP9Vy1IZeUVC6n/nHsTs+teB95ev/2HgdRQieU2VlJLfCIY/9XSEpmim
rZh/qRaTTWIC2I+EDeenajHhtkE0JeJObA2uyP471IOiiEvzZzndzz+32NJ+GHhDvSDjfSnVfUiQ
fatK0OnqppuYwFBkWqzjvRycOsIwShWQxwR/icpho/H4qeiAqmMTQIEdfFAPFnbBEQ+KFreesH4G
9Bwh0nGppb9ajYoXAmel1n7pU+sJvQxzVsCsl5IInCGu6kBjSJw1E/OUYDYcWKARIFFHb/L4WgAb
YmzHQteEWdfgUg1S+iEufc7oukmM42B9tZmyk0qi3BAm6TgO2hhQhcs/5czIJzPHWs+ZjvIqicEx
HYuwJBr/9IvJrEsu37JyaukuQ6i8oCUyKqbqqjrInbTLZIZdDP2tmazV5d50CEnZmMbjXAPJ5NaG
jWFFIHZ8bDK/Vj7ajiSR/kNN0juhO6o6zeMIMvQ9AUkYDIj5XF5S661Fmo/DUyT9KsMr0Wxa6BLl
LROWlnwYRII0AaOkivoqjusvhXctCSwiQmJSSv7Zi6nKiobKQEWr5fyPxdQQ9ZW/Lqa/fP2f9yl7
LrFEssN2+ntN9J83Kp40Vk/yjf7wzP25mJK5ZFmyhfwd5angJP9YTH+7VSHKeKFEbZjIZf8GS4iI
5z/dqrxESEp0tGR7/3yrqpPcJHYYq3TBraT74mjcyxtVey7wzZbw3TL98LgdqCFAjZ8zmQfq64Q+
VtyxD+kjnX/WAoPtVwspCLFzTggd7SZiIpvqYWH5U6yNkjGp/P9/SQIdvFGkU7IjE4dZd539P+7O
bLttM+3S99LHP6oxD726/wMSnCdREiVaJ1gaMc8zrr6fzymXZTld1TnNqtRKHJsRRQH43mHvZ7cg
Yqjk9MrfNsWspxy0aWBU71pzAyeUjhJQje5V5J3lSvANo95FSt5sBURA01s3IrBB+ZYdkHVhL2+L
VdvX23gcT4DLMu8taAiuOQzcLm12ZBI2xs48JWGpJdRQFuzCUH6oWB88RfRnsv7itXdQMEprhXJc
xCwt+CP8pSSLSdyHeO63/AO2MuZz9pKRPURmHUZ+w42X9qM2c6uQIo452Yh0X8msuzT+YAy1C3P9
LZcpMKuHqjhh9ltgMBAumiq61cxbs3yLh+eiW6kTtoB7x59mCBzIyrkJfA7n8j7M33miMXu69Pl7
SEccVQez2aesBzw8twy6Ivqexn4pLUDFFTPFch4V34zwNiH8tjw+OfqHJ6H3A3DS2dp17PkepsAt
ITTI4TL4NmGMgZXn9la2pgEvTnqpnFP93tKiZVreTFAKamBKBfngLDZNa+68eFUKa1i5RQhCVi+P
LfsxlYiwoEkiNMwDtPIEnXxy7keq55S+I7v2kr5QygEnPrN8WnrT3hcZgr3u2rPnSeLnMHsUyDd1
K0MJ+B6vUFvHzFqZqDc06o3J2cSatk8kTF6gP0MvW0OBWTjVgW+ykwn32GrjnVfchDlzy8jkAXxI
n9PiaHfP5dTC51t4knyj4I3rFtEdQ4CGiHHnUfE6mEbROxsx2Vzy+TnWoaYiN1WAoS8W3D4TBR+G
Yvz6XX/MaZMmUj9Wqp6s4APLxmOBgdkM1oE2K7XzlM6bm3Rdeefgaj+kQIAXukV3l7vMmHVniyen
lVbU4ZK+w5zDJxaTiTY+0m5E9BHWenwdyQIUcxLlDd6HCasuCoR6J0NqTq5YkBz8fB8NOifQTL5x
GLfmqwn9rp5YzwNdQFIgK4L+u+oKC5vWKv5WbrrijSl5xXoZkj7DnhuRltP20yklC8encRV8TTyS
jHtZfBGVM3CQaHgupVFZVJwRFo+BjOHvECCvJXYLCg3bGeYZisSWDjh3ILwtTG+SVsePGMTHmPUC
4MVSv5WRz3hPCgb5skwvN+TEW5W/b8t1b9DhN71xk9HSY82ROJ505bHXAizqzHHF+JvKISKpI/bW
OrOtcLiKYztGlBM6jF7p03jbgqTrBw8jr8kBX6Bf9Rk/QD5tsfFfbMbZEr9Ss3sHK65Kh+U/KPqu
TJOVVi7TNNjLMAs4R0XvhoKyai45QxbdEaIr4K6oqg1AHAlDkAwqqaCgtqg8Jy4S2TMrmnfqEYPC
JKJAcShUCgoWQo7cjgLGpJApFGWnUtg4MnGdFDoqBY8Kn9fgXTmWP5DtYd2P1rzyYcy7sbzqJ+5f
l1GzTdHyHVJDG/X3PqaxkOtAqShgjf9EvIKS8vsx/eX1P49pyuU/Rsffg6J/ntGqgReGOMYfp+0n
cwoTZXIT4SPaqAw/CXmIYkRshMeeKTeqRmFG+AtntPpnjaBD+IWqMagmnPrL+FjxPU/FwSTGx9Vt
jdxGTblTpdZ8Tpt4XegY2QoJVBCoWKW9ydHaGU9OjHQGFDR+6EFT5xYU8oRBMWowMqWW3y+h1+F/
+e/5nyxd0DT9SRHx+YMVvohP9b6shSYEloS7n1mof6h745rrB19ZhJDkwx60R/HYpeZRlq4cNyWY
JKk5GK5Gn25qB1l4uZa4o4XXRk2kbTkNJ9g4GjTCRppneC1ROLKPGZOZKackk5lLyVzJsSuZB0OZ
+5iRRza4jMPQv2+a/DSNIHl35BPnI93x0nQWPnqC7p5zCtSPq+po7zfgdZ3m3jdwqPXU1sUioEhQ
g0d4HoQ0ja4CTC8iBQfXhGItPAje5Qg5NWnyVeLJ+cbg7DbADPum8TQQBzIi3MHW2Mz0RSKYfNiI
MiIRB8A/sF5dj0fHcNchRK9xQnCO5BQcTf6EuhKltBgEM2C05WTLg6FADzmeBBmG4DaVKOWKMoJf
gX7ClVejJE1D6UMs5bQDy86ml2dTcQnyZ0IK8PfFLy3exAj/nHpRxz1okb7cNuH6EmCaDA86SFN/
ZSkrIkykLahcvp2ltkJ8xMfEJtaT9lIHUA3ftVZva34YzsO4CdmdYRiZ+zGf88anlUDByXPJZk5V
NG6K4KMKXiPwt+hHOU+4AJPW9evj3/t5pfLAl008arJq/Ke24ne5tMmrfnn9z+cVzwHZZkGlWVia
xObq5yOLtgLTnG2q/2wQPj2yWIBBTkWWKCh8wmr3o61Q/iGT4KKwImMGYAiAxl94ZJFT/idPBJSR
GP74YryTL8Orvhq8fmgmZdsiLZjYnvdAJhvvbfBXHqtVjV/28LYCrvlpuLEZiecqMpsGUMF4GUXh
S1UfXUdlF0W3Qbvq8B5I+kebOSuLrf+41APsUyAcvMI5h0ejPA9te1QH59SM2s42CqJk6o0XL7Lp
YMBM5eYzhAbXuvOTtaQpbuNgvBkfy+E2psYa6gEOtzJ3wPM4srKR42PBQqvVZ6WFZ7djuXNNpRTV
x8bpd06vrvIHW8vRwm180j2ZdDQ+kWLjY0SJHFdvUxbcKXq5rG8DDRiepx4S86FBM2M+jJZzMnKh
o+teUuXOgeVUxSxt6HsCFn9TlLDKx2m0EYNd895J185meA/DlVlDLpuZwKmQQ26VitmBMxF2muwU
CT3AiKedISp4Iyvf+NM2Nu6y9AwAlYdMzrcbuhlZGk27KBnwKWuV+TXz4t4cTdbwFmUlVA0dKIpn
526PXRY15zTLAn/pe2sxUmEtbvdXCVVEl7bv2Tgf2YWVY3bgW1E33jrFj26mSK1yfdXwDZRt+yRl
cLAZwG5E/oLXeSUNF2GayIbeakgnDbrGNhK0rYqt3UTXF4s9XmVZhA7wgClN2s0cyLvAv7L6G8QO
sBU/qqZDLXfsq1NuXgZgI7p1iniu+5fUf52YhcrBMfSepvpZYqXQ42tuLgoDGTTqpLgYz9UtiihG
+eUmO7K1wgrfo0bBd8MTuZ8/xI82aaIsNy2x5RxYdwbVvhCHbsjCrGIdKrMWtVmPjqxJNdalKWtT
m/VpzBo1wEjlXRuKZV9JMfE4h/Aq3xODOKVrqB6DGNokiavrL8Qh2JSFU/1emfeWvxzxhGVzeinT
fJAUGMGblmk0jHVY8FG2y+ob0QSXdA7tQkuw/mwGKmWLpEvTcK34vYYYk3uEVrAIrYZlagIygT3D
nrR7KsS6T76f+PxjhFFjcynJCyfVlIMCVSqiUU/0owRfUkSjNU8pqQNKaxFuUFJqB8NVo/COWIhR
hreU4zpluUGp3VGma8qjx1uJ1XVKCR/Qlg+ipkeHi5t/bzdvDyWLbCOOnrz6WRZ8nDtCYus8JNqU
FkH0CvwkfdE7qDQRHd8IuYsCg9fCjWvycx8gfQQm3g93Gktrj3akQdaswIkbtQNAl5GOm7eN7F2E
diW0M2qjnMj+QnIF135EGWPOQGpY+pu5lZ99imvaIjtZA9t0pnKj6A9ZZz9LuBUTlpD2fLqh1Ahp
r6Rs7ycHRoApjVfAjcIVzNNJw9aYvAuzMAzH8gPIcQZVI3B16bGenlAocV5W4b6GywL3ZYTes0MZ
Q2qSRhsIcIsV0r1/Lb3zsBqOyL7M6swlYwTrnDZyMkQGvUJrWVhLBpfC2tQfCXE3ReFAI2paW+/F
oDWtxNLIOmBmsyf60rkVpohZkKqVVzxPhbMI70CxYwtU/emmiRbVlIITYZ9aMsU/oIjz/Z0ZXniU
419W+TFfgmKHxCw1aBaXjoV0EyAqKSNkGyTu3/osxxZvWJoKYNzmpPxUI7vPzfM/54HH5/T9//wP
5B4yZ+uXEeHX1/84y6HtOopFp6D/NiK0OZXh++r0EeC1TBHl92NEqAoQryaQuhq9kLAu/+ssVwGh
G7QfGPkB8gqz/V84y5XfJVUmHm0aD5i+LA60L5IqT26NaEolOCmTOdOQWsKxpu701tpRuSWLBgFB
PPxR5f0/Wwr7T+qHX77oF0N+5zlwqdJA3jKIIReZDKT62Ncz41p/1KZLg5xyiEGFWvjmWc8XBrN0
nnsgRRKXGI786JwUpn45LJIddCPuUPI44OsUsKV4vE7zZlMXOx0ZPYvOdZ3tIo+nHlK1+GFwEL3M
rbUlYZFdQ1OFQi3jyB7XRbTl9YwtTPJUogPc+Fk1bmICdEBN6NusmIdXq3mQ2ETK1ZZoErXT81n6
GkVXBKJaiUrhIAe73NmWyXOZLbdIeeXijoRbYQ5l0RmmG4VkUR6z4+rT5fcnLRp+j98LMka8oPFt
YUsxlS9z3oqrKLZbfdpa8rEKF+VtyaIOWjcM4or+JIE4+9SUAIWR6E8GRMpHKdhzbjj0ZCXrCy09
scApi3DpMc2I2MzyQ7DEozg9AjNi+atkz8RB3rA29cbb1CfgGum+U/i37UN4q5dIcRVWx9KuYj6k
rTMdevesUea3FquK5FDAkPLtRffixwtOsui1789Rch4Ter7mJJWPTOt66E0o8r33qCbpZw0UJHux
37IX9ZvM/5CCWtI8HG778jreWKq/zCPXgbKDk1zOXgULsCZXniDSDFQ5aimAgo39zkMZl4b4nXDB
xTbchzuN2d3GMhZ8NzjA0AURB2s4a1RD1Cz9Ch49wgwU9YOKK4x1N/4zV4vvs2qV2bMNfHL2wsYj
wlNZoNkWbJx4C9U3Zx34Cz5VJ71MmJb7W/RFTXOIQIxJHXgXF+3TTncSt3Ov4XQK2xP/qZr6Ch8t
mGL2Tea94W38fg9wPm3PFGYM3qjLJKGL8V4tWEu+r5Ceq6zFxgkmbaOeJicnMw7dY3hWmwcxXq/y
c64W8xIdElSkeCNZa6NhvPkqJ3eNTfbvsmgJMCLFZV0rKw+3G0HByIEfkgbVx8F/nuxVhty0ciQm
cFS3WCow9xWzZpcHhRsF3QlqY7TFYpSswIPOrWEdq/Nii+kOJdSwwDOYVftcuymQpUVMhV+dZ4EB
4iZKxJoeZLS6IfIyXVOqUgNDehmTvd7NuuEF4QYoGd9EFbcIUoRlxRIHfsq4j3KJgq9u8ewssCmP
BFrpOxzhvbyk701hXX7jUaDxBNgFh3p3pjRlaM4gNdqZR4WHxF36agZ7A3XdmT5gGcPtxDTNhNNh
YsonVR+x8DDN7wDMpa9MV0rvqcq2MlgnciHLK2RW6JZogCdgX6Sra8NLyOfS3CP7p1wbVjr8KC4N
SVt6bCuXlKkzx7XuIVfizgYZG/VbvgJ1g3MFY43y3t4WewMEVnRgHNnbj40MKzakJngeqDtq/j/x
VBkPBE4n1+T6wOQA7KkHonZevErWKS7X0O+wQSJ1UIZNIYMVeMi8a4C3QGhYggXYHSyHPjI23Vk3
fOM8Zok2kK5FvoXjpLYH6rbeWqTKrkpWTce+M1lhbHDemyOt2LnZJjtkQj1TA1oKPgiep3NP3vPD
oFkBruz2LyqQQYbI5xp29ITCSb5NnPc82/TyRXkDPcttGJ6lihiFfY2hRfdvjHCu+fcJo443osx6
O2CHOfytdQQYnFWTQ54zCAvjfxgkQDr5Wnz89vpPxQcJAhQ12h/rSU73H4MEig/husZFbbDA/O6c
/FF8yP+gJNEF4OWfA4ifxYf8D1VzeBXx0Ri2oa78leLD/B31b/HWNUzeDtpeheEE59qn0aKpZIFU
tWW1LbP0hOA6x6Ro9UtifiGVj+TT9Wu2SSnw5UB91ZxzItJuMR2Q9ze4IbivAUggVmNStoj3w7Zk
gw7OE1cwMWEHTIL33MPdMOh+NPLw9vr7AFNQcNx1I8XNuyqQcGs4jjXg2KP1zBr1JhvLeQBqsVGU
vffQog8cvb3AqwsiHv7JsCLHNnNeJhqx8EM9Q/ReanR6hAWrQ30G1sU978REF7BR1C1yTHg3hWBU
CCKyg1SUJRqZHhJ/pGNeC6FipZF3EZFCliMjBZJ13/DHbT29GzMNjTvo7ZC5J08XkzQRpH96Ot4r
9+XQffSIH2L2F4N/oVNG5R4Pxd6Shn3BtiOzgm1fNiyyQISywlQrdhclkK/aCb9pOBxUNh1Z0L8Y
98q3AnBxxBH0QbhprszDZeyaO7HIGBCB0ltXq2LV6HPsYT6GxmSrKivJXjlUU8YrR0q17zV5NUUj
vZ7QHTWP8SGB6RAsVaxuLDmZidDeOntCQCd1IYOZi64pPKZNDmAMwxNRrbgIYAzuTLHeFGert8W8
ahvfU0yB1JNJ5s9xDfb6zBS5CJkqgqL6j+ZUHiYsqdk8tx5G513Plv6lUObDY6/fBfomgSixa2h0
oH7EWGmMbxJPxNRl9dpeEI9qR+Daxc6+weCaOeeSXIjBng1v3hYLqpZ/I0QNCxyVqXzWz3mJSmTu
1OfxQFhxeS6ctQok8KVLN/abPF69aDHtmrvax+uKFBnf06Y4TZthnz9POimehD/MSbuqzNsmZRpA
wTUv7oZ1QoFQ3TITQXZqoEkrqlswnLixcmmJ9cskzataa/BwFCZn67RaZ+mqgUVZuo08V5sD37OW
IpBZA+zjrxSrY31k3pu0y/FNtQ8jSra2Q2nuzByWotm2V4+GzJO/nGEKGSif8O4TrZiCPhBBFJ2A
uHfWQduOKUrkvSqTk+eiNWSGJph63RzguDkule45GxfYYTDCoIudxOZsPhRup3hM+xHOTvsYXJy9
LKU1KzoSfYlMACBX4ob66PSlZOxsTCwfzG9UDPWRO4140nrQIMyB8PjcUIS2wxFXL5X4GfiOx9Dg
iPVPqRfxuAjyWWM9G3fGiSrJ92fdXcmiWt0FUbQc/a2jryppmIdg8eEjansGQdji+PI6txE72dfR
3jvmtith1qxi6VVH7RkuI+OUqynrgQ5nKMigRYSXC98VhHKk14xkztmAWwqR3Uk61FdjO+6oNUo2
le/tLlKWVbdQNlyZxr31ja4DTOy8BLPjJqDva9T3sLGlhd1sIeLwbzPL9QEBwPbFLU0l0jGYq24n
xVyD6GZVqq8TdVcWrpSiR3zl2Ixrd3RWbYLlN1iVwSqa0OQXq9jEYjRr4oUYdbUfVrRSX1gLBM4N
ixgoPdpHY+4s+eDHl4yJhJG6EwJ6JJcyvsmn2H7rm7XurKoBhnlWsINYNEeLnpARRE2QwTiSEoie
APMVDwHqal/bd/DLy3nTLJHC4lFfagxdVD1ihAVagnlducRhZGrTba4eB2DJEWBdlTyXoliZRBuY
/gNi3Qi7eQQDC78SkEsHjTcSC1QYVW6cNMBNtJ9MX6kU4i48tSxZAaUvCsK2KNZgNUNcrhmtaBjL
Yd8zIzQQdrKcIRTPQDqc7sAHoVPVYjTIWe4q/PC1/Jn8yrrc5mAF8dfKYPeJGAE5S94oNk1nZV+D
wQWfFN5Ux/7e23mP/HRR5fdnNi5ZzLDazS6CyZvGA7GNy4g5lgJnFih/fKU8tYZuKyiXtsf3VZFn
h7uZv4Gtnwd181YO3sOgkunFurhHKJcA9MhGpF0oXFX11ZCsZQTMKEKRk7AU5NaoVyNit8FuB7bc
oYuOBWgBhbv9qGCldxDg2Zg/CAes+IH39VxoODkAVb6+hn0/hJZZp9Ehlx/+q0Jjy+HQV9vAfIgQ
wbiQjumObuAmFXNaPfOJAZ53YYP3pk3nhlHwXObIElPMZHXztx4SofOiWIEYgZpMyMT+HUCRzfDX
Oo299q+v/1GnOf9gEU2+ss4cxgCGyEDkR53GbzGQ4pUMnSyhBv05JGIRzbQKLShIPB1fFLOdnwsf
plkyX85G8EZE3V9D34kN71fF5+d3LuY5n8q0zKmCQu8a9iBURD4D/aNjrsbg3scm8Da21r7issE+
p4mH6vgUT+GObI2ZHnvAfq+mXNyacYZUtNgaxuDabETDTdcQkgIuwi6A3HpbVdryUOrYKpjzYD0y
lkAyrt/ycJQZ8mtt+zqM5q7oiVVulOWQhut8sIjV5AQAVRbVOMwJO4mCvzWaEQEwfET2daKuF0a0
f3t96iz6vwwxv77+0/WJilDsK0Uqo9j3fbo8ATqiX/9DCyFWlT/aCPx3JgwSfpf3w86Ri/rn5cm+
lLtIdYCrCIbKX2kjnD+ZfnEL6LJoSVBbilvk8+XZV2Nhar2lbL13JJUrfBg9/Iwsl1z1gDdNa0uC
uWww1zvoIs2yoaZVKBD5W4tzBmUwY4sV4VP+R4NS0SAUHRPuMa+fanBlYNgR0QMYxkBynU5yuVSc
fM4UwvFvvPxJlAb5AUazy76nevJtdD8LPT7j4IZsXTen3HnQpfe4eIbQPOm7ECgdFDUt3qgbM7sn
6TDB8zvEZ7aitrGO0p1Fr9LRaRj40Zm2MdFa4YzPCXg2MIjohBGLm62yd7W58Oc1MGts5iIfYzKy
zBlTU9lGHolU3r6U75ECTsk3sN3Q2N61Lemu+R/Dx//5yzS3/j5ihko5VqEfNF9++d/H5655L/+3
eM2//sx///pLXvLP/6SYp//yi0UGlHk8t+/VePtet0nzY54t/uT/72/+80q+Hwsm9EVeN8/JPH97
/5Mr3ETXoyoacliLdvjf3iEmT9Tf7pBfX//zDlFMzQQU5Bhgf74v3z/dIjaXOyl+uojb+/UWQWXE
kB/l7g89/89bRNhTUS2h9ift9K89wb+P8X9/goPT5XZkyG9+GRA3XpLge+EJPjE2apeqjba1Znl3
048x8c0fcCCdi6OHa+VJkDDTq4Z7JL3CqyTCnqHNg01yAitRFCsyE2wb/UdvPGX+u4wmCWlSjkQp
F1qlBNGSh3jp0yf/ZxNuS6wEvnwDGCJ+/ui+rAy4/OtQlRRlS+KFhu18W2JrL4BahGoN4YScgrfQ
QVQE0bs/yYj3EOUIQ0BVJAu/7Q7kf0c5VAjq+US+7+iYo4xsB1jxSsmST65JftUYSKKZz+QV4sxe
cSP/0H2Hbd6GLYmU6/QQQNeXZ8yzbiEZlBHl8I6ZdXuYaI1IMnvm1rXoZJjdQn9bQlZ1ccwSX092
E5AOhBLBvePJLN6T5aSfY7hLXXUT2DtcA+iR9PI+rteTc+zibSV5R3U82uStkrQqIP18IRqTon9w
mAjoroT9CR3RgNLoSSaPzsVLOxgXL7hrk4VGtFpJXpoAFRHF0RDu4c2jS34aTdglKSHy9dpho+2T
QI8+wt7wxumeiuYg4eqpZhZHLsOL4FLEN/Zj/5arC715DBgzsFZv1jbp7y/IlWXq6Y1zBy/D44NR
sC6xVTXKb7VywgXdVGQarSVn2RTrZQ0ElLZQRtIdvVFwbozXeiUdsrEGYO/2N3BqRiJAx0MineXp
PE7nIIXYPqLlJTdsuIRd+ZqkgFhta2OEL5pJXBrYjKQD7BNsSyITslcR34vjFDgC6Jxoa2BpVbtT
OjFyYSKfS6s+W4IWt7SDLrRprt8eKtRq0CQV6dqjYMuKxwg9W4SuTbhC9QMOkuuoosO9DbCitm72
XfiEAipGCVUHrxm6KBLxHOHmA6KCtY/ehBlNEC8bmsWIaW+4K77VvI0o3tIIWyUd0agEh1wqVzHN
WrQpYnChsVvmu/iIAMbOVrntTvUBts1LG64HsDr5Rhv3inqJpdtOaL/QgBHLgAPxWS4uLfow7gVN
KBhqYZ8rClCjMPwmA0ldhjZDj9VHeqvRKpZBcWnoTsNX4sZl0iqduiQjM4eKynhLGuFuYlg1bjDV
duypdNTOwCBWgZUuhdOytqDnFwuPCiynEuupyFQqs4kKzfIXckw4Dts4vK4+zVb7hEpazXfk0dtN
uHQAZ0c+USFbi/pPsXpXTvLtSCg9MhM4vAgQgCxRNWKY39nRk0otWX1kQM3SStoHpLRlrTtxMlfK
JfG53PjYeQKUAD4LBlvYueFVUDymAXkcurr08ksYveobWnrT2e5bFOXheKzNfY1VGER9V2zvEe/U
2rIOzngZ5Eu5CnBS1zuZfgu9kHwA+8DVoEbC8yvTeeGtKfvVVi/WYGbTt/xe6f1FyL5QggcEC4Vc
TVaXGmbLbWXh5D+qWM6VGkXBSUYulDvr1Fv1Mgz/CoP5UbWrtT/uWvmolK4H7bRD/ic0IAZDzDQr
Sd3kwkiWvhbtefT6PAFnvflmqrcK1EMcDsMp7d3c22nyMh3XGSl9/uDc+BkW0jPxoYwemNgbWDOB
tMisVdcKsEOnSRkoMa7wA2GDXKQM5kzj7Fc8oJr3Oge81gjFOtAbfvphx9cs79BUdtIM0iMii3s3
LB8L7c6WrgqsRQl/R+AOAwhk7WlKbnvzvpSf4dB5LFq74dpK+qwarqWQQIq5FlAAkJZqshBYOd8C
GwPvoNJIv8EoSmW09bklnYjcG5HY4E0fBmBXObQhcnxrp+RMWujEQuP7+fI3LWKg6VMaUOWrHOgC
o/FvihiZUf3XIua31/8oYoj/FQIIZIKiNv+lDbUp5qmbhG8JleGXIkZBv4YSgTfEn0CQ8K86X0b8
AEsWm+T3LpTG4Udt989D/49K8s+VyHxvvxUBv7518fuf+tC46/IoaAltB803wRal7VNjba+wKpOb
i8OERJ+0VWzZqxBgNjuFfSSWu4GPSUlSNj3T76hDe0NNM5x0pvJJyXXIVcnEZdZjTPY61rgTGn5y
JMK7wca4s68N1L0PfbzSo5vKPI0XCRvKzrYx2zGEXA3BqvN33CrSY/cyItdljkNQir6CwpAe0i1T
+d52E+cFJRwgBE11mS3n41bHoMuI3kYGZvMaNVJLlpwn22PKjWNAm3AfyvEqxY498TAGe7zUyGxB
A1k+pNUDobK6ORufhxaxYreX3+Gl+/vmrmEjXd1YDkXdQeiwQnujtnspvs0aTv5+FvHMRjZmmMPV
udrjZUgA9fTHysaAzwGnGJsqf0o4XeN9+UDwMLNpOOb4OGhbXM9wA3sr3foyu2v8JdYQgi8zEDMV
KNi6ShMYSn9d2TpSNPsSR2giW8nGwzShsY5D9BX4MqxjEWNgZlTlMTiHuwAyCwsznPGG4JN7GAuQ
Ienq+yfJWUzyFvShiGUvBwSPk/PRM5ud+Q0P/xLPho35agxbIowbnrUNZHuZSiojjDhS4a1rMHD1
4DHAX5NJOTFYa028H4whZuBRoXFFBEP4llE1mHZ4I8W4uohOo8zRDPMjYWedyu15TGXWJeNunBqA
1TYS0SnBhYolXuC3+zXk8TedPOCsuzM5AoO43wR2zDxu8qKdCx+YmJZ9IzTWVfDYxzZcRyAHptfT
04WDj4OO6XxfKVDXWMZo3Rgt8vSUtNpmiG1zLst7p8Dsc2M8x6+J/VhpXuMOqs2lm+x8vyDZ6SI3
DYm5I/TzGKwwxXgckC0DAIysaTM2iSQDWw4kzb+MZbaQIIp4jsZnRUL0ZEI15pyF7ETd3GWvaCKP
GrynoVpMRDj9VzxMUmBMdrdVWb4lu+RNp8ZeOHk/g2fv7Z13U9732VbqF7oI/GQQamgiZ2mn6bus
aEC5/d3HMgzuCCjEfar9h+c1TQ5d6W9N56+v//G8BlGLt5QlrSJ/V3X/OjYkRYPUFeypfxhJf5nL
YD4VDlRe/MXaoupCcsZLGCSJCeZfeF4rYu7yW8+Gk1UX0xm0dV+sLQCQgsqJmEcUlCEFdoqzpiwC
AueeoBeNoK9x/nHrr6PiWZPeM+ehak6fDrs/6RtVIV/77S18+vC+nBiJM8nyGLe8Bdk+UOMKRWeB
ubvhboi9eh/m1DRsGgdiyhrU5vgJrXnM7SWyj1h4GRc0ICw/I4w5Uk2Zq/krzR62ftps/s4liMks
gwKEq89Gu/CfJuEaf+DrJf3l9Z8uaZMa5PvAkC/wedCoYTmwhIkb7DFqy8+DRojuGu4pXM7fRyw/
CxCChBi9MJDhLhGwr7/mpxYT/K+XEzWXgt9DNxQDEN2vBYhmBp2S5xX5atMhNgqwRtpCUR5lGF86
RbTymtybDzlHgPpgXdOHXtpbybc49xfGnfxRHnMWVfKDDbX3yeACVLCAavNOX6Rxvyo/CryM5UuF
2KmKSPsDr/uChoyL02KNr2qrCCujjMAc7E1MXxwGEwvTRN9Y3fQ0wlf3iMpGx7CvYhCMCsI70OC3
jCUs2SX2UyEjbFJrBNDXXuim0SLoqUmLkKMwMMt0UXbh65Td9+zpOs7nmMNZLXcV0ajI75F7q9kr
fXEBWbVfjbHxKmtX8j51mA/lDZjBjp65J4vyPPRkswd7Cx6XyGDWjOaUgd+p2+q97L2bXmBzLNxF
IxjjCHG+HHIWZogSBgmCo+/cMsPh0YGcjE8CGWY789Ej6hJSPyYBsjIxlyB+XHd71IwJYjOkFKbw
WiL1I+hNLM9zIL7qET/VFJH5lTyVhUGK9Ggt+j7eZ7fT2dZpIbx7U9l5xLCVyjLtK9iN5nYcfBmH
8EnrF2M8L8Z7mXgL3Tl72bXlkOUXeXPnxLu8Xzb8nHxC7te2c+5hMdcr9NiWzpwVmgMWhu5sjc25
iT4cgKW58tJCohznyniQ7YaoxHLm8Am3/hveUBb4JGoSPrvUgS9Zy2kL6FcPUeCq984tECdC4+wN
iNyE/JeZte420Ylw15thnZ+tebdAlOXPLrAvXdCcbrus1iT/LPytfONtEFMekzfpBbwv0w8EYazR
mxf/4q+YQ62I4Vi3O4Cp9Sz2XQ+93E69Tg/mWovcaEGn+JitsmP82r/49zRyQbLpjcV4Hds5CElp
W5/U3bi21zS9zQJnCcZe6kI3v4wnfMvFFke3fuesSLE5MqIgbJa3BPEJUYi88cg5iFcgy/pvLRjX
BUnzR+UDh3RTHFnB4oWNzaXBzwszx559+lo+grAiwXLdvOLUw7tBS9jP0p12w/59Hab7/L7dtLtL
cBtfDZeCaplvsgVNfHs/ObgMoYmsSbDe5JQ1T6IzfnA+/DkpMTEZ28Eudcf1dGOXOwreMD8iqkyu
kfYo84Ld9AaEH8PAbT4b0wWkLjDpyIzaIyyE0ACstZq8hQ8iLNvhl+/WnreuGzdeDYSyLkSFTU5E
XteKcN2RWDeNl8pU7iR7A1FZZCh6Hh//Navuo+kRIo+Tywh6dkn0HBgPk+sTipLyL1yNqE0Hu+Wd
jxYmwPGUVzP/GCEGUAAjYPV263SBHugjTTdWciupCO3o1nFdgXeaZ+kcT6FKas/VunZA0uInHkVj
tsMbxH+8x/EBBiXxYW5fWKyrCqKhqXiIs+Gg5VDjmSgBzuPGLGNal3coV9k7UxiZbEy3gT+0BG/C
fahrkpuTXWCu0z9O879pl47i36GFxi1A7SMG7v+uS8fL99sR+fX1P45I6x/sdBXD0mWc0r+m7VmE
qXDQmA45fzgAxfn5cxtHH06VqAqNOL/5qUtX/oHVEF0fv6X9dT6Q2Ot9PSSZTjBCEMeuo4vq4HOX
jpFfq5PMHLZCXT7Q9vZss3a4a78L6EDTbBoHhsccFzxjqYnWFVPYcxl/TPmZTCNDf3lQZPCzIASX
OmSOClssgZmvyJu3ZNDGnJHLOH2DveZG3IaoBsc1rYqAwBLsgbZEr2A4I3Szlgj8q2+m+a3H7+Rh
KILLsyvzpYYoG2dQHdw4Qh2GFiSAKC+TsbVFKt++AqRIO5YkboC4FkK8uchqhsduhoZsx+pjggKd
n1P8VeSj8Ohnoh5dI0ZvEsxCV+DV9jMbycZbyT3LdzAeguR9xW+NOXy9utsh9uiVN2zEwyKjWoBl
0CPm5aMi09p9TXaRurYACsou2uOCxGcKiPQGnAT/IKVHKJJZ/OF0TxYwAkThC5YzHHYox6QHvlwI
HxvBJDbn4SjY3Sj50yMQvmH6Vug7u+ChmDk31f/l7jyWG8eyrf0qN+640QFvBndCGHqREkVJqQlC
Ft57PP3/Ibuz09VfHTWtiI7orFSSogHO2Wfvtb4FQFC/ihiYo11jHtmVOcyOcBuhE0f4lypO5uSs
ckOHvq3TLxcrSOHd/WCxvAbR/VBeWkDn0jFRtC1/CW+FFqaukxvL4B/Iijfk92N2o3/9M+EwbLQz
LIYrEnEVZDRNls3y9XHQD5W3wt0j+Z5QUf69q2r4XUzEuQ+5ef/bdHJR0/5aVf/y+G9LhgkBbIlR
IoDpq9aXp/42neRHFMY4ib5nd35fMiSLqEfEw8zdGNNzvvs+nUSssvyIs91SWP8lHbDyB4QBLFLf
3/kvw71G6JphTBAgJvHFfMm/Kt83Wmwd5HduWvp0IZ5OeD70mjA4yAhbvWwNhXuIHRYiN0V95dMz
Yn/t4mrl4OfMemEdG5eoOEsUKvPz3/yqUgmyoZ/LEfy/bUSa9Lu1jR7CT4//flWZbEPfJ9s/tR+g
0SHFoDVBStdP6nLpn7QCOJTRRBYlHs3v+35VcU0tqvLl5PcXOg/oPn7fg3561b+c+1Wi3PtxaKRd
LQOOXRSDZgg8tymIrIwyhYCrIGM0xPyYNSjEUhSRVzxyREkkzbZy3NgMspEjRttEHE88bE+GczQw
u7MkdLFnkSjmcTGAJQvfaEwQIIfNWuUYCLoWxJsV3jfpS9BvyMUBO5sxkXyfn9jGEtsiA1x+0ceN
8lhqa1bpdY1/Z6tHe2rjuyw/3BF1AUVuMQLb0m7W94yFJNq99REQP7IoamwWdwk1dmPP2lrvSOsi
WW89ko7IOmzdkX6RxHsmJlZM9BUSR9JsT1PiNDWYT99Jwp0ebIAs2231KJFJoi3pIlSy8gm0f/wp
yVsoU6B1PGICzOlRE58hiLY5NCaktauREEiwlBipTG+RZsEK5SCHktLwDITWzaPhf1HUl94ga9Lt
xvts2knNXk3cMd/o96ruol/2y2OfbBBYSumGaA31xOSdm9mS3A5FgaNR3A8M45RqByEHOGc++Bft
kr00NyUMY5EejU9XfOqKY8WNPuP8pWCdGOonZnQgWGjfBaaHPv8Kl3pZTjpc6v5DWJvPA8fDGCM7
U3recT7ipBpovurEoOaDuCUN22+sh4FGqAlcOGeXFlN3efiU9PtEU97yTjq1HJMXVeWOdJ3xVVDA
kKKfHnGva27kJzfz2HgRndMAYdKqqOLncbEU605BYgbgP0PvT6M0XkyF+CFBb489y/NK5nwqptIn
/zSygieF3XTyn0w4+zTR9kVXEM4Yj3jGBvb4QAe+G/hPTEFmXWF2fiNnhekFpNZNN7Nav8kAAktq
JIoj6CGccXDZ+G5V3iRiscyY696WTeUQhPcc8kvVfAp849iFSAYYx2ktaMGp/2yk6bZJ7xYC7VjD
hAvXkY6fsSkOGUk+yURigOb2I9wSTq9irR0sI9tFrUjC/ZzyusUJD3l2JidKzs7qCwHji+di00+e
mLkDWRaL9RxD9xB11U7yS7TVQvSZ1ySJ2+CeHFH5lMd9L60HPYXTtrNCu8psg0XduiHyIn/RVcBt
5Ii41uhG2Dd760KiCCksKSEvmRch7TCCahU3Dz6qXG2GriNKh1gvVwo1W5q/+zOj2BxoHE0QFOcD
ANg2oLOufRSnskke4xWCg3D9ZoERfwsR2AdsMQTSexq5D8BgiCzqN2xKWOTI7BEVKln0BBvDFpR1
Ll4LzmgjRHZYFwl3PVDp8tnUXQKUOlKYzM+K4fSA9Iwj1LreD5KH95HXywRemF8LlXwQcYunG1eu
M9ZEWkSeKi3ZvBLzAc3TFLjwwns43wWKIyg4UtdqeogC0nrlcx0gvvaayO3ek7fxmQGK0lwLgucq
NJnTamnSE0vayHe6uasULnGXwiyzdrVIciARQO6sPEG5AuCFbW66RE/dBX8Ad1jPFMM8A1WyG/GQ
0/2v0F6s6m5JZA+8oaKlYApvbVCdKHVzyNhGbW19a+F1gg9z46k8FEZCK2sbh5aNgyetnKxc06Ui
BbFcj370Je4ruMHPQgXaWDyEHJ5rtDuQdowwvZ/bK8sOtzmKf2HAYRAfGzm/AaiRpncjR3LluNhv
czck/szsHgdau8zoawWBhgDfbyENMunLzIeWHGMoiKHGVyolHxZnhonx4no5qsi0wUoGNh3XCapy
ETaIob4K3aPIG1VpxzBF0efPMX8LoSNb5rlCaEQExFTvBGwulXUPSsdsC6dcPp/5s72NqXThU8T1
HTzE/qhu6mO9tr6g3iAZiYM4sZBvjMwXyy4UBwJ2ARUUKms6pyd/vjUYwXVMV4hptEUgZTKTzkDu
+SIbB/F7VCM3DEttsULKo1tKjgl2OXQkBeDzjrWjfQ5qGt+JhYohaaWbCMtttvxHV02fYh1cKi4R
jlHpnCMdCu90aa3mbDWxMJ9ypb1IqPLTMadLglckqhBGhPAFZMEg1RENmeRbT60GERDZSwBVIsUv
hbkzmIVNwL/zUZytAqDdgD2yJPkiEnIyqAlti7wO7b9zdUZlremIt6nPGJ4zq/+TNoGE/PbXmv+3
x3+rzsgb1DRd+lr3/dxIp/SSTX4nMylqwh8UuwSuggkCLCwSPIOml6rqW2nGj1TLMAyKM1SOmPX+
Un32ex+dl80T8WTMxXAq/NwiKISgy/Tlbuzq+tL341Gf8pUhv/vVax5emdEX5WWy9hRhTlr166F7
D02NoCPrQB4Et2/qZex9cC8S/jOlW92xHc/BNZdkFvtdpz414hfkWKwowEqZZmKMq8W1L+S7pM2u
bbkWPgLF7oxtxiN04wVOowTt/MLxX/Fp0m5lUbD97FSGS3i2EW8KrMezPpwjmIYALFPjomubv/N1
i08VrwLzRU5/Xwchf3LdIh2h//XzWfW3x3+/bkkhXhTssvhvbfh/zqrWP4kmRtmOzPsr5PqnS5ep
ER0sLk4Fh6z+w1lVhKXBLUZn7N/ilb9y6fJUvx0tgG+bnH45/DCJMpdr+wcRij6lWtjJzAD1uZgd
YYndTJGIJ/Vdj8sveBE2Vn0Sn03SLzToUoQ0tXbF7iczorFYeHF0+8BBda10pE7fCVpBbhDNsgkt
hRmcEl3/7PEKBQsmj2DgnmzPEqQBO90pI5BQSealFyzuF8up1hAUFt6row3VoOKgLNuvDGkKVPAx
MCPq5FFXD1r3iOdi1QbzVkWQl+4FbROwoYmAMi0050/+AyeDnFVc4zlVyzUpDkbRQ7qiALBcUN4j
/HwNEVqRfOrXMMrXCXt3iC6OnBaycfuCJrflzy7q8buBaNClPG4WmK5xgmwPOx5XfST2pDfedjC9
fYZRRbSuF86+D5TH6J8TZkNNVzhG+VQMIyOp5KNqr0Z2JpjcbqUS6JGpbPThyUx608sQ94u59lHC
zLfkO4JsbPUqWM/0qJCEmml2AJe1YXfyavED7A95dx5Joy8R301FPo6IG3bUq3UFvzQYn6DsKD6f
wFZJPkq6CTMzGR1Nvd9JIH13E/vrUyeSorZamu6yWyY3df7QlkQgYK2tOEBgzgXAiM9MHG7F8Dlv
ry2fvtIoot02BEhMFQleZLyr/los/AgZXvFQ4LUj4mVV0I6UtNt0Vl/8mjSMNnWnMcoclW/Diq2T
moI1DquAcIrbWV6Ps2uFx9h88oXd0Gw74ViCFe2r97CaAfaKm4CAjBxFI7Uqy1mJ8xFPXE44LP07
sjE29ZsmcS5wCwuDHwmKn6BB8Nfh+xWQDi7VXBLuY8gQ4ApMvHyIfg4YHOm7ZLh769VIfQJXS9wU
5R59IIBo1JnQvLJtKj2JLRLQYwErQe5HVDTUFW/MDIwD9GmyPSBKSeeR4Zu4TgPOIzafcj09tYUX
cihTN8oVcAh5dzQcGQlKAe1gRxzfqnbVEaXaE2qzOPUo/jk8UuQzR7zWspde+ejlbJspW5OyMMs3
E4QD2GXhaEvDMcjuZSQwMXcYRX7yniHCwrd4Q8+SfIPedEOZQ/amwjcHSZLInHE9v3egskt7vlgi
pxWwjo4goxnICa476MnRgoSNjLHb648Zigbr1ooZm2puDJdJAVwD/KGEOXPSHwmzabbmydAdQL/4
m01/p3yCJxP75e0BRklKR9V31nsX3Yf+RhTvF8U2avPoFFzy5+hNnSzIN7b5CgkKcJPoU2DfVvKV
k+GUb62crxhJpIsiM9piwsJiTKy1mFHXop7qmq24SNBYG3DD79tQ3EvzraZ4hfhBYb+w5enTKpab
T8fsbJ76nQWPwjVukzMOwXo6KgD2EYdxBaXL5MzYYolmatacoZxJFOLlrbVt+YKz5SRNFds/4nMD
pP3Qd7dLmsQA8Va/Lv16CBN2R7ia8QK0g7EbPkZddtrZ7Rd+1TqpejuU11K+Njns4TJeuzIe3+po
LIEhKIbtFAtqtV+aD0t+34rRITdfy3FkoljGCACgbTVP4AJWi/WGgFPQ/1/jZDA7KC+tsXgr05j4
rfm2b/RtC0pOYl3cib3zL9SYdUxZVwqk3comeRQAUOvlegJ0k0X3f+e9nk3VoGOnKPhb/ltfmii2
32rU3x7/ba83/4l+BN+WIVKqLg6YH/vSdKzVZWAlG19dZz+OsrDSUDVq/37QD2Wq9E+V2Ayckgy4
IOrKf0nvQe37217PSyehhS6ySamDCeenvb7LpWwIZY7Ewc1Ay+hhkWuwhozItR0sE9K4FwW3fQcI
UI/7In30J9ePt7hO+pUvEM3u5fFdMjoEs+R0fnKfUUftygyB4VQ1cLe7tZ85eXUK06u5C8w9Z7yG
o19trQP/ZqxveywjT6bd62/DAo7f5CAVTeSCm9I/SjMuDA6yqtfKDxKdTF1b5dVtUdzQ9jRVT+2u
Rf3aDZyVEaswzMVsuXC+URYQ4KvxRjo7/SjMVbyjv9NWVyNGtnfBPQ5IrpkcH35BkVysnokZJU6z
k81HJCTtWpDehciVBzKcbazuLYflI5CoDkVXdC/hb9tHN8ydw61Ax6bZGVDQC+IyDCZZtopBJrcv
vnxgyi7RtZIQFZRHMQPhFz3GjPeJLDc2QcZOK64bAqUWU+i2IRbzIE44eVa9/9YxO6SByNl10aHq
gNVtY6uvBcA10QIbHmLGi6eejKngBQoh2K9scvOn+b16nOwu9NgLM/k+91/6xo0J/NVJ1cAvIdoN
epigpa1T3qTSjQVAZ0eX8QHNV0Sjjj1OuKCLXA1u7KXYBeVnXV7PwkkGlYgBwX9Uo9bpiLtLLlkd
2X7qysc8vYvfldCZkLgRVnJJ1vRlBW2t2ipYwcBLqO7e1QfLv9V1DD8o7tUdgl3xwUoOurwDVIEE
QIrYOGzLw4aYO4b0hpYto0cRi3Ro70TyOWEjdzQvp2vQPhemmwFDgkG0A5chdGeV74heZ0akm+5/
5KRu43S4QQZ8a0ouH4kD4xRgVzO4tXqqcbTQtciHhwH3Y+eHLIf7OvKE+jF0iDszlE0vu0qxua9I
dzjpw2pY9xt1JVw5N+XdTRG/Vx8qXC+NrdkitdbYG0/t7LQy1rDLcDSEL8OxHW5UaMY4AqzJCXI4
RYhcjunk5eIZYUJl7Mdx78u7ynyyOJ7hktcLbRPlV4OuTJyAaayV9Gmh108TKmiN9FQrNeBOByer
2kf58Gj0CohsOT6o9Snr7ks29RYKQwSC8xpSpT3zCmsQ89OlFsA7rPC1GcAJJowcOr4oGmuquMfy
JV4i5MJpgcb7tpkuZDfz/Wehw70TmZ+qLBzSpn1FaHmvTOOJjNUDo6pICEE1jP3dsHj088VxihaL
jcQRdsqHJOPoeJmAb74o+O0BKeBnri46qeB9vfT6q2Y3QApB82vT6aX5Od7UJDBYx6RxBzAoIv+O
t7KKzuZm5Eu7teY1CIhEPZDyy+UuSivhZRL3PQl1p5byssfntjZw9aHaKR/m7qrMW5E/v8jmRu7t
/oVZsJBseXNUXTxHwqxD3xM2C6iXGYjsbgSSt5H4DLag2VJyo9KGVoTPab7LwMhawtYkFwz9E6lk
TOZ8lrE1sMoYTEt7A7qaD7Rk7CI6xgemMoVc7+JkyiuFsf18NCbQB25Jb5o8c1JKDCfca8W6gNXy
LlkHqiSgCmQao/fOn7IX8xN7SCccLN9L5feaMwR/n0L4cPxbMiW6ZItPiQsGdjUhtbxofrmeI8un
WCOJD6tZu9dMFxGONm6tbJcwX6ghc4CMOyjrRiHeeQlrRK0UnvSH/F5ONuTwjZFb8kW5GMzi6W4Q
bglao9KQBIhvZFZcuogRJTo1RF/aTilvjJ2+6WLSg+10g7oNBwsLGk4cIX5tVaeDkWsys68sLxFg
zjHMQHIjJpv0vbhZiDe3Xe0BcchJXcdiwzscpX1CodiulK2iH0beNR91sOHfqJGnQbApV4u9yi3v
4mul7ReRhF0fZlZpzbPqbcLUNHDhKTNXiT8Q3dbMo4ZNr+I1KrwI6t/0Wuh8Ijssxn7v0cHsxVM6
u4JuuNo6jnd/6+oHCQ8cBYMcAHwulAB/0ukgCJYa5udOB3EGPz/+W/Vj/NOiulBExqGLonURynyb
yvMjfp+ii4zmAYMthcf3qbxlKQoHZuhd2NmX1t63Jh1CHlWSDcTbOq06xEd/pdMh/4GOh1dO8hHj
/YVQ+qvYVfbVVC/jeQnuyV9L6SonsIQNF2dgJ+47aEsKJbYrRHZmrB4U8xOgcPSQ+sfyKbTQv5Bo
gnVYZXP/l6jjJ8f5/0CkPhcRcSf/97/Unb/XZT9+qOYiKPihB9O1kl4ppUVSpo7wlA66ZRGhSLAG
BZSiOFG8Ccm6M6ydVtyG7TqLtpQvdCwaOItWfh9Kjkpff8j2WOlbdCnofSpiVMJnDCJxdIAJnSKm
2UsXhaOwzb/omQ1NW9S3+nAz6M7AaqQezZmseVSCHJ+RA7UokUomJw2jxQFeDz4KHCK0gZizkVHp
s4IR8GmB27YlVukiMW3BgvpNmo0bPBKTEIQnpH1J81mxJHbbKT6y77WMcp864NmGv9UbyDsUAqQA
h3Kxo/vA3KRPzXU2bWNrZ3DiOUhOf68+9Pfyg+ZFm2gT7OMvPRzg/exzIsU/C0aVfJmCpNSoQePe
Tm4NH0vm9ykrP8U2jK9TP/QTzVMqRc0WQsjVniwQXu9J5NtXLoPjuAPpxDnfnZ5bCdTwh0XWZz+e
W5XjF3TIYVXnXotDK3BqY42uiTwBgD8qJLGJASyBhhcrjp9D7Dqkzab0P4zYM0B+Dv7WENEBUatM
RrAmyI3eTW1aiBcLW+DchgQsjxx50YEtZeMmNRWnQSiMskolSsIjUg1xFV6Ywn9uxAeUwCj51eCq
KU+EaMLXsrDUcq4H01hmS5OjBuc46NvxOS60Y8wLInpSVl4Lz8h1CEkbiypIRB3bnk3xOqd7sbYF
2mMm45DMPJXMcnzFcoAiKglNuuKYoJ+qMRB04WFGKI2hkd0VTBeOmdY2hpM0X7Nhp7XvAbcLYGer
3kGytKLZEVX2cwjXfLPUCGKlLys/ozJ3wMe2h0mLddjfy/ek0tbJJxCiD38fjncUkMYy4NKbtQbZ
6a2UT4rarTieQ4ScKd3PQJCgki9T8gmEnFw5C9SSyzOgKeHFZD+umTSvuvSQtWBQN0mwL6SzlO6y
+piiZWiHAw1PB9CpHN6Ej2hVl+wR2W4CJ6aw2aab/g5+QAg0fv7ChMuie1m3V6jfNDwqyOS5myxS
7uazvcvYKQNhTU/N1zawjUbzUQfml3nT6PboGvqcXIlbpHzjSbosqaQX7ariM2LOGMGX3yeXtLBH
gnV9+4d1+g+cIn9w0vtpRfllsfPHIghiTZh2poKKmbmn6AZrVAk6Ena1+Rcz4/+7gP2RLUUHd2ji
p9SkRfj08/oV634VGk0/7aLP4hO//Qjd74mBnUoukRfim83v0RXqX0pB31DXSm5/Ox5FpNbpNUL0
8beGMMGN0fG/KiLRm/oCuviz7Rih66/b8W+P/7YdQ8QUvxpYv+6p33ZiPLEmLQC25/9I577vxOyz
OhlBRHH8AuleMoIAa/JA3CzLmO2v7MTa8qJ/kdQur5pXwQxOWzocP18vXSxOYlbFI9MC8RiOwPU5
IsQ2xGGdtnBBFDAE3eo8lfupO0jqQ4JQe3TkVAb2dz2Kyn1JVBb3Z31E+SDTqzVj7WkESqsgjolo
BiS6elszxRCa+i6vWd/wgwMASGjTCfgEBQOJRPU6kTlgDMY6zi0PVseXzl5Sdbq67Bx6aIr4IU4y
rtPP2to1fXhEnJIRPdAZ9tIgdJQM7mVo5zAp9GvD7oWmSs/OlXWumnMmdW6Nw1Ne4rRNkwBjBXYi
k6dV28pbpOviRdW3Pn7bOyHlMOKxmrMfyOgCVCbZwkNPOl1/UQfJDqNtxMtSsGy1gAydTgHIoLbe
iFEEB/lrw9hj0QfXWnitl158FBCOl1rCm8i/mHXV7tnKZxrTon8YsrM18+THBSYi0ZCXxrOGvCeg
3WmUHJrzVZA/aCLN7Wpr+l4mHXQ4dDLRJqFx0zO4QE1buVmhEIQQvRVtcczlcBsftMC6KpXqFqZO
O4bSXH7DVWkhY4yYXJgf7a5+Ta4oEha1gzBNdKPJUkTbmwErCPAt93yC9VLToNyNxIfFIhsobw2e
2JasOOjF9LRo3rOe+l6ddx+IEJScEwEHkeiidAj0afnT+sVZK+40fkgmuvW8vCGZ77+MfbC+Q3AL
e0ia4WkEX/eSdjedzLq/1qp1lDiDzgy6QrdFFhYYd2J50pQvvnhWo8OUUmRgz0ZpZ7wL3Wut44zJ
40s+0qldl1DXsdpWkXDq+3LvY7K2i2hp7fYwRLW9lu9Zhieg4BXJsAtZvMI8valoc/N6YpiW7ZEm
MNvVngYLUdWzuTFJmWe0RtDGA4qz/J5GWUcnvhy5pIa9NHDVGf16suzRPArj7GTyc2VS/TB+Cikw
FEY9FtQQqYAeyEgZpMHqMkOKwsgy8N1b2cOkvo7pmnPjiBtXG21148+H+rZCpuLvsXZF4WvF501b
echDuAaD3YvcIfM9NmOQEq7SfJC9vGTBcIAXtx2w8ReU2vPdWqWI4cRJcgcumaNfeOOm9x2YVS0k
Tc5qpKoj4ktswCsilkTyptrtZN7ZytGabWAdRnhbWCBAdgVpUqt2ZlKTiww/TCeJ7hrzNX8JzqQD
DtURFRWfZWqANU8vaXuIJMfonbI5YMdm+u/WyM+KpVq7+uPFSDZz48Um6WObiSZj9tmUzEusSz4V
rmmu3Vzz+k+VYzsNPeUMSYYXMVySwQHSELhPKlDLXl59Ss3MIMB8TMZTLi2ZQDChD7WTWY+zdGix
s4W2UEMff0oFmvhIqTSyW7oE1GHuiX1+bujfJcGNX/bk1ayt8TpTCuVRmDqp0u/baAnfwIcm8j0k
17B9m2ZPo47NM9TvXOV1dW6EU2mKKMBKh6Et8enYi1IuDs2e65PecJdm3DSC4AiYPlEt0DRAzgM8
gBCuC66YmgR6dYWAgxkcT4jQiNSS27R/xMRQvimKa16NkBnIB71IIbjGXDxWD6Z3U5IbepBY/jh2
lCbTVWp4mbzIctMF3Knzh9+N6N8a9JX35iRAV6KDqlKj+fu4RJEwJut08480gYIxFtm4AyzQxjbS
s/CEPrXKd90d/cOUZBjYB3jID2nN69Ddf3QsOQqJY+OOFk1icUOTXbMdvrB0VuajxhUP61sND/+g
1Dcr2Sx47qha1z6DLupqjBhwErxmKbZZR2RcCtaCpWTZq3UnpZdGRinf8guLOv9vfFAoGorXMvEB
4m4hkqrrO6F/Jkv+750RJiOEZmaC9oAEbs7qf1atIP3/tVqh1Pn58d+rFXWx+mjfY0D+0zxgqsKg
ZikvyTP5VxDY95KFegScGKRARNlLx+F770CVQZFhCSfexFoEFH9FgK3+Xk/DCcGBjisXLy9h5j9X
LHWVqz6xhvNuWCS2lTJihlW4bqWbEW1cRcoHR3V96neLviHmvCRB0+6m4lpxH4Y607tgPMmLPgCy
weuoVOeYjoPMdTUAmq3D4X5ABBfm4q4wxYSpi3UaZP2KjjP0wBXYBHxoLMIF0Ob+WR8SL13YYAFY
EKlP7Bkg1kDZU7CHLglhTVPS1mcJb03zZpH8yaX2MfWnpLQzIgk51OeAfhbvXPWMllvInpqAThy6
z3Y/cneMK7LAqTlEzdEQQxvLbJFTrgb49SLydD6w18V6nr8NSPgqJJDlG3Fe/sBw1kHZYSU22DKZ
CanEIuIM3Dks40gvmR0zoUXhAHEkuvQ0NvnotGUvU1I21+cRhAiyBz13iAELhRVCd0zsBpqHwCny
NSQUP3WyPCT+J3VqJuMIoTQCXhU76VJ7qOzBQJWM6NS0FfrikXUe/ecQv21JHVFLggfBx1eHW714
q4E/D4xNzRFRZMLI4SB0lzYuThUhWM1N2NvNTX+eLDccvYgTNspNysb9YESHBNlmpxwnQpwCL80s
T0bbmGQQrvR6Z+YjFg41fYqY6vc5QPHSZxsUp/4O/MaYADyhMEWKcx8M8mYAj9Ll1wao14igxvT9
2wAZCoKRbB16Gvt8f+dL5ClkZ0zIkcTaFKsoSDpaD7HBcfql+cL4RMvfZv8pqJ6+yo8Bj49oJtHV
sNRhrRKlxw5DlMi5e7lSY2kzL55u8tN07cACOtLu5gsyo50vD057ao6FiVvtMdSf+gkNgP6U9i9S
+RDm63lyI1q6iXgOb4Sa0TPQEwd0c3fla+d1IZ7WBWocnr9TnuThBA+8wygW2VHugITBQwUEMkGv
sy2Bgw18BR6kkxzss/Fe9jaYY5TwNFwo34LSFuEmyV4/H2Y+Eb9FfZxLK5EAY3Nwy+nRGMO9VSkO
oLgoNtwc80OdzFTwmpNDdCUSanbyEr/Z1lzSWJyUVB6131b9sSMiQn6RfFsgixNUG+cIfVeg566Z
nFk4QDv+qsUQYUaqI210dsyq+Cg3wXqArIcKWJfvy/jqb+Pk3oxvLAMeyz7Qz2OGjIUwNAq3HRm5
rc8IYSuPayv0mA1N7M8H3OzraIf21e27M3ktWk7QDgMIQ4GdmZAJU6M45VzBXYhcWoy3TXoZItpG
xi5hQGBx9SvleySST1GdNUKyzSWOeptlXj06+eiO1UEut2pyN4xrkpmfZSzUAWlElufza1AVVsw0
exI6GJwuMzUvC1v2UiepAaNvFCQmbb8bg5uuf1WgZIvSu0Uu2ipDWoT/3OpnY9VJ78mAIj7heJJY
xlHtrNBuvtRLoeFztlqMbx29w6wHRUGHQyVmQAQzOhmngPiCuJn2mbYgWliiVLV6mHNzn1Zw2ik0
tsWA5tv0ABY/F7AdDfnN126NNj0YyzmOXhPNyECQPOxRePDw+o3ZmXwQ2Sf0BRv8AuwNjgBw/Gqd
DkdwHVRbxjKm3tGytltifoq1jDamLIARDJ86JLTRf+pGb47CO1V/Kcyjjvml0HVlG7JahVzL6bTt
6YPiLOOuuyx/rDlYVFS4AhpyIQ5XIcvi4n004s9FeRwzzEsZWaC/YjyB7YMZMZWocFsVx1rdZ2AI
LFcg+AHpSiJ+GIIIDwHTZvKRIQLpaDGiwQ5YDbtTWR+mkuSUjGCp5CMQq3caOH6ECHmGUBdGjzLr
Z19Nm0p6L1BtF+w8YwO/oKPEG+Dl/UMvg3oQGgxpEk1gFc87r7t/LGvBqcR8JYUvFqKf8p7UKc5G
UetJVNtxt9OgNwo7EU4yVzq9UwwpkkxoIiOglpKUDmhPKS++jqjta1h2lKS2Qv58yNWa9q+juZdJ
pGvetOGF47PQl4RUQX6UPvE7iOHd1+Li7+qmhiAGbUST+N9/G8IsuJnf66hfHv+tjrLo+lAraQiS
FxDxj0MY8Dp0ffiBTELaHyFHIB9TTX1Ft/5YSBHdJvEi4ahR9/015AhQkd9aP0DeRNEQJZi1FrKX
nwspX8+mKB0mjugNgr5KFZ97FYUe5vGXagwA3+vuUvjMRUZGechYW1WeAihdGvNng3NrDyAL4xry
vWMW7ypC2UFVGKbTYqnqk+xBryh90r69i7nk1CJ2E3rmExVUSOumjZasJ+PFIJ6kmMDoW2N123EO
UBqJmCaeSy1CCarkxDShf+KAhjl6m7BfD1qoeSkGLfm+KoCY0aZqaWM5Jn3wc0G5h8wAjcm8xw0d
pf6a/jz9+5Z29bQAQui6Ln82MDlUGfiRTzSVUvOy9KEb8CYWas3QeElYSrBJKd0jXYGRxObBqsk3
+NSatScqvHCSMHFy1cYl1AU6NzHBHXEEqvNah1nmWlm1M5iyIjsZQF71nOyw+BQzc1mkcUvqVFHc
yuAaLLvFqSKcBh37CqFLTwj133LsGaZHfoCUvy1hTaJxqoRbGXhlwcgATXqPWAHlaAlXhScRgNCq
HC6BCcksBCWZ0sQl0WgpbVY8vNe+8ZlABdHpDg2sSEb5OqRfciFewNLaR0inJ04+myW0BdVueMDk
Ec1bwu1kg9iTeBsu/DqOdOAtTwwlmkUat45O2t+6V7zcMKAVgG7pmrkotf/k9AXbnOPQz6Pb3x7/
bdXANU2eo8xNCev5R3fFVzs1k1np36z074NbxeIxGKktZGTSkvf4XaK+/EjElQFFkSf7q4cvZTlb
/Qy94nWDnADjSM9Y0nhbP05H1XgU/Ahi3K49tAfjTXrKblr4PQ/d3XRjPGYY7sMlW2UkNRFFD3sx
HFTtlb5Bdatj6aywoG37o/xqfdHOKDDugtdFghDtf/h4/2DiwvL6R6/z+/fzlev+wxS3ahQMTHPS
7ebwOQaKw3i1168GRwJ6u+or1HI/O0vS+8LUa5j/KQjpGeBKxZE/NdO2Eu9rmqFgIfBogrVGvYso
yCNrsTQJ1lOc5cg1X/xxRaO8cEuv19X7CLhi/fVwgy6D96qEB61UTpHv8qRqdAnoYIQMbhOqC59s
KaPIrrTnaN8l3SZDf0Y8iyjbs7IbDUQZG0nczK1nfWTVpvkizV8myj6WrOFcEIRMp3EpfTjS+lCb
yJPsKeDELIcseE65o5c1rvkSLRYuij/Wd8m44VAih89dvdPBTdSsCBkTVEZq7UBjlW4zfyyb2gtI
Q9FaL2ASWln9TZ9yJhC8UAj+1jf8sl9jHjHZyCGd//lwiCCP39Covz3+hxteWTox31onPPW3CdHX
MkESrcW0/oNKA9OJiVyWQuA3dgKBr2BSQYhZorp4vv5Cp0WWF63Dz3c7L5q3i58KHMy/Zkc/3EVN
6ndRmRrzTumUEzrP21CcnQLZZ5HErx3gIHmKTpass53Ujgcfch2hrMcmKKIRx4bDdb20Dp4lEZj4
jJXcmPcjyc/CoiMbmIO39xhIGEr61V2JeSBF95l6oYLrnW6sWzcJDlwsmmEJ6ggsCbL0ToleEuPF
SjEC5rLGeSG8RmGzrwWEA74aPPNWrlHxMFQZ1UhdvA6qtC8lLAscOGY5emjZe0exFzymb8c8n/Fg
StU7aokyVgxnGKV3Ix5oqyTxTRTviN+0wC8NDexgjJhLryW4KvRKGo7zI4cLGcg4sngcGNwtE+MV
Y5hP+vIM+aC/JTSBUjwu/4+7M9lu29q29rv87YMzUBeNv0MCrEmRFCmK6mCoRF3XePr7wbk5sR3f
nJFuRmLHkUWJIoG991przm92k2GjREZOXCgfkhuS6IJVfqvuRePdS760BhVcGyo2+bpdtB6nmJde
awwONcmJsYAZLpJ2q0lK7piUGI2xjEp0Z0WjQTAekKqW5bCSE0z2g8UZwSPeJ+hR8U7YmMJ8LGAz
QGuhtU3Wor4bJOvLiIVNOrVcu+asYhZibSgmd6UQQPfsavWKnT4QzIGoa+N1HCWE/rny2iaUjC8G
a3dWeTvtI/2MN9D/9zXrKEtX7+5S8zYGJ3kLNswKliMiTnWdQTJLCJQwrnn+rk9ihRdZ+hQlazO0
BQX7YxLsTIrhanC07MYmMycVMsFx2rYCZPotGn01Q5xMRnrI3mIzpbF8/QweS+V8h5CIt3rCuqWS
gLgXkSerWvQQwaafbbJmhVD5XLnlPiry/YjJn3OtXzd2RASa15aEXAkrMR23sZLtNDR9kIMqpioF
ooIyrZyaazuewgNrBmi6VTM1IS4VMb8lIq7riuKGosYfk3vmli9yMXz+o2spVjJNNGUWQExxf30q
4nP+dCqCpfjj439fJKeVkGUI+f1vHEaqsD8WSeokuIlo82X0bFOZ9UdPmun5JJHjt2911h+1FPxo
jlIslr+VUjyVv7FUcrL481JJWaby9ERKRER0Px6MxEb0OyWXQApLJ5xws1gNTmN343CUUf5TLA2O
KgDMo6hvm/BUq6vq8y1Q6rN51YuFqW5z5SZBFA605GwmgEPkBepNTuIDgRG9fIg7Rlfb4aSt46uu
LQWmWNDUsKIO1hE5u0Jfw98a5YPmGick7YVIHPtDdK6wPtXreC2sgvoLaffBmAbM0spXsCsJS8ta
MeGE51jCf8M6le64gbyQxAYU+kMvbPUX75Ac2nULDmPY6/lbj1KAzt3wKhE8QGvMdCPisn0nacBp
CICpOIUMw6tcvVru0pUfancN9YHEjISOxcB4PMQel/XZtfFvrK9+sU6YYYcUZj6/VHIpXf6/SgiJ
c2ckOefxB5vOQvRUdQJxDwHtKyEMlq7lJCY1Tsmct2k0H/Vatq5ace1VX3IK8I+muG0K1g4br13Q
IJJI5s2ZZfOYbLx3g/rqyauHeFojfBYLtGSKnU3rRzitJGXJuUpJ9qR89vbIU9cZYtLIldgJJI1Z
ZCi4sMVWJbbBuXajr5dimYDnnyr01WUkU8lj0NGsOqbCQ4/22FtSP0rjbUhubXXxtMvgP9PY44yJ
nJ6DGEiFnEjL8LW+5G/hg4HE7aFZ0hnFtbzQ5HzxzqCtj7+K90zcVgKcynnr3SP3HBbdHGXXrokW
AmKzSjm7YndWeCJOlByAlFQJlGTdNr2FQsYyQZ7pXG0uxmCXxZLdb0SH3Q7EooPxnC+lF2kJHmZw
N42A2uqsWEe8UM3dWBbPRhHMDZTtN0bMNKXQgPcSiuZPEjjV7Jq680RYokyaGQf3OMrO+NaFTt0s
wi9NuivJshMgTOz6EvXdasTNdSuMKdwxC4DPqFuxWPGJAwY3klabeYSzdfzCH60SxVFWX5HAu8a5
QPOcqpv39DtNbV6VSDjgmPIKTBzPjvyIQiHmABwjtUeMsJtLDyleS/i4oSxbeUU/uYheJ2E87EZP
tV1U7pAYdAWaXP9iBOvEQtlOxIH4CVasKNAxI3+Ot4W2ZuzaWqTVIYbnhONUFzY6rJxl+2JCL2f8
0S7jNibFhJS70oYIOm9HB3hGFWuIadI5G3Ad7NP2TEDjAPmt0D4LU5hn8U75ajJ2bMwqaEoOuWOd
2E8GdDPX0JNsj50KHt2CaD3bKNpHEtMgU1J9mOKuoJdB5d4kWM2EMX7BdEhFz6xUy98KZKPjPeJa
duloiKxAZv7coqJzX2ipV0AYAzscJkalbK0kZWn46zS2+9ygVgJWzsGAt1LJ35AY8sNZG8wHbfWK
7g8rqxV/tHRR5tF7RVd5Uv6JDKc15kZ0NWIjOlpIc5je0i4dSRypqIX4gTKnj9pHIQseCI7sMZQq
8Yb4GqWwVpGJWtFHDKAdBhQtZFPc+6X2xTzdgoEi/VYe/lPbkwoqPnYpbOFsc2xuf9FokL7pt35s
NHzDE3//+D+2VLzrjHkRg+OHQ4b9/ZaKww3FGr53PPGqzkb+3ZY6NT4gfJtgIif52X/mvGypdDro
QvDQv92elMVpy/yp+uBHl2WgdaRYTcXMD72GxEjk2FdjET1aSYtwNVJMRCiOsrxB8kFJgK3mMgz9
GqV18OYbVwr7sqLXUEsjEgPFqSYPWxTLKx3WYcIDkhpXRq3ndl8jk86DZe3jAO0EjGcGVJrGX/md
YDpNgzAdzGiWel9mr97GuO5n3MjhRHBgZDaEj+W90eP9WIuroIAV465pQraEsYNXsvWo3xm+fkhS
6QmE5S6KGCEocbpRO+MYcl406qdGEW5GYd0ME0nFqFR2RtMuTzXkz5mtFspNFaDIFuXBaElp0/3g
nCrEHQP4HZ6KHJWWvyCkaCl3/qnMiNjUUQhHnUwJhBDE6703j4VMkgabSuxU9tJDEko42suXYDqo
Nuuep+FO51cBpGpoNSuDg60g1Yxwqc0ajrzNdPZl5a05CiN7nqxLCQdkzijbiAOzz8E55gAdsDxR
KSDxR/yT76Ok2Lcct1v213S868YXuaDitPWyBYdsxQZbskLHcyaxSWfmZ8mWHTV0HivJn7dMZBN/
qlLgK5vYmiRwmRQGUSaqdFSGhTIEHwnYgYKqKE/0pcGSEzF2MX1zpRRbuSBXyXj1+4fWQBM/+dId
V/c3FQEQ45eMmIrKej4tYIO1tj4977U060WVdDfMw1HarEzF28IqmtbaEkNPTWWHUkYMINPw4/tb
RNUdLt50X74MaB2BZ/PFpn5ox/RtYhQJ8YdHB2iMrbd/DX4CISoI6SHdS7hpvF3xjLUYFbvITCym
ac12J9kcZbBxPHO/5TOhgHaQpgzAYWgrKhQcoEeD4hieuzOjkIQpjSYbL08id/N/dqExAf4gvfPS
fJus/NWqiM/l5/arDj3wh8f/sSqiK6HW+H3I8kOhAdwG5K5E6gwPNmk6/r4qsvRRmMjIeWlrTLaa
71dFU0f7Mv0zRSJAx/0bhYZm/ZkR8uNTn/7++56MUsZtWAXswzWovZD03QEoBqErTtCJ6yyc3BIN
lAYrl97GGv6SiMYk7w9h3T5Zib8Lo35acvpsbiLJ8xiVGgxceqWHf9cSQCM/15wVwlBnQaP5JzwF
NCyMGqG8xnweM31zMnDKu7vxoDHh+NKHgwAzr6YSWKiC1pCJcnD9l+xM8wL6lE5sF3MSoYUTFRZv
cXMN39DN0SFZt01+8fIQiyZrdoTuVwEeD6w2K4q1yA3kcyN5yYfLbdVze0259dkA7sPfsLxXL3m6
7+liTvK67dAy+yQQRl43UzOGW3eqKDgaWtzQMTc2Ktua21zx20XXvLJYCy8hnDuLgBIWZzwdMBdp
DiNE5dTdfELhzYLzWO/S7pqFVybeM0u6VxiFu22fbkGCYHjE0adp21q6J+FOZuWs0rsaEfqXPXn5
peoesxyU36pb0D3OoI0NDGuJ9EOx4kSMdOJF4z7UBZ2OmcWh2MreKmZOQa0jhvvIiVaRofQbwVZQ
b1llfRb1PmGPErqJTo6WBnSEHF6KcjkQRUorLZAeqweR3gnR4DTgDFtYB/5REoK3lIyAAU1LU726
DW5peHkBo59IlO8Z5zOZnDOkS0N6jgoNFdWhBCEfENM4Nov+DJ4IL6WKU5CTvkn8i500hE13j0Vw
DVVkvAl8RsJeEgQdjPaZiqVO6zpTVtu82MWr8tV6RRBb9TamnlJb5c0MOA0qExcSn+dAdWCHkWYI
bGPAGciGcpRavCUrSHP0rjI8R9vEoQtVitfasnWqW4ZQur8lZt6rl8WAgPMelhNBc21oy+Sqr4eH
pttC0x/kAxyouVw6TTcP5IVFVR1SXctU2WywIubzaCE+FmJ5vpafFdC0xj+5jD09AIT4njl9+rYP
ri68+ap3mt5aOT9NXH8YmriO0UnaYrgdq61u7Mx7dLXcuaez0e+FdM3VrOGHaWxZRXU61z/58fv0
MoKP7nh+KWowdVklD4mQLjIkMi19fNlk8o+gGq1J8qCNbM5A8gqmfSofxmBNtHHzFEW0GIUTXU96
Axw4dMuBIY+LhahvePfgOYbhowMFmieOIGSHQGePx57vicfeelS5JF28yQaKJTj6zTUf94m1r9HD
tdu+PPu+uUD4MqVyA8tXs21KvZfXr9NpIogRqnCl1k3zKnjdYQB4r3vjXBsnIy2euOo9FtL3QW6W
lSSwy8LUGKqKH9VfGzq311VXXjWVxHWc2vo8DbfU3auyy2aBsE3ajypDdNosEJtRDISdE5cvFC/k
PVO/4omLBFSjEzcmVCmaG9aPbCdcK+lRqj6R7zEmhvTjR8bFirhazFsKCpFRC0EOFiomGsWTDMT4
ZNtmlDoFVXYYhoXwy6BAiaRHvVq22qlXlqa7TO4Y/fLyWU+WmXDM0VyDOJBbzlLGDFJN5RJCgQYv
fhawdxfjG1mVZvnYZci5+Gi/UxpHm6gEs/xU0/ilNURhH6ziTb7P3uLB36qUqDQvdkGfb4sv71yv
c6bj4pP2bu4HNIOo7UTLjo/VlL4wL+jlxvZb/0ETvfEWqjXXgQHug5MEMKJHNiW9lqq8STpMznaD
jFGFHsCizwzJ4a4Bnh3nexOMqTsfH/rnMskW3vgAgcSHACBwkSKibD5y4b2Ay2Nc/QbKAHyfctcQ
YUXuVP3J3Gr0NjopDCcPKEWzbEG+PObhkio9Y4C28R6orfdKPx+vxFMIkEkfzcNwYjYmJTu6RKSD
+ejd0QQKRN48xRHtrgNJa+h57JZ3eZo4u3YSLnLtpFx9KbGzWN8bprsq3eCoaR54xmZjis1aoYov
Vu65zRfdbcLUnEQW8JAjsdvQOL9yo6hTs8zMuP0I9RgJ6ZgFra/OJp9kTduWLslxoh1WWM3pWClQ
D4IZWthbnlHzy6jyhMTcZiWapmGqmldVwF7YL4v4jjl2MaC8+2cfvEjWlmEK0umkV/tfytFJc/Jz
OfrT438/eDHepvmLvIVi7391L390eDmXIyFGRUOFOx2h/nPwkv5NmYr8+ZdcQYbiFI/oaNRvreG/
c/D6hU+KQnrKRLR4dr+lLnx/7oKf4fWSWIybCZw5tpaAT0fff5v0ZEL64dchWpX4QYARYOD3KD0M
HmkdLtXWuqRidBLdcCmYM4YMwkLjJjV7/6ntHU8Gyvrdi/yr6bc6Iah/rpzxlOm6JOMToxv94xkx
aevIFfxq3KRdcNJcACPtZpq5pbqGRwFKR9ATLMI4u8TlL+VXVvyDiXmrPcZyxwwbGXRY4VfFPRow
LsNe4eGhmoT6o5zsK2UELaykthZRF7tdcVHo6UbTFJ2bVBHQJPreQorvHceMzFGYKk/xnJNfS+PP
FUKbURhJJ1AdmYK84nxSRV95vzA4xPoIcZOYIwBRjFiLAFc08rsRAfTgZwiHRLLTpgbcwenWoACM
m+4eGFe1V69uBhx6AOMy1MXWYn4fo9rso8l/ZWAliOldYYCqvgIaARb65rYUIlslqNl1arptQrgQ
jG1WrKzijGRGbW5ieimh4pXMfsjwoU+1NdFS+hGuGal7QYCEZNdyJEaddB19Bp8FA9B5S+3cB+qb
LHsPZjA2KFerOSfbAOwsWBSKdt/HOKzTkB6e9F1GWW9Q3pvf6nwKfo3CX+F8EvD1JRwdKY2Bphoq
dh+OzbQMaloHev0UUMGTTH+UaSyE3zoMtBpiWg5tAty3aXcxpvVWmhUCvB7O3rPcP9Ki511Ok4ei
ff9nr2F0t2hTUZdBkufu+Kvi8Vus3s9r2E+P/2kNIw5FMaaxPavfH2vYj6RI6srfi8dvaxiPgaeq
0+ObdHi/Wye+tdQMDVmiPNkt/t6USvqzKmZawxTi1RRTmiRGP64LTVu04tjk42akK5QpwsUgBjT1
IQ2I8guHt99G3wW4bnZCowh/2+j+T2+y9Kt1iTWUn0bBbkqWzI/fXzSaxJDwQmy4cJeBq7yVERJ0
1SJZoRMduoBzScD2HWFHVuI3tWWu6wv1/bv371fLo/yrxqIiagooL/hg36Qa3y/lUVmFeRfwMlRR
/V4a6o7i1ImsI8UxzslaJS5YYuEUEDaLfV4SZWliEVGv+lWYSAPjPRS/yv4wJaBLLXRZrVT3OV/C
jzJhnvP1ikA/15X5IsQi7j5qzKDiFJ62yzA+k8raIo1Wu/xE0lL9IAniNY0IbYm9V51qJfbh3eBf
27pm+ZLwuKQFuh1GnKG8OTIFawjduaK+RZzW5yPGL8+w1Sz+GKZSXuWZCL3M3sSgXIiAUZAxmAYC
Wmh1fGdpQsPJGp1MzxzrgcIBCUuVKBLOLPA9yYZnbJRagyPSl5pmOQ3Lf8RsZeTPKrymKRXjWUYS
YTAoGBmG0bubl5NxpM4vtZhPx/MhtSOwCwqTwYYjeEayqdfeQr4SP1U07SsVG4zWkV6NYtOi1GbZ
U+v0WmIubL1xEefdvKO2CQ2VfVQC+LBxeRFDLKNl+255kIc4AtuFf+xJtJLRWScuIn3ir1UNDKit
0M8cIB3+c5c49INw9QDq0cH/1pb67haxX+vX/z2THV6Tz////9D4/EyW+cXjf1/iEDUTzEJsB4c/
FEbTPfzHEjeJAjm+8RnIl787pinGv5mLG98Jnv+zxPFXCpw+iQmESfYUxdvfOaZNEoMfjj7TMwco
qHOKRAkgaj8NDcqoEnq1ccONGq0FdY4DMsuWcGIDY16cUN8MxY7uj2KCzgCXPx/f6KPqIFfJ6NyG
KPMuqgGDppgi+oLnLpgooMX4JDZbNzqr3MxARuHJZTOld0C7l1vaAPSkNW7JCZ2LT/E5BJy5l/Tn
voL2lqhriR3+u7fnFyvYpC79xQ+J5w+bJfScSfHw/QJWWwh3xkoIN5nxOFm5PMw/WyZxebogg694
8zBtIpd5puyi9U42E5AqmL1WiWtlKzBQmLRKm+ELK5BCX581eR4e8+e0Xkq+o2CiasvhUxi3bicd
IQcwpsX6ZXfdpsaepjnsLMi1G+sxbJ74M7VdW7yGxMljl7EkrHPEq49Bumv1YCE23sEa0Y/jOdKT
lUVoic7E/TN+scxull/lc+dDGVzkuNh7fyW1axPIiFeuuy4+afJLEzaOUM44YHasmsKeaa9yrBl/
EgosuYoNHgxiYFMK54QhuTfm6xLy6xjov1lD/++9S2SD/vOLjs5EtUS6vN+ODd+/6MQMcJgo+xB2
CUpJRBQXL2FmzowX397ZWrWNe2mNeLQDMSrsgm2WsMg3jeFSLnQvpCxUnxt4A1bMPIF+/jyTcfos
RPXK73p7SHX4XICdhXsGHk2keaKH2bNW8akLBrZitQwkdBcu1pgVziL3pmRziMEhSdGEXNPwxBcF
PQc797V6ND7rU+0+x/rF9Jdm7fTSupXWYb1o45WgYce5oFdH5qFnDMTn0V17zbma2/GV7gc+kfFV
G8kSW/J3wlf1QY2MNPUaBMt2oBFqEqay0q1Vyu5MdIJpa6/0TXLRQdZaLPqXegJAHlsDxJu0yAit
+K+Qpp/FNtNNbiogOieaN4yjn+qbgTOyhbcv3PQQfbVglzzll2aOVToqFwZpZMCiSJOgTMG21lXX
Llk1sPwkDDLoGHYY5mTMUal8KseHnGZI90EDzfowZUgJmzT7L2LkX92spiqrAEdlStWfDz2DWbUp
Xodwg65Mxeyu52c9ZPFw56YGKmB4tKT/ds76xbeUaUZRKstUy/LPr48XZXGS+E24wbBpCkfBgClM
Pr0gXlrxw1c7TPeY3An6ie0UeVH9ZRTvOjb7wUkCXJ6xi9n66a/XrD9pSXnPfnhO0+313dwiJNIv
icY23NDzjSifoOfSFxrBDTzkhEm0JJ0o6gMoPQDSOVEbb2W2Urd0jRp5nMtY/SOt+40V93/f0xht
/nxTTxsZ03UGzYr6baX97lkZQqaFgQnVc+KgTyPilAK11ZwJLUQgBhVqtNGxY0pLSxAWQU0TC3EH
jX+V/iQzUvglZNiXxJs6jb4NICs8Y4A1wBWgnkRZg4tekv0FShUbtPdFxbtpwSF+KQyOj8/q2biz
/vb0iOtbI8y9CKLJTH6B16iGt7FZw3Eqvujp9hXE7q0mvMroNLmSBez1izbcJrcCoZZ+6qhBv0RO
cvpFCGzvy5oIVfcCyWUSLkcST+qJEMrfjOG8Tfa+7DrkoOTDE1NcdCLH8EP8oqcH4hlMUJjc2/fu
C1crr3wBc5pOdnPy78Zwy5tnHUVMAd8g/YAbO7DLxNASP6mP0wlF2essRO96+kXH1IWd7F6JIeXZ
mcg/fDZf0JgNEcPZvMnnvXFtc4D1V3JPMUWWBP2Wm0p/LLkAzE9zYz2QorXziPQxlG6exuZefSkX
DVSWfu73zOKL1phV5uNYbYqpw43VbmZpe0Hb623nZOIznRdFRKUFBX/BjNx9QsWW1hcZCZgreOss
Tl96QnIVAkteC5dMVAc8Wt6mAM/RQ80adUkxxU56GaLMVtqTJSzF4GL1z1iMje457UCDsTI+u5Tw
wjpGUlSoL2C+634Z++2GzrDtRSeI380Qr4qYoOJ0hajPsHqaIQuf04iBpJSgR6ZTU+K9N6zK0kEI
rYxYmvJnfLfdeCILMhrv7hPMM4AmjOLAztGDwcn+5JVfvnm2vC3MX72gSRtfFfM9C/axsQ6klww8
if+sScfsbHaImBgWsG5zNeEPJvOuKh/YjOIJOgFiy7LRMUH2goUFNkuWuUAYQTH3IbxqFerHunmo
rEUQgsDlYI7FcwGIHtPA8NiUzmRtrGmVmJ+ELw7lTmQCVT6HMoelhVRxJ1hz9aTSTAlQZNXttkGs
nB6g2JbcaH7BpDAgPRNLeZ2294IqZehkW58abcAk0tHbq+D2Zpk11ypjm3MQkEpxVhQwOJB3SWJz
hM3S0Tjp8M1y757BdlokRuJsIyZ3OGlYH5+DlxiqWF0cyvi1Yg+9q6lj4GpYFpQYUyy1G/foA6R9
bhEor+3kSzu7Q65D9t12tkcAcvAEk7aRF9keCzNxQLx5gw8DGBUYt1iwGMd3D7IIosQ3HZonlaOn
HcttCoSHj1VELc8KUPAA17S92VH2zKyz+VHPDC6aOb3zJfhDrT500IEI1gTRSpDl4KCLUE4Spnfm
/smueQfZzswEqRlbeAL0rlp5R2kDff8QSQtBRsI2yx1WdvSC+kz3zmnyNbwr5cJaBh8dnTOL1OXw
QBjy+CoM0xySEKwSJizfnBuD79wWbxzk3Eu1UB+ZKO9bc0ZjfoHf/oBWEUv6UreeAk4c4H7qWXtp
YbSU8J0pXme85Za5lNCvoq/Z9YDtbSJNSFLaeicO1grwW/hsi6pYT0a2RaIg9ptBjVHjBYocIPri
I7Qayu0F8VsTB1t4JoxqZ2ybq/Km3bTdaGPcHxbCg/hUH4e9Ny6LfgYaT51pTppuVQBnTvVcvI/n
TED5ZtcrhqOpRETGrJXtfB0a1azB565+xRByGI6JxZOZfcL03bbq59hjeSngvZAMICcE25XLzgl8
Xly8tl0S2TV4SsUXACt+BCWug7Rl4vOWjrYsrqvXyjuJzTmBBtOKBzOxe1R6EXLFnkJfw7Zt2oOx
1QXeUqe5Nldz0shm1LKvDDRb+WFSLkZwck0Uwd5eZkEg0A1NIK+yJM11prMYBPdFoqxCf1zoH9Gn
dCPzuzwgiYHIxTEcsb4jaO5y+uUmiV2pxnyk6StXn5X8wJTVIOGJTzHPPiMz+UCwXrIS95PQNLrm
XKH9jmwaTBLVlss0lEkZ26X6xh9t84N9cS3eUV+G8ASRJlM3qUyDITcTCjKvb/pdO2OEZx1T9jJq
WkiThFnj3uzm4l29B59S7gzeilCzKjz2rNOQIFwQGo51ruDNhocaSVJ78UHGGsSEzFDcCLmTeOvE
3zT+ZkBnNCylm3cyj8HeOgPh0ZMdvNw4JM9gZ+KbKs+VtRHqxSiCjZoJUEJZZdN1EmLgmMcMs1kh
UuTBNQ6uT/ALqHY2WroRuyWxhP4xckEW57P+JD5wUTIDx6mSKE8d7GbqPThCL3QsRBRFkAaStSjd
iIXPnmWPwmhrjXvRejUIhdQgLs9TZTNEu0SAJLUcIY6Nc+sUXIxT826kdsGO/+jPSTSUQHkifegc
P0VCu1DRQqRIbOeZNidzrE62Fa9yQmKdMaq8qiOMUG2Hh7alN1IdyHkzpZta7+NtIz2CKS0R+6YL
VMpcL0ic3ZcgzYGOL8noBdbFp/c5VwXExUWZ3SZBl9uT8eg9CQwVoWZRylBhYasnEYJqZ0bJIeHi
J8hE4xxjbEaDQPfwXVJW4kAkC4htLMH19hv3BzIF6KlUAv7sjJkjWhvDv40EwejpJbYYiahbrb7m
9PYRMLjzoWb4gInDuAgNqCJ1X7yL6jtUF0cTl6rBIlqhQwXqIq605SDO3DeVwjF5MNaabVHNNpzU
mi33mfeQlNxRzxYyMLxBjvlGTRRYnBLuwSJ2+IQpNUTlAgvKpa/dEoau2kqdnBz5hpH1DbHPPLOH
j6gU4Wa12gaCKVZ/gAz3zxL+asYydw8BZo104wHVTbLnclvB/N4U1TNsDq4NiDKVdW0plpYZhyam
+Jm1Nr5EOF92eyqEF7VfVM0683mJDOCftgmdTjhDbde2Lln0ywClQ78UP9RH887mxd2Wz4YjcsPu
uafgUhbGUwHMqpmHX/KDx1lYdomk0u2huHlUOupooNKQb+oCoDhMR2OjONLcYXuY057Q7WDdOqOA
rhhRBltHfm7amboQgEPt+gNHSUQHHOpYlcHpM9VBHHNOVADf+UJ2+p3/gYRmkb+xP0R7byN+hrZ7
t96q/XirV+ra29HeO/YCc56Zt5uJR9QT6Y1gZwoOKHA3tswChjsHmlW60m7SGwqKJlymECEsmz1N
tUFWKxgYZuMm2aF6W5sXcCnlSjgUL9ques1eae5xsS3joz4HbHMUDi4l6cx/AvizLZYcgJVt+GCC
72HdIK8kXY85F6GN/LyCMX3gxt/3SGf2Jq7l46uFBIMQSSTXkws0IgUMMyf9THH2EJM5ijcViq62
xLiKSXLEqzSw4lMtzfptA/EKNmx0z2uUnu9G4VLcInCoF5n1rpBW4LOD9hUHrLPUvJtjMYNjPNIv
iF22O5aTwDpn3Kqevx63E2rHChf1utzldnGrimX6Xvv2yOvGos+k4BAL81Lsnqvj+Iq7m+m5S64Y
tQaEXAQy8P1U+HicDilHYIMgU+CozbGpnfXG8NRd0oO1T54FTly4qWhZeeuBjASm/Ri/khlZhsEH
e248c5l0G6iPbItAV3/j5ShWDwbpTyeBqBnzrNAe8ggaKoIOYQYi+6ZJV2ErOLkOKMypeCkFdRVX
GUy6dSmu5HIfYFJxr7G3aHje1Ez9aqAzPtfHd1VJuRduJeTBHkeCvNe9A/+K7VLwTsQPwU3xulUs
rcr2nJcfSXxtkkUOxJynPVIvzmiehHB8NuVJ4bKaqMkLs76ZwOwUDCCFe7SGE8oPG1kA67Zve1U6
jxXipaaPCRcX76/nJDBFGOPhrYGu9BE1W9HbWd1e3XrpLgNfzE4QvAkISTTmZW5yxRdfFSY9c1Jo
uYksdk+BjrT1SWwQdDnL3gSweSH19oeEXoJPUzx+ii7ZsTyJqwICU0S7xy4uLjjkWX31EIQsNS6J
fKPh82lfmpEV64qPjAQv2gQTvATtp7jW+IYpo9Jx7q1BpZvRpzJGTll8yBiR2/fGP/T01sjRUYKT
F0l4RD56bhKBsFvR1vpVLToRSKv6XStmIqd4CVwbuRBo1Ob8ToNybE+ptyqLlyxdmfiYrQ+RS1WU
1wrs5wJgZ/uoM7sFnDd+hEiLwz0KtATVGTuXMcesc8iIxHJcdStjLeAAX3Qe9JoYGtQ8c20vXKTk
b40fHtq21Nw1fnDSg2Kt6Y91C96ufql2uD1g3ukz5WnSt/Fy+UuJGKoNCQJ16pjqZ+ydsotSzIdk
PjWkEs4MnIfWsrXOuDTO1UUg2uRYHNMzn5S/DqVtvuev41N5aA/SXmdySnQHtqtDfUiO8dkjish/
VcAzf4nP0SU/CJt8kz1I+tSOy/CBS7MABPeO+7g4lueo4u04ejGmyr6AteJUzLjpnOIAcroQmrVT
YVklLhCs2LEs5ma/NUsCRR0xQMj8zZXYqR8CtMUooRGgnCP1HIv7VBdnubYYSROyJoYe106FD5xN
OXWfg2aFmdIoiB7fGnxoxOy91YNTFj5P/2sQO0p3tsiXMoeCR+DeeXOKO7o9Gdwn4HnbYQdpdTYs
PMye7qWQFm5FBTOHpemLwoagK8max4l/mDKK9EZw+mQVhGAsovRhRLzUbitf4yxtIxJSzKWcOCJ1
QZRtXToEIqdSsdyIAMR4hvptuInxXlWNmWYgob/rnLyI9hDfuGxkC2gpE6dlCRpJrp3gg2wIn0CE
hkvGc3jV2JYqJvR9/oUGUWRObb77q+JjMlJuOq+dtVlukyU7kO1EU/lfVZbGpVfRRWIZGjham2y4
CoZ2ludimUFXIrRCW9faWktObbFxyaNG1C8T7uT45NCVvCun3vji/qUpqLjrvLa1hlsL3dTCpKq/
oLpzqzVBqoUNjxIAU0Q4QgmqXZ+Z7k6fBn3klBEnVRzM8iRVkiMJFWzMWR0tjek/pjlrw3KmYk6N
z/+Cpecx8M3Djas7ZfPUSqjCVgLxxtWFFUa5sQT07T4UVnQTQhoK8Nxm/8piXxGiiLZUotoa+WkR
WQ1dh7rSZSGrtI2hE0cFTX1AJTYgL9U/3GgHI5Wn1MAKijeOEW+M4uNfQpMojEn4SpwqmspbFOJD
k/uzgTg3tJzqPAP/lOAcC2C95fNvPb9/qM/GxDr6zdRCnOO3GfxfiQKYqv0sbPrT43+fmJn/xo5P
JCpyAIusSJVH/j4xM//NvF8inVWWpuTTaQz3uyhgUpTTlBRNGrn0Thnx/KEJMOh8K9AIpiGfDOzj
bwjKfzUL59t8mxaaiCF+assyhK2kKlLI8R1WrkHmuzpJVdK615eg6KqhDZ2/bgSb8s89V5qtUEoU
VFv8+vP4fZjgjthRug0Sw8DU3QUaQQ+LT1djeIOqOMjZpzqB+cE1u/oCCXhagFL2ZBc1iyyehBCJ
0ZhiCTGUPnZ63GWyr+Hqn+YUGpgRhAxQLD/gCgSbZB/fKkvlWNneBsSSdAvg4vnj/3B3Xs1xW2sW
/UMDF3J47QY6JzY7kHxBMSLnjF8/C/a4JPOqrsevrlLZtCxSZIdzvrD32myZmQgg5J7Uf6XQra76
vZBCWM07071I/oBeprQRrXv6URiWSI3E1YAQlSCrtfZRLmgUeV/qcPzrYhFCOAvWcAuq2NbxaPjv
ffGCgtNNCQO0LZ1YgF2qofG5+heRvKcG7WVJOtEWckcobiN1meKFvDDlRGNpMa+AqIcZZqlm67Jf
RRIQxyUrtmTc9cPGRRdE09wQa0ebGjSnkgwFZpVj9CZVFkewyJG+YKfHj1Wg5rUpcphTW+Y+rKgC
zEPCpECeFRGm92VJPlQFa9gBagl8zZQXurxFxqSrUFlsoWRYh4Dh0HPs5x95/RSWmIBPTbzy6kWI
yfQZrQI1oLbt4tuwr8kl5JxMbIzHt6zAJ7mY8hDSWWM8Skj4J/pjSTXvMrlz4yVJXk3iJDfVOpgh
ZD7dzqmOGKsPDkGZytFMkuObFtdr/qLJjzAZhChkZGQHom/c8Bi343AqxvGgAF0w3IU5AIYqCEB0
mbdXB+R2+RBGXNAKl3N/jM2CHA2T9jKclMV5ezUKhYgoi8sIH2SK/Cxh/DsToWnjcZIZAs89ZZF6
FKvApbFDerkF6s3/cuuJuxC89UaIxavee272qEnDRqaAISJy0zB1PltfqMfpDWm5pq6LnSyzwt+H
XCTdE79k5ME8U8ZVEi2W/UO7oeZ7tF6G9/Kr/gpf49f01T8nF1LeTsnptbg2S2rxWM2kmSw36NOq
tewLrx6zdJ6pusCm5QHV1HxkYiHMrVSuTgNLX5fXt0rLLNaC3aXQiaUP8tsTk3R4Mgoz5G3Hasub
LRBfB3ceya+Wd7PJayPMkLs7RpsiO4W/cDUcoNfW3WVxto7A96o+SVqpjYz3ypwAG1v9SL/HjK82
n4v8BUaChbGieG/0ZxYY8QeuJ6AX0S5lVByicQaXGZcz2QuBwx+8HJtc/lyp6TmJnEDF9pAdhynU
7uRBCTTIexp4VWXKhbSYqfsOE0dhxXFjUC6GuM/2Cm87I1szW1HEOfEixCkN4TbT+KyWQajO2K+O
rXnklycZ9XvtDGH1KqDObyGOF8FKRMxiN1F676KMrqW79ILH3xvZyY6kGqgWLn5e2Gg0W+6qw2TC
6TIg7obpSElbL9AuIc7BUKEniiNWyUZqHnsR9PUu7pWTrpRrKdIOOcqZwMDMgC5Bq8xJs5/f3zxD
YpwV0T5OmktPE2ZKJF9Hs12qYgzAgt1dIXkMSa1pMqIw6S42HLC5oyN9UUmfnxtOsM8fpZwWNJIg
kVGbqaG3Ej+HoDn4gJbZcq3ybKBUbngOJr8Js62P+syxk9ptdZIFDqJZmzsMnAIGqhFQ7LlxJ/rF
fxoveriuKdzQifP+6Q+NiwnbDoUN65/4wjg6mONaax48PM/HOHAQa+rmtp48fCBP5+MKIpTR76zh
XKTnYFpRk02Mh9NA9+UrmO7wGTuRZpfIr721pV4nNu74TL62ni1pv40E44Ht606qO4a16sYlUqhQ
W5cGU7YlS1TI3C12GNITEfFvennlst0QkCMsumExfvniEemGdBuzJaUv7NjeJtQkhXaHC2LTuXbb
rXUcHfsKTx/PMVFnLU39bqicioGD8dY67qPKYDzGD3JIJ5f4Ged81z6I0kLL7JFSHqlUZCu4roHL
MMvbVSS/0twDwNp65peYXLTIGVzeFAwfYu1QfwbQZhkwiGhkBczTJBlA8xZyZZvzhsNE2vKczGve
b4wNRr92xB4nfX6THOACZIAdeQf0g51WB33d8UyD0h/eMmtTEtiWki1CTh9A+AirxBRy3KfwXqvn
RgP0WaFUxh6JZYpvdVPDulLOorGcHF2Zk/WHyTdpLCpv2MlhdB6YZHeZM8UE+Sym+uwrw+KZTbri
p/wk0jP63FaKzBG31b/k8bUkCGmJIFaeZL9UrkizZl6hmgCS6bwQnPVguzW31ucI4z4LsSNSRrkE
fnTInNpSL34cHowaq4N7D3U7QUmRoaahTk8dSZncXmW4lMMAlyQiMlcfxLkLuNDkLJ3oywEBDTJj
cKipXAG5fonP2iQdIVZpCS54Fp4B8moga+ZVioeBcpuuWQP3LOHILEGfWnp4q/274K910b5K/Hx9
EWy1ol760djPK8ICJSF8pQHqrHDrfppCYMJ4VqSZuC0f1No75HLArKiDR1hNWjSje0XXPMtb3mgd
S0kjoZXEEgyTCx8ob+AOh6dqdjrZCBQEWs/Y7r3F3iKqWwoK9qnDVciQbRiE3OWR3WJXkU9uVs0b
WmEmjCJgWGUkQbJ9CSukxumFJG2ug/nEWU44aVWeUJ/UCZYpeONcZB4MalZqm96LcRHBIEiTZJnQ
0yjeVU9shQA4IVJOcsuUUsH0BlvAw1uCuyOOCO6+TF5DX19x0+A27vyVKhLqZuLyyjkPezwyblUc
srHhcdGZ+6ndk1Yr64Hq7H960y1kvxu6jZKQ/1SvMw4707Q90ZmuaIj4Mo/Ukn9KsJJIXeCG1GdE
dCTJYxatMWexUvEZPnOnvbLLEO7CvXjpULWX18jgaOYeTR6EZJ99AXGFfYaZpQbho8whGwV4pZRC
j2wJfogAldHNrdipiZ9QAEl7lAo2geF3WXj4N7dBk55MR5+LsGxC2fxU3P+ncBA7BsX9d230t8//
sw1COMhXBVqGFub/mAJ/tkHWb4j20LJpE2sMtiB6lp/aIEnSRRonC84ifJ+f+yBTROE4CQ51pNP0
Vf+gD5J+KY5Gt4ilGK4hcQvflINhkgRRnfpg5S02DhZVXV+V50JqtFmM52fqLrSe7EpmkAmbEGsa
7VRecQw5QQbOIlUiyNwaqfOQnkqU/YumwNJ6ism5r4oc5jkzVBfXRzPRVjVS611g7EG3Noj6rLXi
WjUsHtSY25PtI6naTpzg6qvkAEQ5w8YKV6sk5wnbIS1iOOSRLK81fDODcFErvJuNKX8IOm5ynf1h
tFUi8TkDWFYkaCM4DkqKQHOaRevmpmc3mKGT4/cIbowXKdUji6AMYJd/YbbOr9QS2bFY1IAdGpkZ
AHmpjx4aE6Z+VrTXDsOwjnE4xWjIpsZxC3BkweQt1sAGCUGN2fgQTbW41VcPZhDanjo1a0evpMJW
AwGPIa3TfFDYGjfAYktDQw/Iht43GJ8J5lXqwX+4kxLCOCjRp3+JkeOYvFMThQM2RlUcFG/ZEOVr
ZrRazlxbRtXQZH/Tr0q/oORyA+m6CiVDg5T77XVBOEaoh4kybMRh7dKa8opwBkiPBc+Hnr8lpXwb
OGEDWGoaMGiX2zclqePaHTNj6Xrgf6Zn6V9+pPzumNdlDPt/g0qVsJX94kj56+f/eaT8bhkzkPrq
TBn+ODd+HClIkHULBxgAZu0vBBMmKzyX8BER/3/jJ4q/GSYsFAt/v8KEwvxHRwqpF9/UZVOKGGcd
sIDff3Rr0jH+pC6L6qYpB7PjpRO3W1/alWSvoJuv9ausbmtjmb/H9B6OKq2AwAdTpGvgRP6TQuHf
7iwwONOG7Czpr7HVLDqAnpKZ7hglbUsaMLGJQIczrTYBo4svgvFFQsqioI6xWFCJn3L8AeZiU0SI
nTTqMaIiWeS2efE8kT9zhfNN758qBP8+H9ewzDEohwi5CDZYidRTcOqxE1S9oM4y6IIVaiAljN+R
TyeMQ7S42FeENZjY8xvWh73CbITRiprI2kzr5FNP4zkW2WVgjaX75aOHWNNOWbG5N+r7RjeXqsTR
ZqQMF3xDe9Fd5VxHys5KQ2EeYwqTSPzyp9MiREgnJAfSE9T4OSRbg4TtWL5SM50q2NQz/DMQAryH
PCcYR4BYXW/MnrEIubR8vahFDcKRrOIKwDWgaQ9lKR8S2iSfIJ44RX6AxxtQgb4AzmbwL8ggtEOF
TM8srlo4L9GT2/iPmch0YoLAIJrB+GZBhskhxGB2I8Nz3AQTOkaEIeOZqdMj+20muEwRLLsJNhPX
YGdkM9rIOH2HEGJ8joqWWQQlnNN7LexEMAnQ3Cn3XcnOTkn3ovgHZSIqwKxtsDd7dmEdiPaQAMId
lWyvF9v6IYfIoPIA1+gufEgN8VOp9pArGZdUPAGuKD/JMttPf0geQDgTP8bqejrVs+l8Zy7Er8G/
qIRPebeEa2DgOii4FlKuh45rIuK6GHmF8XuIA6gquU5SrhWZ6wXoHFeNO905QaZ+KNMtFHMdGdOJ
R3wcK9TprhKnW2viqahcY/V0nyXTzTZOdxz+wOnGK6e7r+ISxLK/c7kUk/iMtWHpporH9Ci8tQz8
08Q8h/LwUAOX0RktQMAyeR7Ene9Hjb1I8YDrxiHPtVmdYGi3Vgj050GxYhHGP3VSRbXpY34xpOdV
3WOln/4Tk/mKHaiEJ3AqlaeOjFwD+FvybJgmjGhPvXHt48PJZdt6HESaMdqCNVFSPYv6LW4/Kdiw
NSCYiz7x6n9hKBw+pI7H/d997usSp59IcQZOign2f5uoK1NB9r2U/Pb5P859g7NdhmpNmfTXc/8P
FzEA3B9z8z9LSWx2xB7jdcEQyzelcpH/GKlzU0yeEV2W/qgy/0Ep+Ut/GYZx7h2o2xC2vlUMohro
dWmSbuxOjHkJQalVLdmkSgyn+8R8GtCtigaxDikjngQ17AyGQYLnP7vKwUHMZ+1Gb2YjA6hkzcAw
Ld7YtmPNuFu5EtpBrh47jGp/4xqWp5//LwaH6baacGCiji0Oxtc3Vb1mlTUEWI3k0KpWnQFrrppb
99g3KAPN1K7Gh4Ldt2bCkxzkRRxLt1Cg2JG77lbILNQF9RzoaxE4rmcMuyJEmoZaU+dnjAsSWzxn
RJ8DfpuS+ClkEux2k2GGejJh19g7Y8/ovDMeGw/DrvEQsm9PRXZ5MrmEUGeF5g7kjML3JG8Vlt4d
aN4XrpyyX9bPhjz3ym3fsXojtBmJ0sFw382S3teEMnHsKrwKHiq2VFzAvFj39YNKcI3Cgq+ea9qV
NnzWLD3dYwm2yNi8qxlyPvQ+bvDZgR4WeG7CNSLHQl6KqVM0a27xEnWqvyA3jbsZ8InJaLWaryuO
FX6sODqG9ZxfXA4hG1skNFSNljNF5iB1BsD3AA6ZSDriOLBDF5c2vKKVxe/MNiMki9mad/viU81Y
yrq2Is2TgZRd1vyLtQXxI0TDyMG5qV8N0hZrvptBgiXpFNORb+H6KzE1W7IdghVBcoS6C5SIigQ1
7IdjnjIquw7P7i4SZoU7RKs8gZA1iYsxEEkAwWKiIWZuHuwLjlTgOJVnfOCsqieCD6MdRpDhhK3B
JtUY2RKRGZEns2ItM1JxO2ZZDdm2RBBwbUXpFq7HPsJaSN4cGSzM2QljiDML1GnxRBCzyIi8fM6C
twT/zKST0RqAqekoXPpz5DkmFYzqWLe672EmFnaVvWAIOJDbtPYzaIHyqmfoJUjreMJb4BVaMUyT
/In1Mr04MbWSzISa9ou7op55724pPevM0WUpXXJ3oVVO8MGgFw6+JJyGDHXDlcGTpDGvQia40Yiz
KcJ1bKz4EbVoEU6pNtDn5pz0e+gVWS5ipVcPVZW//LvPepOemaMe2wn2qL876zlbvp/13z7/x1mv
YaMH4IBzhrGE9ZftKa2/ODVnssFfPjlrfpz1ZB9Te5OnSJn/l7Oea4Bdqw4TGP4w1K5/tD6V1F95
mjnpcXvjaAYO8e2wb8EXZJocYKdrOiB1x6HBjiAweYqRgth++5QqNtvct0QMKbbabeQF8hKwtJMl
YEWVi1HJDMrKHpmwRNuYXN2b3PiC7d4EXX9wy4ClZo1bhghKstQoK83u7PH2bqtnvZQWPUek6MUk
l06OXxVpvJysMmsL1iYEnqkDJejXQiucqmLhs4zyTX+TEF9r5WvBF76iplyKknch0lwUmgMFG8pK
MyI+zeyVgXQtBrHi2mSEkYTdRynj6agog6usRpU+rZpMg1OhISg2Z+dUmD3xeFa1i5Hu9/B2uiJ8
GlQm/l1fb7WENC1o7k190evmRShKKERMrQ26B1i8FLAtglFC1EuVtWCa+eyUIO8WZXutC/wkQSbX
8DOQHFXPGna1MV72ZGSmrb+0tEub2tgYlJizSZKWITZiL6lWMPYo1OlcTC1Aj6JYH67iO2jfpNDf
TMyHgJ86iOP3jA2eKbbYfuhpOJ743r1gh9gbWiJ6f8fDW0PgO2jHcaKk17G/mPI8LfndkoaHQFfe
uz54jOiTRElflRurlI9Mx22J3Yk/cOXctH/5WJGEabp0THs0qH8zVqT3/s/z4dvn/zgfkC2QMTBp
F5gT/oxcmGpBspzVidiCtmLSUPw4HybLMfZoxC+cEjJDn59qQTp5kYgFBAr/DLjwexzKdxALxxa1
KgUV3yLfwc8DACSeGRF98rDJdPWB0AGOhfbeZ2iis1lxi85YvAZaFABGxdqdLPb+vYXUBvskpUBq
ya7sdFu/uhZW90FAYyk9t/Cr28dWpndS0aK3W6EgbmgqpdpJ9H4zkhMkPrQbRSbYU161yPjRt7aB
Oe47NpIS9Vmor9XAOOtuvWSDchNC9H0aH/iVtKhZLOvoFcvxoZkgL76rOZml33868X9hYeZ4/EW1
yYGpcGcQJmp8f2iijtSGzmNn7sssQz38weQp9Kum+iyx7vQ+eyhtqWWIJHmP6w3bHBeEv1q9dmZA
2CGLVD0m4qEcdHN+G9mlz4RPhIfS3HADBhEmEjoFoSdBjkNH6dAZHkAXov8CSpEhSRklwldQwLRm
/JHCs71d/5Ch7ycRmzA8vnozy8dVYaxigM9ttMnknQlBh4hpE2QGPONZ8c4soGFgEgQ7UHK5alJS
ZI+NoTz77wDTKiLQZ0pg+xEP7++PcR8F1kyFbL1EJp9QsMAsWEsiPMOVVCkHMOXrxmCuCj9o1CHR
VOHRY1tnFYZut2d5FpZnWX3TFNeaUwpp7E6CKpzHNKaTuLihBIHYw3PmSoLnALkWrZeQ0tlXhmt1
pAdnROmSsKVHgIuSEmWGSbxvGRgvRr/+VxcvqkqxQBEBZFmdkAL/pVEVfy8BvhUv3z//x+GEB5cR
JB5cKMomp8lP0i/c+ypnIgEFkqUpdL9/Hk7yb5xKMt+LQUUlso74cTjJv0kS/wtWArK96dP+yc4D
GMR/vgl//ta17wPKlu2lEYXyhnuM4WQ5rTRI4+C+ZFeGFZZ3Yu0hM5iP6Mc1fSVAzwMSp0AamHuZ
jWaxNG85b91Og2Di4b1MTm3jBLREDTOudmJMuf4JLie8iAnafO+ZmPAvQb5b0ZQSakcuCMkp+nan
Rnvf2JXpaywwjmHGsjOCmwvCk1TvZR21K6u9aAnZ6AU925yg7dbPCTcqlvyxCNNBg0wCkLDB10fm
eSwxFSES7VFs1XaPUhIkDCKyVcVYqeEtM61FK5Y5IY25/8ID0EwAFSZdfkC6LTNQKhDnVnbLAFON
Lz3KQ38aRmWW5Mvgno39MWOINCSLpBYWWXUX6N68cR8QYyuhPuCRDMEjSxP8yVh0546CJGpRm3Ki
ifXHBDQd11ouEzkeradvJQWZUtLKJGgVxvktopqoDCRm0hREQ3+nbibKe5fekcQ1Z1VLT/2IqgFY
p9weOe41HJ6A+d2bqUtnPgHxUzPsUdnQ1RzR/lDBIQ5D4cbHf/xGsdOWKLZIrLLL6oR/qKWemyIa
Upbc07cEDJ5Jo9m+YAVJtlYNN0CzFf7HOJHAWCNH2xTlkCH0O9McsNDjh1v49MguTMX0vXloL+xw
fXVeo/69lchgEKB1xUlBX53eRQVH3rrm8rqqF/ySmk+q+mJsSe2B3+CUz9KFNHGQMdk+mUuHgUZL
oIhCDdUv1FW3QqzE2Zfdh0d67hjiZTsz7tTIeouUhVU5aQ6rCF126rg+jEKNbB8HiGMzzGiS08eR
b6LFeJEcMrQGBWKUeW3eS2uLBQvI/7aV7iWjZgUPohg/t+a9EsmmRSw7G/W18OZtWG1Xn8XGOhBu
wTf75uFtM9N5+oo1U/ni2Qy3Gw8ldUHGAAo4wPiDHTVrL2T7NZPyE85jfaEwv6fJWaTpjabeu8Th
k7xWT3HhoKTK70ACKo9t/Ew+ymj9sRhcPMC9CnaIg9k4uLoCfSXNfIwjMxbwDCA0EX7/vGLsgPV7
VuZLgnwKQpKmR0hEWISZDRX/R/mBIL8Znxmedkxi76BOa6QX+Ev22OvEbbJDJL+q6r2vbZRDu8Wy
m81B8iqO/FkxjCrwMbFNqMVPiT1AyiC9itJibmg73/rw4AHl0sdEmY2RW6DNXNVMO5CM3KsXvkTX
71WslI/atm22cs87F3XiLMJfWpzFW2TaRnAOJqEdGFJu8ad02wnI9dCbn2uJSfNOSHT0K+vyXmin
pl0H+4zwDqR/ixgzTkVEE5OjpXqRgcCGy/ZtJIOuXWSf/V1W7YCkBQGteLdO6ZrWMPw0BbeHQoLQ
QRUXPt1YnG3G7mYIW3obZAn9B+9ZGbthi+Yib5xKt2hK0inUeaJ2Fi+yecNsmDM8LwlEIfA5P7jW
LDXwjCNY0KGRZyedZUQtbAxWvSBZEuPRpRuC4aR/SqvwmAYL6r3kRf3k7MV8ly1LX0QPlS8M3urz
djiH0EXllVk9j/2bTl+huLv3BIqe51/xGtSwnLVM2Jjt1oQe4j3FvJ6O4YN71s9xdq1D2yCFgget
mrd47zH06nZ9TT/lDPvTrPzMX7qj9FpdzGY5tDMmIJv4oB/pR4HoSi8KSeeSbXKA9yxKaHHiiFVV
si61J8ZQhgHbd846RRYPkU7Q1rgopZVLPpK/Gru1b+667iPt1jhdSqaZqvUgFNeov7mHILqE5Usf
va18WV6YPhbgRT6np18WnDwBGVTk1B70er9MMzvnLK+9ZdY8u+kON54SPcitCCN/SR2HaTTkJORY
QVjTPbsfljcLjzk3DqGfwAryo3RPlvldMeJDi9pHlWQHHuEsmnpT3lnUfxE6IZnCnGexEz/1qsFh
N+5zIHrEoLNXQUnSkIQMFmDFnh+hDYYY0knm1i2mOTQu1Fb6VTvJ5sKd+928AB5ABg/p6+51OGvP
FgTbmet8+OFWIdwrWyiK6OhnzTYPBU1msSruGiR4uyDmd2bOvZGPpt8CO+BDP13DezDWyjrhp8TR
bMM49VY55oAT2YBbvT/h6OqLRW48IluSyETFyYYGdWqfU0a1vCzqaKMm0qsoogG66wH50UuAdU+5
1Gy/WN1N2gCMJdGDS6AWfsQRYdKRj4tnaa8NBqZX9KWgBLVbW20TmBIgDp6r8WnqSpqDGx5MLAy3
nDcFTua1jOujYTK8xRGbpslaKmfZ2nyqPnIUusM6OQGweRwfSCXDNKo4/eY5XNWENPgra6k9jA9B
txnwzZZ4PrAdSgwjESSMZ0DO4T1CPaGiPZJrGW3nu9I9yVx3mp6v+aawVTb6SSTcy3/E8FF+4Fkq
YMMuRQdyJKq2ebXHjugKs/re8rIc5wKhYuC904HxLINnZI1Atm3ZB+lLpdJiRZuba/91VBe+isNf
nenGkWwERxvaTSUQ1YIcNphV9vNr1m5luIv5Sjk0/VNDpcBt4NPKzDkZ3fduh0SjcXBfgzl68Hb0
Zq1MQivKrOU0ri0YT0qfqtw6ASHyCBzVLQup8ZLoa1nAEWob6kz6FCIHjaAnXLLhMxJtpOkae7V7
j+9FuOXldfRXaXkdqrvVrQsMMKCsBX7GZWntHlNiLaAbEOD+nD1mj/pbsniUVPJ+V12xEZB+vyFL
tOW3XMWrhYOMaTr+TG1vnSLldbBQRhYQt3dth310PAvt2krP/CkXHnJoS8JZV1ZFDgs4sS6ANMD+
ZGKNP640P0YjLJ0CM7qbErVNxGRLnWVYwKjqYVmrARm+BMEIAXVkvgjam8Be76P1gnnuF06mNXNJ
IRr7vdNQ1SHvXcVzUjmbNQ/XG+dXIexVeRYMBD2tuuhJzDHORk+1OT7I46cXN6tikgk3dxcG1ZjV
yFZ5L+An/qkP+FVL+wtjg84IAmemwbABAcE0Kvxp3Z9keQlJ0Jc3Qv4kUSQ0XKtYWHtkkB0/r86C
txxBk+6Y+xvv1U1Nl/kO+cvQ2X2zoaQeBMeXYQRwr8z9ZA43oeMNexkem37LGQtROmFSzXgasL7g
IqomMKSqgGHM23suPQtA9wInQwmtOl7hRHhwx7n5xVaY1QW5RMnBctdctkr/VmMfN24yJTiBGIAM
qm4jHRi46c/JEjdluluXKQ4IAhttWZhx0xVP2j6R2fxSOzPqt5Klp3x2xupQoHquKHmJL+0RUJ8h
qHJRJJPlai49YGyHC+vtu2cp3CcvWHMXFTdbdzSRVNXlTiORvj67T/lror8b0lbEYaoe2mfL7l8Y
iRIrjeYQv6fMiERfibTqQRv+zeZLmqYw36Y0KsozcKBMihgNT6OKn543QcyBbpN2uxnCvUUkK5dG
0jywNSD2qK1mh+rSO+ZTQ33aHAVoGH/zuvnlX8/601AZSdOFftu7+dxZXYkGfONbxEC5di07EhQW
SSO0pV4OIHvShHoe4LnVLaOK6zWHk031+vmv7tkhmNJbAzL9f/TsovGfOsXvn/9nz278hguMYaFh
0Z6T5EH3/aeoiP+lGhAB+FS0jKxrf+7Z2SsbpLJDRtSncJCfe3YGAKwgiCFks0p+yD/p2afkku8v
VsaoTClEXq0qO/C/vlgHtXa9PkC3jj6DyZjbU3YAT8VekXFDD7Y61xj0eCdEQ3hd+zMnQoD1wjwz
mmpP9WP52D6awaNp4qz4ELl6rBclek54C/rwiTbMyzmG84+Ee/yjgOThHcV2pzJTQoNO7CimfSMD
z5nsBu+meUe/2ykyX2EGSmioHwAWd8d0eOgnA0yzDshf4yYApzRMeBhqaUBxrrCBBHEM2sdKOf33
9xILoV88PESwIN2aNtg8Qn99eCyX5Uas8PCgaFlQ1Qzc2BzE1McR1SwWWv1CI2oa/ZwdB5BCOwXL
2ohOiuR+6gMPXjk35Dc/WEa4ql1kyyqPZuWMbTtf+HiXAAap5ZdmngkOhP5CEiwaqFf+GzWnUsHe
J+nZJsUkUM5wNyjTqS0b9z1OPqYi07JH8IsFMz5/G6PNtvTb0Dh0KwFfFkS08hRvLf6qxLLlDNea
+9Rw37kUrdjw2TGhKA0IWWMm051VLvFgiSrKgELN8KC+TuWJOF4hhPzxNzYi9BImzemGH1YH0r9n
nAEPgMfBo2Afjl52T+XDsJRTW60X4tpvHoQtrxs8Lfw+v/TxGm9ZjYxnE+AqUarGcvqKJngk3amx
CZBMKV5E6Z4lm3hqR1wWuFgJEumxLMeLmC4Kd1WZnwIuI2oPmEaktEjYEw7RW/Ru7HH8xtvhg68U
W1tPI+tgjy4u7Db9CxtrVJb9ZnSaZIfSba0exg9tCQiH0I5mJopwBFbji6JuVHy8xqIUQX2S+LAG
mISNPBQv/auwZwtT0F6sEuNVw/7zNCg2nnB3jTOeT+gz7NxOv6x0h61/S3RBv0oYqdbhnmQ6nfxu
kFNsfHu7/MPVz+cYNSKOnvTYOZFbAUX0rjvqvPKFB/bKUXyO/FPpX7J0Ybw2p2IBAQIc2GBb3bnG
ze9Gn9N0PbE+5Gg+kGDV0N5T4qz7KZB2lmOBXLNXL5lPbetl/dIuu8cwm3+pClqlZcXIqT7ooS1S
6NBzrSLa0VP/Iq/EleJoGzwMc97pT+ZTu5VeEtv/1BGNLLhaQZ2vEncRuOyxlg1IIAQk/HCUc3XG
WCBcJgKxknO1KmekjaIvBK21jHDSBCs8FXr1iW8s65YeTROlDXBeGQ81GHFNfWu7pc7ara+e5b2H
owK2Zc9jTkOL6q4VHR5yCofqxGNDMjAPgEfxoV+we2YxVPNpoT4naF2qWaQfM2cbPeEuAMKw+Fdf
b5NRmAEvmyuouf99X8ZImlvi+0j62+f/eb2Zv3EqonuVoANPQ2mKnT+vNxNIr2z9nyqWPR1n64+R
tKQpJpkPuiHDD/95Xyb9RhK5oUO25J+/33z/QDul/7KINvnGNJBaFn8T1+/PxZjc1HXYd4K00ZhG
ikF07dG6KuaIO750dGUxmTrpLntGPJ+lZEdVdYhGq3Fy41UoIf649yH96sZxNo5oOKD+encARI/D
MGwSGrWxxX7aOTUvZX0hdxOYsDePYVpzGbU4/RcW+7HJzbMJDt2tfC4e6nxFfCoKLgNZCiWpuQg0
4KnqISF4BTPLh2Gom4op7vQN+8WT0EdIPuHeye89okVFimp7EImyLZ6mg7vaVKzYa5x+w9h+iS+x
FNmBHzi9Us8EX4W08JT4q9ArDt2QH40YBFa+qzwkRYSFaocUkqOlvHb6yQhTp+lWfMTmkUEHE1Tr
QgmZlXiBhn3bH2TzHiFuGRgEdgw9SI1yX7LX4tydfXb4A54mZtlmPI0Co2LtM+2cBrsA2mqcXipY
EDC7ZcD7cxrksSs3Ut/JcyT9wCda/drr6jyPs6fWfZE4L8Ypi1zSi6sypQVBBk+JZ6jZpaPNJc+V
4ZgkOK1c2ViWmTv1BRiSk0If26+LRgLEiti5wsANb73ybl31GVbPZm8uQJllJbQcpu5udTImZU7J
Kgz2g+bavCZnR1mjUwrkVTpChgJnaHURKVsz8S5Kc7FiMOwA1jS6mUFSLuqGcgFAToNQpPlnsJCe
Bf1hiVNiEZsbbdiFdfao4AZsSflJDqP6omn1xo/vA2yeYs6EEfwsD7wj/74pjBc6JqUS4q+PMzcc
3ZOcMgfYK4qtQsyz7Ipb3F/07cqEsNLvwFjOfUI0rMLbuOZ8kI7NdMsZ53iE7DuLQ4JqgNDWy75e
ZtKSTGaNTm+4Ddj+XBM2Vw81ZaPUmzqYNfsyV51e21lv2B40wgK7as6IE0ui3uPJXYjaqRLOJcPF
zA40xsOPpryVGAZX+zK+qN1Ka09SvaXP4+fBdzGXVpq+B2YY+V/Z5FB9lNXHcKGpazUbkV5co27V
q0dwelm4zM3nEhOnGDxQNmaESuR038qifBNcCeVGHi86CMheulLJnsD6q5vxRnG3em2P7GR6+ELe
SgqOfKAgpkvXGfubuAJ8dsPNsuzY7WDIAnrXJXOdrQ9ouIYdkNiTyzwTHP6Y1O8YBycsi9LXwNhp
0T7td1HxErNRyvBy0dx6yr3P8f0jT8+pAWlMKUddNlIcEAuZgdPA+4JzxWVvpcq7zIAA2SWzyrxR
4/okyafIWBzygometwYgWzz7SCB1cnLnpTajBpKZRJFq2/Ie02Bnpe/ZoK5GBgyK1mxkPH8SsCPG
Dz5jCGX8bBhK9NGTxIiCf5Xk900r/tmQHxKiN98YrgNwdJI5yy4RGSXdt/8uK5BimnnBKARNyvzT
gx8atreeUYlKrV4yOtFAx3nNsBSVitccTFEUPg1DpZKRizjNXiqGMPnv0xjGzA1qzJlhzHVYI8j5
KEUrbMIK1cn/cncezY1jWZv+KxOzbnTAm8VsaADQU7SSNghZeMLbXz8Psr+eysqq6Y7aVkRWZaaU
FEkQ995z3vMaIWakLuADUJgtTpd7EcNJNgGTuU/a76EzjKvwcY26ZubvUkyONEJtsoleU5cInIZB
R3WEs9pzXc47BXaklzQgEEJ+7is2PDJQma1MWw9bcxnH61AJnQZ+ZyPP62TfpBiWX+q63KX1QBli
3SK2ZjJgnFI0bGSOq4FRy+ibC8SDNmg2gU8BkWC4U+mrCLcaCZlAf+wbeZMajhaihX2Jcc41qfJ9
63Mq6OqLqr4PUM0L2cRaCKscuDxa9poMx5BcOf85enp8Fe8mOgAFZNxYTzfDPZ/j1oS4vTN3JRv7
o5msxg4d+ztLV3hM/laztGbowoCeJWLjxNo/tOXgTsUSKmYvbLePtwo7CdT/MFeTec0mts0BZnoD
IflMP8foHglJPqVH5kMpit3mU8B2kROBCznvrFkoIWFVV6KOC26+ogbthuaJK2025wFoNiNteYww
tueIo7Kr06P+AKYrG5fiCtpJwc0RJoxu2p3nFWvJQGKSDK+AxVaYYweYn/4B/Ka2Ws3uUyTmgUwQ
gRspA57EkJNhlL+O1+kaEWr04jnDNxbFXbIwHjMr2LaxnXCsPcgqXFZobzEIzpNVIa8GDBeb1KVT
8vHOyKk64YyRjT2wcp4x8SCPVs32IoJOdQCsLRd5v6uj1fZxa4qnHjfqDu0wHVZkvHoe7zHYSlih
8fMTl8+Conos/sYhD/C1oS5NlEMJmgAEyJ965T9qNUWyoP6kSPz9438qEsE3IGoBWyB6m4CO34pE
oAcRVjuCIRl0hNL0pyJxYmNC05zo9TAsf8NAKBL5OxWnPCmuNP0v8Rawzfljlw9xgiKW496iKv0F
sSuHdHq2QlpTeNiCwFgfS7B6L0TThmwA2Mek0Y2biDuOSKSPccydur2Drc+Y+cG7IRyuekeCIsMO
Irg8e1J3bfhe95zp+F3gyNuw0xteRFIW+j3iUaq99rBhZFoLyGhEuVALMXGiSNikWjT3xLXVSQvV
vPeknGDUZjA7AU5A3f7UTBQnBoZ4Amqh7yZMXNgAAjU9Kn2zFSKTsTveFP7i8YwUB+C3giMkM5MO
NDSkWCI0XkaE4i3Rt0Rkia+Nece3EDA+0R8UqneV5d5n1lLlPeFxAu+96baZW+JaHoYX5PFRuLll
qCNDmJZMSZWnEQyXIWc7jz7DDf4B6+hC0tXF+MAN9aItBBuXwPrlRkYEyX0B0Y6gsrqTM1KeuvsY
ev83yc476UyyPdS1VDRtS43djuSH9hTCQzrlL4FyshA4YC/JWFpWMPzFcM9y/Q3KbWT4Bc5jMMxs
KqCusn3ZIYrPdPxg52V73TpX4wFTQeNjeDgm3tBURlDZ27lG2ffSHvJPNnWyPSrGCeGa8O8IWTrZ
9kfgl4B0ewmjQeRGgBoflE4NfbSEadaRzAwu7yxO5tX4IjMrWxgQASxbz4kgelxbPtrUNeTTsBu+
Mo80wCfMRCzyAisnUk7TSNtAg7E3SRQptnKGAeACFwFm69V5dDE2mEUYwbpG5iaQNjKkojaiD2Rd
2IDWpF0iRUCNvkToBx2k3erh7vFQJ7uc5CVsPtpVZ25Q03qr8oiVCFThPtiYwSp1OQDahbpUlVkt
YdwjQEXZYGcodFB4eW1zA1Xe/TK6MUWBjXlKcC5zQgxI0sCXfRnZtBWNjqM55dY8ezVKR+9dGAzY
quOuce70l+ncj1AE4l3Sq3NMsaXtxEoIilWd7bi0Hn70lD4LD8PREKwgbbTT9LvsuzHO/N/eOnZh
E7f1rnurGNljKLlOXc6Pya5GcHp85aDb7UPetV0v4TIw83vS98IGtUCPd/rcOnfUR1+CDQKQ3XD6
SFb9gRLRhBkZolNWX7zCOBsExaZ28i71x8zY0/8N8FK8jJNcvihbrhmSs0ezLLFZOzc7/Y1yGAGu
rb89UOBpT+9igRH3DAAOYk9yCnAfgOnigQMW4EZwfivsVaGvROYX00S5ApRYPGCoHLN9fqnEOXOB
DPdczTiKBd7iGJTUWEe3JI/MLWnv0QKQvVIDzWPxDe2CJYm1DBEPoK+Y+DMJhHbQgsLUrduEEKrn
1nP2bYH4vXT3b2ymCKNXSrQQEI+T0KmbpZfyFjGrm4gTuNuSfesfdIY1lj2kew/ZGhwXnZcCPtkk
JxxYNqG0TTYluB4DWJVe1KcX7Q557vioOErjnECjeGJDnQ9TzWq8TUGpeMsSJ1w4MXc7D4kwrhH0
c7ZooD7gvREDI3mbNKxZOfvc5+BFExMwi5XZwmoZs5rxVJrKbYylhbBUsSFtvG9a4sBb5I9VSf1f
3CNH6rQdEiJyNfWbqgVPJEPNtWtVTUpSXLsnycqSz35iq/NJz2tshaa39SBFsKJS7A41pRXoqKau
Y9YgrjmY2XewCWbZWW73DRzYcs+UWewcDJGwK1x46+I1BveKHSKj3osvfBlDRC8B7O36+CXTOG1M
dZh7nuvvkGnOUgkq9x32q0RjxLA2EaCdgjDALJ94oNTK7cPVV2n8LhOLEntfWQZQcMK+Hadm5D3w
s6KNAV804PBIxxkxH3tTyq/SttjjpXoIb0H8cCRpoXxMkYbKtlF4X9ch2UQ1gGaLMTY1o47fWehA
XRCo4sEbjUvOtumvVfWYhcQOM0q1GVWn7TSLKgosdyrXEFeRudGK/cMkMzV3H2zAlbzAzh9AgDJc
DvFEttptQaeI4vc7StbSFGmxaDJIfiCOxaWmdOfH+o1Tp06UOg3tLtNr5buvbKk91RS5enHAK9Cj
Z42Qw6b0sBZ+Pg93aLEBsWvV6a2FBnUKqcPWG+vNY2S8QD9c0Bdr9Mc/dDMpeRDYv9A987RCg5/n
oh7uKt31oL7q9NoBLxfTd/pvddjG5hqZqV07AkIGzVwk8lOdWnOrxKbYDmnjAQC4RiCq7RKlFgbp
Elo17sxom095tZSeyeBKEzSwRkJOMoS3wDAyADsgiY9LfIzwJnZyIpwUJy4NG99NuoQq8q4GRDtm
FhmIRNiPiO26FWSi4wBioeAH3Rw7UIwKNCMB1RiAhDJIgIvJZW7yv9XqWT9kV7YXKBllvogIO1GT
Z0tQ5iPWr+LG8gBldLCUEG5vBLZSgLEUtFkymAt0MbBQgaDJaTlUwyoiSgH3LMy7wWt8mqf2qTiq
zw0Eg6MPz1LnEKsgIadErD32erbLBoRnBjybC+rnmQI21JLe0Lk6eBF/MpU3GIvzh7YnUbmccKV8
q4MytaBNIahTAmtHZFtWlx1HRwAyFYNQuaEth7blZ07GyT8ddvWwKL8a7dDGoCsH0XshNsrKtrpp
95HTSMugi9BSEbFs3iIHgst7UncYLc3DatPg1ZwmGAAZ+ITmd5Vm2MQKSmuYNrHrQJBvZhWDV6ic
xT3VdoG6F6xsnbZfQvuUsz3D64QSyrdxFaeniDdC9crVohMjoKUst/9QtEf1qPOQmWo1/2Ifrl41
/CGQSS+UO9ZNxUe8jl7MY3/SKdsubLXjqnhL3ZzQ4E/ubgLmYLgxUMuhmRKlRPMq1tdq3Qyr0HtN
iSxY5mt90zqPW/TNSMz0F8MxXZO+Us6O4iG75u/ypTQWwlN5+1G1/009NXUNi0fMJRUw4x/6rP9E
rEYp/IcG5dfH/9agYN8ASjwN+f4l0/ipQZF1GUWWhoXL//QuvzUoskbkJ86TMv/iR1vzb9WHjDvN
1EUh40KrPFk5/AUUW5qmjL9jFCAzxneCSbEoyzrw+O9B7Nrrjb4pWwmr8cWUHbCo2T2NTYB8YADa
27WcYSS1eaBN7FT/jVBgTDPq3z+/QTgfpHNY1aKmMa7+/fMLxQNZRNSIaz9kVnPO0wNttEZVNxBe
OSU2QmyQPvHfrIMNbni5uCGnS8opek5WcFMn+6+ZdDYO7A315BM2CgTFYU4Tm5iOpW+5PXyWLrTL
XbhmXRrQZTG3wqtmFx1ifZ5dkwNEwj19TQbJ0Zj1B3I2uzuW5gDQt3I1XnhS+UZJ3z2WFIxWv8EE
ot6Oz6NFuJFtHDzJUbyD0cxNahQsz4VlqtvVE0c9w85x2GnVWxKt4ZRIxl6Hp1jCpMKmksqhhtqt
WARfiY9yW7WbAWZKbrqoXOto65l7oylWpPKOnNpktGhHI9wk1s7yjWKuV1BPe0o1DEUnFl5PXseP
hwWG239kj80o41j8/x7rGIvaTpRPhKGMRNM34cNcxvcJ/ViDqEoiv96F9otN3bNuUxCRQtc2mFvw
lqPxgJWknOvHKlaRiXAXwHtmli8JpGymwmxgYvYOca3g1av1QjwSvLzq4+Bel4WxVK9tcPEhrlG2
SzLDxA5wtnKgrYzJLIHwDcLrJJ+qYzrizQJgytZs3FMjIaqzELYiQHPnWD/ynw2+bWNZH7zqjAM5
OVWsApUqnycQIqe/56v0hqfwTDyld3Vi4tneq/kq79S99akChYpAbhhqgezMzNqW6xs/p8c18UEg
xxpEH2cIp1HIHOtGYxZisabp2H4x3CUOJlwmzYuVQ/06IPDD+CceKWpm2Ym4yHl/gFBva/i9i+bK
or1tBcnW1bWB8VrVkyqES4XEs0qXzov3ErL4BhRWxBX0CSs9icJZw7MJDkBLEYkQsUEQTbFKAjYE
bX3FG3nQfYv0oD5esNJjB+3X2A3ZO9rGuFom3+mKgTUJkT/8QUzFbjmnsXxD9VufDTDGO0ziexq6
KtphJufdy0OmD2jABB0xfSGhg9F+wpGiLcXMNo+Zz5T8o0eiDkm1B3cItXa2k8CKH6QU6dltJGcg
Kl3ocRQogfWmR27jHRfPDckKxLuEfOJq4pbydQg++9juYYaTDWKhxrCzNdx/9AaEWUPpALOjdZ3n
G/0lh/da7VibdQ0VfaZpTrhD56AB54MXvMZPkJqtdDZp48EESN3x3cJphQ3VMuozcl78NeEu6Vxd
xuSOKaDJi6qa+vagheo8UwDn4ZMftQ+h22TjHJxan9hsDoyz4Y3uNmjc9rPf+ic5gAAy80/5cfob
vYO/8Y1J92mGc/NG2Q/OrpHykC41eaksrEP41jJQFuCgsW09wSYsP9R8nqXL+iOn8MvQbk8EGEgU
DQ5Ur9Kzvy+fexzuCQ+/aZ81jFZxSaX+jXU6Tnun/hDfBLd/adb9M4+YiDPcFt/+vSbwi9RwzEOu
vGDWBuyNSDm2ylELNqAEVoDzJiUBNiD8O6/c48bjdghnyzRxvC8VGNngRuvLZZ28pbKbNysxuCe4
77WTOgtLfmzUNbD2uPpGceVA317WoCmlt2gCFL40QRPVDrdThhLiG/c/7tyJRyP5RIpcgl/wvWlz
tzdPreqqw/qjhIJdtuOqSpbhte4admtXTBzDekWbVlfbkkI7XTYqDRNXrXCs9lPsyAw5RRXGZGdP
PSK3qMjWrUnSYEQZQ+Ww5iDLfroy30BLDtwbjWTHvotjMnTrjtCWbG1hNg7YoKwg9sKMXQpLcgwn
OYLoo7GbW1gIhHYfX2J/FcLDEOQlWReK4sjQ1X3llHRbA/cBiZGBgED3XDi5LdY3oA0MDYxzb+6K
yS4DH95cZ8mQpBFHbOdMbBbE7Sip29MFMrtokjeAmnoWEtqHioam3jL8mXljDeNKOQYb/S1KTvTA
kZEcc4x50MRd02eGnBYLnp9MfA/i3WxJKBcZIzvtPfMRTpJAvIXNYhrjlREHHT/cqdHkzPrSvOcR
+HqAOiOjjVgi0JnrPUEd6IcGyTFsjIfpsiZTfqCkYjShCW8qEQMl/rNDpiMPZXTQ2y0S5SNIsgNY
Sjg3jG+Ym1PyarPCybB72J3/AfPHSO1eeG9OOOanePtW5XZQdiD4prqGpkRxD8p30qKG8IGdd9O1
6KNgPTe49jSwqclBK+RDE9zxSq4cqzuWzSYy13LsTNaIdQuBvID87+ApFVqbKXMe+o6uvn9ITbAr
2aUfLBXvI1hYc0XB6/5uQl4NNxGcIfwfNfUmjxjeba1ylWKc/N2qWPm4wmSFwUrkX860eyQvVQNM
kk6YWkDPbDHa0DAMPZMiR+JLOUJ1SKUBZpv0wm8NYc34ufZgipz7n6BbtIwcwMuBW3jMZ3K4Gdie
6ecejzUFP4F0T9imYFoPEolp5LjPvfOAY6tARlK3tBLgG2FeeISfIXlMd+NFeHtAZMEa6+ZhNUlR
f/Qqcq80N37q3+MCLRIEV2SZItot0/AdOHCp78rZW7Z67KWbbFUzrFO2rbFLwzVxM4xY2kUf2UkD
34bhEPowDf6MkzPwhaFpfRJ5hiVHFhxzPi5u5JDhHet97I9c8YvercqQAAYiHiy1vmjjhV5+DkTU
6heRK4FLZbkRQaeILbZoBJNWduPNqKFt+dacppkLCfoyQuHy78FfEtiJnbSsLLmpj6Zo5w/0Rljh
dvNWdVpos9maM7ohjAvP6OXEnk05J9jQBrTDIFw1AdzgVcEc8CHPTt10wasFm1cBfIdxOUTgG5NN
yi4MBhB3zUwkrt4znrAdm9LUtvYBKUR8kvXnNca6SrfwwC1Sx6A3N/V6Vu+i3pXFkw/WgK1I423G
YZ0kIpvfIYsu0jh5dp2z6El0SNVh39IXyqcEZBu5sr7oHhv+nIovmmcHBiKSUxDbSrmMe7uHZnaW
ogVqi8pa5BrEOw44HVXUPGkQAS1l6k1pXWT7hJyDaGUCZOBLEFoXOt9YcxV2tW5OIKNfzUuEj/te
uYNLIrfB7xdQn+o8nKvYovYo6Ugvsy1uWhVfgNkt6xcMSslzkxSaUVynFogSUZq9knaJjgJnL8JK
knBOvBZAGVF7wwzU4O4jT9zhUZaYrkkyE4gAKH18N4pbbrQz8BKEYiYE+10PHPMSuOKCbF7lypx6
oqtNqTHBupB5gwuXZdAxa62/gnYhfY15gRCJFJNJ8x3tRvaFr15EVAiZ4KYfWmFLAra0AOozqoNF
rIR/4ibygyW5e0WwkMuVB5yUpIt2GZHqCSBeul15gcIN7ING0jNnwG4ZAg2KgCcQMmID4bHMMDiv
vTMpwkDTZftm6ROIATQKX8LlDz0JKP3DCaTdA1Nq6qxwAfJUrQxSP9TtFKIULvr4s61f1Yjti0k0
csiJZYFfeoY7OY+mpNlra/Uz3BFhktxCvop5/h4x4kyT8dhBUMSGI1KoSehCekhn3DSYOAv2QAcx
Q1i0jKAVJsYKisi9fG0eO8+Wy5eUR1SHWNJW7H49MxQsMAHiSNvB3EF/4cUMwT5EuQZDUWV+ipHM
vJBmCmGYPvPQdkt5N/KTEPALzrvCOEcXPsV2FcNX7+SZ9yxj1MRZBgaEQvI72XsfTCSeNSf5JlwR
YIuBZgjbEtJosek+xWBfe8VBJNXlJdGw5VEXloIYfNv4rv/VAswjT9PMl9q8JO1XML73IicS7Jqc
7BamR0SyzrUEi58llIV8gxLAvPST0yBUkhmL59UHrKVPkRxuRe+QrjyDEMGdOSN2L13guIwVO4jc
hwhyPVn2rotmpyG4HGeq4OgCW+Jy0Fc4YeTY2I17WvmZoj3p+kpTNybpNEjQ1kayxCtYgTU0z/3i
O0NGK+HMZzzMb1ixk140QAuANTfe9yFSIl2/1WnBHBr7Om+lXQ28ia+AsZhmFBt+752RnTisw1Uj
MD6puH3TdgMtv24XgXHm9hNG55EgXn17LJlkF4wrmPE05O1G1kaCnyjT2/jSORcDgkRPMIIhd+Ow
FL4LGEhhEbMb63wdTCF1PJjZHTPoSQWGAhZvv4iDW0YA7VluyilaitRQOKvOVdpNX0+PnZWd/eg8
gY19xKYgKbci2wS+M5R2tPIVnFiIZjsFW+uQrftqgK+0AcvL6HY+gssA7o3gSgEJt1aNb0ve7L1f
1UfoHg1qUdUJ4ZmRz6Qe87W4QaCxyXf6fcS48RXL2XX91fdA2nMwe+yuruI2PHqb6hxsYF2f8yca
Qvot2ANM/WYeLkUMA5nlSQvRmAMQK4QT45YkzYwzgdnHYkOwIsmyn+O5JzyUCZ01aVJU9J3JHPFF
WS8CzLSFmf6qAiNgYYB2FJiZS/kWeSsxP8MNDWyTwjVHjrR8CB/+O9QnHxQQYimqLNXxNUcmK8d3
B/XAH+rMRoqsrYJdJgEwLvnXBPviMha8ltd8/9grvMrveoc0kSS66+MKMujfzHgK3SiFFVd2Oil4
ydhEIW6ET+RjZItEaoG79uMLyhetsdBRrbPFzqMrl+QmfE8ECTpPyNL6NiUboTIIJ7OiiM462ssM
PAvywanTYDCtYvFSIvOyCINVJPDauAVR51UN6qb6BP+VQypAtxBv+lAvc9ISAvKutIL32xCsAyDL
hIMkqeer6RoBjBz1Gbly+0Q1EIlOvBoWlKWiK26au6AILplPF4oZ9lORyGsRz3TthJu9jr0gelmc
9LHLmZkupGN8blJlIWIDXB9T8g05Md6ZH5XQ3Ol0wwJWDLvxmmAlkqgmoFZ54qfqDVML6JAnjXoC
y64K938rFBJOc5IYJrc3V3mcByJAreIo8knKnHo9jUQLn9qrkRwTpDWTbt5G+OZ4IHXrs39r9ySu
Ufk+04Wa2O1/W9xskMOJufhID+UbHRNl2TJL7DE7wsoesllzkYOlMXDKULUs8B9npoSjuXgZGxjQ
0MEPY/2SA/gbXHVbVFbkz5CaPKA60JcVhW7EiVlQBy1M48X0jm25QLoMkOTBiGYca87j2G05FL4N
bEyGKY9WgafHMD9cDo/Lg/ORzYXV0GkrlNVI+mJpC8QAz7AqlwE0F8rMt+Bxq859Ntff0THIEefa
TGFDJtn0jT5UZ7tVCmurG7A3CQPt1WMslpd/dHFn4IaKqf7wAqEdr1FSGn/EOx/C8qRNTtDWGqkm
aV6NwBI9TJNXiaL9H1KJU0JrZhJZpOiQu5l0L57aI51gnK598b3Z8Nz5NXmqxK2M7utE1DXpcD+Q
5f9vGvqfg4aYd5nY5uqyoU3Sip9kUJXJHSyMhbimtns05ltGvyULmtuhZedmpuXgfGQpJHPfpvlV
nCs4PctAFhfxs7D2jxbF6bL7ZMe1iI0pHq5RwGaU3ozQiXrn742Dow4SFdMwRHw9uLD/CQcHt/0j
Dv7L43/DwWFJw4D5H6h7omz/RtTB/wycG48RzZz0MD8TddAiybBxNFg+/yJ6/xsHn9jcIPaiijvS
5MUu/xUcXP4DDg5FyZDBpxW8TmRD/kURKaeBl2lmJa3bYAOR4WT6+IEwn1xhiwvkQcF2Z7ofLruP
/la180Z3G+bjjMl9ZLv5PGB0zsJtvPlPV/T4LyD+f+H3wVj0UVf/539jDPknAPnPl/QXgN4QIIk+
AgvVAXL3F/3WflbA2yPzMm7wgpm+3Wrb9tCIBhF0T1l5qtE3Uh80KPV1447fQRns2SWX+JtDpkwg
DoBDELoMObFcv0OqtvxJnDXZc6yAQs38HdOealgMNGBS4wqE3b/U3bpqP9SY4m3BMQt7wOZpYBLN
QetVbwsImwFy6G5BvqJHKwUvXUbiY6Z7ohl5Ue0zzprZXSOrcWKxJNAoceuEcQqzUFQcHWM3HENB
p5pFaav150i3NuJU8KMuZZPPFJrh8ES+jH9KLuK3xY6dWFNUFJxIJEjCZhTt1vySmWgzvPs0ZScK
nJaE2IohGgTXAQr6G+NjVdo13rmWAcF2pEoR/RSLq0ZcqRXkyGLnn16fkdBcmjcpnsfLC74bghzj
nr6NuX6AJU4LgJQQbFr3X2JzaP2tFzfz1lvrbNCdW2WnOlZv6ZSk9NFa8iah6NiGj/fRfShXMldy
8jWHKdjSvDNYV55g4ZSfBEibn61lF0/wP/fNF1BNaMe0AXguY/nkKHb9Ed87PO92nTFXMEPpvyRw
989muKjJRr0G8+Slo3r3tw/SijePg4fqMiIAhAdgIHEAEjbfxgmiW0ADGjZJ+N7Gb37zoX9jesJ0
MoZJf6npvCtS5WW4V/PHyvLWj21I+Fa1Bc6UzLehpZUed1V8HjlDSWFuuw0rphpeg3JHtAc7/6Ig
QcaB970zB5Rf1y7fa4Pdgpj7C9kjTmkGq4AhSqWsS7TU0D9uRHpp1jVMXAYL/CJAZBe6I6OewKHu
BNIeUV7pB4ETWIdMhb/AuiWNm2MXBxWSNLRBR3cLahisKxkt9VpxxwLYEhMArFfqDUyqHriosPq1
HukXhFSGinnNzHprTwkDVnxmHmv05/GCrOlxxRSeYU1EVx2skIPVAlZaDfJ7eV12gXOMQubn6kh9
vsdJS+UNmfBnnqibvIEwgGwhH4zrA5iUFCasKfwXNbbFeO5/1CBP3MSisBpeRixOHox6cYGgU8D9
sP7i/63OwCbeMdtonzrz1hdnPq78yNvLP33FsSvWwycJQ9JjdnmUTt7g6VVcRXU/tBiz26n3JQsO
NhgRT2MFUPwnQr96VLpPaPYquWrCs4EaaqWUBPjMhheaMo/1Ds0QiljmgoQiGYDcDUdkrPeGssI3
JoyPJat5StOd0XFVoYNLQwzVyqPmwsB6LsEsonHz4BlVpJ7COlISJ9cv0TBPTh2CM/QtJmZydMdY
uldfPHaK+fGphTmjm7Cfl3i50MiM2lPvlHi/QtQPNle/eVIBwl460V5DDile6l1xfoAtkExB4QNZ
cFO04iWhT+vbV0rAh7FnvhO/Q8XRq2+MyM5Z8TIkCcxEpvuzcU9kMNGiF6YPvhN+0TtqT3ifJLeI
OnNj7LsTPxOeFwIImyxYeGBDxPBfcIL+RO3dO2DlBN43c/+lw2YxX5l2s/I+iAmlVQhgmSWwzabf
LW5TuBcDkoXXkHeb7XwIaj48tY0fLq2R4cc2pOafxpUtUKJ5muJ76Vlx+9ZL5/Fa+nyuy1qfg0uy
DYAZtHaa/TAsOCdkjtkRfCv3LN91HA2QIeQLD58QDHakTUKnQN+owHtaohGkkwbcWknqGnsXrlm7
N6RVwPRjE7mh8K7dfAaLA4Yy2tZPt8oyKbEpWmYIQqCQ10jdFqjjS8eSbRHvCDT3mdt2bkjzwv3j
dtWZt5HjfoNLCM4RgObzwcTIic9/8ShPRuKYwiKPZhms1e7ef/U7XT61hUv/pDyu08oq7InraMwJ
loMCzynCETNxHZX0SEtSk3LMlPXxQbMD6UrKmUO/cu50BzV/5tLqCGjgzhtkT89r9AtvzUG5JVgL
EGvfL+AEQS8afOeHz5FISlt/lr1dpmxFWzKBGB0fSyx1rlRwZ+fDVvgOcGRZ4ULmqtDdEMFUrBTa
yrRaMvwOdn0Dmlncg6skYNl7ysZTC/G/I3YQrP9vXTNa+BHAIkDgDnWCAuU/1YwYKf6hZvz18f+u
GY1/kr+JN7mGbk9Vtd8L3HEH0/CpkxEfYpn5E7lb+qepyppFJJAM6/vnPFLpn4aFJN1QdPVfVnZ/
rWScasLfcSegc+tIHvmJKt6cIq/h5zYES8ZebSrlRyJpzabG5HuXQc6s6alj69iJTsowGRmGwhku
63ORFDcKM5JrZiOIOgNmuQ3eAv0KPOfTLPbtuom/ka+O4he/mjxz4PYqyN7FxWhQa1yHvYrlDLZG
H17EhG5Wn0UFbYNL+p3i2d7oZN94h2GJYkmbMHOZoiRE0zM009/hgONhx+hTXZGsLetrsGThUksT
YwGBoZkfcfvtlh1mes4g4KPSLbXmzPD/UbgZcISefJYNE2zk9qnr7YjxSl1fYIa5SokSnDdY1fgM
mya3jywHdV3CV+5nk7ZsCRG2PapXSj3OU3hW+UpUIgKRbd8HYJ4pxNDhuASWBOMW9e8VcjSCnZbp
R14BoRGFN/Pd9NS9MWopL0LGObIAmvCYqy6D5AvBeh1/m/KkXOevfnsPMLIRETKn+3YgaX0hhG4m
6rMy3Zgw5VR4zgmumedMeJLCs9qcaagrBYLskk2nf02Fpyj95DGx7uZsc8X0B8x+YbsL41NarPgW
X+eLPG3LT8ICWbuy55X9MsvNBZucPvnR4TSmLHkOnknlnyBr1JAcUWujW1/ETOgJsk10t2Oqm/MW
yDHJxTWxEPwYkh6U67hLDwh0knTD1/lijwPJ9CxA7yXK5fC5pSUAbEGnzHx33klUKS+WP8cQqYAA
BxyIPRms2AIeomCL6q72P+GsAcX03cWINn51joqrUb7qTTfPmn02bAP5byxlNiWZJhQqEn6W7BH/
RaUCZ+uXjexPHv/vjYxEMcIKMOr40d8qxk/NL9+CzSXB89JFHDl+ShRTjH/Sjkryn1j/Tt+CAmaZ
OPgY0wb410hgv/aYv7xyZXLy+AlPwc0VE0dr5CytHqdIXeamOvc7xgK4NL4xYGYf2ojDMQLkawsP
tNQ7Vwf9PcsXP50Ff9LtTvDB73bU6YXgky5KWBORGv2rRbmsq1klSD1aCT88iXpoDzd/XMJ+vzXR
rjtG4pWGfJRBMBfcs49bu460tXdm1F4evA5UNRWe61E4/61PYxze0TRNiR6irP2X01ia8IZf9Pi/
Pv7fN7H5TwiCIisEUqJhTCl2PyM4KLygD4Id/aLGR/JvQGGcPKV5Nb8XWmFcLU6fsqlK4EJ/5TDW
/gS/0URWEBl7qMHwt/n9LfwbjVZ5ji54CuvX7P1xFZ9uZTvTLsm6P5oJ/dmCQcP43DnGpljj3I6s
EpJsscI43r/mCbPPp4LORPKwipkHwYJpARxpB5sKN2FLvhTGYjzT4tyidfg90J3ecWwlX+KbcZ03
/+RI/c8LQp/0a79bEUjnkLdx46sWb0y0uIA/L0096CFN4qG9HtFNkskhd0tMW8VxVrMq/JXaLAJs
9QnKtjRSs2mDCiwEhwL19TKX590ubQ+24pZIo0sHHZCab7t+DmALga+1JbdTmbSd2vIH4NDPYmUT
eU8o1YZsScal8QyxL3tgcviRShePDqAy7Lja+PIVs8RxrCAi0IRuBgUnLfhvm4rxj/EUqqunMDwo
K+DUzJvXw7MJ3crNYcyMn+a1LlYdO4kU7QslcPxqFooHWbmAAFRvmrKt3uoXjGpV+vZHeM2o1Eue
07YCggagYfsnlMWCgDBTYWocOB34PBBPG2876hf4dAv5xNO94GJ4j285k4ppjBXNszvjI/oYmNjS
kclSuG/gna1kY/aE7yFMLE5sZFcz3lAeb82d+Jpf6O5xnEF3iwXIzH9P76a0HBEYv1uf2H9VhVM+
MRsqIAvesfVlMt/TtO2Hh+vfcyJ63+THylddbiF9o9qFHcJhEWaoMo58ljk2C2hboI9v20uYYmMw
J9hUvBWoeF6HZXeDZdXcHugXdgSLYY9oSo7IBDWr7FK5xcKybJwAe7t59JUWc7QZ+EkYsQ2RHCRM
aVbp3YOv2iiHHrtb9HKiDY0xOfvxLUh3zbBWpPeHDwHrNuqHsdlQ65naRRPPAIRKiykqAYvaNtWT
fUbdho0w8CJTGwwhp4ygQ19TRs11xcHmPEpeUuUZCshAjYR0eUQIsaZqlPVmEVKo9Gq7qOIvaKVT
0DJcn8j2+nm6tKeSWboH7UbcCbjibrCU+L/cnddy22ibdW9oMIUcTgkCzEkiKVEnKEUEImfg6mfB
M/1b7fbfX/VpV7nUbtuSKBJ88YS912bJla/idzVY1eApJ6zhSqBeUlfeypBQcR1JXMPfjI1inD7o
wBQmBYCKfFSa18L2KfvoztUjSo518l7rM96RbbEXENGwEmUFqbzU+LXZG8ywzUvWPINil2I51G2z
mCsjxulPcD3xJsXFlL1owy5H38hG2nwPHvwjOh5JPuXTfIVoHMJdVXsS+6C10+oPzTGZXhrTIrjj
/thhLZhQfnqrO3fGnXS7OtPP/CkIV9EVf9MgnET2KzAComEmMDPVwSXWw1LVWc3bvrSluibEhP4U
JVg+aVrAMvGmqFt8k+vu5kdzGawQU1oMDgLDv/wtJByGoYSHSDYc55gxLoy2GgR/yoJYIc13A6Q5
JGSyn06VXeg7moGmMHQ75sV8Gx5UZB1l9EjNAd3AdMHaMlPmlCuAfZ7xOpyVa05mPf3unb63s675
+HAXHtBIIe8rngY65HCH5u5Oz5zYNf0z1huNbrouFhJyXCyWYb83J7/lg3Vtjg1e8HMvYURv4mWK
PZO5G3G7/YlAi1v2fmeBy3StQdQ9Yuw0io08owpHUnFsbhpdwQIFxdlfpa+ULQ/CiYN8O6zaV9Qg
wO/ScDdi+0N/9Mp+qDAJM8fTsUvYLpKtgZ1EPOSjE1armgQCRNhMEued5PoXfjsc/a2Y7yxmYlz4
HC+pjq8nov5+NEoWfjP8/qG2UYqtVCE6Ed6s8JnX2+eFVlyVVw0w0NA7BubMwKlPSflQMgB9idtH
HJpMxRPr6Iun+BltZ3/QghexnWfiOZ8AabYoQiajRSjw3nkFzGOtX5VNsuCVMAI0Z6AJmHlk3bYf
cO51yOY3uHvl/EMfz1ZmrCsY0QqDEkJFQvF8hwvLWL/XryH8xPZ9ZFHgg2u84dsq1YWWrDpmVo7x
0G+SXfsksuveMwV9wbM67FNr3T1gUEVuKSZHKN2TGbPkwvW25qvCVRP140tWkfHC5i0hD6uImCea
B9OajQiWsym8fQhnPOXMZKwv4auVVnrt6K4xOus7Z3tj7YZprVCueXN6G4+ORiGg9il7LC/Mtio4
U/2Mj2WPOs0e0WEyuGs/mTfdI5cEXLFwiCvnIz7hiQk/fNUfFuh38ST1q85yg7XAY0nJtRwfIuGa
KZdgXGjWNi63//IaURdJJGKAIpr/MUZgalf+UiP++fN/1og46tng0cgopv4jH/nnlg+H/pQwwAdz
msz83PJNqzwDD8r/ufGn7/dzyzfNlBQQguwGRZEC8p+4XZgc/a6e+vnYf80RqOn7yruviOs7gAlB
fSN8NZ9pvfeEXz2305vhKtYSe+PdcFkBwoPouBliom8JFmCRhGAIwnL7ZMGESOLPO34RBgvysBOI
S1JZzfDO0ucGlzNICpQCY8hMe0v1EU3aFHmYe/KygwFM+QNg5E26VUttFQnLqD7U/VoxH5QW3N+C
KQnvP9keas32m10eHUzJzYrzhPUpr5JFhgDrsxjEqtb7O63ArGw3yoJ88rvomMyaQbQG+la2cLEj
6Xc6KEuIghmieit+IH4hMgZZnvJ2BoI007hBCDcROVD1TPrKWKxiNAqkkpj+wfTkRau8QPWooebx
Htcom2vDMZ0wXXmUdJHTo64m8gn8p88wyljCeWGNgkdgZIj8EPgOjvJxft97uxA4cftYlNuMHAD0
yMEGk5zHeMnSrxIld7cOB3TGp+D5ICquZiLKm2kbq3D8eNPc5wHjaMSZjOPN2QC/gFnwQv0kQ4pJ
dTJjIFWGhFPNdSDF2WxoEIA9MnhWZ9WGp5hkkfRyV1c8p3dvDu+AODlqo4yaiVOGwDu33Q1beQaA
BVX1gqpL2zbXEo3I1bxoZ35Uyf8YyXQtbbG0MwePjMFnKraF1h7NkuY0X3mG+EdXb/Diat1yIx1F
OgqWdHGnTP1Csc/oKjB0XkUEoHa8RGj0Gi2FtYgWUZlDnqNYfS0++E9H8o4D3kXYDsuvAMFpuX1h
2n4gY4CGGKrfHtilU6zHbefEq+TLPOlr/N/X8Tnbhw/yV78t1iiBt7gN0IRQ174KB2/nXdB8OLBx
2I9lAzM89VZjbFa2qbUyBjfjhyTaAHMI+muufdRh5rxJ5sTDYHmpBn+u5Uv86SXLUQLnEF7N5df4
JrwZAsHWyzFfav62BULk7zsIxghbfLvT2S7NBfS03UpmexA7Ur6qFfjGg4MSfnzGYwJav2z3aeTK
VBtMyAbU0sk1eO4t7EqMF61tOC5yqE7CVRofsmHtW4Bm1j2DzH6lZyds49qr/j6xjbjxS4Wj3x0+
huM65mviJ/qUuG+IOf4DmyapnsCW00eoBNUlf9Se4OlP+CBtCxCqLNcj9yQ53VeRZR8EzQmX+ugY
PEOoxkOIRjZGYcIJaC7MctYipEVVdCqnW1/K+2NSoeTcE+/cG1XukePLCFtTOE1rnnrYjQl15IqV
BuYfa42N27D7F3YOe4xezVO86zb6g+m0wkxNVrDZp6r7hqqw58QpKP1wnddXCr2I+3ognhvu8mX3
YnI9edz7kWg3+jto8/uAwns1UCHk3ZazJEvtjMe5CVj3UUu02bgSqC1KaowkngPXAjEJMXK8qOmZ
iak03sZ9gx7p2mUnr0dotWOjE0SPyXMLqS5+aE5T8LH+xAg2kqm/R84fIgmm47HvCCF+l6mL1GKr
48vvD1OFy1RSJ7AlwkCgc01NvU9A2TXu1B1Ko5RhdCu5KqQcqi9qdLcQeac6gXBIEI2pXzzlISYb
uiTG3rxIH41pp3Q/FZLORR09YJeKhrcpXP14D1EDQBMh06Oc5aystqb3nkFsFND9ASDROPFU6SkB
S8J5zbDYa56qm1S4ib5tgmuLMszju4RgTZSM64SSEydApcyMCxSkBrOghx1LBorio6a12gof1TWu
AzR2xB9M51m/Lsbm5DXDzOwOFVBTPPoZ5OuBc6pae9Ty00tUIyN0/cyVVYv205pDQnLBXVv3T+lu
HRTGX2nBKZRMnJdqIr4Y46u/ra1j2MBTAe4xq98wbZXQsztE6LS64VNbZou+H94FXZ3DHIranQFm
FP4IwBmx3ndc5LiANVSA927LwB0OKW9QH13zfQODhpKWxNd+Aeus4GT2u1PafvpetkbUm2q78om/
rtvpaYQ/UzxRRevNzqKT1V3/Q3WjfbMiw2DfOiRhPUMYxSY0v58JvkZvR9nNNYMylt+GmFuQqcxk
V1l3kMWhBCVz41TxrraxnjLObiwkrpvWeORd2eMGeJKPZr0jE6qVHMthKV2TZjzDL76ZOgJlQcfw
XjqduWg91HFzLbAv98Rej7Zvl9e1QhOvz6x1tEQ9igBvTjMZONZCsQ3T7l+hBT+Y71JhI2enX9A4
AfkvXigaBoxWzW4kn8KapxgawZZyLiP/BAaGTT53ynE4tkNw1caTry9HYw8qIQdEkNHpktIZoEzt
i9EmAzUVl8a49LonAG2h3NmyvjJe2BfFr/mr9kXKAorjfOnjaFXnRRlgnWC/CS5lvzZQRDCuIP9B
ixf+CFtE8WxwqzOCe78sKpiW/qnmHsbLOe2WrfyN+FKoFjzQWsjWnYm1tELox4LTf1aXWresF9KF
vfoHevdsxbsm2/KMd/68094KFcnOPByeAuGxqVeXsMIf0NJTFZyA8Aq5TdsgT1oVqpYdijNr6w8z
fBXBfX4vF6OKbZB1MfsfouTi6N0ssJjNzIDp2SwCyDzM/X6rB4d7ex2A37NlrhGcE7fgfSboJoVw
0VBAYDtYm/JyOjQh9rW8a2u3gOAOloWgyfpB+aQnkJ/KzNai+ajOfXF2ShBk4x8RICzZZEIpxYrG
D5dtyMQM8Qzrt89Esns8YfgI0XEgj86OUeWwk6ZWs8I5x/5AYYR7HoW/jeGNV1+9EhubEaKUT+hL
EA7oL2qoe3R7Itc7QqDWRmvZ+k6K7FLeQ7gDjrLxB2sBUxeJLUz0A6+DGLhEg1yypQIj4ayDjYGI
USunkmwdjIWaI7sWDgTeUcto3b1hQBFuxWMxXYrJKtrVBPH5/m48YCBVr0ZKvSWtuBWJX8/Vm1km
GHmA0pToHx7oPXWMOG/pO0/CIGx9bB3avAUdEC5NbQnqRgd7Y1Bewc9DMBWtq3DlD46fQMDdmfKD
luwjdJwEyg71ymeCxyBlhVql5rbHNy5FdD7cSSdnEzlys9E/ZTD1qGgjchUQc3+G4az8Ck3SNZCL
IQ7BYEtWusOFyhs3orB6Ey/0lmHePLLkH4mRIgs3o4CWWJ2mynutPGhUgy0zLIo18VWZ+U/VCA/J
nw2geii3ztJKq8VFYeKy9HRA2PsRVX8PwDIQ3iUuRpFdvyAJq1pYtPS7cbhBz+ubtU2a3flf3fvh
9heZxrNYYmJPf/R323pWMX/p/X79/D96P5jzE6xXApv2xybrj96PRb6o0Rf+H8xg2sn/QTpgWw8g
fpJ9IudE5MkA/FvvR38qknYwKUfRF/yT3k+bJuW/bOunnLqJwi9BB/618xM6SymC3utJJ8swLC5F
As8mLFN7SBjggY5WcS8x0KXOSj987qsgzM0taDQbnFLOmI31d7JMKDGj/iATNzesCKeJYCGmwDW0
B39BTyXs+2FH0lUGYdwkPDFjW3/kXv8OeTPGVBzbsMRj6CsmbwIiS1LGwaxwqWzbTakClNYUd9z9
qy9P5gAsPbgm4EFMuLy/uzwlhT3QX0YTf/78Py7PaX0lE0MADVC3JsnI9/UVcwkDeTGXGopiiy/6
8/JESKLxNiB1Q7WIbf3T5anyIMXpy2r/VICsq7/uPn9sen4+dOMXEsZduWuxIbbiWn5F8Fo9aNv7
0vxKj7DWzvFxuKZHZdiY3B78CQmhnamqcSlMRnXjPT93+/agPBWX9i38zJ9YryCftHQHP3nNnBQK
KvcLdBaTwNMGRg1tVWW+y9qD/UrsqLDP0fLdXdMDV4QFHIgVVnIHmBf5Avyv9cw9Oq+lW6dqmwIj
3CQGw/KLG5UvgjcoVhxDmI/MKImTHicJl8Ed10J3O1era1Me6+Dtjg1+5l0j7G9aQe0/+grwOTBR
FaM8V0SKi9f/ZrT8iG5+i0bfbSkkOkRYwiLECppQFeD21Vf5ZGEXmUYy8UsGG28cDAibFYX2UaKF
9OyiuiQQti2HHR0TVWq1ullmzJxB4I83ICN5vx9Lhwktw4k7slX+A9zBuuW4JolYeOcvmaniw2Js
O7Rz/mF2oKgYV8jPePbVaaQCsAHZC2wNxjq6CBF4nlaHzsQyeyyVfQ2tQ9zwsAiXRyAOEXEAG8jB
YyNz22QBtlb2aSU6Zg2xCOrpjtZJ5kwyUu7IwEmTY6uCrzsOyaJgIIvZu74GomvGS108JBB8zWVL
KUNt5lEfjLP2RdXXoMMB20Fq3ErJw+AdYnkBbssYIWrYUjQFrC7IO9OqdUSSfXDQZiMJDOU2L1eU
ChUEE+psEHr8IbZYxkWQFE07Qe0tfRmyTek3RB/dHeH7PJYo31ONcNn7VyWtAMda8QU0YNI58Mze
/A39H/SV+MPXNt4wReMgKx1OBE5iIts08VmLV9EyVddWstbw+UhYgMD6HQVhVUhOVcLRXvfRJghZ
2lDIJi0RlSbjlpdBYOwMQC6GogS2l/NSvNZTH6cvvYzpjWrLPrCRwdtYmMZJ11vkKwU8mK0TLmXh
HWTCxLzIu943TLa1apHz+aBQqDzK3Cb5ctadQM5o7QzPOOBnzSnyDUiNbY84mdbvC20yIyZ9VlcH
qmBqVEnfpqwEQv+W0w+MDc47SJQsT/ScIt+/BFFvE1UAZbuhQtrL3uaez+8m2DtyfFzfeE3IQHxM
YLJzR4CD0M029MdImvOCJQoaeCZroAmcge2NFGy07ZAsyTnxmTyO3nOdN68EeVjM452FiiQ/898F
ZbJ7Ew2Zx/Mc5AvKpxoUNPcuNb719YWOSobJIS5kvHrA1RVb5ZWmwBRo+UjVnAOiyoInOVwKV4JB
0IWW8o4JCrc9VJgD0/0BvM4sN21eEj6Pp5+9V0PJmG6ryGE7xqIqe695w4LmoxLHCxDmGosA9gqv
Q3zz64XMCCiy/U++AlufSDyNe1l6UujmGtymIi8VenDWYcnBI3wUKbaIv5I4D4hXZMDTzpe7dODa
XGYnbUceshKDijMW3HwF3wW5MyWvHXWPHppzwYljy22Ci0wkZ+ITE/1JXaq8tOVWpIYW0F6NPDmz
d4mPbOLYRfip7VUfo7U0pQMXfL++14e7AFqvXsq39E2eXl2gyDNBXirDvKoRutp3u9K3IkkbzaoS
cetHa598ZHoyEY1zvJGzncYit0rwFX4E08MKnlgaIW82Mc+L09vNRbUbdjMRC5no6h4DRtIyjGsK
du+K5hofX86XIys1tMqDSPzTXau++N92Sm/tKsfPQ7dQvQVqP1wcYZ8vZBVxMdzllEkcOmJYh+jN
g32baQTmchpgCfSrF7GaRHj7Rpnx5zKnYFlP53d67QicnVaa5hfrI0PL5xZ9KFyQuTW+NtLHwDwh
LJ51vIcD2TNpn59MxIoIhXNhoSjHtMocKPav1YcK4R899VGcDLPojtdY2PB9C+YcTRvvlfuB9Vwu
r6qP4ezZ0Uypr/dnhZk7SZ259EjQCjwk9MVPirlLNGldY2zu6msDtT8c93Ee7yPm11Z76bIDW7/Y
rQUi/h67+KWETMSCgSES9heyY1Fj966gbSNv2U3zbwV94BvgdZTKAlOkrjrWMjkfTPDSEeVmTATL
7d9dkck6MlrLMlDbKpQtf1eRiVMMxq8V2S+f/7MiQzBMuTWhx6ikprLrj4aBYg03GBkdFIKq/API
9kdFRua0iBeM+lCVEd2qKH3+aBjk/2aHxFekwPsRGfKPJEUSpd2fGwa+NxIqFbY0CR8Ujvz9N1Xc
T6tjta7nbIHOjMVrcZuciovHUHYTiG+itULK0R3yk/gUIIofu/9ASMMf9+ujQACE/IfUkimDHibc
L49C99IhTQFIay362lfT3Cjw381yzyjNGDfEZQ0YGUKgAsQD2AG8rFXyCr3hKzgyta/DOTqFkDQ6
YAyvmT6LcP2P7UoTPmRml5deWDAxGYjbqfb4yMhBGMd+WXKfnTACPmRZ2h3YAjpmDya72cuE+UDH
E4FmG0sLOOS7CYukBuQCiky7DaxNdtVL9PReTiAD5mdgDQxiLV1/wU02kfC6ABpg5G/yCRpAhFp9
NuuFiUsmdYdwYXgbP3fTbhFgwsjXJmcsk67IkaJT2C8GkKM5uqJJ778Ow31oPVBWWK+BcjCAxMhL
OXXf792aPyndbRkt78qHVz4Xg6toc5HlElxTXFPSVu/3zKSN8Vaaj3l+9fFlD/Lca9ZZ7XCSwJ32
l1iPFbvNty0VVrVEoewxml171qG39vUed9ng6kDAQP0EDngCdaeyMJfXSXHaZh4snxx7y8LMT4UC
XHfWX1gaJZUdUmZyTlX49AyIQXYD3gwFNBWS/NjC+XlNnoVP+VnfJPirsCAdzPOh6leW7DDmGBht
Vduipdio0A5vcJ/w9aZIzUUygCpYk3fAPXtWPGASY5g6lpQXb2G0BfsIaCkel7kFnX9GkIREgsYr
uUzhcDUrNhC4anoyC+IFzbCCrnpb3rGp7eNwW0RrWTuNgBQYggFVaLMdWOY6cjSOeGHhMefn5G52
CqoUehNKqS+KUBLHAJKXc+EAnKHYedFKXntkdc0UcxEj2sGy/z7eYBNX+pqNqHHm62Qb9pZq71ho
ifATsUphTQA3guQJ5nf++HZvPyvzrJq3QCW5FPXNR01is7E1lRURs//uQ1olERJ0pWyJ5Bv9/SGN
2vivh/Qvn//zkBYNA0Q9AH8O4z95MDikNQ5noiAtNJd/aps5iRkCfXdafDukRcSMEnpohL44btV/
MtUh8uk35yPdO6h+E1eH/OtYZ9SDoQ19CRJtphEsvLRQetJCFhHSGrzhwCyfk7xbtCwZIjb31ULy
7lhLV9IkIQQbIFLwB/KxCGu2X4+FtFQrzcHsmYo+6LWvERtCu2AN6aeP92kFBZ4fGuCDgsjJ2Aix
mzdrj6B2ahMfpQrrNkxJb4SJpuIsr48mpyK7byC8RMWvMHmYr73iSLqT39rGocTCKwFRrj2k1Ivj
6i16lmrpoAnxaiq7x2Yhw8snpa8lRW4f1Gw4n6LqAwMyjX05G18HCVIVDYI697xhAcdGfYllvMGZ
YEuUThmiMhJy8SvlkMv4hOGNrbtSf+bstchBn0vVly+mu/GBotdA/0nX0HzUwSHVTxYjr85bcnWQ
iYj8ARDflKJzb25GMjJNvrOmTT56nQQmnjHLR8CgbzPAAWwHdcCHRYXoiZmtNC6Yr0uf1jAcDeJZ
SjLaoTBCSRrRSORmu1BQSJpn6Gl488b7jOi4nKn+hda4e7QgoVMMjk7mRk6+wNHpYGBIF9HafBOX
1kp9GJVn0h1bZed165l6bNeQgZbDY3ggb5eF/lncmpucl/yiPkvrmE9plpj57IJiFaXWDLxVT/vi
Lfpp4wJSANYRiElxWOox7k/3PoV7zAUgy30yV+X7Os8jp0yOefZWZuo8JaOhDSRIIlwViwFVWQTw
wTVHIJDh5g4uWiR+assJqaUX/82HuLG5B+5Y3f6rjyXgvySMrVOzdhIOxU4jyRgst27zK7vgROTc
jr9CEiy5jdtduIgbd+xGm9VhCL1Nqs9m93DfBKt0BXENe+1jQOlKkArvAn03PWiT6eUxksm8AhPl
WI+grXWWCJa+Usdp7e4btvAWfKUTN1/esWsHDH0DDSiDCisxnTMKYd/RRouewUp40AgRBxTu2fyY
FXvHN51Q8NZw2AJNG+sASIUDTAUBHOg09imZI8d0WxsfdzQ7fRSwCklbcKrJeVl6gJgL/I06CNBk
E4JYjmzU13dt0T3BR2muzdVbkLXC0Es4j8fhFORn2icaimjhux6DLMKWijk1fI3V5hOks/bQKkvw
dhJ6ybmyj64RADzG/tPb1zh8OzSPf7Xmkzf3u6Pn26k7/f23AtGC21p1eT09S2fmRGPVXhVg/MyL
IubKPalvXlCtrWXzY2ZG/6E8J9FzaqwDqqdACWCIMa/apPx8sXFnDgcFjYUOkDLlBSY71cX0Tn7x
QoZqVA3pDLCJAeY0tkW8tG6LET+EBombHpomYTp2rDtC4nrrcT5FOunYrZqXgGnJc332rpIJ7lXa
el8IUqKOUorULEAl9x9icuV4x7hcze8bFXU4sqcSjBmuinmWI+gl3luOCmdUlV1lIpkp8JsjQcL2
+xFoL+IICY4Aj3oOeJcXuV/HkgPJKcJKLAJldFEpe0veI1Sp5Bx06kbvDm+Wmw0rrZxQgWS7hd0a
3owVpwekQlEHy6l05am9JQUhe/IF6Lj7iRxITkdLwtIKMQIcQsv25lH0KOKl6o7oaRl7kAMVgIRE
HaXWVyG5FP0bPzis0sEWCS9HrY7b1Keuil9lmssUi/IDvw89oNtwWbvgvh8eW4VB5EiEFy2tUIQb
XuIGomtg8qa+GysmaLLeu+D8mOJlk5hb5J6Q4PjiB2ZagRLyFvHAo5nPSp09QYDVzyqn1TlG9AE9
Fcz2oVyj4iBLtEbo5V/Hwi3Bl8Wmv8Aux2R87n1oe31bwU8fRFfjoT5JD+zSlt6jtUi4ZBIAUCqz
xIzyfPp/vg7NejRjDgBafGS36wb5QvjSNV64GXMFMt4XON057KozzQJdebnAX3ZHzFrEs/cELm9B
AwPsz2eFLPT2fyWKn9XNPRHXoAzQJKfkzrIaTWAFAtBVleYjuwdrxhRwE7c6w6ldma57XsyZqr4R
LsNwQ6/P//WT13LvFyZBsNKrCW+lTLHnM1MjgtSfcRnkK/9h3JY33I6kvObN7E3xFtUicBMWzlPT
cY/B3V0nqakE7MXnZy4NjdmX8y8v/PDcAkJhr0WB9u0M+12ykvUbKSe95ffP/1b46cBQLFp+UDuq
wj7tZ3cOdoWlCKgUNmr6ZFr52Z2j0ZQAnSsyYB6a8e/dOZ+ki0BbWJrwj/5RstIPMPkv6zwNTzD7
QZYzOhmhfz58f16ahX7OWGdwZsH3bNekDnd7hdQabBzBWuMa5a2VoPyZYo4yrm/gyrH97Wn8za3g
x27mLw9G1xUeiKrigfqlSY+rPCtQA/A+gTPE+wtIJoqAaV/YfmC2IWMuPI+JbdYgZGw0bsiY4FqC
FOYqhzHDghHK6ZT6QpnY6Dcu9wDtqL6SzpxRzUMK4zehh3NL3PKKz6wRq5KK/GthSiklYm0H1ZcE
z+QcMdF/KW739gPBxwz9w4f3yiRueBAap2aBP7kgACbQhbvDI1xpaceZ2ZHF5JLxZ7zem/80v/gd
WAfz1/+7wgyGPN9vkoGk6+2983G2fmJYec/WMlB5ERuAA4xXeJJQGy0nCsaJ4uW+QdGpjzdWDY3O
5mmbozhBU/bOsH9ga6vuUNpW8VxBarlkHdO7KNsZedQWPmQbP5D6yRdF2kcqZtLMNYBtpgNro75z
KLrWhLgC5zBVlHMqKBnJ+ahuUgK/J2wqiD8oCKuCmT0JrWQ+hMCkxs3AvFUq5lEwL2vQtHBtIXhN
AlIOQvOloidvHZlKmVBTtBrMFpPZiCC1ZLxM1GUv3hh7cJwxxKwctKJlY+dbAiZm4p321SIEptTW
VfQ2QTs8vDiRg2RYSl30ZRZE+EshPDf1p4GgQe62SeYtEctjyhLSyMm4wIIKYXH4Fk/CCKH7CiJG
9yCVKY2G6pSmhjFruMNbiUMCqgBZnXvTB6jotWgCysofwmdWg/WL8QnzOU7Wis1Vh0uEWpLAVH3i
MDLf7b/KwC4d5vQxedWfBn6UKUQdpQx0VoKaqFIsqpVAebHwbdc8XbFjKC7thN+9sNjSuD1juy6q
Lyas4Kc13+dqa0/cVdNk42F/Rg9ZklehL6sbmsOEQrwwXn22O+hxxr5e+vpFCVd6MU8tx6cUHpb0
lzP26BWxXclRUjfgHJt4hyKJKJOAeQ0SXX/GRIEBQsXIXQvnMc9sdRC474zeRyFmdjltW4a3nkUA
7Unw/i+/iYC+4kiGs0BL/u30++1NhPfwryNe9c+f/+0mMlEYtCmQWfnVD0Bmn8L63GRQIP2wCny7
iXyDPkxqkZ8TXgbMimpwJ5kkI9yU/oEdgCkzh89fzm3NUhUD9yoW7V8qeKluojBXqW+G+kIgMoZ8
qkbYBYp/LcUv3l+xNI2/OH5YfaJIErlkixWTPmo7kjtNLq3pXEoNJgTFvJIBBkAyofbvWDV0TjMu
9ZcmvRKCNQBgr16Rv/tfLN5x1CGWZOecnjvgnZl1jHAcpfuBIIhhKTF+G47U+0xcaaejddk+GgH5
y9v+wN95m0CTT5jzQOzwDdtH+YWvFoqn6Q+kLSlw6H0ticopJFBrMZBFRTLXhr22IH4UaLCmjINx
FWPmI59VJHeBH0MhlbSHmYDgUrgepTMq8GK2s2YmgFz7qMWT/6zRuM9gcDplI5ayR6ikgI4QC5fc
jfgXUju1ErrKrh3c7K0iXvlqeiuCFZh7DLv0sbgE9TkC23u35Q++dTqFUSxBoWdquDwkjqg/pvx4
4rxjF4srty+30KITaVuKZzOdfg3Zqbu0yaaDrto+slzLUU8fVXg8y1af84+zYpUfsM/1BEUr7yWD
CQ+Qjdo88fIMTHg+AbESrMvxROSSKW7HF0BFiX6BT0T9LCVH7Ez+HN1eMbfNJb8FKg6wtnnu7bh4
49tnnCuifrkPR+A8eLw+WGnyQ3pE8VQci4FZLSfueW0vFdiQyB1Qn7fBJB7S95p21KK996ARxNRC
FHbJNCswtZ/392NdX769K39Tk/wueZIbr64wl1MgDijTYuFbd6oKShfrZSiuC+kwqrYbgLcIV5bx
Sv4bF3TZEbdGG8mzwxUITL+69eEbqd+2NMftQp/aLDX8id283oLysmM30+0Csup5lJcG7lNX2av6
tj1RPbz2Cw5g3hM887CS+P0PQ+FreaO6aI9UF8OeJoarqnc7hC3alsaQbTG//NYZHwqBODR2Avra
mqFPbj/gResNAu0Lz5BmOUC3HBVpid9NVMr7M60GPwHvHzNegK5guWsXADmQGdMdDys2qesft5ci
/9/W4P9LnuSE+s2Jgd4HggygArZWvzyrdxnXWino45qsGqwAZ3NNUuSGjkv+jPNVdYp6V5E+OCeS
cJVhIkkOUbhF4d6CRUdWQJc+M/pjkF4MWkdu+fEacjVTp0vIINDuMZ5u6HTeCAc4sOVHgo3liCaY
9og6gkJyx2tDeYhg/4d1xnJLAhPJQY5QpyJJhXfSo4ZpkAZQSnZ4mlmxpBxNvJhYVVXpiTa7uYcL
HU8l+BK+rhKho3lImD/yckvhyTQfclbvLORRYSMcSJHCtdiH61MnfZTwTbDKVwFKZfkADFnRTiEj
MBbT/ldvOS3F749QEIS1pCZS6qLOSIk0YIzAGcJKIkWJRLpAIi7GYukjb0LDc5cea5jyF5RIB9W3
64gYTVtSnJ4xipKRQYR/2J/xeqfwYXhuI84lb8tKgB2FiG5JmeeYRulj99E6eFFeIXZfyovxKuG6
tIkO2qG0aVlfd+tInSv5f6pxfzeC/nZNGL/gM3zVV3TP1Mb19crPTnc6ZcoPZJynk5gIN2bu9sRC
Gvsa9N3kN6jX79CN242wocDRL43dHMXz37/9lemb/npr+/6gfmlJSHAM467mQY2HgZxZY897ZepO
XoieU/3HDPkuSeqaK7yQiIivnCANYj6yz+YiMgZEW7Oj0EswJ8Pkf6uEjSa5GrCBfvX3j3O6mf/t
42Qz8f2YGuWc/BtPHRkbwy4nTnFBgQ87Gd7/DwFWROsGydVwh21ypuJUgAsRWXs1HP3IxpX8UAG2
4l2e8Jt//9DU3z+FBrZDWcSzOK2+vz80MwmryO/lcT05S0cvxmKNVI5ANVxu3Al8CLgJfB3X1GcH
mo9pinHSnsAzTTIa64G/aUuHTusdiHp3U/ahvDExxNKTaKpba27jLzT/lL8KLyNBAHh54KSVbBOE
/32O/6VJbBZDBUVm9KCyw/9Pmyy24r/Won/5/J+16DS1QJqsssxHX8rL+XOgweIdnI5hEE4NU4eL
9I9aVPxvotEkzaDmNH7BiYn/rcMgY5OFPuFHFNs/KUa1aTTyyzvBQmlq8Y105ggolP98uZW1Pgh5
HEz7JL1d9nSnlpvTtzWaV7teS8dl5MphxCmORikvdU5uBHYBwrEVmSaF5RRwO7BLKEm/8+rCMcIf
4bY+YhnVw0ZvFcpap29Sh52ughFhDxW/CmjLIoNQnYI5msT66G7pV6RSJnnME6ixD8tHBflQyA22
mbHC5i5bP0exnTUEeNi9sMreknyttCuZpQDQ9Nxhr+2/SY8aKM/ZsKY7ZJR7GvDHzcIv+WF4kFBM
lDMECHs9t+cMLBC6za3HaIVJFpXPQV5kG++Bfz7QbjKfxPfGr24OhOCtdIlaYhNyaoGJ0dTPjNtA
ApQ7MONdW7fqSfro30tXdyKA7A33pBrAez2PzgFeCadYBnjdl+hmI9ta8W1P0YUVg9nb9yVZb2wJ
gJ3Oun2/xTCJRxXoOEBFfpBlky65gQzsqW91tMBECjeEblascie2CN/wihADXrxQT/oJLelQ1R+C
YF4apb9KnkaVTG59MbQPldpM4lvvRSpUjGvSigAW2uFRKgn+QI2gda+9qsM3ihwzQ4xVJI46dAzn
kUFKTE9hrJV1xA2jA/qdMZo28ue6xk1muSllhKoVixhTq+pPtFDMK6M8E22OSbxixhv/kKohg8yq
4rg1s7sj3zGXAJssDBgxMOTF/+HuPJYjx7I0/Spjs06kQYtFbxyAa+3UGxhVQGuNp58PURUVqifL
cpvW1d1RZJDhdAK45/xSbVO3b+7TvintQrgoBoAD7AuZBhpoRlFFq2Qs9pEPvJZN+VHIeSCi67Il
/mI9yFR65se6BL4pymedkqipD7yF9kC5RCZFxGbADZVFuUM7qgOZTOtSqJ/CHvVYiUIu0HkOMp8Y
fXwx5WONKCwhx2yG96Ms3YtjTBqzQgzKJoGkE7kqO3HcCgUWXcPTjxLUBHFrirkkDdUiz0BaV0gt
I8qDcLdsiQ2hvyF+oWGooJfHfxE/8VFjkvRjJxlIQcbq7SoInh8rSgPeaR3xiJ8x1uGGFnRFd2hm
70mZJTz5SjAq3FymcQ3mOPZskQzUGm5j33eX3HBFYQVVx106I/r8aT7BBqB2LMPHEC8ehcOG+Sx2
G2t6q4ethZpF2ZjtJidXhXZX9j3srNHNm+jtLjcmkk4C4AccCwixR6rRCukOk1tIKj3PiJ4OHLm0
sFJRW6QF93RAcMzztMBgoAf35WwTRXkZA21V2rjIvRFimj9MOJNgzDH/lEF7DNAPljLyEESUEQBb
8YY0BGZgpPyVsvmDHMw3g8YP7kmma6T1MY8y4i+wOdUQOcGXsY6WZsdKrNSQ70r5IPLdSKe3ep20
0+oa9eGN2uC9wRUKSKm0gy0Ta7QwBQ501vOt1HTaciATlXUdMrM5U6hNOmGgzL0OpYYf2C3eKZ+n
bAcdofzSLfveae14NkopG+nUOEpLaHFF/E/72BAagiN+R5HLFwTMWfFCl5rvIgnwDafeqlfEtRDA
+2ID0+9fYeJpga/WurZI9vKL/8DWgyfJQExDfj0l8EBhdOISZ0Hr206+RnvS41H59k50Ds4yAUJw
5UQAQ/YsMa5OLl+jvAeUg6serawp+uUBIM0bZHKT2bqC+3bpB87IgIzyHZk8okSb+6TYzX8TlTZs
zsPcK5EIW4yphW3QhyzLxA/a8lPdjXbnCve67sp30rhh2NDJhfJdX94rKIsII9doeZoMJwL63Y/Z
kokTcyHFeeEKGS6ZUbb4lC0GV3K1h3xT7qmKJIrJLtxaszWMtAuUs6nPVei0woKFDDk1Si6ch1A7
Xr/uogr35FK475e8xuoVRRjOrSCQltOF1S/6AqBKcIo8tWdzsr40zP3S3kTS0LVK5rIM4rWR6nHX
hGh9/4iTpDSqrGy3/VBfRkbPjsQcaRjPfY5jrCpJiqzkB+MzEFifcjqdiLwZlyKO478e9+Tfxz3O
X0OBcFc02A31l/PXyBVtin2j2erp0SwGcqkybriAjHeRn73pqeGThgdf1Oxp2xW2ybvU0hyTDzF6
r6RbxOWTdEhj81qbyWcxjc7X1/dPneKILaMeQAOAYNzirfwr0aglwyD9jChav379tykOK5lERa+p
ywiIZmbh+xTHp1TmMaBBQxVlxsgfpziNpFasP+Cb4owcfocUxT95kaCQPFesrzPe35niZv/Rr0Oc
zozJNImnjR/8lxy6uNfqrlYJABFQRxYQE4KxGgzkhDP3MjzPUw2OXwSWk5nt/RLj56sofs6cjubt
cZwRzRFum93IIZ4P2DNPMmCNQwy1p+1Nyn0ItjZsnVOorER8p9lBzbb/3OvM5Hc5ewPNr0uaNKf+
/cV1NuuGf77O/pev/3adWX8qs+Z5vtSsObiQr/y2LVh/qnxIIcXmK8U5O8n+vS0oFiYztNLUtHOR
QnVydf4buuZTcINsksDMXHCz/+xvQNco5n650OaXbkg8qyRUeZr+9fM/wHttWaWUTmQ12kzS3nEi
rBQm+dukUt1peKRkkk8OLKWl3bMx4seNxjBAIIR9iWtNzputhoQBbFcXmbGNXPuEejPaR4IBNU8l
3NYuo1340piLYMiXJan0aLnAdlCpwcIH1sgQcJwYB87a22yl0adXehxSxghsNRwABa6O0tG3+sVv
Xtsk2iSbl2KjJfspXFCmILT0pubBAeFBJSJOrq9ZSPQ9z1h/3lDkfOejmYiNnAKl8aPozXONdqNk
Dyc5jPJEGhQziDoJzVOubf3xUWkAuUUf+9Jdl3HezXzvA4MkkwZAW7vR2EO4i8K8WwUtk4pNYIUj
2a+NXSJg4ygEh7R5wXtJOfTeO3+1Gd7oSBRH0N++IOaDMUxgGprS/TgNqRslxJyo2NtAnbV0nePx
iif/IEf5Cf2g5JB3QTRz5Z2TeCszkCFOLOjRpQWUwxgbNRoe9MHn97AXT1VbbGV+UelJ49ggLr2u
nw2EJgNrWgAW17MiRWhNDC/7SOVs5bfhxos0RBoPk7wBRZ0eJkla5fJ0SQrl6GcWKhuKBnWT2Ol5
ZhutLVnwHY0JgoikjRIjsXUlZvUZ2VCG2hlQe7HN5RgymjvwDb98C4U9KIcSDYh11TefBoPgjupQ
u85fYiQY7d46kHoHVXEc9xoxfxYCpPpLp13j5NHMvoS0OdEFFzyVQ2tfZomgdNT7nUjgc3oXN4QW
sQ/Knz6NThQEM2R3t6l8kIbX3lvOIuwegMUZrY1PMLF5CYxzjmer2E4Hzbdza9v0RAKdCHB3hmHj
EwNJ9bZ1ECpsfTuIQeoIBDwitPely458CxpN44WQOiTwCz4A6nOtrQJeQcC4YbmtdJ7kO0YN0uU2
Vbrt8I+1JCEQ+EQYhdqviPuQ0G6C5U/WQ9CvU2wrcXssCFBZUbwUcWsQk78p1/0oH/zEvJazLYAA
iMb6TGNvU9MsnXrxQdSfZUIoaY+d32MsjZpwYchl0cVpglbPLN8rY53nR72+KtYh8lune9ckEuqN
zvFxH2bvXmKc0nYdwAZrw4q074C0wa+1bvr9GGo3ICpqjkjHz1mFCwN3kUrcR0dig1duhxZ35N7P
qEJCe6kVqkstS6JGCK2K2J2ZUsgpma8Sgv0cONrAgwzABhY0iM8P2oHQpVTypUDthB1OkuwG8LzQ
q5biYIYzPtiJunypmkufbmRWd115zeL3qN9MxKSboF52RA+mQJqbg79QMVYk33kGu9thaA4ACqPo
qtpFqk6tsRSkR7Hf0/+mux11YuExRYM6ibu++VIbdwnVY1Z7V6uHOSWnPknpK91N8OFBdxeXtxQh
IlEFtLehjTUWf+i5V3tSGjbbak3Zhh6/i6+N/mA+6BAMJGUy7KfQ3EuSsiEUrA9SyhuunJwiOTpB
/Ts0nQjqiIyithMkXSDupa6rLy1qLqGSMVqS3Ve5Ps7c5oP6hIjMEhyKIj0LwcMUyNtef/vnntOz
t1mDNZn53lmsA/T2F+c0R+RvqN5vX//tnDb+xPCj6eR2G4qo6oQE/Oec5lMWidsiI70yR8dxhH9D
9WYTkaXyMWBAS1d/nAeRroMB8jpRMekMjX/LRMSw8Ms5/fVHx1WOkAp6Xf71nM5CEjOKwiSqEE8v
da5CusMyy8aJNVNuw5OBCJw27oc5lQOHTxi+ifIGaGlgjx6jiaParcjQORK5SDZcf6BzPDKJ+2W8
nP+XZMkJZIOc2JHuZ3LMIqeVT7KmOXq6n9Dhgiij/fN2KPO6wS3TXZ5+JLqDWxjPpojAM39MNFqU
1w0HrA4Gc18FL0RCyXChHHmzFVs5VxXIBO3pT0ZyKmm51fCDxMSROFujXOxRfhi2Fl7m47aTT4px
OrXE7NjiB05Mb1Z0jOtgL65oJSHk/8CqSwTxh0VC5xoCWboizFE3Bk8PBDeZQ8M2tJHOYQK8s/T6
OX+SzQ/OB4YeMtnrn0Jv3SZu5xGYcgnnUo6lQSjUzXpjXIlR/7TH6a3wnmv1BkOy6AyMMPFSCvcZ
0ebUbrreBVfKl2ofIY0EW7qr6jXSwxBTDa6St+SjSZcNRZD5Mnn0uzXNPSRPqbOlxQbSKin6oZTg
JVxqYEFz4o12L6t7fDiNPT7WbzE6GOQ0UCf4noxXxLHZNqbyQd9JcwVuXCMbPWMj74nHbPW7cQXZ
kb2rCiGbCAegxEHLTlm7UUPGgHr+K+1XB7tOZfiN+DM8tcwyQ/1cobOHzVeCI6rieO5RwXY/oj9C
bI3j3YR+SuECw+HEB/zhxJEzP6ytNdyUOd0DqxCned8rh4DazosVk4YBuuISQQvXLwoL4zrtkqK0
I1jL2ClfClQLRJMm65xsAJKz5jiwgAhCFTcDuaLq2sBvRZDcTj0TgWMZl6lw/c8CUU+MHxT6Uh/T
15S+Zg27rVS/qrxcS1tUFpUQCnJSwuCkkt+jtomBc4OdFJOrQbF3fZRdk8ZVKi0OBjk68ILGEvUs
MBC8M+FjuksyLI/dEo9w+DbWz7ii/VU6HMP5nFlMTHTNoW8VWn1d7Lp+fSZ0IEhBi0YXVBPUinsh
mwJXLtfdppWocCDHQ9x5021+qznwmnAV5+8qZrfpNZypyO4WVgtLfsfZkGc331B5i3DJ1bhH8Q5z
PM5CcM5VO1Z9l1ubE9Lk7pjq55JZQcbIbYwPEfODJF3J0UYZD3wKfRxgRz+N1l6l+UuVbaWhVYfw
VN6V8TOjEXOQEfPep9uBq9W4WkrlWGGyCt6EWKLZfqtamasFLZ7/4Bxp5IfRy05dd7aGPE+QgtwI
HMF02yEJwwtvEpe14CrpXgAVlWaB+wBysEYaRdsj8Fhzy6ZNN5wC0EKuulPzkJ6r47Aq1F1DAxZj
1dN4i7gbwhUe3jo/ZGhWeoqThHV3JpG4JIigfcZ5HzQH82GiU6dZEjmU1l9acrSJ0U3t2HTyzM0n
WyKEkqmkn+ldr3jIU1pcp63qbxDCYy2wLcsGg4rbu2S0peTE/S6U2yJa6lSPJMc5dZlElZ6teVZy
B/yKEGWQE05kZS0fWaoBs3FLRGjNeC9NczOp0MX5i4g+eRIeYDYtvVyQz0A8L/dORKDaKOnHvLrP
6K0iqMKWOOgZC2b/Y2V+zp2rS6u56DaWES5t7g1FWfHkS8kQRm6tdQQuxscqcPUtevxN9kyaRhnO
4Xc8ApMrj6xgrW3lp6jZ+/HLMPuQXO8c3ci2tHaQxiswRx7zke/ErkKWu7iKorViAv+XazLiOE9I
JKG37QP0DBm+BUf/MQcbUMB9152rU7yjCobdBRV/TZ9x3W10aYm3JH5VdYySjiQ7zV2O3lpERA90
+dX1lO54dzwEcbxn1SrYJsQyrlwOIqyQSb1A354lCwK4CBOs/a1OHQzxI906rHoEpR8ZP3ROQiJi
yra5G8O3cENQtIUoAEL3xULQaTgVZcuLYRPKi0CwZdUZhblWrKfuHTtErk4bmSvNB6nN7njTkmuC
xLynvZtIvjabVTr0gcU4W6d7izub/25RbdxefHzbCU8WnounsbNWHjPiPSeeVdGoru0QhND3OYgU
DvJEAJTX92yHEdgp4F7mrTluwaQT49Z+bYHxDX/pzwGpwd4T9558RRoUsvmCtMb0Buv8CoMmOoXW
h9/dxnRvfdJwJuQ3SVmN3kfy5gUPan2KJFt95lFyZi83II7AMTs3UddpSB7xInqgGE6BmKe59Ibv
yXqd8welRWU33CHL4BIMdObhZtsOvZO9WtyCD6K11UxkWPzeiTXZ867vg2OwTrZy7oSn0tp6Q8xs
zk7fvQjFE3EpPPXbOf2E//C84hhOM3wBiEATH5Hr0lwm85PoFRxf19ZUpwvpAz+P1D7U4dHQLrzz
7IkmPy95CjLvVUOYWtkLZCGi88gO2cUoJzRPPhKVj8luXJ+2Q9T6BHkL3T5v23dllPFxELc5bkqE
tCVCjPk3wVHGBikuC0Jb2T6lZrKT/MbCMTF77xhZiIiYAyLIl2EokCDYWjPYgur3pDPlyTV9t8IX
34rXukebcO1MeK9U2M4I1amt7+bmMop2cFmQY9miK+E8Hi59fqlm1jKS1iYJgij44i85XerlF7pG
XNk2xh05ubNozcefS1svgaRz4EygkWjxwXh/wiBFMosEKcCFRZKE1dlKSJ4vRhj+vmWLzlGy4zth
tElQ4C1u7rtDt2ouaKLMYA/BOqe5OU3uSqwp6HQ2Xl/s/qiTTpY8xZu2OTl6CFR166xD8RqbTn/r
A7sbj3AY5NLlaBC1owL/Mh0C31oZhf1HMSnKgBpY3CIlHz5S0nenDcrhY0PPWrWn8YLKBo+XrjwJ
lbcw9ZIojxO90o1o/2FVZdeLJhqxljElJyteXDU8LsO3P3JA/n6S+L60IcJzLurooNvYG6tl5p3n
cna7fOHhK+pESzomFCs2yjceDAMl1iMhQAva6cdTPx5F0xW1I2ELSXuZNoX3LkHDjdotYFwi0nvT
klJo2tDeqLXCN6qnp5l22XC9wvHidRreIXaMJ28u+y2sLQKRHoX48Bm6er8RxKsVgJoShUki8AVh
nr4SM76RgHZz8uAwH2pOs7Si7ntckQQskHLa18+69o/O/ybrSkLxQES3aEnaf9nGvtoZfkbnf/v6
79sYYQUg8DAphIsDqf+4jYGKUueGKZgMLkDS79uY9CdwKAlcoJkoFueV6xtqqkp/og+25jSwr9/v
7wl+8QP/to3NL12Xyb5DRYxrhs//gJpG3aD4Zty2EDhMtoJg+wQ1exuUeORKMzX4BiAigUoDlaMP
EU91FqTQTlSO+Y0lHMJ239K0rl8rKhkq/KprMiSDalNMZ0j5PL6R/8zF3CtbrLei4BJo1Y/A/eKx
llYkHcZdcKhU+WKpbwzhjAPGJnBH8ZEMkyU2t+zsk4BUoY5AZRTNQ77TNXP2MDZidhIRknczPqiC
q+CVFNw03nTKnvJaxow+JAx3UPDaSh8WIvspwUVSuTIIYkYtXStuaxCeili6HnZdC7FcJsFSh2DM
OcpnpljloVlDcyvCPo2284Mx5TNV2mx4Ks5Db7XMifw1uxfWCR4t5thtDc6EvMK5glCP46ZAAdsD
6apumw4kRzE+8Lw2leLM9OMzwhC+mwRn3C84XkZGa+wbioebwVoHHOI1VeiONOs8o6eh9xG+ZLOC
cJAeeUS6HtKWiB2V3FpLhJlWcbiAi87/3y90jrqrYHG04vzDQVOyAwOysU3hs2ma+ak+CpkT0tuD
szTnQCF/giwF6oYLIq8BrHXEughgs3Alw716SyBxct37J6sZPhRVfJGpKlUwdFwtOgq6qnDOrD8U
hRAjb71ac0EeSpo8RebdbatremfejPtkuCLztFgH8DNMoH5NtR+mZ23InBJtDXrKhqT2h5WCOZIs
wWzdy92JpTdKl9g2Fih3cEIraIjfGRexSiAybszH7GZAts9RqTPQTi9DCFFUdzsrat4t5BZd4V37
8yBSlsOuVCA04W0uCe3GtteCsg/RwZq8A7bygCqSimyOclhW0kdZSQRvvGcNGV6HqtkJ1aPPUx3d
mnIs4idSKxL1WUodQrFjagyJsLKWwrPP72jPoEl/b79gI8Yinj5LQAmIVEkQWicISb5oL/FdTM6r
bQW28YLUcLi2d8AHQ7no7zyG3qVXOvITYffMeRFmG5R01pXJkGaR6JF2DhOYuDh0E9EQtokOiZWR
RF8M7RT43vv3ZCudjQsXN9+fsZj5yrzLJSfctGhoIrdD1eHZvrCqyKJ4RVHLqilmDnEbBm+6qDme
6c4bOmHLolkuaqB7gIkEBTIhbDKBWovxFRMurD5aejpnXqRwWcku6eECE7VhR+W6Bv1Y6p+sSlqA
KoMelRCzLIhi0vWq3UzDaRgGH+2fsdFSlsHpi5K9B3iJYDvQLg1uf+rvJH0RfwxHVVunBEcyQIyz
NeEmVP62r+eZWROx64wHuQsv5nCWG8LBYyjoMo5eKnLmiOY24Nlzio+HqGYlqFieRC5ksZGOuLlJ
WQl4t6tTlvdrFWB1YgyzwmCrlt1SKY9kDAzE/o+LuOOfnm8wguBfERU0pl0Gq5b1KstAq12v3k5Z
vxQxDNWYUBl0jNcGQUnajDuLNzyfksFVAI7bIb/Qnj0wxSAvinmKJA3PoVYfXM1rZVsLdgq/vnID
MFXw3CtK5TGmIFetV9ASl38yYmrqmslBKeOs0f+bsVOmIuNnZpPMjl+//tsZDX0pwUOCcRKv9C/j
zXdmU5cgFKl5s2A34Ra/n9Hin5zAxr9B1lkg+Z3XJKJp/vvYh3Cgan+P1xR/J9B/euG/iqlbE7mR
6oNlmObor8Gp0mpujnoOKnVetg8ybxripRL7GUGRFdlp2WcfgAf04ZzUPdcmnBpjHWhXJXturNda
1eAi7iRMF6rn9mktLmR9Guw63gYepEpLozOBcKNUENdt0D89tCQvG0q2CaRwDpQjqs5C/lfS1zHo
56KqZl1mGTxiRa9anSMw2PbNuPRY88ZjOAi7UOfxTStNWQDfCSZbTTQJtCVnSxRsn6BwKcZUn2+e
cgxhHHU6LOSrhGVFERypGt3Spyya9SQhr/0YBDNggwSurUvsMCvdlgaU76HWUUwB4Wj4BgeXHO1L
U/nkKWkRH1hls1smZZQ29FVJHl0w3uK0F4nqI22+1e76KXOlGM101S+ROqVo5Vjxw5i6+IlqlDZY
9t7JlD1x9vWYIUymC6ZGzlzFWBCN+f0M4eEB5jHaoHLODzmkMvVAeSbirzMkmEn5RaWvdgJQGsAz
VTgxlNDARG0Zn5KO0uk+DfaaIJnLzqsOgwAiei+arGeCfgzYNseGBE5HyEK3wq6qgo+E7/W8uvMP
kjo1sJh500XGSDubQVYh5dwRddJs6umprVfdsJZ6l10pj/FcOkK0UrqepfCti959oM7cTsA0Bdt8
g0btXuWbf+73zYqWv35n3Qn8AtjbkFdgkCeSgWNtMxyqg3BWPqxNcZ+4vbwojgKHUYeGCyEXhdW3
cSO50etIyReZptZqYv77mF4Q/HXXTpduXyVQnrJQ4ddyuT7XrQvsSTxrbHyk1ruYLkOauYieQvTF
pb3L/b3xSehIHgHS2kq0nrbK1nwqzxbIG630rrBKMreQDp3wOMEdtisv7DclOvV6lvsSm8Uw69my
4fjJ5EpTdFS4CG061j35Qh+JzNChNPazoozLSUH/aOl0auvvE30LQD29sM2UZxeTsEkCFpNhqYOy
qSzzSUoaaH8qC4MVW9kCMHJlwLh36JGNS0waIeQik+FEBdtc20V0ArpsmtC1kyjVgJgVjXEEHZge
Fv60VpfaXJGniC+Zft+hX5AB0HQ+VAbGAwlbpnxKiTUU0BKbbsUKB8fGNd4dEprvmHDXBZszA4FO
EMYB8LbxnhLghqUZ23lDVIrNHc/fe6zoBOk30QVPSDI3vLnzjXWdXO9dRpUnr/tHvm3hA7iQa2Lt
ISD9t9GzFZJIPAf4p6N2vT8rmCAu9CNHpwDZ/h4JY5bb+nRluKoOsgNMZpiOcq+A5a8mN5hLB6QD
o3X+7D2Zxhra/EGn/4yo/GxhLkET69TG5Pcc0G4e7A3j0TQOUamS5iLIAH99ar0Z8MNWL+xSihn/
ySciBxbrISIe09Ko3/0vHOKsDPt5a/3t67+diAjH5lIqvjdBVz+7VOEQdU2RUe5I5vzP801/4BBl
Vt3/6Hk4gf99JqpwiFhe50xzSE9KUf9WPS9yop8lZXMGooFtASMCdcC/luJ+B2ny4a2Vj2mzUomk
BLD54Q06/8sa9H+yNj3nYdbU//N/5zP8L/+dXxIVviM+KQ95H/3/yG04rjKwkwYMpRQeUhCVCGRF
AmFJ9JV8N54Ia0ItwTK19ESMjayz+vAJwIJiElEvkBeFIA8V5W/4jtiLWRsWekl8C4iiHb1Vhdsk
W5zwpM+Z68G3fRwH2q3DnJZ07+Y6bS+xt55opDNd3zoW1omxPF8QtttjUSKg8C1sFgY+ViogdFvT
7eKFsnX8EMXFwmpoc+9r+7pYkCz0r1D1/78T8H/ldRXi1gjAIMBS/MW39B13oykWelIzTsytePFR
4/ZPY8UMsqRoxQv2Ne7yg7kz1zq5U+k7xSl//XuTf8c0uLB/eCVchz9iGmJRMS81gHgJCxCKaPzK
mFRb7Ji5xX7AUM057UFv0Mcpgocp9V2jP4sQIC1EyIz6MoYQwiJcIIpF4/jXL8+c4aSfr6uZ/KdV
m0gQlZtIn6/vHzCXWtMLpRqAN5v8UDIAhNSJOdJd8GTC3UyrUqVQPjunV+3JvHQWaC8Ey2kyNmlz
o9iv5Pym7Q/TGo9xnrFsjC8D6mWICtP1xlUfU0kKb7yQ7oh5wxpprZFipRBfGUWjFZWhKoSYAjE2
9FsPmsx/K4wInXrl6NceGi3Zjup9L7sp9Fo9fsq8HzS6Qbz1EHCw7ZNFoYxF/MIZmrVgLw0JXMf9
iZwT5iKwfSLeKM5AtIL2rXISHGE2+ynfgdhlF5jVk28V7ByRZoVDEoU0OcidF1WxTrIL4KdO+UUJ
72+XTfQxKBiy1zVZ5No71aTdXb8yL8qN1jhNfRP0tQIM2uz5+4SAwdwwi6bBFnNpfZ0DrkFXhBWv
Mih6p9KfY2ZMUngEIsIwF5CYUZ20+HPMSL1YVPcF7awTyXX+ug6XzJAKYAhBVngzuiVzpCitLIJ9
SAAHNJGmHSyq8NDgGc8RrzatuwQTJnwUjL4ne9Jhgq2prmQIOKuuEalbhYw34vgkOFC4agyvBC/J
PuyMExcrLK6l1rtzxnGGiOexHt4CYzHdJogrxEeQIhSoFUAx6TrxzxWdadH8O4iSK4KmfBF/8SzX
Yz+tMBdBVC35H6ft9mFC9WN/aE0kUE+I3aRmAQCHF3/qv3g+3zRidBC5cPbUgpnysv8cezcd7waK
lVmEm0Wy5AMjzzNysLhZ0Iy1+FGV9ZReZvaVfqvE5PVliuORo2dJ0S5KiqUcq18sEG+wnupL82C2
tkmhkzwHYzc4RVp6d2YPCBQmlEaIWDMSX8ts3y1aX1kIOR781u1mGn5Ve0vW9D5/idLV2O1oo7Ug
MUM7RbbJW4Gw0TcP3KuEk3DR3adid6H5mktmSRdO9eL7m3ZcAYLJGMx9R99xHWGJxjDV4iG4IUqE
fCOVDbKdH55aPFSSD/6L/MnFA+ZUp2R7LrQWTI3haUFQCq9VvfB/vEPzwaUaPXdnWGzxFXNJjMXi
k6IMssme1Vea0YR3zEYAKz6qudZG9NcGtLpA5lFGys3ZfVAAA6Ong7sxa2bktGFrHpb6RzFvM06o
OrEwN3t1j3O2mOeIcAmDi3irXBv3jU0/TjbgbNJd3scwX1sON+xaiHbCB6lfUBNbYU8BEaguGx1j
V+uoROQY12bNtI9dgsywnf6BxE87tMt0L9xrh/odhnKjLhGnHdqbdaAwbN87wxaXck42fbKNLoxq
bAAwcw6Dvigd/fcaBIYQQxgdE3KqWObpHecWGerLUV+Z/r5M74zkIaWiLzkbZOE3tky5QrU3pouZ
nuLyUdEIlV3A/RwzF/ilO5Qn2oZLjgpyx48NrYvLBnvLlWBCy9xJ1ZHyJ2NYdwT1Uh9IyHi3UcKL
p7sh6PI7OpNZhisSKx8/UPadDF/wl3YTdPySB5FsuGP43gsbAt0VdZWDLg+YXwiJ+EKCOeheLK+i
Yh2M+1ZYt4BC5BNQ5ojJBT5F4BdEE9VBSw5BueJpaNzj6zCgwKJxjXAWwI8/9Gg2ArhIAVEi1h/6
Yf0tRzMmO9BXKUd2upg43cfFoUaTYYfbesUhY8Eyc/RE6JEM1dXUAojPBow+F9dicGgq6IedSPTN
At9x1W1EabQbeeZr7f692pYnMpev0LogaMaria/6I/BNRBcfsAxQhtu6PqLrnSaUwDyDjJWhuJEb
EueAQkZmYxOdr6GQ4c06T7CyMmWIL4q8T1+bfbOpymWTXHNurFFDrUs57oO5bjflRsE8tDefWNk6
HqHEKMkG5/yqJeaMilqEAJiFLvRAN3fE1WcIPVLrQ0Y3MKIfSNERZNX9gKogRF0QgVJWVxjlJjky
t+R0Ypdb3SQp/qTJdtSS5MRTxG4F2wDDU3xAPbYcOtDNe7PaEsynh46GXLMl9M0VyXcMCcB36UbL
6i8xguByiURVvEuiQwGl/FwgxSAQvj8NaDNU6oezxR9+FMViPyElGO8N5dXKtyWNdGicxlODHmHj
7VlgD5B1pBGFNgjeLS5skBQ6KZtln7yqy/ScHdFqAIsu9ikKq4tKAbXsANC2WLUW3v6ad3cSPXMC
6gw7B2ixvWYlHPjd9+eamu3UYtN0LDpCOEqRdwQCSRGRdQ0DuFZkT7TKx6U9oTE66B6wP09KfuqD
FZDwuIoejat3Htb1QdnRObrjKvOvBY8fCi4pOuMNwb3zxBGZb088d9fpVcgXHG2qy+Axf0Ba6gRq
8r0hkRvCG2sZP20BXJOt6sDRh131gACpd7hArtK9LiGK4VG7aN/yR+tuulXvvvbErIFax3JYpKVT
5btic3/Pm9+JDx3bsr6W1+Jj/8YySzRoGNjqC0lOgu94F31keFhW6B/wryE89hztObPv6zelt61n
qpBJdMR05Z9IEiz7FQT2iuZuPz6G5VsrfpKkdC7Pw0NIR8VZpPqyjv/LXKn/r3PlfxYu0i5+ntu8
UBH6zuNmqqx2WaPS4kiMJOMg4iaYkMMp1tKr+dVR7pYbVylda9k7431Q3ELxy1S/0kMRa2+Me1mK
0xEdlX83irtSOnoS3rR1O66peJmraSkdQwOHKFg2jhjkaKhAwhW+Qc+rzYde7hSdPXqdrkcomnjX
o1uwXJ0GvoO4E2UmM0fco2KcnnB2SvsI7VitbWSeSgqn0V8Ps9J/e09+mbUnP0sDP2SWVTO6FuCx
UI7QohG6o0MGUGBT1uYHZ8a1r//uP9T7xbhvGeSjKARAW/O6+ldaX8liH/htT//567/t6eaflFab
QNTUBsAXAzX/R+vLp2CbceVoKomA8MU/7umiAWRgqXPp00w7f9/S+RrYaIS+koFf62+FSc1Wot/X
nB9e97ww/rDmGChfitibhVnirfZP4S6v7OEuYBVInmNwW33JzZKjn1nRjEMiNPOxx9izONBs2oWO
gC+8OjJO6dhS/edJXbU9AgmSnKrdZ2UVjvxsfhjHLGZ8yiDStG0s7bzwqHilS9h9bYxnq3zwzI+a
hDqTghd6pyez3U6ysEnjLPzXnfBPvSJNY/7lo/WeOxT4zf3VFanPF88vV+SvX//tijT+1NlqDRCA
r5au+er6xqXwKaoj8BX++4LkUfENOaLz7mvpHQnoNFn8dE3yKe4apBMG4Wh0nv+9kEyRm+3Xi/LH
l27MF+0PF6U3toPm5/FAWTNl1OuM8p0VbtyHyPEXO+UE05nPmeQ8tkNUNPdiubTo82JJUxiY9K9K
Yc6u9pISx28cR2gINnjpToLUIGuTKHPqvcsNIeUh5MJa3hJIPKv3wi0BrYSjFMaKP6QI7dIN8bI0
4cJ8r5UTj3baruH7QpPkWYUQv1WcguuMLmoJynEQDKX3fr8O6txRHjGFE8g7fpA1JDj02BD7LJE+
XjhYhUB60SLMYvT8MiuDr2O7kwsHC8p6vBXb5hLnl/HWXKotFd8R2djv/HAWsQciOqKbgYyVP+e8
kgSI4Z/90J6fqLMBFv/s7GL4q1tE1LnQfrlFiHb96eu/3SI8mWXQS1MSqYf89aHNBzklqIDhNoI/
/H6LgKAqlgIFaZCJMt8kPz22dT5MHQ3xKxJf93eMlOiIfr9FsHtjEjEAeCFaf3lu51oE7zYidIsi
xCr1WF+IkC2RMWgf4lW/n05O/CDctPf4KH/JNs0yX1N02uX3yv/j7rya28bSbv2LMIUcbkmAOVOk
KN2gJEpCIIhIxF9/nu3+PC13u+ZU33aNq8cqmzJFEthvWOtZNMvy6MESjXLXJMP2jPh2az7Adr9p
4VKGi/5Yk9AipMHtpfug6mGJh54OxA9SFPNxji/Q/219IWTHhsi1w8SCPHX9oBl6fCTgMsoFhL+b
uunRcZQrkHWm5JqzBpEDeuxjdpOZ2jC18hdGPHsOQq8KlqRQMwmCogZcDEhXzxniViC2iKNzdniM
w027SmEEYORCbjmMRBxcRn21j+CY7lILu8RY1lz5SsYt4oEVYK03bQzAA2GRVi5ogI8Z9VbpWeHc
ydaWfM70SwbEgRFDwcmD2AVWNuXuKWs+pOj4wKocTuQD4VKgqKiVMs8vN0xHYaDbT77L5MXVGXa4
gAEeYOMyeYybEtaGgNQ+0TSp3XsQTnowpoXjItTCBWJqF+RTuFy5B5nVmxOuuo8ysacYAOh9wmoj
3J5Uz9C2nHBqmyPwAhMURv7ZEn9VecI/bW0iZgcU2COSGg6kSK/LJV0IL1X7UkA09SlqhU/07uAD
EGherHZlzUL6LWYXiDqJJlZiIaM+PhqN1+80ZGtC/vCPZAPUVHRiC5QNwgEHGu1ZVefkWN3AtPJ+
y4zF0+stvVrxS8GKBwBiuWLKVnce+rMKTDtzLLubTQrsgqj7r7cFE9MgP/UN7PgdscRdhMtmJB3C
4xBNov0dSfY+VkZAqMxODOfK5lr6bBRnlnoN28UARB4DRRecH6iY4p22Uk/KbWzfPNMchZNgAQnG
S3b3TXZSrmBEzvVUnuau9lS3KGBbdFfd1OiMafeBYTj/sHfqSwG9DwMGHIRHOWkZmKBIxrrOOszK
GI6gxkqiKVM/LgYICsTDkINMvpbkhoTxSQSbwcfHa9cua/DHgF4A/wz7WttxRGCSvV8bdd6ZzPzZ
q60RG8OH11Isl/sAvF/0vhPbxvAphwvIliFD8q/5l5gUMZvsefPMPOx2r2Y4Av741QPK5YfohQu3
ntyyEfB1firSeKpqKqlrkqSDDzyeGup780geW+2q/qhC6TK7v3bPirEuTtpzvmU6lbp3+nq1u3FJ
eL6PVi2cGOFG0AltPfbS4Goxl0Q0xJGaY/xhkzvYi9wXuAwN2f88jp5vj6l8tIHwMZDQ1tlVu384
JyZ+JkplVEmJ26LTITCduUYn7yt7m9gbpkPia+01u8SkWRQBrrCXFtpnMQmKeVQR/8ag79TI+7A+
wRp4bc3Zox8LiynnHhQdxRonvteFH4V6ygiICxAuYoPh1F2N7sOusKeP+g3GLxqhhlzGlGmUdYqx
Kje328Lr4Vs4OqqJj8cQuen9mgbP1m7IJuUkF08TAX+FfOilnEsJwkGSspoXmStOi76SaOY/w96x
ns1ldSww9X5MawoJGJz4JJHw9+9wDdVFiJ6BVEEEv9l7b63TBbkkEtkfg08CJW8OAMmyR2nJ/Q61
P0B6t4wvMa07E7kG102XB3M+OsInTtI5k7IZkGMnfy/NJ3LsosHyAsKGGMShdysP7V7Gf5U2R8e1
x006wfdRLVj5Rt0m7xhlrDNgCx0sILCiLJxTPuX8OxkuVzIK6Fa5kd8JKq89lPGp2DafjHbb6FBW
J6JzVzwNjxqV+gTetk4SwsA03pPaRT2CTUygkQ0QnBVegDHi484YrsL7i/0UhFGva2uFtIX2NQIs
WbF4cJl83cAkETRG8SMuhKrcAsLEzHXD75dLsfvtON/9fRX4Q4z717rx+3kuerTvdaOmD4oRNPT+
ySramGTrjAx1lO4q0FjtW3RQ7fHtrf6qWkIO5hm2DuYteBKv1Zt0KQ7xfdVCD0s9lUgKHOMxbnbz
XJBs280BOw7yCitGUszIUVZeSezsxlboLK876SydI+2AWUsbljFXTgKuAKMY8L+8jSaY+/mgIOY0
s1dlUc0DdkWEt5wzFgLsudoFtvAgPWHW8BGbfDL3Ep8vzlbUodIi3CQjZS8fwTM9plnwYqQAdOfI
z2XsOXxuyGSZDxOWFOVLAouqZwfxEGEGeClwG7j9VF2UL5zUkNYrJuNDdG16cZrhrpyH+cnRd4ki
klDij2Zl7+Wpyeh3VCxveJ7hFOwAgPzbq0uDlaLw6jIT+PZx/A1gGkTf76rLXx7/s7oU+3mVvl/V
cBVrvwjOKTyx9iJzV6g+sQZT2P1swKguyYD+kyJDNfttKMCkwHRQif9IHXf+SXWp/Kb/QjXAc2Nu
AZpGWJC/X0fVf60daQ1A2J9Kzlq3PdPYZGTnKdxPmJNvOD6H8j0c5shnCUnKYVtgBPn2Gv7mkiYd
8Td1LuKJ/74J4ql+awXb0kQKnDGfYA56vAV7n6BPfWFVL9HSBMcbS+wRJ/U6n3AyiMAsbtHbFuuY
+pZtcMmiKMKZKBa4cfWF0yxuR2Y0y1FPO5NHuW12+QfQPAM+Q70I1CnhWEY1i6t9FK3THWa8QjlG
S91emiQSvWVAAoAJItyaICdQaUFLJt84AAnRHelvfHs5/kqRdA39F8e+LMNu3UnKodhb0riR3FJe
5eZ8wjyaUoIGlO0rVOOoO1ThE2tIi5tOmbxhCFIZ7zqkQBOZ468eLCSaHYJpgLhdfRx0D9aI9EyR
pyebxN/nWwVOhOQ29giwQUWXWU59lfAoEMlL4ZtBtyrGN591+DnM2OPymiTmGqWPPg+dSah6Ze9z
9rI0C7W5nb3FzsRun2zp6+HUCJbXwb6LxF9TBbrrlp4ytoJI5mMSjGJdRNmMRaGKTFjh10ZHy035
39YrAz5FtX91+mWmbO/FsojXYXNU8OmyGhCmXyE/H558LGr2c3LNubWSo8fmcFRgX4qwQMIGmVpw
v0CqIprbSu2rQTk21CdOFXKHNBM3XeCbzwiOJ2yjgg5rFwZ1w9jz1RCZ4xtehECa98y787ddjZyu
nuLyrfrnkrUDVRmZOTNoK/2i1lHeHSLu7ywCNWKSZS9SdtyDI4rpfHR7kSrW8piZRpTZKso5wtdI
UwgBQpBxnEDKSKovE8dWn3G8OB8tXimJ6rWSz0U9T1Ws32/YxKSH6hqUWv1Hhei+qwFxkBRggO7C
jtXRgVD/S+ivoSWFy1bbSeUOvLv0xcpVfYoIYqZPITziub8irMaj3oDAPfuz/mWY2sdhoxysnl1+
e+0/HNmr+bB/6EfU17QU0ilb5efqhUfwTeBxkrUTwchB/v7aMtCGFviKca3fCpvfl7lqX/pLuMlc
nRrbkxH5jejLaLKebHoMYsmRQs4NFqU7qCabYFdDhXN+fIWmmt4B1/ULL9MjnfalC5aRlY+VLpO3
dGNyfWBkiLBNj+/62E4mN9UNMXtyVGN0R/0izQe2CQ9XQcAoLfOpPkGEPbnbZCm6rC/rahzvpRcO
Kn1AhzYK17oxRWFRPZaIesp1Ms2ejZcMjB5uOQLCpRmlEfYsojfSRSZ+B56vjeaG/4p/9hQHrElU
aiMU4VyURItnEumZr9HdS03CFl7L672lABJUom2V7pLgIL5G8BGUk4F0h8Q103P6mOaXWP0IvoYt
9teqQqxxqkBpN89yP2/jY3nJAIrbCxsjhtMsMIohJDf5KICpERiTlKuKTWoYTvzuMYor8qUoKrGl
3F3KxGyrPucn2Vi3z8lrB8TDo1itPUwB0Rk7i1jO6Jzw8HY2j2oK1jGggi8XVTlSp/AWkB7xfJmR
oav545dtVbNBBsT6bLUXkeyl+peUjgSvWkZ/gqTiUY9wP79L3dwe9lhcKDlol+CdBPGRq0Mx590H
hQdSjcjZycaerGMWqIDMu6WwsU9yl1IHBSf+Y5eSxmJ6IGQVBRFWwQkbJ4ZIWacpCOm+kPDQLiFL
CfsJgJUHPRpKFeXF2ilvQUJj5dv6FFSkQ//T0N3pTxbl8mMaPN1n4RsqjVW+QYXqSfNgEoEwuHky
kpVTvEw3qEoQr5wMYTGhMWWi1lzZTafNtWiuXeYZaBDSUYQydY9wItz3lGxH/6Ba7OK2fIKTTUf/
KmWnKCTvMMzdSugTGHnwXwjv3KvIh26QwxJHmgQuc0uPrMaxZaZrk9q4Jy6KqUz3wEpE9Oe/uZqC
bwdJjN0FkBIikL5VAn+vplSGZH+tpv72+J/VlPMfBmCm/HP2LAZyP8fZzn8cFbuAA15Z/tUaANnM
Uh1H1DgUYEQN/LeY4k+EwYBvCKqM2u+f6SD/UDr+yjTnmbMwopgycBD+laVi32WtqdhKLgYJOH3P
cAclLSMutYV+gTEn/+ie9EXfjwk6LiBpsTMOy1kQdFywoHlmJIhfKeET5DRclpUOPumqJdpElYVi
PGHmIxXsi6PIzIj1ofe9g62628+KfePS5OOYxs/RI2SR301ugT3pJQTMdecK7VUuATtgul1+igS7
glW+YtIqOdzOb/AfQjMgjAhL/YOoPi0zgAVTAAZzS95BXxEYsWRaV6dCW6bdlw5COA2nev6V+u92
MitlcKFznRhletUQbDPynAUz64Kp3MUoZ+1tlq4M10G+jGv8fpbm6oYrZnDgzt698qneizORXAr9
uYJH+pyjnzuW6si+fwUHY0L20rHuppI/ZsAx+KIS818j36uZwi1kz3oOGB9tFcW779muB/EmU1bE
hojA+2ZOtRJad6/CGK+33VHJmK21SfaeMPF5yBJDTGMmqdJKtexNGrUfVRzNyHZZG9awShsyf/Xr
bdVT8IAamTX2UZPux6pXVvmw9q0pJi5f8xwRe7VO5H2krAZkGVJqbPEtz/HDdSh9YuWafXDYyqVO
XURhEXGGqbH5Wg7KStMGXO4MQAtt8gB1rOM/wImpAg+zto6/+uFosPiAwLZGya5nDz4gob0oevO9
1sJ2TA2WTG9tsVTt27GShoMtN2do8MSrYBTkLBMqdtRuswYPhJGjt+oOsrCp8yT8RgGLRTiLKb3j
32CBUrmJcT+aafKhW2noInMrEFyRg4g4wDfNL4BgDuZDLFCx+FDLkk98pUnhUcPAs/Nxx3SFyFTf
GEmYTzh+4Zgg44pCwsF8jj2M1OOoykltGiTVrbM/ZK//1rWfgR2J+DoVj/MPnuv/3GmIjulvO41f
H//zPknXqetsC/67Vv7zPknXiZFZsS3VEAZoEZv3res0QBlbf/zBt/skenFW1Nx4wTyqPNT4Jz3n
bxCkLOBF82qhk4dc+ZdGb9DsVC1MDUgtVYm1Icmsch9p6zl6iLuXKuuQxagd1w9PdhtGxG9q9K7s
WxeSBIKibtc9ThAYCmt685mi+6/MuVS2eTQp6FqqT+bYg0Hx0x2+nUu/6VCN3wqZv71h5l+GTlIU
6aVfdsMCvpqM8iO9poYJXXqmnmiPgBlFYPLc2+2r4b5Pj6hRJw9HyURtR/EuTbNDqe0e5bI9VBRM
1tKRGOZQhrHPEY/rZ9uOHct9I4o0pfl6DK7/aejbUp/bCdOrainOiUVu70sLoB0Sd8ja4YfdrC18
tzUCn3id5LMuxwyy4MIF2cR/VcohBQ9zv9GqTwy/jKIEBysncAX+0oyUZ0o8e0bdVnN/M5+Eak4a
xy7xByB/3kW4a7uvxwIBVsJAmrbhU3IZmD6R3yL5E8M+9NG+dbJRbp60lRIzVFsatZcyJJefajH3
NF0Ra499xP4yj9WEw+bL/gTKwTrgCWINZ1VM3AzDaZAmDr0zuu9e7JjKiZBApXN9argxS5dB82Tt
YkV7cwBKKG2MR+Z24ROrmtLCpEWUEtFwgP+tCaP7ELAUCAhrcosvBksGsHsR9ztcYcLtDETLDScN
6q37G+QfxHFb7XnAkArKHOEyXJsP+ZzkGMW1FVuyEsPwUgEVwj7HWLFHaOWFBnzMuK98HVaZui2Y
c5IdH72RwydjDyZjmmkL4kBUPsJwrnrNGi/g4K+qVSG7GLUH2Gk9M0QUn4o6N9v3nmYQrOeO9jHv
HwAeo62MSSmHxUbi7LLK/TFOAQkiRw+ZQ6XrzGs0py4sTb7bfUWuY71vp8iLT3dCBvG5kRt47txX
2UO+wQKr45DVGXY3YrWRs7RjeFJzShOStFOf/I9IcEQcMZRE7AubRDa9DKoI0858yaHrRrv+2uLe
YovFFopldm0oM+3RTAJ5rxwz9ohEiRnhK5ezJbud7E6sJRZ7LZ7AH5UhoHD+WMzDsz6eGfJL98ES
pils2rERP81C5vLBTUXNQF7Osh9eeJGlZVd6dTXK5WOXIrer+Q58aoHQswF77EU2L5+jAn0aJB/B
vdF5k3K4LrpM7JOBmB8PGHBUBhqD+dKJNmVOtXMHGcsOMfnEYw4HktmttPOTdcUUxJKwjj1FDv56
tqTavGJaUjA14a8FvNL6nF2QuU7x+/H2zR7hZ/mJ/YSxi+rBiVeX2PkcdSmXU0QAMgMZgG+SK7Pw
3978vZZs2Av6zwz+m95r6+O9wIS2Q/XItchno2MOhJxTdRBqcndD8ckcAE2AckzKw+02idgvFWKu
HOdjash5ISNdBAY2zve+cjBbsrqoCd2+/7qL2VT8hfw0eyk+nC++FDg3lOYsXHyvQvyajF70C/K8
lgzJea4c8WWUm0JfacE+SWZ2h8Kc2OuF46xZaShv7RatH8JTPjQGMDCxsRqH8heOyW6dbXlBGkST
q/uLjhJ2IfYn8Lykbkz+wLoli0BdmCGOnbldvQAgcBCPyjtrf9/5xbEont3sJq16NoR9L9YsGq6C
euIz0WKLJ0GwISkiUB0iCki5zMUurwHSuU6DWdfMnM+ISdeTecAuccYbN7AR3nGlJDMLjXAgFuDF
a2VPMmJVExU+H5Xnnd+nGoOE+CkncrNZD4AxbwRz3mWx8VGiaxwvO6Lr08cnKXXiTwv7iau18x6k
4tQM2MkC/ze3eJyD0KdRp1FC/MBh/s/SxULU8PfS5ZfH/1m60EOhdGAOjOjhh1DuZ4tHVWNYGMf5
F3+omej+vpUuONnQyf2AWn/v8UTtQm7On/E5/4iXqdm/HVP/+aP/dfMkl6ocNUE9LCiuvB4eE0s8
ndD6nLFXe9GyV3VtmsUsuTgCNmJtQmEE/hSWEbHuTlkOjpmvSFHqJnmyveVH49M6B+ibmul9Z06C
KzpwEmEb70FIE0ki2ZY2KZUm5n0X5EchXag5HbqtKC7Y3gfyWxAPQp+QXjMGIKEswTBi7EeZ/Y4V
rYH774xNNqMZzOtxFMws5YT8XmHhEzEeNtZ6g4JjovbTpJ1QDeD1uOWHNp/kX4gB23CB/wNtbZjP
8LQDiu5r97bP73u1hQDpWsivbYNLd50xEvFdps9jdmfH6qK8JkvZRyAySSdIBxfVOoBi1U47f2xc
q7E5Nhd3GFH4j8SUFGuKj5wj+QpW0Um+LeuXXhQI91kRXPVwEz98caTiGVuj5I8xsvmSflCddBF2
hwd78SVINB7PdVrtHEiY2GaLJzbt5krYy8utCu4w8gRp6eZWiTYPmq3kw3HyuEX0a19b+iYhRU+W
9ammpyB2xZJehyTyouOFiPAblpW6pSaRsHUx60UwU1dvHeE4G25Gg7gjc46OBU50gV1IUDJRcTvK
WIAfPcfH+YzL+5wu1Q/uXxw9JtQepGU3jm+iaQVxSqTH9xFerWok3+hipx06CyU48SIb3a58YbWo
IJI3Id1FS+jEHbdYwfomaUZ4exi93WaqMgNj7fA+mR7OPt+Y5XD9nWXFKzxQHJaYBmgI8aegNanc
3JkA6fkMhodnurcpgGVs26gXFH5meTAoGy+8/Hm1o2yUKal5oyN2ugJxd99iJ4BWwunEutcJUPPv
YGKIAp2qrBLV2bAXRFDtwi6Vw2xsuu3EmnYEcxiIowUlpGCZL7kx9A+IHGwb8N8zTi+to0DnWZ/s
Dcq5PI3OkCtHcT3uTTcJPEKzmeI9ZcbYxJ7ukK3kxUtrQFiA9E/bOe0h1ic3kJJUntKZ8jCLpoYn
iqpo3O5EJDDc9CyyZ5Hro53hfDGfqIXFskEIOkASdVMc+9TCJlUyNEj6CLX6VNYhG4KWDwGDRHwd
/Oi01nm2VICpNLjbxSATZbio9MXcF1V4wje38ndEZAgbqHoYt8IvZEsRzdXEwzxAa4D6irIo3EJa
kpY3+U2mnA2uEWtlFAsxogmkQwWJxyBAwRe1NNL/u6cR+s+/7tFZd+rQtrjXqpYs/vzb0s3JtLt0
NzCotwcycxLhEy0WQYJaaUzyJqpKBD/+l3N9TKC/Zy52gMexpraswAOFyIQkQC2Y4hQgg2fGwv/m
ExHdNxUlalZmnsSZfnsjfjf0FO/Eryfi3x7/80QUQ0rV1tEU6mSW/Agi/nkiinkogmFON8SBiBD/
PBEZbUIlw/qLYlLl6TgMWf9vhcwf8ZeFkJL/GapFg/4Pkh6Yvf7tM0TYiQZiBYM6m1j5LwLFuFMy
TYpr+OloZbCQMGwrxgUI3X4ZHLJlvWT39EFlzFwsdpNscuMEgHKCqKU1XULLEcahYKwWKAUN7Wz1
oKQI1hp1O+2FHRAwjNQ/mzY0U2r/MZVX6dYLTqThUp3rt/yDvkd6PBP4JdPkFuMg9ZKO4yCcycH6
lvJcNrcZB1IH+3OGQ0R5DlNCWFdWMdWe6UsJROJUDgOsmBx+RM9xkgpqldf0ZBbPG1SUL7k9d3zw
8GOfcMfERWj48oiuVgg7rGrHESWmjODNQEbB04u07SPaVdYofuA9YVfEar1ztrcz22vlhfyq3tmA
NVOMg0+qG2tmFDzgS+onHWXdV69MK2FR86DNsh+hGibxLDrftgFUqVlwrN4zTPYz/3GGitwCGsRh
++UnrsUgL8SbTuqAy5Y4/TAuzpHJXdg+l/qV5+2gjAP6uikWDFELwx1GJV7jE2zrbi+duNuXlvvw
+mvXjweyzFf63DkEe917DeGL2ByIjGT1zzuv1004e00hp7mjNCNW4kvnVWqPToMaacZ9CqeM1RIn
PdIPDBNug9vWu5bUs4OyC57TC3PPS6iOSFHHBhXvouXtdZAporYZQKqEZRlg/XH9ap9DtsfOXD/D
l+RGFM0CB9ERo91zXZ7xF9dsFYtxT6ITfDxyLMdNPEEEmUrzhP0RARb1zs8Wdjqrc+hZN1Im3PAT
x15xv9jVMjxxM3OoR6Jp0ZNU9ob9zKIbDoZ1S+jIy2DOEuoWbLH1PrnkF+sYAclnSccH25mXFj8d
ui/AwBcnNA+MSVyltVYxUiqtoGDpomPfYrkh1BrRAK5XG6pWzSiAEBiWgfre/GJb1z0U0g40KCMR
u3T5q0jpqkm6ltlQWuzO8MmDflbDZ3RhZHWWoq1iuq7xrxXBaFtF9QbIntyPpCXZ2I+JtU2fVC9b
UNVEeDs9ERtoTnMN+Rr95qbS9gGTtS2Rq41bXpqLyaE+jJtVNwEAdGeDKCdHE0nrnqVlQLgJONOJ
g+WtF4En3dZHa48Q7YxwtGfC28AG0mgAtfzdBMwZJ4tSxU/MIR2tJNLBGcm7yET95KMDrqXXzngQ
M2bEAVBPBsKYpYXVDK91In88rJhwAnIf7sNIBuXVPdCeMbnPlHkfNJtK7u/TDi4RwAcL4x7hsPm0
3lf8vdFt8QNGjBxCMtayznDHE+g+hKYXpZzx2nTRyF/cvW4ZEY+BpS/nB3W0d79kXN1KWK1PYbOo
bkxsDK9IvbUK4ei2KBvwcAEZguHQ77p0LauXgEkWumDErObYtjwcCyQ5rti9+7gDC+FqrgzsqMgx
1W7Rd1Orx41aT3TCR3qD35cdC1BKgQqsE9lhNatQKEIIawuYQgod73seKHyOBoABzdGIJ5qJv/SP
/+tMa/3ty8Z/LCbEV2oHtfRi0N4GhYf6gR6ibodtUKjTIUyebmqPL4chUi1T7vsXf3tbCVquts/P
WsKWVHu/N0tbThatXsUeQKQbWs2AEhR4yCSItBm4mj6cOtLmjl6s3hdommH+DCzvVXXc19wFwipY
QeCw5/kSBGV0sWLAQVyWIu3xgYsO1qOB/ENW2nFwK5cxxVECgKpl86DydcJBkVEJo1sgId16WKuG
xZV6X0W87Ykhv+bCKG5FTw2HRwnwMWrxVJIKjczxgRilYO7Km35nhCxTsSrHh5mODYlsaeliuHpx
bOFQ6f3BKJiwdAsZIFa8DJnNVGN9uGbgE1qsIzjyH7Z3o/lwoxA097hxzkB1Iga0t2moPoUU3kT7
KW7R76zy4POaG0vC6xDClqz3nTUy1VaaOPK0GHb3kPnuW+8vTN+VwnnE5Z03NfUUaKWWpi1tRqGy
Du4ElnuOOozUC1pgX3pq62X/HCLptSc2pE0sUVRh2az5lHUIn/vCXpTJNAmOermUmmXsr41y3iId
JGm8HlOcWRyaGkkyJRJCNJzNkhlsg8LC+XxYnvUUEg/oLyyF+ds4laYoKkj8MkGAMF+rOMKq8lku
8WXDVwz8p5A8SiYx3dmgmdRae2S+a295NSoJ7lZhFmDMWcmY8BP1xXGOZb7rxF4Lr29H2kv2pSOi
aJgSqvEbkUIaq8K5XSxisnHU7vOhTuIbPIu1wfyekD/U/PGatxlBhm9vmuANbUBrjFypmtr8i7Fb
vTtE4cA8hcfLqI0j7yotpGlcsFoiIxT3tnLO1JXNqYnoWQf/50UDSy3klTC9DndnxtoeNzNTJ7iJ
tsnTmSXDNOvPj/Q9vDnzCvFIExzRCdFTL5IIFz4T9zujzWiS4ztAaiP92/WREIgY9NBjYpX5n8Ut
HL6/G9SojH95/M/i9g+0Ebuo/0P3UTz+LG7t/ygyuShikcW6CHvcL+MemfU7VCQQuaSjUJJ+00eq
qqlTD2O/wfLzj3B/6m/NN0gzVahLpgKM+C/9EfRqx2hv8sIwYMrLkILqMdp+POZ3XAOZGD7TPM5q
/yoA8ULhf8cCkb82FE/Wk1LaNHJPQwyK/ttL+ptlFOSnv1XdjOC+vaaiKv/WuVVpbQR6lrFF44rW
oa7THjdQX6jB8dY7s7xZooVErYO+ULG27IhxdnfOqJgWDIPg5GumEOk58mqYa+qVib2cXvNsH5SH
8gXfD0xWZuWMnZV2YmuIjzl0O58Y0tkWbEvTyhsmCpVw0mRMxncQaUP61QCdJKfbV1uu2j3yhmqR
JBSxq+CLxUDJxhmdVeyw2knlr0Q7aPa6un3xy6KyuesTR9rr96Xgi1NVHC+IIwh/0+W9pKJ6ezyl
bTmjpI7iI/kjtOzsZdRxxHIckrw89cO5r76WNdCGrX371Fh3SLdP1nGSjeR7a6wY3jS7bt5v8slt
Uay7ZUO+K+ghGK5bZUZHTuSIjzOWV9NhXldQo6S8wxLjlQIeMIRujE3k/BaTotqRFQGvHlCMCjCk
lEC375nP3atdGu5abtbGm8oRlROUi0VlyS4fxUWSv/sYN/Jhz8i5V8f0P5Jxn/hSt0pukxwGrl7E
0+xrYD2PIRI+I+do53b+NSDAFXyOJukTSjcqqe7DoGMhRrVaGveLTBaqTyKjOQYpVE0hxgKcVE/D
sCQQSs9cWDK67t00mH3PIAd40/CJdN4omPPDF+EZgKDEckiZWe8KYS7Y+cvPSLkzO5qRbxrrLu1M
gx53E71Dn+zqmQPAnmjlzuMkAr5AvncLyNmZRLddcl/DL4Ca9GgWD20n1Cb5ttWZVknT3PjQFx1n
Qw5uqpp0H6zekK+WUOBfAlqdZpbFZwk2rnwJbNJin7t2At0WtoNzirSFbEzIwIZ+BJuapQ5RB9XX
XZ0xpsj4yBBcHI3sfcGBFYkpKNNQ540xV8h8NIQJY7GGYwG0aZifRojkMH+ZFtvViUb2nbPRy3kt
8RQop8Y3L7wKIAN1VFaN0hfzM4EaUN625f3u4vUBLEsVibgsAD7TfwTMeBtrY5AgIJ0tpr+0T9kr
Xh+DqbDNdBhoU5+tb+ClO2Y4hSZM+SVzHcJobuJNrr0aa1kdXBW2qzzVJVLbMNwyuwzkJVsyeQx+
OfBnbNB0iLThsqNhy6Er2/l7lKKpQcjPdgKSNmukizA+wc0YC9fJoyNQaQTRGvMfxquOCZbCRlhM
FTmVMRIWixZScj7jCK7YIUPutpq1En6EqWsTe82mWcTb9YuWXpfkOi4Ffa7rW2Stgys3X+KWN9w3
rTlfwFqx4Qiik4VCfLElgg4q1nvNviqXabXLdmw3xTMMrHN3EG8FG6RaKKRuXzzuji8mYouunNpi
5iTmxNTfK/86cLONxw19tbpqIy+hVSJcsEXmK1JBMn/mW58xq1SMFUwVbbVwg3YBQZpxW6c2Hper
iHfgj3jdch60kfKMOyDNIpmGIfYInqxYIpPFAdPnfpXLxUkEmgpCxOjuMKiHTPoRcVstrTG3+USe
3ou5c/u09fd7crDVg1lNi4lxYi6IC5IZGCk8A9mIA2sjdINj9VClM7SBneWxHCcYg21VY61UqNkH
aZhidSxlKk9PVbl9RTP1VX2N+oEZxGOiPGCUww7Dfzw8RZd6BxWF3WjZjqqlNlxut3HyikXLOVvF
2EoW2QdDWLiXxGjlB/PSfTn7gXRAY3onsAr0MYS8sTy7QNQx2caZxAZnw6S/DYcOQdNaAfXIZrvZ
VWAwhblFlw42r1GjD4cY83R6SGIkaUg99amClckZ3h4kVbQHC7clXdH+BgA8xx86YUyeBm4ceHq+
i6nnoWvWn/y3IqnKzZ7vEDv75lyzhuu4oZo1gU+0vVaSiTPMvu+QrabCp81wBkEAL/xFzLqVz8xW
kJJuY1S/tJMJEX9rZ81q/wDUoq/c2w6ZsbWosX1z85KnJ6Nnj59Pfxy8/1qBEWWLrRqoMIkb/v+U
bYwE/zqTNJEQ/fL4n2UbtRmGZAVynhg/Kt9T7ez/qMCb2cYJJKSgGnwv2zBvU5qhz7T/L/DuZ9mm
MK5k52ejuiHnWFX+ka3lR0X617n296duqL9WR6WBwyHQ6EFbMIMitd0vxsZwjNNXvQDgM/P1l1lV
Dk/ilOUeZU9JmpefsO6SS0A0zQP/7MAC4uHQdYfLwM53FXJthAhk0yrkAhQG9NpN0L76NXh/sVDH
WwCa6Y482Fnq+iJPJxI4Pcxgzevwaujv5QuYYePxJCICUvsTH3Y1evhXzVgZkWfg4DUYU+KxZazH
ygI++20Wmyfu2ijVEQglcUM066g1XzKzmIbcwDQ0ovVMFrrxEOI9SOLqzf8ku1wbVci003PLuCTC
b2m8P1z/tcfKzXNEajTnR0Y1wm/tN5WdI9g3zjgTDTthz9SDkTqj4MP3qulLc3W1TsSOoW2sug0d
Oj+u1q+79Gw9uOlpybRHN0nZNeTJmwHZ64HZwNGAeXGK3vOVtO72kJaA0RE6lPQHFdepNSrkJQzD
Tl+wpBJbI1YrBZ42o5qSq5MwJIE7pVibW3Mk6MlfyiuZMDTbJdz8gyze6FCpbkeo+04mY/D1UR3k
rY0HMmqB643sD2wfw3t6HAjbeS7W/lyOMcnNiJdq70eZCrI7dPfW00mE8B7bB7w6zbXQBvXR1Mqe
Cw1nDRp5c1LZS+ae+lllgCeCrSKIYdzxcd/GcO4w8YXStqNi8IevPAs967FS1EVKGMdAEemZeGhZ
wfqj4VwcFaZSH/pE+gqLTWpObpp7cizwesah8T28Hg8c6hTGMqf+gKpr5LfwyYbZ4G2qckamBeba
By5OKkBOv4tmg8Di9MdROi6u5rI82eqYMZBeerbmpb6X+578fCvn6RshDWU/0qbOpjvAxDf/H3fn
1dy4lXbrP/RxCjncMpNgJkWFG5Qics749efZXeOxuu1jl29dNTUzbjcpiQKw37DWs/g+hqUuwjrQ
nSyYmdzpD+CQbY0dkluS9ABe7oCSwXNui1l/EG9uCKHWjFkBxOkOCTGhWQdP27QvfrSIKRWo0CfF
O3kQW83KV3IHKIqLJGDRaI83xktphFM+f8BDMzCHZbbqA5pZ+wx8Cpc4ADQWBDrt1ZM1AOZaqu5F
jt56EiLUjWpj61YPEf3VtmfU6G7jblozzDx3M4nV4oKhln3DJOZbn0eY5+4TvY7+oUjmFMgkaHbo
/SHFHqOR8sCpouRQ6Ng6ltys3rCzOPHESs5fmdqbjc6trO89jvk8OdaEwIoFuwRUfI6PAY8uQXpc
x+2MQQ/Cq01knqGa9emCwrwNHDU4fMTtWa/xlyuPCgEfHPTSiuXiXVuWucPHpzAallhDD1dR6vj2
yTdu/xePBejWDkVA+lbQR3yw4gVUeHN7rk5gehN7kTPWWmoU9tlW3ulri+X0jkllc6F2rs7lG5mz
Peb2k3UjL4LfoF0vJpq9HM21Rm4YlhFHAv+FaoapFggz+ZXtKCtgrmMWuYi9MBGn+OzvIEwsduSs
3BvQJKiNkIA13S13+nQ71PPP4fSO/mvZ3mHTrY1w2eI8O3fAHO/ZU23c/uXHLKJZTeF0s3/sv/5K
DPMjXfbn1R/H7M+v//2YlaA0MwP5rxaG/d636QjGTb4iyCnB4eFw/10Mw6sQyYhFpGZI9rfpCMcs
CGkdJrAIpWeg8U9Wf4iU/2QIQQ3A9g+3AzvGX8YjLJWjrrXBjXXpndSdKnF0WleryhbafrJWtPiJ
GYWjW/uJ9jaQ7grI99a9+s/9bbxZ8DtmArXBfQzXl8QanAxeSiBfvAjMs542eP0lUlsSthIPk23J
jaBpTqpeYvW9GzYRtSNBKBIGbeKbrSw5TpT30RLpn8jF6k2/qz/cWFgvNZ1UvWWP5IbWQW8dRotA
cUtQxPYVHh5PXkfbK/UDK8jko2Xn0kVfqvQp80jVHKt6DbQlf6IBIDJnBbpGhhtNM3BACFA7OWlT
CfQGGxSgr/yoSXjNeO6XGCAhFlNcCHmmf5DUVSoV05Di3co2EVDReNlDT8wzYpoAry6kzXBU95a7
rNrrJFzSkisYo0BArFQHAUtwDlgd9EhDaBpRupJhpO4B21JABN0OEXK1ZbCSTd1zeCNhEGRkbG9o
zDwwLA8yKVLWtRB81vAJVgLfbpF8NNQNrT5MK8b/UA7NI+nZhXRD6c/JhQCgmay8dI32wHhXX1tC
W/j3dDtpvnLrs13yibCtUyf3yJfuNdl/8bPK7/5Vlz6JhwIpypdwKecHwLAzsoGZlaTPAiyG8jJY
DK+tK0BOS4V4I4i97ooNX4+EkVRy+SI1L/671m9q47VuHr341AuiE/ZLpg/SLPcI77FPiIaAOaVY
6iYIJ1sqPZesmJqxjcFTniBOWkiEu2hF+dRpfm1Mmuoe3TK/Cxz1KFiptPLEQRJd4eeKV8Af+A95
EmhF5GnylDwh6xG/EU5Cwk73uX2qsfVkSyQ2dFlFkcDuRxEzHqx7IwiDYetAUizW/EUhD/HmwgBX
nTABMzFE2F4njrejrDKpHUGyGmtYmSXtJflG5yjfyJ8tmhOn21Qbcte/1LOGH1UjmXXb6Zg+yCZW
txVkl0v7UT0UD92h/Aheom19Eocp4xmYVbE4MuAKR/JOjLrLrcnehLqtkr5KtsSYjEWKLysyllVs
lrzZlo9w5CaYYU3W+Qg964ji0q1WfvY+IrSyZXaJ3sLi8zcf2vSOPBI8pmcfrR8sDkQyg73I3m2a
LZkAK6jTyXpyZ0TIl5/w/VMLQObl0cBUJl+1iGIiJoJYZYIdvXTTMlNY9eVOIW0vOxP0lDzF4TVH
U1/PXAe535kCmfX4gb+jjs9peDWMjQzKVBiT7eTEv5OKNW+m8ZBBIjecPFBfvXnlZ+bdOPxJmn/n
/zXuSx+v7H5N3mLxpJRrasAB9DK6OCJApVxf6+IRZK4G1PcVz5qUaBWBS9yFwYbPkcspYmTBQ8fY
8L1wYbTEM4LViRfgO5hZkHxleA/G+BBdXirqhQvi85CI23ZpdLPJxQgPhs5qzDh0PtM2hVCGyVQL
55uUer4dnzmJI2p8xidIfFEYBcYD0SMZyNKVIssODpwwStZy4QBECrudobyjSU2XZV8C0Zlxz2YS
O53nLP5s+UnN16p4C62IQS0ZpDyTUb3OfenGCMTmN1JIn4IWgqV1MawcbJSMYbi5B0RUOsxZf0Mu
hcjpsPZ2cZk1R0tfd1guWke+M7yC2wRXh2k4kaCG//KaYKUK3BcbdK48ZQ5WoYnS/F171sLwhZnE
v7w0oBe2KQ4wOv4dtkwWB+wfSoOfX/97aSALWD3WxR/QMqEn+lYaGOQHmsAExQZEbGO+lQaySAMg
F0CEN8l8vW8duCq6c42TnEgI+vZ/oApS7D/bnDAAoCig3+fn/6U06PpIa0bsaNuMEAb25OWOsa/F
2nMujZt4J2uL4NU8uuOacW27y4Er/4gTdJf9DvRscc/SVXCwzsIjCCRZkL7Vm3bo5EWWzW3lkLHA
kJK50r5wuEgrboGBlmxU9no944k8QKBUYFP28+pRL6ZFtXLZWTNfqjr5KNFcT6NcmapgdOVjSKIo
+WcD8lxEA4TzGd5R6d+tQ0y/NbI3zuKnMlwhPoLnxF2/UyaLOpnVwUJ80xVpQAIVQWtQU08vIoeT
JvRPiEPRKPjeO9LP7gRsCsT4qc1eYhz16RYofdofeWwDFRs2VTGnAAjjTxdMU6ZeECRKnzFT3NxY
gLtnl0udAFnw3aZ5rhASkh1hPLB1Ybnw0l10f1dzyzGQqGWOwG3ovqTckgUd8QvILwnnNwHDBkDy
qf9sj3gqEOCv2yNI5wv9b8ydTkqqvzHQrDBp4whsOUPr6crl52FWwOlZSp9i0oEINZBuE/EsIdbZ
5BhE+UUmw6tdvYbdiyZ/aPEzJ1uAZHmYTWAsjNUnrCaMmzfbO0ZPZf/G0CF7YUILHxHdKNNaa3SI
T/bXoVNh5NCwU/KVNP+FJ0nCqaYybwH8jGm+BqPPJIbRbsVcZmA+o1PZxeGTqj7x9GVBFE+lZU37
hyGoZrozEESQWruJxhPcWkYDG2vgUYc4PPX91mSEM8CSLB7b+pjE6De0Q+NI4a3gg+chy9aEvEab
cS21UM9EF60rKlUo+GFQMXqGJ0CPHEDMsufIbJmHpP0bYthEOWDp8Y52u9M8cVyaVDTiia7MWd4s
uxKn16qBhWfcSO+imENHLvKQ4q/wvkvaaXhJ0WZJi8y8FxXmqxOyDFVdNeUxUw51L+0UdlO2Tsy5
ufzxZP3/Z4YYf3rTgv6EU0OaiyoeKt+XioYyqXtX0ZkHAI+jHmT2wOKQKi2i9gwI8ZJRXIB8VpF9
zIN+vscPMmVDogLChoxCD50Gr3H7SbgiJqjus/d30JQSFbo/sxilpZIAFI1nlnr0R5JGzQGXHHQK
UZlplSUdZdspCMiCMCgjCVtK5UJpMKktVzaZWEisdnxgTXbr/WMZPwXdPrB3br/Oy2NCl8pdbc6y
bmZGt/JKucUYmqqpfLO5dgCFGXNuuHoW18mWS1oB3IwWxmcKIYI5B+6CCenM9NcFdM6btfMRA6iz
WK2cyE0ff1TELOO4MkbzoAFMC64q85PkQGnHLQMbju96hKWPPLqe18OcpEMCVWBvE8YsYwogBJPJ
OCW2emp1CjuWjTh8CRAzFigLjRvgD2XTIrJR1rAurASTTTRPmo/Rhom2lmLOZAAsUANZQVYn1CRd
viIF4TQB7wbdQASFI+poup1drxWDacC7bH/I8YYXI+iWu1X97L11yLP/+qpROE7+OGv9/ZD6cRJ8
20RHjTUZJpEybul/lHYuA7QvEVKJORBmKKNfofJOjAfIDym+ThZ33aW7jBtcfDYo/VVbyRuU5nx4
ZCdEyILSFrJNvPh3Vw306BCfCW9CcIEm4i8HCtYftMSGAPR+f/23qgG+8P/41D9XDaCobNC+tPGC
WvptoMDUQDNtRHGWAk1YDOe/VQ2WiEv+jYLKG/6DqoFHzJ9cS9++dTG6+P4AGmuGDbRYqBq4EOIM
65y6Kqn0u5m1KplXmh9gFDwAijAutQ3IRzOZIqjMS0dONhZDLvIDO+5wkEPTdo1J7ClEXIaGEmJB
ByOv5G1N1GE8wepqXj53nyzAJzSmxKx20+QhhPdp3SMspUf5bQJzaHpncK5iGwDyrl5RBo/G20iy
6B2YlFBPnnk23j22oqyqqBSEyR/U24NeXutgaZEZQs5P1d5ro1/gsuznOjjJbhp373ge8nStqKLB
S9qzlbyOTD/NG39R9h+C6DrWqx4YHckiFr4dnQPmHHt3DjV1hYwDwou/I6EGQ/Q0nvfTEpXrtHXA
5MwmykImb46gBndGjnjNFPFgvhnB1keDZxNHh7Bt5U8Y3j7k6jQtziz0sudyp3P4eNUlk5+1M2du
AE/B2LcB6qrkAPdR2fvhzrwCmknVQ/80eeqfyOBK7qEL9H4sHWTF/DJkCRJRP1ATLIIBoULzFjKB
7DdqcvFoDpm3+hVTE8/pmnY6yd1NnjCvBPQCVkcj86iM3lrxbwysJud8UmzcoZzpJYWYHF0t9Kfk
xzuG7NBT3bT7MWECPF22N2vLdn+mP8U+cdJTiS4tWUjbPl6OOxg9dbovmahQrTjZ6ijO2qu3AKEl
7WWive7FQXmNiF0n72QOyn+nHlmRoglQKYpIWEKpTOkx7W/4gjlf8iscK3R3JChg/QgoZ/dtzExa
e7Hgo35NpDmXm93OvMeJY6mraouvQ8iI5cc+X3gP8mHcNSsKCFmeRdthzx6guLR4lZYGQ6ki3g8Q
aWOkAzTcBqvrRkcvHD4qscbW28kQeI63rOATjcznKPA3unIANXXoT91lUo+3OLfup+5ZLmceQ3KO
1XZbYKdJ8ozt8pWWdIJ+gMewKi1/+5+bpD6xWrLKQ6mexFadPtMyFmFGtPi9NKEcEhqsrhRUzdGy
UnC+mEcZ4hCdpap26AieRAJ2uh1xfkKqfozD+l7S57eYpOMNisdkwwb+KftQGSUwV1FuLI7g8mSP
QXWqWPnDAeg0xx8BSFafhlAeUeoG9vwIIsQgk+c16t9042712Ux9N/V2LnZoVU6SYrEWUuDEoYaQ
9sRcLoj6zZHjEjy1zEJHvmRu6JTFmtRsQSfhnrHfsJKFhK6Vp9blBjvl3qmS1zCWMuveUkHIwS2G
hIm2JHmMmn0yQYSMKBJfAchc4WRGM4J2VPAhW4urEpXFDPkoKhbzDTl7M03OBqELKlmOQDsXyaxd
mwtNjP9XLL/KZJov0qmbTi9ZuofzUk3mxTFb9nD383WAyTo+uu1ScWLKeKQVCnU9VaKP9kcmpLHh
blxJ1t4EEsAgKkw+qmcZ1tgrLnIFrC6GdnmZmAv2Vio90FzTZ5nsSPxZelFNILRObi3jdMMTr52W
/c5l74OvbKHskI3tJKxZ1juLNqWdTZo5EqVNfrDed4Ti4K2Q2bOgFk3Qcxq3gXTvosgvNcA27U0S
duN2fJhYjsnCAlh6MCWb/kGhpvKtRxclVsQ7tPUDMzfR4zCpQlAnwvakjZnOTXUVVogcHrS5HZy1
FsExRDApfi5IjPOLN2UId3lioC7K1g0pZWNcrYWOa+I9TJICr5q5BbEzj6t4KVHSKXi7Kmndox/G
t8gs2OZZjTJEobkZD8JxCMaAsg90XFxfyc5iemOogFWhNGTahwXjMGAIlLVOQkMS29UOk5pVswQD
2anvPDzlHegC2ArmUX+lLWBsNr4Y7oaqGfUbFY55DxkohU+G6B7Cp0Ldlz6SQQm6A3ScdpoU74yf
Ueu7e7LkhB2MVTUpTuil42eJvrZ/0VAqTxYqDwPdmscXdbWInQGH485loY3Mx19yafYXftkkU7nJ
rnyrH9m0mi/pq8fEbNrc7LN+l5SZrBwZwwUwlMubuc624XLyJO+6VXiVKaLzK2gEmLpcm8Ra1Qx4
wS3CKTYWNGGTV5hfRCCF0q0gVgomcrYo8OWzObomaDBIMC1YPSoLptx5vmsNIVlJYCgg6qFfyOdh
z6x2JmRID+kW+BZvUdAko+xhzIUuu17BAE56cNvY+zb4FdXkhAE+6pdVdmYFNeE4mdjZSkXQT+Uc
TFauo2tbmeeiYhIwiyRRQAy4zIgsgne3qoDcsXmLpvCB6yv1v0+wfbj0QVYL+R07RCciMJ4FmDOg
ZuP7gwFtohSTudnSxBmQrmd1vgi95wyUmmLsbGVtA1yujoE6FRD0afKBW5clrbnFY+qhxFpoS3Oc
1aROJR/dKUKyTNhOQAoVqqNMurPghlVSbvUHQ5ojebKUZianL1L1gQBS7OjFk74fttlVv7tvvgar
h1n8IuPDyAjLo5nwaT01ltFnn1Q0ex4mpJ2zJCfpZT6AggK7a3Gmoeghog/SnKKdcpfOgc9DzfdK
Qjd+TYlMK1ttMRmIowpRg0npJhtoh1Io9xxwQIsNAPPvyB1hEeWTSyeNC7KYwuxVT4yjtR666KnF
57ptGnUjax5DQ+VFvk70m95p66BZR/Jjhn9DYSfQee6OCX3zEYKK1tde8BLyQND7jXYIsBiCUUvD
L73YNfq6wOI0HY1rC6wRUPQblpKlhToD4u65lDdlMS86HSH2jBAFjNWk9Mbp/V/eGZg4/ZA8k6gp
yve/7gxQDf86TwTf8/31v3cGkqESNKAIF6hkivL/2zzR1Eg9N5lh6j/SQH4bJ4rGAI2PLZBCKKGt
nzaNRNX+d/KpivSEf9IY/Fgk/kxW48ujwkYjZAJLEoTe732BG7LUx3lJcBqYcG8+AXnKygNkK0KR
bMHTw9pbNJPfPq4/EVmrf9bZCpWToiABR1EuNNjfOltrUvWjmQD8AYHvsuAocJqEwFWQzGTm1f8q
HZ9xOA50dLwLD4EB5YMym7yOkC7aR1NZKEDP3hgI4F+z4g2pZrso2NXnhEaf8YHFuN3kLgreUkaW
8BYldvB//SMgneJ7/PWT+/4r/+VnCIrWjiZdPW6bERMyXLdgzZ6QaHJWBhZSRenT++KPmZ5iVObo
Yo1LUoBQbWNqtz9EpDnAcPsTNCSHAWTxUN6x3qOfktUFkyFJo/hfcKNK43O5TBplnvb8MFAWoyX/
3R85EdFeoPQmFctX3/nHtnWyeJ1qM6Z6gNUg4RaUE9arT8thlvMRbSQCQ16PHhsc1TRXcdEoa7Iq
dCIVEOLHxq5Cd5EQAx97a6YGPqKOU7JSTu48necfn952yS4K8bO5LrblhhPDYVUarb3P8g2W3EvH
fpZDG34Q7BJDefSGpwmxcbqKnpmdaHn0gh07Vn1prcJdi5fxrvW1g1SUykHlYek5gSD62azVtlZM
ja+8dObV4tkHC8f25rK5kq/eV2CivEYdM6c4UaQtPQUfXkfhoxSEruOgG65yrn8y64RWW+L2AdCC
+dweNtp06wmBNV4tPmV1oa0NZ2SLzcbGWGs6yxoCcWbltjWemUBuxfCsPzPgsvwXqmDwszXvXl8t
wMgSsvGCLDs2VjzvJfljIop2alDvATYs2zB03uVjv/aPUQSvVTg9dXutcmfFUEKjOFuNG9rM8UGC
UkBVznAaOTFjZFRu5GCIjTSbaKNBoM7esDwgBs3a99hzn2S8X9ar4Y1LdDTpj/L+OeN6EikMpZiL
+TvhLlAybiv6grxV1rE21921YrtzLThqATNYmi652dTNOn9qhplHsipdGYRTZU034qbR3gypADHx
YWCb1NCJ6+AQRG+1/AqBAF0xNabAiSFtReIGXsplIKUxmMrFgIrrmJLrx/Sdjy1j8BQzIGg4zexL
IpPijD8U1oS+A31AbAeoKRB8MWIxVvbdiWKesDiG2cpRonb97ALAj2A96INp+s8Nqras3BtcS+J8
RolugPZnpgFXvugPPZM4/615VmA20Rgoa70mqOij895V45ZD5up2SHtQOBsiAMULDghwelyP6P6q
EwUfCAQyqmXGgrxWgqPVfNQMDO1kzc3EH3XNWVU2eCCMG87WBdI4CUmy9IDduEG9Ox1tkgNWg7GT
ieqy7jUMh3GGUw+DglSva/lYl6eQ/tU7tRhECa9v3mjMPUxs/BSooXr4Hpc0dEhPUVggwNASU7vZ
uFeTQ5w4RDpUxdqiVhbz/4lJNt+rxb0r1/cqeOOx10oLZbod1DnlIBP2eubZH/WknRJSwCzdaiZA
A0/ANASy6m488IwyGQNgCi1ezSlWXDR4RGHaW/G4yev27ln1oxjg8pSKs0c5fjblfh5RhiHpplAv
aVyDCIzKAS5aJGBxJFwGdy4x01hI7kqnSEalLjFMpSJRn7SbRqXKlfPf//ECx1ZJn7rGtNKF+eWn
W5EIijm6JEviHtF3u/TfidOo+jbNk2VLKs68IYcGfQBO10HrFo4V1ctiiXJNC0IWBQmPN0LU0Gub
r3MerThLePzaa4+NdeLgZUaKlkDYMOB5hU9/czL83cHwi21fKQNy2oqWURtPGBa5BNQy7kYFIIIs
GPcL4odbfrHcMVNyKD8r3IznZlcCcyw2/JLy8yTfFU/DUYdxgqVg6Ha5f0f3xkiLgQG7YnXBaoef
AhjG3I0+J/6OYJwycgTGo/6bs1pAA3855kgrwyaGdhhLlvLLunFsmz6AXEkY5DMbK99KFtgYsHAS
NT/78cH9axXg6L0gQEBUshWxXv7LelHlIvhDvfjz67/Vi3zWBKcLFdkP4NK3clEwJwgwoB7/OepQ
1Isqxj10a5ApqF5/Xz6zIyaNUSPukFeCz/gHY2TN/pOrgZCw//3cmthzfSvcqpRgO0tKx22OYcrA
LCVScFiCNCzU1OhCdWMy9rEeEyTPJAylS5iBG2Z5VrYyXdTKXOJczyx/13hQEXTVONeKbiW7u+gp
tx4z9lWmcWfUJE+YU+ClT46YgRAhk8lNM8yw6GCSRVVsak69kRdr/V4UhwwnUMYA1J5Iw0zDyW/Q
GNXozESYFT5Z1OP0oERkM/EmL6RUH1NlQeZKrm3c5yJy4DZoWPci/2ppACQJB3r0tlRI/rXd4Es3
1wRRqfxx1m90pHhoQbGIO+zA6k0NN29bKU/qGul5fi0ZGKKrc7oXY4SsO8doJRGrZAPDpoV2ZyQN
jda05q0ZYDUr67PWZtF6ADA5ZxZaHfIbcVawHWbEnZvhMj+Oj+HymH2ygH6Oj3XPJnCezRACZYuS
AIMCb1gPDlfhodKe6+pEnPEcheoVp9SNo4kjyz/W9nyVOz5T8Q/ZXJoSwWQ6BItsrrD991blDqij
yZkNk6Y1iMllsW5vW+pWOOv8RjT+VpsS7gCYrjq0J2tcFducARpeNNnfUemwZ5dYjFcgmeMC8PD4
7DMBlzBGVv3TqpVRpiMwS53KQymfPcJ/Y6OpiaeijFiZU0zkw48z0AAzFdUdzp0HNLet9Ep6WdHc
OJr5R4UOtzxY4Bp4+iGQZ2jBudMyRWJ1WVH2+JQ/KWUQ9I6R847dl0mJNDIRUIl98J7V9B1lLotF
OHs1VWpT72MQfLwVy3I0OKUE+mLN4WKis8f3xOh2HVKmJZRrJXAqW14nfHT2LETmfES19yhRoqV3
JtOIHCkpQ/YQUfxJdd4y43HKfjmSIU2pWF19xnQgFznIo+4FC4989WV/eoybDRldkWNAf0QSxUh8
AB86lwB9OPpahq7YLygpNabuR+TR5kbUuCUOu2Q2pnzbL31gfXrJJiIGl21neQA/CUpAguXpHX03
m8W5NrW8o4afdIJ2j+KBzXBG2I29HVF4NuBesFjyRYg38HeUCxL1rSXcp9KWMQqR1Fi3+e9qm77T
2PSaI6YjvNoPt0MF03AOPiqrDhzZ2XPK70zb2iaOfjb4yMeEd2CqrV2uFWRnaLSFL4EoR/sE0FlR
UfKTzcQ0/CWothQBKl87x/skCjsKi8QpQQKgoJL4TluS0uhfym2HDw6QB0waeZ699+dcWkER6EiB
ZJ2VtVdMmxukhQKjZcx9uomOLAQWB9UKImwXo1J9oPpst9IShzzgE4KhPEbDVL90KS7NSg/XlMwv
CHTziquEPOmuaOcgW2kSRJIIWg0aAkP+SBWSrwgIuNCq1cWc5Sx4yXA/CRB/8lAg9P1Havy4oBQX
iy6NUd8Lu4K3yYe1JEQcQ8oG6+YWteJy2CRzUhs+5Ndkbs/lU7xqGXkmK0brNdOgJbkAdXNueHz+
n+zn46QvIeWV4dkmWc64RbP2FM70Gyna9pPfPvrKxvJXGSY5c9kc/93HNEcfOj7OUxlY4d8c0/qf
GLV+ef23Y5okSplRjFjgigzhb2MdZimqjmAdCfevYx0Ob8GOErypXw5qDme8XZakg7sSY6J/cFCL
VM5fqzbBj5QQnFkqkvVfatBi7Dpb0qhBLXeyhaR4LIVBAh1T4kiTJQ5Az95PzE9pclZwPLlDtdRN
HN7dzA0WzKJJffQR+yibTrqLG7BCzCxjWhLOUK6oMFv3yH/T9Wh9qAmyhPG1kZZmvCHNS48QkywG
b9ezqpMABVZznpgBjiNuAWN0eGoX1ofR8teqeJN2s1DKltx2abhwglZjW/NY1V+SytyijxmTPgRv
ffKaV3jJsgUpfX83yGGl/meflS4ZmgmzS8LR93NNk8MNCZKxYpATr+0ev5rxOGgnFsiQb8x2NYxs
L+FhTc7Y3NVlciHVeRusokOXzKGPyFBCsPYyLD6g/RIAYByTF8FC/mJjHUDPYvnYkx431b446VhF
xsFDvEFGnt5G7V5c+g92Oi/FPtiaLoMj4RXywlUqLwoIfOCZ4QqSW9hPtU3+Rv3g0UrzNKWOCWZR
hWUcpdTMfILfxOH35qvrEkR+sLZJ6RnpgB6SQV2GN4TShXGzPmH0t85k0fPMUd4BL341G1JDs2A6
kZk5sMXhR6sWnMTyih3ExJwp7Ya4zMRnEthV+HNeJ+LRRf1wrCB0e2e2MWrnoZ3b9Sh3zGeJiAEk
Ahhe8AjX91Q5pmtUQtR8iO6LbFep11pehMVKY5mo8VttNXa20C2TZHrxraUcwfg56TxpZU4WlD3S
cjQ0HrgPtvIELoRcEM+6k5rInEaZiqdqSNTadHzo7HVPJtPgO0Z9owWmwwNLou049ORi117SDJY/
SfZr1LSJp6CqWmjY05QpfFrOBGZ42nh6NNhzDGTFNNdylmuPuIsk6lnj3MgHElH7+chuFrBTiXeL
oTxJORo7ISQDBU6Eh9464p4qNrKMxGk90IH68LBhWA/ZrC78XRUjG26wXc+5qjhBqoM20O5fmrfh
gtXRfEYOaK5zYrt1h3lNtIyO+dlyyk97416Kq7Von5R9uK9nknOl9O0cElY81pj5tjPPrjsbrV3Z
LfQHk/0khvmpvrQxM9wTR72lcIn3+Ssu8qN3pUyqH8oVV5FzTY5QljVO+GWsOlbio7hDnTwlp4pT
TnL+zUcHzFt6KkKRKS+0v+nw6Nf+oBX6w+t/Ozrs/6AwBkVGNLmKu8ng4fxbi2f/B9UlxiRZUhjG
szj4n8IYuCB2INLsWSGotIBC9/vfJo9/hXaI84RgGPxC/9R8JP9RrPjzt/6LVsgbu8Y3FcCB/jBc
UyBWFnhwPS5WdaQfbIVojK6vFjVUjUqWV8whRms/wORouuai1t6h4sk+zeGoa95xwnZXsZMnzRvX
niVQYoSa3Ikj74IAMSr7YjtHddm61zosHX3oHWU8Q9AIbWOmJpSnEbrVNJ51cD8kFvV60+4YprtR
fQi+WnvabCdpsizx9QTQKEop2HYURiQGzDuqXuA4IiVk1qAvnFCmt7V3L6T2VOrqDbGnPrThYnDd
cyEXH7lv7nmfOTuyoOme/YyOxSd0KrHuvfHsqsFrkRSrtLwoHg9zi5cPoCAYO5Ld5+vuPG/bfRpG
JgwqfYZONh+kk7DOGFnxnGOlUVN4aWnyUW+xUo0kAURfkrFJMP1Z0/5zcMx2XX8a3sHK122wxa+C
36TWw9lpEN0rUixlPUm9haRuynZKBpp3wG2t0mWROHZO02flJXoEbWxv4rO6qMYliWETwzH5sIpk
yWkeARLDTkWUQ3oh9dJgrNizNwxxvVTO0C6zqzQ40ESKXbYb5Zu8VZpVIiFTKL8iix5ulX7lC0me
ah4EZZkFbHd+DbCM8E6R+8bek6jpZp6NJ6IA6xQ2pdcvrYtLyAAzLBO2lfeAsgKkV+c7Y3uUrOco
fZqo59Rl5FXMVBw0r5nLDp+OQKoadtJMGPOz7AJf3zDuzcNtV2z6yUluL5l/kJNTQGVCNzcGAHiX
JZoWfYuHiV29i15LPkNy07yVDL2XLT2KrnBVIb6iA+XRL+uObDEX2LrJcmI8NSBKyAvSF10yE8kT
+XxCXnLgU3RjGR+LWRduSBHojnZGpvSLHdOn7XVW9C6DY3q6kswu213ItAojQ/lxqRuTVas+Vzd8
SuGapzPzSQYmp9QRAXcybanIG2DYzbpLuMewcCUouMsDDvY+2fkNU4elcsy/9JVM6bUYsDCZ2YyK
bSe1dDR4Y16wt3jXYZ2+yHu+bfe98BeRmLHM+TT9YpZH22ijLx4RrKJTQ18cA7+op6XTvhHYt0Br
Ja8Fq0eir1w3WHKv3fNniQw5nXVYWHb22Zu5b/WZJN4EsNpX/Nar61HA8C4dhDyczt0Gm1NWLLz3
ATf9Wn6tNtLNyIVoG9EV1OVdSBUXwHant1WOkB2t22TRPLdb/9U+03wyk46nWK6rp5J9xxlz9Lt+
9jY66hLG5tOB8/vmHnkTct74m5Qp4OAsggvGU6lsFWzj+gKDwBbrt7JLTvZKW8qvw3ytMUbIZpW2
RqD7It1QEBA9qCnz6Jbs5BcWF+a+/WJTZTltOufLu3M/22nmtJGm+T46Sm8TLsFxHvdTZS0/yN4N
GT2XUrvYok2I18OGXdzW9aa4CQDwQZR54B/SlYo9Ylfe6zufF8Mk8yXjep1lO3MVH0BoBKcogPix
oYh5S/cmoiyU/s/9quPTdUZ0W7wH5HINL5nqVaQPzsnjovQDG5K3/lWHTJPCxhL2aUVBItfZ5ctg
JS91J7FtweImRNQ+NijS38CJiz1VGT+PoQjGqjAUi6zAEPlCOv6rj3WBWkOEy+HOqW799aIfwAd9
3c+D2z+8/tuxzgTWEkwzsU8XxuHfj3XFIAtWVhRVBrv23VMsUQxoFq2abCJI/om4Jv1HGJSB+Vt0
ccKK/E9aQjq/P/Q5GBAMWeiXARrbouz4PrstSVOdtKb6IzjRCHARNkoGfqmR5qH0JfPc+rE6RMPb
+g2ol/jZUMYdm96lyIop5wBxUWLuaWpUd2+WG88AVDvcAaXa3lPXBx+KeWh9Rn6doZ1NN7vKUKyb
8jHjsMDGsPEZ4sjKu/Vax0TSCHapK28qVqbjQEPDbiHGNqcTWgNjDUT2oJkLlYwW8tIqJzGyex+5
Tl1uCorjZlIu+UHwI/PeeZGJ9sblrS04VWVmcSADiEXCFGbuHNX+uXmXwQO3sF97nomt1yLweiTd
TNTyK2URsYkfQASA67m0GwRMEf7/etO8EtCGnnaVznVmsAkoTvOCHWNBCzcn2ZLR0Et70rUeXY+g
/reH8tU8F0/cvyUaygls2qYjyh4bdGFvJcRIUraHhR8HG9/TwDWgNEppMws+8v6hUnCEnO1n8r+7
ObrUuNzYZbggOfORHTSjShmNrhyvEJ6FBsJTOZa/YBil0o0eneQmfn4AqHPE2lN19ho9ZSJPTL3+
P+7Oq7ltLO3Wf2jwFXK4JQJzJkVJNyhJlgAQkcjArz8P3N3TdnuqT/VtV3naHtu0Asm937DWs2Qf
9c8zsU7dGFF+yPLFQuJtMT2d4mGiFd96bkR+kNCTIhENVJfgGbXdCvoqj59upUwACY1phs0p7syN
dhSETWrty2GPyOxRYEBH2+VWLdphVgBA8wsIvRp7uTzNvsYBaWlh1DdR1BkzeFMQJTrsQF9IlssU
P6adguSZFHZK1Tbq3bKYrl8yhAZOw4Hyk9tSLB0ltKk88piPVfHre7o0wKAw9qVZ5d5NLyagTn8e
vaQXg5Rb9IaNvJPbYqGyRGe2Ma82ujfRIeos2sGiQtkA2lUfiydj03BLMBaOUGhNaTHIR9hyIhSc
axfIddRHVTh6MtqDlL1m7dzRfD7Oeb4i4TSLd82kbBUIxXVjZnMam1HfIkPwnq0tVr4t21kTUHUv
fYSPrTBKTvT4MNJyFXeoALV7dmDGYagolWWqC/kL8XN0NbRnrdpEj20xIl7lD7IawKCZOOOqt9HC
3wVpmSC/1UbjJQOJXEzQKMDH8FIQ2mmo9isS4lj+/pubN51eCDvGZPOYrJffv9Tf/Fq/QuNFTua/
nvK/PP6PU37KSmHah8/zd3TEn6c8CXAovHikNFlEpi3cD3KuCQshKsrvn9B/ezeVzR1AJ4Z1lvUd
6vSPDnlspb8c8jhTwWkyeURwRsf48yFPakKWG6owrMiAArAUKy+1jGzyQvospAOJM6frKkA8TyyR
5UkmpXgkJ06gdIkXtnhhiwFywvhmOWB0sdmHs2TBgsC4Vd0m7mOy2LZFwwweVz0VNJN9slk3Q2R7
frJol0o4T8o9BDd2ED75yOiTW8CesALUx/pJYUD/EFcpHjXk1kl4KP0P/6nGP4XuM5qrrmWetA33
TLmCYjmRB68aFGnwMVsF3eOmIJSW+Yz0QP8hyV6Yr9L8Jib+ogjB3FlrOoQSmAGdmVp/S6DVBU8m
aVUtw3HsUwjc9iNSAGb/OBFoMirks229HQGcaxrbCN+pKa1SQstblALM1dH6s8izxGtSHx7WV1F/
kYui7B76ZsQut1aVQz+Asu6fI9rPbLprYMtN8uuORBXyZtA4g63wYRlz/keoKbjWqvrbHQYW1bcP
JYfGstbdCoLFyxjeGmNOFgt/F4E/4uFKfOJHxrQGnGAiXkzmYqDDW0y//L+CywwiCEBrPJisP63x
WL3QbgrRM8RtiQFkjKIay9yFKG9AieX8jg7BLdiyhK8GalyVkRcKCZas0EV6nhrTPIXgFVTF4470
3Wy0C77RZK9VTh8jNZtPWro38qbJGu3qGYu2+Nu98hCmxdgtCw8drXobn/qvtHLD3unkWfriE/uE
FhaZBQHBSOn5pzIntMBoNkstfn9I3DgrMqlr7dB2F79w82odtAdkRMhWEXRsfQk437xZBrgUqXIv
+KxWD5k1UUfAVsmu9svvdv0rKurh3J2VK7kE5la5Gu79RiDg8ALwSTr53Tzx7UZYMrLWM49wWMgO
3T4h/4QJQ4+vVaObJDnwyl06SN8aggjSA7SGXDlksJGnuDDWORN08QFKoJCxV7N/Yu+dfjzgS/JG
ITJLHOspgvlICgP+XuBOI+tZ80Ii+7vv9tFHWyVz0q8qqAQ4UHjOSX7OyqVhhpAxFnw+01ARiiN6
nEV8KgB6ndvz3Vohsr8fyn2B4oXQM22WHJRNQRA3gFDTiUGnE3AyuTPozpb9pb/I13iNULoahHWH
/8fKN/enAIDa3lzHHzRTbDJp8811ju76MzHsSHFZot86yYbPHZ2/9HWY26TSh1vTmFF0WAudLLIP
64LkJ4sXtCGgPxn5oiDPvFxbJTtzr56zWyISfc44FFkxvHdsELRAR99jCafP7myoK7dMnazYtfWm
549QnCLqm5FP7Spuycs1tbkILRp/2eRF5Yb6osuAXUQTq/qO3UvnGSoYyE7xiLX9H0X21UQv7uMK
nZ2mbuOQDEL+JrHSeIm3OjJS1fw6ZORFZCAwpuX25DQQ14BWBezfsb7IpWv6jsDqX31R6qIsAiDi
v/Qtf98OiYCff7ko//r4Py9KZCImV6FFK6J+H2X+0Q5xhxKKw70MZYHJ5bQ7++OmJFRMRPXM4kr9
7T786aactjS0V7/jl/5JO8Rc9H/dlD986XwSP7ZDkRU3ahcqw0qHUdDTWJf6tTNIHp/qYNQhABWi
FLrnBskT2Se+uM0zODe9wUbcHnkLA+ZjGYa6bJLms254mniwyal/UZoFeJ+maZfyLr4fO15/08U7
RZk+zBt9Q8JG43vTfnc0lCfpAtElAZvsj8TqE3nso9zQm2DXgmZQxrLL4h0NMStgg0V6d9Rk01W+
6frtXiwrxjOgTyogd+fyvpJexTPMU6YdjnH96B4IRCHmRgh+A7sBtQcBiox4fY6SaKaWwiwfC/uO
00QlN6qzM7WBJ4PCC5b02K50ErTCfhMh1HEM44WczNxwy2yRd3CuNzODd04V7XjPcSn75hdC31x1
BgpnvoUkQohgIGy5ccRPrl0yQ6E4YM3HEzcuS2PO1y/1Hz5eG394Ns2nmQi3qr2MhHNLCbPirYau
EAkBrPlaTpd3qCtNCjV2AZnCs96UTHC4sySNPQoXfnm3FcqCmiVhO8+6EQxP6xUq07wcCxGsAM0/
jAZpEqhfoOnucvYw4ivbkSZCvtAspKrsZ/f+2bK+pfXBiNZVtO+IWZbXpexVgg3Kd7h7ZgG6caVa
hIQC8oHE5Oh7faOIV43ZbOH55PTQTayl8ZgLh3y6/i8mklUYEIiQ+RysmUr9br4G6jCXNNZ+5bnE
igRLNncEnHDmTL31r9KT/vwwJsIcCc/L3CMpbtm9g8wQTo0zvKh7kyIsEJwaGVD4TW7gdOFzUTDf
2SoYC2CU7TOUXQ5gead594Yj8zHZfkwQ2NC9DiY0LKnkSvruqLIa1zwR93bSjiWKSGZ0eOXstJ4H
F2NFMzYhk1fUCbw+8cppZu7E/e6B2IesiORDOtJdLwVi0kT7gdfNZK55GubVebjdr/E7uwEkJSZ6
C3w26Xt1Kz7HK5iJ/HJ/a54HlsgTHlCZOY+bVmt2fZU3wSFYCp+Ykxdh+8X4u+jABZNEkm0SQRO8
MBOekUW+RGdarXbXbFBBdGSWP6GermiEJqoGlF9FBNud7x7M5x5T4aXzBiE1JuXGasn47g60XwHy
n4D5QcV4MFkC3ovYcmOGCvjJhP9RCsq5xxClML8WW86EyRaF46g1mDtMJipIP3wPK5Wpdn+YAhCM
+BNBUw8PyWWoz35Dyqf5qIi5LvIkYUE6qh965BnB650ax1bnInesBHw04mNWsQlmx3pwwwrNGqtg
yIJpwzNS6BRtH5oFMr1ZqiUqIbalyfD8iFD08DDlOTFopDFat3m+zPpw8W++0cjfogezsPHQoU1r
sr9TZqr6L63fL4//80ZDBiupuorec/Lk0Hv9eaPRbaIEMeTfFnD80R83mvR/miKi6EBvIf4WCvbH
3o7eTxNl2jQ2ehD9pH/m8ZfVX4UMP3/qXOY/3mihAKwmfPQtgo+t9KAqt0uGTgT+1v2ufJlQnmTa
qqsG4fB4RXYmTi7o0p6yCNoZKNS8dY13v18CZXfUAwm6A4NyTBnFG5I7RzgNhzijJVn1bMDVaz4q
cxLqwOL4YPNJDMYN7mGYljoMRC70e7tfK9Wc/AO19j3YdgMNh7KU1xOZZoH5PH2KUgyb60jzChCo
hpcwDbJA4KTZU4LukxK7G+JpaTNlEVPB9Qry5kUeHvPTQ15iRV/mqqtbb3HoxJR2Dzpa3X3oVwGZ
ChZUgcH3AdX+EB4KQJ24eZ+Ep0lR0a3Y4lW41ntsQRj5FXSU/M6DbCPjgxQB1vx4Oqqlbs2DB32O
V1x0gK+PhASZ50KoX5r8mMBbz4ZF3NBcLVBF8s+gbYN2Lg2aNx2PGevEKTGSUR3jKBg9Bq6JRUuX
N4n3n0UKggf45Jz/ofsPOKjwanY8XzFXNULwEW1cucLjyIlifSJlA/ZBJNTIPzlllQoA6PIj2r0o
/Vby7fHfUNvzBCCB7b8pU3cCYZUGg0Gol2zvV/mdSVx3C4qVGrElYfkwQGU6DYZj9B6hb7hBELLG
bHE2vTwrWAdVB4Nw1IfnIxNJ9JnyIBp0Sy/If/3QEWDlui4hQZ24uuvEBc9eRWOdtfM6o6uiYhdz
plpRs9YHixSH844tRzvhjjnDwEA/HIZ8gp/imqomhIRCL9F7cRVwpOLQGLZhtyDQziG3Kt6kbP4K
m6+VEON/t+YcJT5AMIJ6YX3//0426GX/o1b/+fF/nmyWrlCNIzf/rlljavTHycZQi/xF2OEKIjp4
pD+dbJZOXQ9ffEKffAeb/Ck7h3UkIT1Hp/AbKe0fqNmk/zHUApxkiKKpQU/S/6rQkprqd8GjiTX/
0pGfO/niJB8qZuyon6p8M8AKCB/K9c5d/cOF8D+8itKvaghuE00xTVFlccKs7udTNRH1R6PnyMMe
DcBKjoqWUcHJ90Z5aXXc4ccO+fXff0zAcfyjv7guVB0KPPeGBL/h5w/aiJXR66M/rJCtWv0BRbHM
yUGO16SkZWynbLpJ58vaGMYDC72sfsmpZUwOnwAVGdWqNiXCJBAL/Q8LqddEP/3IUasC9OxIBLCw
/YQAHQfOEnn8At/I9oUmAj10MFn06y0fkKOHGAUDgnURut0pp6r3o9E2ynkFiAoRLv5whQPJbMRl
9Hgv/FehOQ7hLemPTeeQV2maECm/Gp3Mx6UO/CGiiLJ8z9817+Conc41iW63NRZE3dTh1GfjhtdL
AYasv1HVqMX7o3+vqs8xYmG0VLzWQYLOqM7DCFp5EWaolkTmmo3IFfYBgX6QSp/AxLujsVeoy8oX
PADaBYQT5bSLX0t/468qZ0APj+fMR9M2dSrJWVnfOZHAP4OQ8Z/6I2Vwfxx3ACHS5hi1mAvG2VC6
FUGADwAVz1F/QsgyslVJF1nDhvsiVl/AV8BX6KxAlNIlC6yqr7xFGF14wNfpfziaxwte7RUznIpv
njyF0AKxC254p9BJW8jUK+N25+8oQPkAfXq+Y34DSDeJvskflDzCShISZqDIT8gFaKMV+CfmuS0X
2TS7y5wS2Ch4reJlqrKTUyDUNmNMjAAG05OYKQrtWs5MpYucO9tx2b0zbfEn3caMcFGlmdHReuaB
26k2wAdKzJ6UzUi2S+kQ3ycQimHNNGeYC+cW9gOVr0Au8kzdDseYddaNieuR61ZbBeTTkz1Jj+O2
DNbKBXnZ/sV6fYChWsDoxQ8RbVHNEB1orMFrny0f4K+t3IbtBPcwbP2TgY21DuguedUwIP6w1km1
71bts59vegZblWWtS4gkK+lan+qTyR6HjlRs7WF51x2+mTDSc14b62IHZkI3Zzn0rH22g+EQWavm
nJ9R+MQHHdcl3pUZ8YcPeR8Lc6Q9TsxgjusTfkZXzOrHPL6vO8Z3Q/QhuFdexqV5URnvaZhsIb/Y
vDV4iaBkDxad0WyDVpyNaoAJ5V0rdU/FDSfSOhDBmFb4FZWdiv9DP8T0dBK+kLS3a+NYvjcBQdOA
1Te6sWizpUl4c7dgGKErbpvtBoHedWEwQksWDGZ5o8peW3mhjNBzd9dnuICRqMbzLP/MEZpT3kwG
OV4YTOmjo8kUUZmbk91ihax8ZMvJ6UlMMohkBuBUMDRuI4CNxhuEWZBvUGny3PCGau5O16Fz8vhU
B+XGf8e77e9bN5xAZMwjntJgUbUuv2vqqCLJWqaSXFpP4buvOGO1478BISUQU9I3vw+YfKyVEuMk
34NHYFtoDlNlrcse+0j0VfuLsuZVM2+uCrPjc7EXXeuj2qL3VC/ZOuXV7UqIPmjrTdIXnqrOFQER
8uIxji3BM7xxjFnPkHV2gWVkx1ud6afllmfh5C+rTyB4x2SfeCloD3K8hGU7LvqZ+YLIrIUT5SpL
wQmhPNkmCVY3advDfftWrvwb8iblmh+6jfrc0yU+1SBvDIdZKJ+GDcJWfrjAIzWe85PJjhhQ8O8/
ZTwZ6egZwzRHL76317AqZHNRto6fcbicu/FL5PscMtnF+u0NzdmIVjwqU9fxc7PvjH3DqqBVUGo5
nRMsH/5rzFvFZ7R64ZmZWLp8W7c1OwUpOqJu6dasphckpmFaQDq2t16QBn+uIm+4YcrGUwTNsbHf
QD6cxA1LkLjArm16Gif7Zz1nggFJezZgD4+xpNptN2MOXM8rPpjn85yPc+bh7GW+wtfwiOb0UbyU
+ov0ZT0RF4+Npn+NvdBNYHRm0Gu4unqg/wQLggkFFf2JFC0ZHBljCUfrgzSpV44RYSOI65ABiYE/
+RLOsZDfOvhamxgdaoZb1tQxLFXEmU27WhrvUr+U8Vdz0AoZNuCneBEP4E5YKU9J5BTU04Dnbp3G
h1fwyucDlh/8ToBtC4lfOi45vSTGK2zeeV9gVKnnGssn89QzpCNeDbRRe5g8aEz4ahqaOq5cNb0E
IZmJK2qij1E+d0XrNvyZAZFR5hrlKwUmbISvqJW69gOIdOOGtDSJKCIWwLECHlhZFu0xfo/IzuTV
g1aa9cpHjDJO/Kr58Ad6Kmn7H0lJI9IdjIFchk/yaLGskRfbMQpKnxWHUX/N1fWwUVsSDCd7k5N1
2BTasq7dHmbzV8FHZVvdwxtVnpv3I6c2XwkYsW4/hS3lW4gx7Nz/I0UthpbQGlZ+9E52Q1J9EZoK
sJROKyhlm3+42YODN8MbDQgiA2YcrJdYC3Ls2WMy/08Xmb9TEFiv4cyzzsUGKfxTu5Rku2F9rd+4
+Qb9UmPMp5xQmZuO8//4fR4Ed401JdEkOhoQZJOCx8uDJFATDtW/eHxBLahKIIYNtta4Of9+fCFR
lv+lyP/18T8U+VSUpBZYhsgqWvqpyKe4VyVgJMxOftxcIy02NJXdgG5NS+XvoqE/VccswqexhsJw
g27jH3GNmfD/ok/iU9cZrQA+ZyCiTnTGn8YXRk8PkLFiHfiEHJk5BoEtDRit8gEorjwHgblqDGXR
xUrg4sWA1biKJgFyi8lLlAf2lTX4bMlfNtpjPrDVExJtpxnpQSTDeayVaXI5hRHp505xOqbGkpB7
5SNbBO/iAJS7t7F+5BjEp1+tmIwUmi0oh5IqmEMTxpttwm0N8Y8G/aLn/fHQW9L6Als79QtpwQr7
vhdf5IsSpbg7BMlLYECYKrNP9ahPbEGf2ii7ZAfjuV5W4+z+rUrxstnmVt1KB62bEsyUb8KCHGln
vIypnVx08GGdg9PgvkmlFeIqysqvOt9DaUaR0rg6uPBhKqBHNtdvBS234HKcZgdgJB/sHZLWBh9L
QCyqISjDV1iF3JC+fd/Hq+o1XYQExS7GYP4gWNhwrMqVngeMpB/U/Ckbi0/qxrvLd7LhLPZYvq2F
dfAUyjOzc6wzoC1Huzu4cp8Azq+HdbI1NpXbfBkf1I3misOJhORteyYzwgkv+taEOTYz3btiq7AR
Bb5M/0lbmy/1Or82O6J5uR6h4G+STev1h2A/vjJ0fs07p/W6L+OZkXaqEj05g+cIuX0a5pyt6k4Y
or+LUxOAVb5QpOipv/frR1SesS1a2D8Spd6qrUnoopYvxFDFYmPM2LLL+hKHffrMz2G6ZKXu94c8
+IBQr/s6XzG+mHTfs1Inka0YUE8ZJaCMzKwWkh9vRbEVHPnSDf3eLNkudm3NSl/C3Vu25wCwyuNh
oVN/DIvuQWZckq0aWX3KCm5kekhppaEyDz6tlb+X5j3vCCcdinm+CRdF+mR9BZfuDhlL3owT2YuE
vm5hyVf5vkvV3ahSi5PZ3Hqi6mSUTKizQs9qq2XjL6LhGcsvCxyNcICAkrF/PD80CrQiIqCcpI4+
quZDp7I0MDGJxOy9rCQ9xb5muDHMh1cJ2WiKnbGxs4nchXge9+/Uruy0zBuZsk1ZUzdF3wQVeAZ5
K3GrsRgiShBxNXU907rWyz75zl1Zi9c88exkZ/J7eAypTT814cSyQz3hrBE81t5i6PHmJGWjFghN
cPP78k6sM6+wLofFwbCI5+95PKgnHDAw/3M73mev0M3QrH1Q7VtPk/SYMIXKE6eyZVGe+NfX92Px
iZ6AjzRAOrkjD/PuErnSmiNldn/4SqJ1WVMSWBvIvyYt1DynrO3mfKmQRuVVjmcTN/hb/RHctGWz
aEb6ievw3tVAyJ0A6PeB7GV6WZ2dRby/67YoExdGcdRR+3o60Z4gFdtle3fix5y3tVyti2fW6Drq
cCYIvYMAkPEqxhvXyt07UZk7n8gMYya9fqBktwjepAf4ii4oxWUEPG+JC7xZnMkMQhfwfyAIVgR+
EHkpA9vpwJYiriS7Cql4aLl6hfMO/17BPNbTUVfwNhQw7brIeXJqjnoG+dlJrhooGrYS/pdygP9u
ocos3ElTEa/TbLZL1Fl4DRui39dVfsM9kTAVPILLQU+MLUDc7Igob2aIfG5hK8wbA/f2PeE5a+7R
vKacEBKCEy1WGrnp5F2xE18VjchPmJWAAsgr6f2NLH+Ivof2wRrnErzL+zYdp2XiCQ1eoWz73WQp
BpvnAwG/426QiYjFRRBrcFgpKBOlL2mhpJOph9cgjcFynqqBBf/E/TaZgtbh47PAui7M0cXoxhcE
w1E7Tlq/SYLkF92m4+0yIEoxOoDRFqOcuNaXLaQ6CZkO5omCXW0QLVNUjVyTdv2hz7NLSLasBl5t
0Sb9XGScyfPtwsLPrE1beE33hYCcV16nzoldpKl+TGc4SOx+LQQIreDDbNjpjjrutGvfXtoeYcgB
DXlCJ9gf/RPb2bTe8RQS+lUTF27c58xsAAAmGPEydqYK3neidZCPsxSygIK/lmizlNk48hy7umKD
irPDBhte6KJGV8dzKOCjNr4JX/EhefNjL6VErzdB6DSwoC7MUwJpDXdHlWbUqXf0loxS+rlO56fu
EKjG7TGkw4qfY9bEGk71zyr2NNx9dF7D6R6zkAQCsUoMpzXtHvkk/4K+gAcAbJKusyaytH7OVVT6
mrRMuXsj85RG0D0BY7H5ZJSfHu+swsvz2B7ZhRrCTBeIOHN71el4bwopWTOrmHezsk/oDKR26cdH
TmByVFMMiAoBqqO87pPDqDLkAmeAfGsWN9w3XJBjtUmg9uly6pT+IcZsidl+uC+k+wLBJfsDs3L7
AvTnYgClnmyKAMz9DgnxIDi9cWhh6H+GwmJiw38a3bI2dsPDbfMT29AeuJOobSvJbeWzrx1juIv4
Ob6aeGHm3+R4BYoyluYP7TmoNvEXuqxiOCTIuyKNtEGbf814a2nn8WzwepZYD/Mu9s0lNg86Qh8z
aExowudYeNhNSF/oLfJN3vRxlwAxTlkT53doiDIeHFhJvKc5e0AdCtFBrw86/HKHNNORYxORzzV5
RYnFyaSfgJyHTGIyO74d237FN5Q3jQxvHfHOU3DCUiU+jbDbv7AoWET8UFWt8ieMR8qEo89Xyrt/
gJc5Rl76SgzdpLGrbeEdbG4Xz6OjUs/SV41q5n3gFX0OCK8GeMRFcCgRISPFdvhZxbWfuQHBf05Z
OmLQT8f+sIpYE8eRJ1zaF2KcAbZrS775qxhXA+yQxf2qn9oXEPkJrqZLuzfWDXK0qxmvGyRo3bKE
lsAXSYbLLrn0nrFHjI7AD4UWHzaaJZdsCT531hFdYUfvIb6fmcn3+RidkLSviTyAw3HAOTnLlsaZ
IJovsMdZyvfUzpaT4xNy12ncAF1YY6l64sJ4kBeYzwp/BhEUmwjPb2MLE7GapXZwzjhEj5yp/sm8
9h4FjuT1z60nn5q1tcwBfFZ2+h7g/wedjStrA2PDgvLwEWqs0GIxeMUGoog8rvYC2CANs98q8Iww
m5cYO8q4lxkN9tuK+zphbgsXdRqkRkw19cl2Rd0cuKWj9QxLYZ7aBfuX1DrAOuPKpTbxQWJwfJTM
DPmNmHPO4u0BLfI4DYZJpGE9w9g5eSwDdMioD5NWXKoEM5qD26qTol2b1G++xGAgHZu5chULopQi
a211z//iLm6KZjE0kwE+KxVjWlj8zRIa8+gvsqpfHv9HF4dDlEUEAHtVV0wSYn8yj2JTRVVlGd+5
kFOD9/sSejKPipORRGEnrkzL5v/Kqn43j0Is+O0PeNQ/WNXwmF82F3zqrN5BWhLNIxvTn/9ACIqD
ISVARKtXjV2igMmmV5Z4QVlc8/9KIHCB3CKdJA8CbfyU7jrB/VRjx1ZSWAy83NI+9saw2cnhBDTT
7VEuD3IHRqc25v0hfodIWS0D0jbvC2yKcWuXGXrQarwFMeNh5mz8Vs1bnMo/52VYyKyW57ygjf6Q
QNDArJL5r1FsXMCVJZQtPfS1j145iJxPhEAbkVuipbHAE7NEnskFzjObNouDcYaLmjc3S0ifDBZ/
VfZrUsCnIPB8+sFbLyCiFJbegw3M9BiVHNFwug5GRkO+18q7NnljZ66iqkT0oaX2PbUfmkc5iNLy
4UUz5vPY4pxecFRSZtDeUHXt2bWgYDWB1866k/wFG6iKF9pzfKKKPSfndCud4jmp7q8NlcUE0Lbz
5/AmZ3ZDGfGsn0uUKba/YcI+3uTCG/oFIVk5xozI01/KCE3NrNjX+2ankAIvunwqO+FZX9EwlK1N
DwVN7ZrPrVtuvzOjZXF4xdVOQCDXjue3C42qYWlUM20L/C1SNtJcPKtLgUt7PaA6o99ZEdgFzili
uRwwA1+YLz06JUrlrfDOOWIuzfoUnUIq+UO2DHa1Qwph+wFqRYY986w8P3ZASfM5sQHRldBy0Jbt
gv+Tr5DGsfpatJv96KnZPGWXXKN/VRZpzzzeCRonG+Am9xDF+aaxIMugXSC4hYcOTZ+NGtSgti34
QseWbBB6KXpcgfy2AomdCZk3SPAA+Va8JSwtNvd+Q83OGKLwPwQuw3Ly/kjQCVDUEnjzzj6bBpfl
et/NBi6uxkVX39VXU+IlP2wl6TaiWiIVPnsiDtjgrz8Q5K3GU45kqU2DN7N77g7Ca1hTQ89QLEyh
v9n9edRfRnZAYvSOSoKFgyh6bHQqkmOZUnNI08Tn1AluRLkkXwXG84eTQhs1PDFhrMExPLorKzrd
h6jesEUDmJCN7JhMHcHtKZgmgyodb4OtVTzADOCHGunQFsEMtYkX5ZSt0I9oVWCJL9sEh8ynkO/E
x1Zp3wKwftYjt8t6U427iBgFnh6DgvGs+t1ngQuqSIz9NAiVuTA0I9nBksrKjuA33qIdI09rW3MH
4Rmyx/79MIk9Uo3q9G4/PoZqxbMFR3pDJBX1PHvMaXJsUdVxeGzvw0IvnlFGYCLqSgTaC+DhYXli
+MLo6Myv0GshvIjxW6sM0RmA4j3q4aCwpWsQW/A3kKlP6KcVTuLMvPXhjRXQI5p/nwFkHuP00X+G
D37Xk60aSoEdKChj4CVXzSHNaTuzykPhusjji1/Saqk3DX+8vvXvdh9+RPGFP2iLa0NXhwhsqifz
eWe+C6bDQSYaW1RiFaIHwusc5amCzhDk+LxtHm7e4VA6HYF9M2tJcDzj3e8OqszwWlrlcgy/oCaa
+uM7zB7DCj2NzqeHdfzRflgsA6FjZ/MBz2xKnxab7x2awwSZNx50iY53cX8j724h3uJxPeqDo/ca
femnqX4Lx9dMcDWdloFHB5qb3lXs3YlDxhNdM9iTXP9A1v0oiHpKN7LVrgr9Qx+Dpd8bIXsq1Wul
WWN8b5l0aTzTZa1Eog14G0IP/Q7fCl+nnGBB5ZDyRbZ9NLPfqYzxXEPnkrA5lU/iGk5JNbCEidOn
f3M5oU8CCx0MI3e4JnPn/005IUpTktDPptVfHv9HOYEUG1mHbP23aPhT+cEfwZkwkLQxNKaM+W81
8d2zZDH1pbRhBKxofD5/Cj9MZN2IP8zJfsQs959UEyCvf6kmfvrMlUkn8UM1EeaBlpN+PZCQALXU
LhwgWyo1cKS1u7GNl5yvoVlD1NtqYoIntFvTwYBNIzYtYyC7DDHdQ1XdmZkrZue7fIhqL2YI5r9z
tY2pRzoqASHQIuhgKnICzAN42XllUzuUb2rsVFLikL7RCRf5QyN91yCqfsRTiESNNE4IbZeOIUoT
8ol8C2mSPHO8TL4iBAL35vjg+B4IhSXCTspf77xbsGSVVrbWNtMDscR0m5ZrDqg8gJ80mYODM8J3
AraSiP53EpQHaxWRiVKi1Kgem5itL2hgtBDgnMw3kBVuFh4mPFkEd4JQKhIOmFsLmCUb1l5iusgb
YsWXLHYyAgnCPdTA8CYULj0Z2NwiNplxA/9hUptDk+CsMS30ceTUo7qmNrPe2kfhlJzbOe7OimI/
yo8Fyq0nBp3GOA82KhcmOCmj25Eoht/9XpIROgV61igoEhLxNgogNSD7DzDTL40IPkGc8zeQdcMY
zCFpSJQ7pN8gEwG/Ly7JbsWdWlsHgSzSqVQ05iprZOqwWBTsKdDszmSTpMzMusUbaNvEeepv2gVu
YThjwHapSjd+lqf7mBgIl6kwJcOMTxcWnX6lgQYgOAvBYLEhsFm31iuab7RsvrXgTDbNb1bxrhTv
BYsz/U1GiRKt9Ft1rkVbJf+IERsGAcXayICOH+95x9LqXOKmfUHuNnaOMpI7QfSBI+ik1NpoLtTI
zTTUhx57C5tIVhBYXDBEzEHl7Xe05zsNzyzpOrTy/CTszVP5qWKv2lJHWMv6JAwzfx2eooMy7X83
6YZwDhTWe334uuPbGb9p3Qupd+nFmudLa6Ugv7Pq3E3TDbtYFp8C6p+A/h5eHaAJVrQpe2rLZrWM
GDxaquGNxaXA0h6WHWVv8cEEA6LFPLsm24xx9tV3H7lThPyStMgLG2FTm5dzBhJlOMyS19B0m8IV
9MP9qFxlMIBswGf6/SqNbCccgES8lKOOenNbcK7XO0ggYzmrXWC4s8y9lxuenhEAcRXDCk5eCKLW
nJKlBGr/+60oN525JV91RKvKte9/kprRNbeEV7z1KuF/yo4gvB8uG3CGYk/lvCUPDa1l5zYaM5Tv
TkNANsKS0n44ifJyJIqnfmKWBJ6MHh1WKWRgQpalLQMR5n31AaI5KQnYwp5K/xVdtuIaVAqBv+9g
OhNfreTbnqHgJMVipdw2C/X6WDUDiw+04+auHhn/oMUpXRCn0N8ZHrIy3j2gRvU7Hlt88JsgyAfj
3LETTYgWnn4Yn8VKouaHpzUeu3opFOtAeOddB7NZZW6fw20zSvPwr74FiUOTZDajQHf55d/fgvqU
dfCXW/Cvj//zFtQsE5kjlMDv1F3kdn/oH43/02Ukh1NkHNlvJLX9dA2KgCQsmd3n73GwP1yD5uR9
MtiP/ib6/gdNNbjCX69BuBIKrb1oKIr5/Zr84RqMH63YDMa9XxE6mCDsW0XFQUDmITmOJa6lpX5l
BZqhyk1OguilKL7qF7IEYoBCOFTzBH3wsBxgTIaeJpFQPoUF5gtJsQnGGZkF7wodh83iLl6pr8+I
3UKWMnj64SqYdF44Nok/w+mUuQmkb6x8b6q46o7SeTiWHxlTXgrxRwb7zJwx/OKaAI8jQOFtWK4g
dsEBYzoGhE1n+DYFUKIKGbZMpbEdz7XZK/84anE+e5vbwI45OvNRnWW+seUoUsBMETQuM+CKUd8w
itY/NfZvZWzt1fFiyO2+WrVd6WIAaex2AvmSAIfq+rGB1t8jSlNO3Jo4aakPqjelektJ+o6FvUaH
djf/H3fntd24tXbZF2p4IIdbEgAzKUokFW4wKKmEnDOe/p8o/9Uul93ntG994VAus5SIvb+w1ly2
Nx51/4qViH4W1l4ClxXgTqgiWfzMOuObnNEgoZbfBgAR0LojlJOMidNhjsRrUP4AQrJLDuQqtz1t
OSg773k44HAN6Oc1bLNbeHK169FWXGqEMAOLA4MwdVRHO8yOCKgkXP13Lqj4Q6ftN45YdSdk78ad
/YjG9ypnpL+TF6WrUQlwBvrkN4xrXhCQLe+jjYMJCA7piK4DFBGyQsbT/G7DcSygccdFOy06KP1U
7ygXq0V1lwO7YVv+SPDd+Sl2q9W/+lDRFU0nZlFkBEYd/J8PFU2iAv3lUPn19T8OFfM3BnS41IDM
/HA5/jhUzN9UIqYtxMza75y3nw8VUlF4DQgZUQUs+qfaWmemCNQTGbb5T5Nf1Lkp+IvG+Ocv/ReN
sR8Iipb2Fizv4lB+ZTy4xaEA4aUwLyJBA6RWs62ErVadmZuzDiVuY6hf5ZUGmDC1C3YsLdtgolgY
lT3SFEfKMWKqf+NdP36LHvobXMRJW07oDtYad3wJqoUCQl+p3ybwUE55R4+Aohi0vc1qVLSetAI9
FG/d1lv4Tx5zKFQHvqO1HD0ICR1vtIdxlQmLoN/V9wBJAw67F8bcyFInn0dnaSx4utjBrv32WLJf
kXdR/tiaZ6O/CJtQPNRfUCf1xrSJIDTRNUmrIr7yROmZPcXXDorWFh75UVOXkZW5gI6LYG/1rsV6
gMmkWO4NdBzGgaWGIPQrbZeh9DrQKbClSIixTvAsV0PBCp+QNGtjTAznpms3PYztvVJIaADaiB6M
vUqwjG/JiC3T1dkX6bueQdcUL9uvHvnIhzgi4hAWkb9KGKYIWMFlXrYR+luMRjI/SV9Vsm0p+nI1
vVbJ08SLDEBzly61S2UJ72s8ZCKqZN2wxyPU8GjJYYaR51EGN0ck9E3N3JSO6lOtVsgH52WZRTqH
zdpgnI00bETdXG92tT86/KbMMHIqz8W+4f99SR50frRrnxW2IS/jLwio+orZEdHd+h0uVbwt2box
78Po+h48Y+llOYS8eIb6bVPkFSqzQfJeAunCDnFQDgRXhvBN5/APp6gfAHR2vps/TIOtMx4FBTqn
qWxS6anlmC4GJ9Gpsy+aUe+18lHAOhujdR3txH9tDch3BHCW0F5Q3dXjS9QcGRf24QPEcZsR9MyK
H1w9QIPS8gSiBK5OHStgPh8IDELxTmdRdB+wFgjTDiXB7camsEMv25LJdPv+kggfAJqRhDebv/Pj
e+mtWmaQ9Y1SP+GLDDZqvpHHkBnVUotXSeLovStZZMDBQFq2I7Hf2PrY/xu3kHd6mAL0hKyhWI+l
r6yB7KA7IZKNjIvP1jyE8HK8AGHDoX1Hi+T2ps9b13c7w19KKZhDfVMF82jubcDJk1HXIumYATFr
C61dnG674tTF+wIyRoSVBpySzWS6MBGd2JL6OL8ti8jO2pFvJnZkJs+1ynC+EPe5ZdJKU60P4aaa
FSAsfp1mL3wEGGDLpSQvDGQa6Nf5/lrw+xCw28gla94kGJg7eAK1uIQsD4mctHNbGcpzXxgNYqqC
XLf+XBKK2EwbC92RfCnyXVejB/Cp2jEDpM2mC6SN9dU2E2oNPkQT49v1umWqKCsBLf78V9UXDtpU
REolCKJ2BY0iN9+VrYJztptOUbiUeFuCBdgWqMjOuCW74XUUXkUFEOtBOhi3gCFpx+50QVcSTMte
ncmAz3UFjuHwr74UmeJo1nfdn4Xl/j9fipKIYeeXS/HX1/+4FI3fKKJF4tB0bb7dfsZmM2/iaqP4
VfAhATH9k9PIxM8pYcP5PQ+Zq+ynSlu3iKRQRA135owZ+AeVNly1v16KP3/q3/k6P1XaU5n2sGWy
EZH8aeieMrj3xTlOnUG6SSHkUTexDkMJShtOM8NSl/2tkV30+o5Fml+SWZUpjzNpn38rq0cNO95p
ePKjdcrAYZWW74TWe8McadwuLf9aMBAhCB4Oakl0LNUbm6EIVw2dod5MDvFmSbAf6X1J2RKLcDnQ
yQf8/jCgKbKcjrQbiwX/Q4truMBYSOqFTDJQ14HgZ+BBui+DE6vlLkFIWKLHWLfopAoCV010af1y
ml7B7CeAcwBYKi+kRxqssSYtf4B1IKPoVW0QMyZmCkbiwVI1+03AmWWEJbI6aRW/pBYaBusz8kh/
QDfCGqVltMGsG2cSuT/EHABtZShvAEzjSQ2OVbj5yJWbyC6t0dzYupo8bNBwUPOIszQIalB7Vkhc
mP86RwBNm4P2meKWNsXXVlpqD/JRsz59MguwwQTdE8GoJgcUFlYdHnbR77SnxFz1itMMjlzPvDQV
OlBpV+SAqvIj4yFeqsuPWxHTdkuzc0bbTJAEwLSJCAy6ISZOEIKupftvPgHodOeOU5zbWFbD//kE
YOH76wnwl9f/OAHMmX48p53THZskJvIs/1EWywrLcjJuvsOPZxrJDxe1+BsIRANqiDx7EfnHHyeA
+BsRPPxZlNTSzBOR/9EJ8DcjZz51OMs0BVisOXX+PHIWxaHzTIL9tpVYXUwFodmAy1ZRCdaTPr1Y
2IbZwGISpQ4D6GXK6llHM5JxY82YTbGWVVuoGYiJ6k0jSZyLDqEOOkvUreMub0sG1uqqzz46jROk
ZuOGrDVnw8iztVCJnc4NWzVhJWHmJvDTp1L+xEZddMNTkZAgkaY5El0nTtN3Lezs0mI3FebKC46l
eFlH9KX+qluTmuxv6emhSNXeVuXqrTCMtanawCFQlqXb86enxsjjGnJKsGPZhRihQMWLQ+bEY7xp
qn2bONZkfSlT+xDABTbBTcwTL+UpyWQX9Y6QL4SPiD5+Vb2QqEJ+KWRH9ju5BjIjJDM63XXdG2Ew
2K9C455k46XLAMfPIXO0D3l+tvCuTc34kaaWmwk6iRf6Q5KY1BxvYRHjQoel159qyp1QR98tlel1
QrcnxABZ5jFDEMCpqsM1qgOV1ZvXAQKSvubKw1x6eXtJvolrTUIT/i11Q/GmeNBRU+AqpXIS3yYJ
g4bgTxvicKk9B/FBKcOdUPbbie8zSpp/cVtssm4SNYOrn+WPKFn/+fmHhUff/HMF8Dev/+P51yAl
YBxmbDZDy3+atZmYDUygrBLugPlk4KP+ELBQNxDNMHufv8PPxT8qAIUJHXwF0dJ/FA7/6Pk3fvX7
mhDUFcQyMlZphn6/2hB0Kcl1Y/KjrQqr26Kw7XXS+xyEipHGvJvpVArzyvrKq50IN0XaS/B9izNv
27XEHIZ4ZZYl0spAXQ4WbTBW9cDkeN1GT7n5VCNERIdGFmcAYXgZqtue3LehA5Jta/xGizbb1iQk
jUyOXA3hmuhaZOUpsOAUpInpl4IEGLImuJSFvlW+YXDKmw2Sl6yC04wOgdkanqczDXrsogQz0r2P
ChpCdOikFs2xCRi5kBFsBwuvGZbenMG6zlXLERMCGXP8XwV9tM7UEEm0P3TrOGPczXcABKhtSK42
luJCl+bGXX7TizmYqYMGr2eXGtGsml0E2UIVmaPsmy6Vtg7N6Fog7aghwFoh5rh0XyOtJ6QTBBfx
7lpzgqemoXeQ6YpLnEp8W0IgNkYROkrJEAB8qdXYEsDPKf6m9CdRbB9ylA/oegUYZtaYzN7XJdLe
cga0MeGcIYcvxrCGwLf0KxEmAafOKP/O6OuNB8ChZpSSBOGdrPt8ZuUDFQhr9gGy/VdSEW7pXbRk
zvFhpoeibsDJVaKTaTjsMc/5HWm1N9oJESA949D+QcnfJ5bnKPgGBw/mT7fp/48F/ftbErIwdyZI
R3Wux3/egmqe3GRDzyZKgUSBxm+dtDdvne45ESvCrI7/5cPx7P5pMPT9wzFil1RGUbhxfuGItJ1V
dcVQ8OGoNIG1NUuGmpvgFcM5C6zmVF8b2E7HsToxmCQtRlL+yxdsyr86/jk/qDxAhFHS88gr86f4
Uxme9H0+pJoSkDgJ4JD7It3kk+amU57ZiBsw3xxn3WIUPCTmodBQnpAgj91BmO5l8OAjyyT9S6iO
DaKuBnYGpuD80CAAkhW2VUAvpiu9fqNfgHaEGVZTjAGLpj8G3Kz9iWsCM3hMMraykpubFuO2WzD5
2SM9SZGPdoCKJeLsCct6Zj69+b+/mOALidV+gBkAy6PZ/+k3vaqwNSYY33+31PFCzkmcSPoJAaUh
37fPIbysOa3gkI3fDOzsY/Khxzi02QBCoWKtxS2ZHebgOW2dgI0qzx2UxGrC34gNQEEh/DIZhzLZ
wQExF8L7lB1qxe3pE9iac5LZQuoacD0btwPLLvlHDf1Pck3VbRc6+bw33PjyelDYrdlp/RDXD4qH
2vPOfhw0fc+mmt1vqzzQTOCcmefsGE3woFhYImyp/iY/keI6IEa2mq+RwPpgRx2ThzdRZOLAeE42
D/GEU5V5S5wsCyAsr+yB9a5zfaxNCORGyekJeJD3LD2bL48myftgByw2l0Zam+ZWE/jxs/QWB/kB
ZCOkgisHR6zajCwiXbOnTYsypgsHlNFLiyDBWH7Wr2GmcJKw5Fz3HuUXOq445kSUPml6BD6k+oCP
CM6N8Cw8zhKa0v9o8md9w7Sf+Tk2WSxe/tuAIgcwab2rntNrePaTnckqBdm57s862ZUXOZR+OT7J
+qDKK2nYjSL8mD0OUZW4A8VVBSZuKFvSSztepBWCIDF9ledK402Z5z3LwTzKarQYkq/W2HSk8S5q
ydafDJ1hq4NBrXUL5GfkiLk5Hkvs/MY6rzYyQTkWcQorlTlh0t3LkRvjGSqyB1Q0Znzrmv2u83pH
/vDCa+qtKy9fqfbw6LMOJgB2yG0xyrceCa+oEMdjqRwMKVsJ6VJB7jx9DVR8od3lypasP4UHyXqR
FsbRiPWDIsFoxAFRN1eNNk/yb6b8NmAnr7LeUfqXlFEQNRZO+D58acI538C8z3nR2PHoDi3XhAFh
bnjOjwlnWW8DYeVdfahN5z2eowXwgacEIywHsoQXTBXL2J527+mysQg3Rj5oHNGAKQtGeIXd0TyW
dI2uhoKe1EiCqrOHYo9d3DbeQ1K4MSPzPzCgTE7xlYzmHe4jTBzgQIdi6V3GU/zN3HtMdPECbMdT
uLKO5bcelBD51ojNu41GCqSFSwo53VIYFkp2rKZ1kt/4qUQ3LZ1tF9mRrXk0Q89EHsBxq+pIT1n8
Qrq02e6mtMj06cyrFt030d8HhMCRn0QQD836Jx1G/CkH/rI6TMNg2OHjeAuWglOsp/MkbQlRCPKQ
U6ED39nFX0kW2kGEVfCd/xjwsHQPsWkn7MqmVTvjio7Wc/cQELBcYh0fQmQWj1Wz9mKjQ5j5VMv+
YwXUdQajhl8R6pSFRsygkD8pVbcZKn8fjUs9Gg+TFmyotcN3i08WLWWAdZERxjA3FDzJMt07TrvK
rWn+C4FqBgNvTJ8wi8OaK2tIMtEHWqWEYcFDwfihLFY3vOUFk2buVroUC8wo4Y/7WZHn7QqO6aBs
Xa9XHjSSZ3Ju7qBYVW20ttT06NV3YR84VQh1DnPcQBEhxHZT7ovowNowQl6Ske4bLhG2iNK6H4ZN
8tF6e97XdBTEeyoAILT0rKRR4aQ82oGtvravMeFXjmCLCC4P3aHf+xeF5eNSJZuvd9UNL9kCN7qK
6Fqu1VH5ArZHHtaqOzzFT+pjuhCX1enEKuF4I5BFYGO/6D+Sm2jz561U4CT+FVs10MFHyLBav2IP
J2GLQSBNiiFKx3SFi2bFEUJaBmHl+P2d5EjqIetSJ3Q77Ia465b5Q8mb3+FjP3rHq8EBysIFl11+
DG7pC+EcdEG8v5b9y2s/P1wGqhmT8ApFfRShLhJtia2uIrunOMjpzsNtLqLnQFOlz2xFwH/sh1tn
G0CzMHc1kFTtQkAKKtE+WOmNkyHftrJqH7X8OMXZDYAImk8W6QvmOxApcHLrfEUAvW6SImCrvV00
295jpt/vvMqVp1My7joiV7z3Udkm3aoW152/ksUDAStRQ+CQa5WbOoIWQlAISPgi54GbBbrY2l3Q
iDyy1GDkGiYoTghRccX8OPY4e5R8cWg0PkUeDT1Fh7GMAzd3wgpbyCpB9pP1HeMsp36PuJ6oE0MA
iHzulnHPeKPybxlFg4GUljizpcngadOVL0pyR0NiWdsI3wQMKmGdE6WeLIOL5TEwJr+034uAb8ik
5wfIm3OMkWxNWPyH4GQgmxJaYZVET6PLCIp3PoyNHp8MwNq6fm3uwU2r7yXCbwvz1mbi3chTswFT
yGcDyH9+jqxPXiZ9C7ncaANaz1s0ksuDpjyY+quPpWyrkxOyjla9fh68zAneGj5smWCMgrypv5b5
M6p3xC9VS4e+zj6Cxk5eKkQ+uHxTw47v1knWt8m5JLgJaKHPiE21XE/d9J38e07I71j1v6lj5V+H
q9+7QkB5FjYFmFH6L4VlnkqCVyldsB110tq86IWFuxIzYOm80xjvBgvy2mCNgDUdLTMvImrRgThZ
AcVoBSkRB69q2ulT+ZxR/e5UGpuaDJzIlSKf/krdgVjf6YhK/81zOx2Ql6FSN+OmZ3T3U+n/N+B7
xmx/7tsN4y+v/6NvxzzCZIz+A0UMSSI/z+0UVaKZN+ds6N89KT/mdtJvJtoZmb+BEODH/qd1tskg
kMwTUMDkXf4z+iExKr90LfOnrqJlBShsyezHf2kZOg2mQJVE4tbHij8uB6bUMD6YW6H8x5zwfV2d
NI6KXBqTydmYfaqLHvHhADHF2LVT7JRJcRwlRs6k9Wh4bm/6voIO9Fa8dzt/WzzVTP2VRfFQ8wzl
20Fd4Wdd9A8dF9ZEfLGR2SwNU1bQyCwT5a1mEyfEw6rUbY8KLyC3YQC8HuTIPICPyD4FSb7f0I12
UA8b7NZ97ojpvjWONCeMyXroSgPGT5lUII/1wILZVx7YLLVi7oGk+1Du8QWQlbzWuJKDWVc3sin/
Ig/iCqenJ3AIeKO/QhuHr9M45Bc0MlssiNpDvAHJvfCAyp6HfBfpLrtMpaQQSd6UHvDupS6J7mag
Vmn6apSO2V245ihdYYZDAf8qvvA143IwwhXeaFErOW6PLRBIrXEHMhhNEfsxFxwXSppuOumpR7Rr
qlst2OX0FsSS2f/uh1Slt5111eg//lsqLfOKvz6kv7z+j4eU/ZmI7Axk31+G63BFVN2gocab9fNw
DT03U35iaSFvm2hPZuPYT+s1snMhg2BS+76V+yfDNTYIf/eQol+RAI3IgMH5SD/39VXTRSRpqzDb
iSjOwPmyhg+fAUKap6YpdwCUtYUADh5bd6tBghB4VnMCX4qzJ25L1E6YwxQDyhYbH4PMnVoDDkH7
bFj4N049DRc2xwXv8D6xM/NkXisu8XJdiit5ejXAsGVHeTyMZEn3b/U2Hk5zuGiIZBaRSZo52kvq
v6jJc3ERhLsEj99wSeg5Uzur07zDX+fauRbDpcmyyloOnZPqKqgOIVj56OVyx+N60s6tpt0DDz8b
nSuuc2ndQPae0utwTl8atMfCNuUoOE04NkaiEadNM7ek+X3Eiy9OTik86kAn/EUcfTT6NkP1NQma
wveBPFSBx6kuFOZx2r2rkaZWiqv3TzLiUAEfBliQIEYDgtB9klDnJMvYI8DnQc+Rg3umb8+pQwIk
k8GCs8+UAL+yukuaYAPihLDbQlt7hqNGdoiH+D15LZ7GcSvx7OYUQHPDbn0M2qsuY4SuEE1bq95F
20b8BPrKXYtZpiDIDvU5bLkC/XiX3SAjuazoAuLuq/0kUOC8cW8tMlTYKpOLkAnIGO30fktcQyU5
vg/+BRbKPpeA+62AwETBDpoYeoDk0hY7cys6IrA51BdyGxFUhOX7M3fNORTvirAg6Z0cqpl2GZN9
zEpG/BbNou2JREpvTj1eDdEnHVzGBZF8yWz9lCXp4V1BE+RGleuV6yF8NuFLoWqKNkyHhJKwuyI4
ZdZLQjcdOlgGtGC0fRacCGACZ7BWY/Egp4/G1lSWVMDhRtO3/ZtCucfPimvIYsoirtFqhOWp9lZN
g4f6pjNEqDZA3UJwL/Ujeec12iBQsR4Sx56iT9U3DTdHh5Vpxlj7qONXTE3IUcdq77kSbgX8vp6b
anzHdy3IcuVYhw9+ss3rEwp0Q4QKZZvEXhF8i0nf1rhccJXhx1sTPEjAeeXgAcCqlUOeICSWbc+9
I6sPs/KrB2MK2uSSN6DN/zf/XnqUjGNfv3raviCztl1HEKZETBSwZxxELkV9BfwOCE7/LAxm5Mua
R4vPNsD3OQdfYZ5Yzltma1nir8wgVAmrgS+1yTZBQmN9G8FEclHfcL5j4G9qV05cAayG6CsbvWQD
BW5ioV3xa4N1H++t/6AK1zEk+WUrIyvBdbogX2pEMo2OEr87En0FCVoF1UDLlwgti/hzULVd2Uiv
iEiGm6Wj2nLZ/iqWw/3KL4maEtGqoHiHSinyZnR4f4wEfMSurywF5OQsoNnAQ6arwSssmJ8hPPJ0
p9FdxGv5c/CtfS+u8nN7UvfJY3b38YjNxJrpqF/45lN08FxPxa46lhewhI/YQY4xafDejh6JsoRG
tEo8Zp1Mg2rPabGDDzXzTPbvpJqhQo/ecUMMGC1jb+3raHZcFuqhsamEvUbgRm4dlGhbz645R2V9
0LBqaPNZq9o/BmG/9nLOOl8CdqBb0ATaWx+F96plvued5JZ+h+SCZd+H8cZk7Af/rKNVwgTuVi1D
rQ9v13bhR5woy6TIkKaH6wLdHTEAkL2QCRCcyTy+4oTBeDDZ4eyrUcO1XiEUNI/Dq3gmFCjag9Bk
tBTGT93AArVyG9YVFdCULcHJQ/pKa9LwPj93H8k+/KoGF74waD75wMAgM27KhSABD15JzbcO23w3
EZ/C2mRBQC3SulmCyMxXAcC0qF6Mj9A/ZZFJC9gv4sF0zZtKeZO+KSQSwf/A2DhP6iLmwEsbGaG4
1R+YpHjrbt3flFOvsYIFVGPxNS/6M0VN8QKBEgFfSr4bvh3IGotUXutv9a36xBVqEhlKXHee2uM4
159quFSS00gNl4++21CEqXg4j3W1RyxWU/G1VH5gQNdavpeoBxXqQnIi7J460epENBmJjWvCo4qs
qCZj5U2ktKTC1Ls3RIszibul+uzP8lyJ8qTnW8A2zbHD0sqD/SRs2l3+7qlv5Vo+DC+qch9gy4To
usMqO3pjBKh0N1IBd7y3yaoFQXIOuD3TZZE5HSIvQsYJq2k5Lef6U9LnUU/erMsKB3N5ZpHj87h9
ccekTvo47Cvtk08uvXU0ddggucOCGSxFctqLfxyP+dXbBpv03kGjYCB2YfU9hwkyW8+zVYlDFV+z
dYWlkDxYL+oNr+k76r1wNYEqlZx4213qzHlL6o1gEpD63FrHiWY3W8lA65bxxG24CToAG0/9l2Ld
zbfI0WNyA7DhsruG0QMBZDHDXAikr9062qjx1ucrZHLBuctU4VE9+9ObOW2k0W29Y8CTE7f70FoG
Bxp/jeUYkhVQm6vyBob0HlwtLKTlIromZ/OdAVpzqK7KLbJw6gADsngjA+KmhsZZ7mTFZ5m/1n5H
WO9qzE+FwEJuZY6u3zgVHM92HxsUOynjAe8l6MztaK1qSF2fAWCtBGmqYec5g6RcXXfCp3oEAQNF
Rrqike9RCTgk2zG7YdrBe5+tiYT2/qbhMkajNyGm52dqm8FBv4kQV/gJe/vaP7THFtIQUEbw7NMn
wyY9OgCBWwKdQTmg9bBjbnUircP2Oh+xFTCseZTAgU7uKQ2G5CgELOO8oajXtdgmyemTMHc536LJ
10xA58qi64k+rR/1AzgyeItRQ1ZW5g6mYismu8NwpfQrg9kGlq1HIaZjEUO+ozKGN/V9HgUyhfyX
twqs/VQW0TLqb+rl/+T8RFP3N63Cn1//U6tg4YfRkdvM7cAstvlDh6POanhJBHz9v6TAn/p5+BFA
yGdpgITe7udWwTAJH0eJh6wPE+g/4wHyB/1pCfn7JALPDWRy/tT50/u5U0iGAIWnmYmkQl7rzqZ/
93V3zBxDtt+r0OlOGTcPSx3UwoiDkXjJw+/eqP/nuIr+528+B/Wn794ve1clFMK6noxpq8gO86lw
NtiHAGxbFjL9IjtN+3E7y75L5OpFTAmSnJNgG55i71J9A9zS42KxsJC7/EvanWTtueydQr2DxWNu
Twmhqzzw3EusN6hjL6LsNg005ABmv+/YIqfDIYw4ich/izw7PkEM+GRJWMW2Jrs4cwptMxR2n70n
PXHba2KCOT1QJj4mrsQGW12PfOxvBVcVBEU9+rzUxkOD+DWYPktkCue6fJ+6XV804JiOGtPR5Bui
pAE33GVX0Hr5+gpUKAjw19hGdU0nVlAesQZkr+MdvLdKsikyfPaTNB2mMzL1j7Nji+CBNNHhJJVr
DR2eb49vbX2HesAuAu3i2J6N2YxfvPjiBVkvamF+b6CAavIPATMnpQRLeZn/vEvYMoxv02bkTqdY
hcXF2e03EK0N8NT9jfqwpViNMfFqhMctDByjWHSrbcXuegKozZGlcHSVwTXWpnXGeaZ0jMjDJcBk
+sboAOBZ/CRoCc6qakNHl/eivO88Cn8Mr4vxEqt7vPmVvvD5kU8LlQTuCyN29oUthxvceail4dFw
ct1hzRxJV/+gCivt2AufqSmvezBUROQNlDQWGuc76NYwWTcBk/M4eOVsjFtyXRU2nq4/OaLmyvEa
51Q5nSqMyMFwLuXXSf3U3Fn+Mc2coQEgkWeLjhDY0Wt9bQ98wdZ7eo6vHJx8L8KrcI9u4QVEgYyo
wpXSFdnx4aFUl2K8J+h34U2g21hUc/+9qSf0qtFcxlN3+94iNze1sR7xbvG99tajjuQBtcMS48TA
p8Ut5dQvUXdXP5L0ia9NiTZxg3uWAXbpr0QWOOMxVW6TuAnizVFkUfMYbVsSzNHpr7g22neUp5fh
Vhy5G63+WlqrsN7k/mp0UdSJB8pKrm8UGBTwLxLJf9lVOpChfcUtTdKgBdUWJOYSj5r3BGZTKD4x
FTzQn5Bm+8lijJwKsp5KakATgvqO5A+dlKFZZ8POVHpirh4Fbs1oCq0RUA6SKS+5cSP0XN+TuEGY
hwJi7mPYGm/kyFIztAA+XoJ6Xxob2sXAe+DvEZCtUH0c0nBR2t1WLm3xNL7qwxG33bKL4nVE5SuA
/UvYehDfyK6AwgaBARiYjH6Qxe9amBLEf6PCu4Fon70mf9TtgfPG7Wd3BKPJqb5LyQjoV/lSxAMR
sKqCAGY9No7fEc17laTzWJ6n0WH214ksBJfWM2ymF7ojNnJwwlPxaIEs1Ryo1NyvuKdj1/uGhKhC
flt/mKlNjYDQCJGuWK/KnFBFVgecuPhI7uUDelk6UHofDZzHERduXizUfbMyNiS877vN3O65NUBt
3ITWA49ZVLojn0RPVNpeA5z+ikYoxQcnO8Wz4J+Urx7J763do+aTMcRrtu5xohCZHm7aF49eoybb
QdmQVmYwM5WdFN8grFoS/faScuyUYyY/YXDMd3HrWtpezz5icUWk+bLybepNr2L5NQLL6+Kz3Bc7
nR1IUANI6fwvTTlOGJTQHJT4hfhaeQI7VL7CsrpAwKr2LEwQcKPxKrZgBogowJ/EuUU08Z6WeCCC
0PZDHDXiPnHrVb7yNmgBPiJafQQxA9z3ox86ffmqCE+hkjl5RwU4OWTFE6iCH2GZSZvR32ns0HU3
7EDqbAcMIWyWwxVAWnCkJRKGh3TEOnTaYcR4UVj+aCRWZepwDI3mgizTjj+q75yYBpO88jF8Ji8R
WLy69reQvUQsP06xvSp3WTom/gkG2kJKHxhS7LwdbHzOwLzbtdmF9RVOTrW+t+Yz3zkpeBtnPQbj
jog+49tonUtiabjaspdAuMWgzAbiAXj6tA1/z+OtVZyH8ai8oOjmYmEWiRERkyeCMJ5CFGc+C30A
onuxfrb6zVis++7IrjQblvHTUNxNDF6YyU2CAgrOpv3/KaPJb3sZIxp+EWP6mlExHVowopQPLQVk
f86B3bnherKz2jaEDdAew04e4WImHFs8RkTSgDbezb8q/sXLn3l+a0g6TkaEW/p39NZ/KBZlgM5/
Lhb/5vU/ikX4YTKlIo8b65/fy74fxaL12+y/UJg3i3xI1Jt/iDYtpN7sk+Y1D87pmSDyv2NlxfwN
kAlvDegeKE3ZC/6TsTLV4C+FGjnPTNLJPFaYp+Mc+aVYNHUzneQ4btjJmOtMiXcBN41CJBOj2juj
WclbFO8DiGHyiOk5Zl40nTNXeCZuWPy3MiFQ4pMY0zhr9EYEHMoM8jI7OmXvWEKcoi/eH+b4cRnZ
dPDFIAi9Y7rXtgojpKMxbVLtg/EiFqR+DxYdyOUKHEa4MbYk3jJRCh4HDiByrBaWsNafFezJQHUo
L1DxGNupcdVd+Z5S0aAHQAi+NlbNF9odK1jmYLwQXnbhztfPtbKWMUkDt7JgJ7LTl+HjQ6aFeBxv
zWqFPIr66FxZe1AWbNBRxS0K+Q09PbkgrOgxlV7mtOdM2su4H/pIe/qp3/ibDS+W+b/8JMirwcAK
A4Z3BQuOP5ftPMleOBp5sxUJ4+u4lMY0+gZ0u9PgVvPLtKHEQB47Ty1UtrnqgTEGPESSU8p5RYSl
gwpRccitxBw+4oZOHwzuE+IOGQlYp+7FvHLjpPMK/CRuScnYIszZR+mJgLAGC/tw5HUcF8Su1NmM
l+9yMsyW8Q7NBZM9/JPchcj/QljY4sGavqLeezbkD/8rqIChMhwhlvlFeJpZ3dFncyF/uhDBWK1D
pt+ik7b4Yao0BgNndJhgZOE2+awMJUPYKqBghHzcKMP43ITtcaIEZdowMpZWxGymsF6pM4fwPSa2
WllxtJkMDwxgmwroWXdklicf9W/isEzs9AuJTc21wQyl3kHZDr55wba19mbvRPVK41Tl89efChIU
Uhy2WGL1HIEGhWlA/q0S6Qha+VYXqwgW9XxLym9gwqMAqW5KXTNRY07GV0XA2sSfISDA1/EemZQO
Sb8bz4xCvKVxiYBZ1KX5RI/uOZGTQZohAG1ldXuvd5m91iEV2YSurHJ9LVyH1FTpGt5e+DQQyYyU
acbfXSb2J+gjpNf3gHyg3NHU9zLbqo5AIcOEadbmFUgq94iuKdkLl9tx1+wY9u/RFVKEmh5W+uWE
mmxiWSGu8GjKG90WnHylrJsTykUWp1gbzDuPrA0Lb6Mdo+fhEbEl1X3fOhT4jGm5dxl6ii4zbdTT
+QfkmXmkzBy6bw5R8cS7wtT2FPFUVDIMIaLpoPCEDsWMwW4KW1JwUaJDi/OX/1IADhNW0bN+MWlc
3puZdr5Q3uGP5m8dSZ6guKaVF+9IQFWegyestSZhHfkymGyrYro8h/KQGkeID3N8bnq4boz3dUrY
vqhsryGBM/vqYQtYzwGEVLQmVe/m6Rdckp4+qGyZZL5VqMG9bBfLjC7p1NLHVkpZgKSEuK/qG6wI
YMMIL1E1yY+Z5FInQFOPlQtXbAuo8Cj3i46G8UlFFc7tTRCUuG+B2T/7OH7nb+vZxK+GSbe3F9U6
eJoZelK50qoZb8cgvERbnTDWX2f/w915NTdypln6r2zMdWdvehOxMxcwCW8J0N1kkACY3vv89ftk
SWpVlbTdq1tF9IxKIgmigMSXrznnOS/Nsgmzue7LUyGnLeCcDfJqKnt3MZiNw9d2WsBhiFXiVUip
ovmZJJ/5Y4DOdDVXVazbHTM4Uqx9pGbdFB5SzeIrXMeP6FMsDfvmEroFASOAcy6AimN14Xn2yC+n
FQdxBBOPbYJ+kbNJHBDYuzW9TW8+KrObpuZXPjrI5YObvYvwXzyYOzv+nNcncXwzd4b+Bhwp62e8
z85osePdYgWPZnjgNcQ1DD3ug9wTfCFsnZZDY7Hr2fT1wPF0S/ViEwzRyFXU8nUkzrxqGs5VkwXE
XDedtRP0G6sQPiHcugtfLLeSLNFLWNs6TFci137J9Kwc6q3C3jLIaeKy5CZ1RGsNMNMnwiViOdHq
F+XuS9MMB3Ourrz37ISkrHRuwdK8tbfc+Ohfo3OghfPU7jfaG/VmHS0d4nHTZfkZP3ns/1RnYLSd
sriKlx2SGShA/gF7bHvRrlj0wHzwPmIXfKYFJkmg4TSgEGN3wAxu4sQIDCoPEQEvOcqhkEmeOnUg
IPtaMOfF7kbsFRVixNKLt6NdePxNfKu2PS4PCNNKZY+dlzZFLaYuHjoyi3RGuhEhUASFeFxXyeSA
5TjxF2SHWC/GC/BCU51lq/rM9tA8FMuSwaP0Qgzst0+eyqkIxj/Xr+zap5kknioA893bwPAh9Kwp
PsEjr1bisWYuj408POLUm1NEvFdKserYjQKkg8dI+GvLERiT++5/yhs0iqZ8zjX+OimqK09cMGLK
BuOtpiOiiRz8J1qzNPHmcvYacSBqpcoRtpGafvaPkmWLVvlCuS5dxMMjJDKpduKZPUVIG4z9m+UD
tlCWVNzF8qU7c2fd1dl0XOtoogL9YkUreimj2KeJhniP46kmL4t1ySvxL3OW6pMia6eicPqbD0Wx
/CFm0GVZFSlj/02dSw4hRcj35qRvSqEff/63Otf8J/ohBVsShsJvISnfD0XlcQpLBDreIAIZqDF/
H4rykOib0B/9Us7+q9BFWoFlg3pcIeh11Huof6nQ/bnO/fmZ/1RdCSr5vmHYkkUIraYG2Z2DHlPO
4bXd0Souy4JJ5C02/97W9dFZTpciEtFr/ifruja2Ej9fGz/9/HfXxuhXIyFT5YT+5k//rQcC9cI7
L0lcIKNJfZS1/H5tQEKkFhaRwX3XAY0XBiI9rkIuirE1+guu9W+z8J/TIkfZG39dDS+swa//flb+
ewNNNl9IUFnlbOJ83+GG5N9qSHQXc6ZZJMiugmSmTHU77GySD46jFzzeYjih23YpCXSq4V+3Lf/P
KfofrDy/XLM6yaEIAH+BCXz/5LLAKFI/kYe1Txy7rCyUXAWtOx+I3CuTcb24q0hnVJWzSce09b6M
4ZKTtHWrTl6/SmfEW626AKzKpDPn3x0Ef9atKGNf+PML9927PaoTv39uopTwsU7QGQ9PMhEktpkc
PZTM5JEJ9s5F2XLqzM8m/DTPzSVEM3GMlJm0bS6UX1Pj3DjTotjJXyB92XGm2SMlcIKR6PtQuNOm
f/JExEYTBXh+vtPTY2MuxHik5wjFXETY0WzAzunlcQhmJzc8WfrWumh3t2Je3U36c7vvjEd5DpkV
79EQ6VAFp/4GKwI5K6BHjP1GMiBBLhhTMYOPiEh8HlBBGR+x+lroyzjF6YTxX9GfBWmvhbg44MIo
3iziHqZLB8qAkkayZG7ah8I0SGz9Q0CgcIzdM2li5KWP6iEAlV69quMlxTPWJ5xoE/0qQrRWjJRf
e4LGMRf9dBkXxjb3TyoAf+QqzGykmadtEFJAaYTkNyENTvBOorPqt8W8F5hLyy998ImcYYCsgroB
VNcZSZXj9Lb5LpS7HI09FYiLEn2rPoNL0A7dFujZbbgZEq8pUo+JPE1sFh0YjZF80a3HlbVKWTkk
xkHPrCdlG7bEkzwX8ZuHNLMncZjUvpaBrCXVJxSYsFDmCemVjndypFWSnKx83l9jPFVi86IbC2JL
KlgPFii/itgpahtX2oVCRDM9F3fG0srKWRy0pBIM1VXAVl3GB3bY3rvvbykhqnjT44XJcIuEOCRl
1GcVOR9LxXwRnwp2JHDzmQnDz59ju4zMPcTLQUY3YwDrcmlM2pEmhH7cmfexO43LtWIdUwuMSzlh
6MyrQIVhgMOB/jzx9HTTdQfrGktkE04LFRmmuGKgRrtOvfX5rXCnIHMjNqxEo55N2mC1XbT+QqXI
6FnHGq7tYZsJkyksBn+bu+cAgDlTn0nLKldcKWgL8sWD/sVg1RtkjBhYmSiTTpojNmVPT3kmKzNT
nOU0vj3VErICdkjZpBsYRdhxCccInNnFQP8NOzgppykKKkBkmLrwOSwJDmTbU6xjfyuyf0ZR4ugf
nXKzuK0FyXOG8aBnbn7RM6Jc0GOwR0Lw42z4WlV+dO+D8SHDZc0cesa59JS9Os7WR1Eko3Zbw4Xl
/9PfS0/dwUsvCBOY9AJ5N/AGRCPw0ZNmQbUKnAXQHIGDs0zXVc3hNGUIzgWILIW1+qvKur2diaOm
AWVxUM5a7zRGK9VTPut+Ph1An8LvyMbwvJRKr0PoYvPUs35nRXfkcRDcCtvbMlaXAW7i3LX0FaJ7
PzkOB55eLJ4GDMUW4QvYRfgnpelzf6o6e4AV4hQB1hEEaQUt8y1lcQc0H64fU4YTj60J5WyUkGTr
Ybg0XJHDu+w++8JidLTTHknaiVgTa4pimAEBDkJsgIGIYY5sDcz30+yUXa1gwWAD5hKhI8kGuRKy
I9NZae/qazYpjflICcKOYqv63PhwwFbSerrXAg8FO/tg043ovvjguQcLGdtGcrbsRExxC6E7xz4i
YvGh56fHbdn2oaY7I1VpOMvUfi/Pggnb1XIGlBuBCg1dMrPoELdesE5nDRQUVHFP5tJ95vM/Mj5C
OCgH4dpwasdzLfVnurVm5JXWJDNVH84n7qt41g4boec2EwIFVmbAhWYZ/Xq+1AeMaPEhijf0PDUf
2g4K4oxRvzDLXXabFqCQVyzcRr50MEF1+yh+IxCg5mNb+quQ7rcgSE2U7j0zQb19TfTrwATLi5ko
vrQsRF18Kq1zSzF1uM1VMa4wZEjjEPtlobA62LpfXIOQ7sfrrnlp8GuEWG0bsTun0Oehg3NxwxTc
8B5yP5oRD/KP3wvABCrqbZzWWMtk1RDw7gfwIRaOiR+RRcU/zMiTxULitqsShEoSFSR/1Jsbwdsi
GMHZZBukCS9FJOsVQsK1+VyHG5J+bXOB4+rLeKrXkc5bZ/vVAyUufuyEBr4dY2Jcbd0vnB2ZRsAv
euZEtoAPT18lznZgqZxMVbZ5cIcrtklsn4Q1S7WBq+Lf37x/HjRSVhjkBTLvVqjKjZ8dwm2RI2M1
u2EtO82CtjFfp1dt8JgNWb/8pv/9QwlTfqu/+MT0he961U//+j/7j6Z65P9n/Jl/fc///Piv/Miv
DzkaLX74l3lS+VV/qh9Ff36UdVT9VuyN3/n/+8Vfy9RLnz3++7+ytKw+ePvvj5/LVwM+oIECXAPN
BSrhuxf1T/wfukqp+GP5+4ef/638BbMADgYZOK+1QjXLQ/9W/vKlUfVhINQwDHYAP5CbIDZBR9Wg
lo+4lx/0IshOYCCOs/tvZfBfqYEB0/yhluOpc0GMj8b+wxgFJd9ZxtNaUMRYSts1ueeKudsUHVVU
NA+4pchwAAi7AckwspMAqDHOp/5J47uXBXPWf434jFyD9R+5eSQBr7hPIrwLW3osJjKfo7lVkLwV
8bDRW8R+No7vHcNFjGO1cOrrlzLd+Z2dI2tiqMl6jg7eZcmAxhKQ0+DdHfShQvhoxQcp6wWfWqcG
0IIiwJ2SaKAwOL1ZOMcaY1lYaxLbN41053fUfC6jBSl5ZPMQwdMYi2dIUpG+dKPHZsP2E2WkHz34
5g4zsw1/CvgTxR30Myp6Q5yVYFZJM0su+FwU75vuC9kw2ND6ibTi1DgyFudYxdciN+/IEJm0c08t
Rv0EP8FMtn9vjT0j0FtzcHC08ht0XsvRvcIXU467gJn+wD0SqSxO6VInvncJ9oZHhFeTz3TyoqDD
6lePBYhxUNCtnE1eVDLb+RYLS6/K44nRvOawYIqnRfPxP8jK6yBPvQqGhrNViY+e6QR5tyiNkeJM
DeJ9S2vFAzfVTlFex3eETBcM8y0jbB7awjyMMhqqHG/ixpFvwK976T46xilx43175Av8IF8JgHzA
KI/mpnzjf4AtJlbzzoQ4aok4hvi6qJuNfJHe0VtrCYWFNgk37DfYIwWAtZ6GJWOpagEjXn8irKXH
QkOiOfb8W/rOuDP5MHiWcPQ2JMJA4GCi2Vz7NZ5w0rGCJ2/WbdSdALgWvUJ77YVnL9llwjRlM9rY
JbFdyHxI+uggWqTnVnxFfVRqLyk8XcZn6G0XHnGe4OqrMZblhGe7jaYqal7WHibzs2eecoEOX3Wv
9SgrhwOATIq/divdJd5EGfUpvSBSF7yQcxf5LdDE5MIdW7LYemMtbJ+Y4/vkoEy5Oa65zrt3TLeA
smQyGb4M8yjkZ8hZATcM6V5BKMupJgWJWFIGvBpvZezOAvMF/hYPlnvvDoRgBcEMczS+GAR4TTd1
MU/CL228qFjbZeLaCr7AfGfkOPL1fprn41iStXFQfunacryv5OGXGx8oUnhWJeomYGDmpBpLRqot
/kNkvvAHAi0R8iCE5RPGl/iDqXHfd+EdLVppwlNDN6BdeU5MbG8kIncLPpFmvoleG+XYniROC4dP
lLBRlVeMoDmxWN5LpD/DBJeNfWGjveKjQyyg7xNgd48lD6D4jTRHklQ79a2NGQrnEBDiicKodGlK
3Vqu5lKLvddDZgOa9PaPVpXyRs77ltF2iAt6o8dHf9yUIX0pzt+d73/S8Up/dkii39MsMiJGAM9P
JjklV9KwGOJ2nWECjq3Zp5ER2TEV0eOerQ+KODU6SDv0Hmg8+wWVQtZxptX/4d49zkN+6ruRFSq6
CMwLpSGOpB/PalNp80j2fZJ0xbVBZSZgri73anFIYV8wewfS5ljzfoB5EDNHt+Rf3GI/3NH/V1LH
RyYLVfnf/6X9sfH/8QmMr9N3N4ssKNJeMqDAl+LFF68sRIebntsg9zOaGG4gXPnhRB7vIAupWIdo
YxD9Q9xDUVuMLSbbkSsq5ujGl5L01FHVc+JwmiTjuY8/73VM01ZnYJyr8GtAVza+p+SDOw+TE9f9
whqfhHby6iAHaSDTER6JDIMPFjI86UC9JYkPvVp9e///lqUMagQmeArTNGBMzFB5C//NlBdU2x/V
DD///G+ljPlPPKcjRPlfQ9l/lTLWP2XKlR+scL9O8ghKE0mnBkdDmWH9QGZGzgCaThThRWG8Gyug
v1LKAKH8ubj99ncfyxhLxjvLL/vx8gSSpPeJJmdrFIro5H0Ih7AXMe8vSnpTJOX3Ipjnn65lx+oy
6BeiNIY0M3J4K2bGAfE6iYUoBcv34IBk1eOYenhv8Qf9K2mF0uvoitUnwqth5+v2amCGXzoLnCKl
MRPR3dyMrUHeH2r23kNfO6IsSI5cpJ/GNmSAhdot2RDaNEIFqDJu7lLBQ8fKFD05LTDjiHam6mR4
4dX/cHYo5ueJSX63tCVnGC0hqyVxxcCMyQvPJiZvlzM0WGoRMcaz5tU1+Oitw4T2bpnJM+O123ZP
eTfRgTOHe77FRYopL4KL+1HO+ShqU2UlbBq72EZHRlzmV7wPZqQzluB/JwEtMNCf/QBPr5kbwiR/
4VceR6XBst/I52CrD0tAPrFy8Qk8sg558hUjtdvJZ2vFTewuFBPjI38SCZfeK5LdL4kDRip5SojI
4uHfMhvUXnxCC/XGS1Bwxi/CZ+UJFN5DXsKD6jflJp+rCyKTWmBhM/csD/PgGO6h158aZ9H1iOSa
l0KrD1I94MZoHkX0AcHCbmj8fW24RQHAaxw3TYWeBI5W0e7yFHez++I28SL1CKXsOnpM1ZXfPSYl
FsVFB9WyYbsIfNzuHeWNMYKUAeIIWAb2w76+RsgQhY0u24wSe6l7M0JyqGAokSK9HjRrHoCG6Grc
DW6cQEDRIiweChfbpHfyWbsoh/m4aTf21kcPPVBh1ysu2620S96NdvKRfYl3l0N02cU2tjlt3ooJ
J+lEfY67FZwiAT3uQtjLR9xV4t25O8Kk3TkMT7lqbf89DueZrVd2OycJbpMfMmwks+KhqDP9k+Bl
lMBn/VNYlUu8B8TNHAlhI19jXmxHwA65WgK3tikpP+HemWfvVAP8iMJ/FOb4lnZMVbjp3NjF8kan
yxqycn/pJ8kYqjKvc6td9ihw6wVecW7nlrnCH6QIa1ODUHjQJea9tbxmr8dlP0vX7Y4KTD2ONcVl
dOcZo9YW350YzIHMAIn5FB/W5rPfi3N/iSFIlMcc1OrYHNAgXctFvRO53T14EFKOq2CKMa1hsvBi
jvGq/sl4CV6F1+iC2CBakT3YQHRssSlCLBbTu1lS+MqTQp6IX9HRIJpUXgEgandMRatJeI2AQV7M
WzjYZMtmz+It+SqwXVJZFxuY0UO5R4agr8wVt1yLrK9H9ua98WhqsNK88h56yuj9aZ9Eb+C1BjR7
TqFPVEwpxjot/UDyLt0j8Yt5SM2ePXrV9OdSt11EVe2sY9NvEuqF4JS6cKGgVHBrY6LE2kKg8zHV
q5a+tdIC2l0hP4/AO4Z2xcHctV/iMw9UZasMR0p5It8V7XODfxZ7jd2rHbkxlvxkDcyviDkAaDRj
TIMGVS0fNXvgJ8/Ipw55sVZ10avnkgQMX3knC3J8RlVK6BN9W2Cdiy6YDTpzy6ReCdz8NckjzzxE
/aw21qLSLTskdM1ghDswMh8z/LyOjGgjrp70TmK1HLwnSIa03o1tTWv3dYHLRjeqF0SLPLIKTHec
/8ob7YguXgqlmydMVIv6bq/itqKixv/LuyXDFQm1N+VAz4fatWcYWEHoWUiMyjyx3gpt99TQ+TR9
yYcZhJ8RzhxqYFUethkHA0T+BPB7on5FXKYnuGLgQJSJuFBPhFG2X0VwVU/y2txx4ML9DtBIM2aq
VxRWuOeIAM7mxnb8blTewys2ZNAgr/oORv9OB9Y+roUOnHXiGv+d/6yzimfy81yv0QQlr8oBZ239
nO9h8ffXMFzgcDA2yVuMpypiPckktQP5bQA/koJdJyXuMgXfNhJPRhuyP2Y+RW/S+E0gEZmKMWnd
ZSuvly4N15nMuK5ARfXBWHV02znesYHPYiQ0g5XerjTeFEgpAKW6uENkVExKq74ETbaso+RgmrNa
WnrIpMvPaicUIPwDTlPXjN9z/HcdOhO2zP28QCIwqNW2sWhcEA8K4ouORO9TMOLPQQ1QtZ6FHsYO
DqiLC/21Ee2W8tCXAZWbAp8vZsn82eFyzT1x47HaAF+GnU9DCBduUaeudcDtO0+NZhEkfP6Lv6Vc
7MJgpbgDKlfMThaFJ2MDDG21sY1cfYMK0eg++yPB1V3+ZNS2qU2tc+PbGWcdNap5RBTP6T9qCJnl
Aw7btFsQqyeSEEX3udiLr0QTMgSmfs8jGxv0sE5Xul3DHUoA2C0hfg3Gi4LSZCjvqnFguaMSI2zy
aw8OUJ+03xei8cYCwWQqaM7cdu2on4p/aqhUBT4PvSMQi3INu09PekGolyFkwUbR6cRFDvpqoOVs
4ESY7MW8FhzFkPTHLCD/ZAylUZrnNCjhW9N+MnJnmQOKrrPs375h6Ng9cYIKxHRjVvnl+wLhzSqf
zH7dvZCaWazqhwcdK10JUm0n7twNhkU1IqjCYoMThGj6CcGZU3zzbW4HfsNLu48s/xpZxs5y94N8
FPV14a5JqUcb+JXr68zMEQG9u/racO8+43Ws+aOMUabADxJjXemdbdH71uTQznoOGRGpkcrUoEJa
mIkKZYayy9T6zonlE2xDyVNPK2ldthuZ1k/HrR5CNVRXDgvAZ9Xb4AKyUNB3U0TyzGPRoaQvvIaJ
tW6RoOahJ00lwuFLJHsCgVcfaa85E0/NT5w9BAsghZnUHfDOBQHYmvbeMpPuKQ5T7Wzgm1DivaU4
+ESnAklUg7BrTQBWa2NBdx9ZKKbfcE6hoFYt7M+gOzKFXQUKE1ZA+RRHfklgTW/v+Gh6Qr4HrOSM
Cy5CCWyNzViOkXOqfulORR1T73SlWA970s1cFEHjawKCPDKdbTpi4DCRB7aZsXreibhFRAYZKO1a
WqUQ4v/ECMO10HiL3Hxo7xoF4QWLMmNvVkP1RZfkeYCa0eM8xsgOU3nCoZHmKBQdbZnI8ioetDuv
ms6n2yhEmicwfnUp0lMVXzE4toUU8LbNJdhrQf9ViwehREY5l9h6BlOUqkgaF9VHCL9gzWG+Euzu
OC4d6e5VouL2LGVD1obBnAhPCpy+osLO6qsXftERzHy2QHKh7lKROQpL07oe0+Qs91Bb9ZIkCdSL
LCrOyA0DzqduX4wRbbi7mcxzGDQb9qVwChjVhGG3HpgOxsVahEKWny0y39tbr07qcy7OZbgu5RSP
g/3u5FOcOdgApiVvw7Bv00s3XmPq6MVqtlqP+XTuUWGK7xYJZ3rOoISgUW/pxC+BkiAS3YbBDqqC
pT3zvusffXXQNHtfCAxBcqL+Gjwvd/8u+h+teQiSo6WsAukkha/WvH13xbWzppLhyqqxA0VzaXIm
/IPc22R1FneM7hhDSScqr7Xo7a23tpro5SZpqonMw9qLFiOCsTVxr5BB/BKpaFj2WXlmt4NVmte5
uWnariMEZTiyrMLH06sntb3o1Jk1EdDWrWCdbNmF8KJbh7J+CxNe6p3QbgHz5MNHZOzU8l54+wDd
XLT2mHy2p1o9ddrcN199THea++HLV096CBIlQ4IRTMQnhSkMZGgan61pmJ/kko+wMsC0PyjNmwiw
APp0j8Uje6DQzi96/uqaz31yqYa31LGr4ogvBw5gunE1Ug67uwnMwSV1xQxuJoS+gcgUcSMKZwUG
iLstrFPq7Cxp1UhvLVlPp666FsEprWZD/5mA+JFHpV+wqJZDx0u1MsLnoLg6xVOOSLwUsllKEB7X
+S3wzn2yZ5wgn/uU/eO4euRADG6qtsNaJgQzkbOmXSWn3Ba3A00OOShQFcS916+DZCMoeyVZW7vy
4jB+MqYRfp99eylTuwz7dYWJUJi3zpegUqle+ZQL2aIVVlayDoqNJM4TJxNmPaVKNn7k0KyNcjhH
pXKW303zrERk0K5VaJYb80WHb1pOSefCgoKQzSLSji0neZgGPE9Z9S6SwDidhBek9u20gtPKZGBX
guiGNBCF2YdU0RI3DopwDYZ5Q1QBpqNR+N4udXWVmVsvPXu87IaEXMGyA42UYExXFZDDQSEbJiNo
e+m450rVpuP/1djRYxbttk/3lxjZ5MVMyoVSx3MUtZOseXN9G8pRnSx1pN/iIgSmCVimt0MaGjE9
hgPM9Dm+orIpFn2HwkHXT64w0K+3K/Xku3QHZzipqFqvMlpWGgdz5WHxphLD0AptIVrGoJjiMY2I
qthAk2gszWDZ09k5c4h0MiNOf+F7B92aZxSzUPsa1n01uT2pyoBKgz1N5xQip6wSu4WER7XAnb5/
70TMPf2cm15AILixlF2eKKffPAe+kMv0DNJzVm7ljJQ1O5MWXrIohCP/c2pr5qXcWHsUmjT0CqTJ
ryYhLrpYSsPSLYmMWw6kbQ+2VrJN2FYZQUEbDFBs2Vt5ng9PXk5+Iu68vVqvC90u3c/EUKliHqr2
ZQHWfg9cqpk5TGoF85Qir1zV2bRGbuv35kXbVNUuRslqvUjLeEx+8klEfoQqEdUzs90o0hoSS5nt
aASwlLlmadfuworhKdBd0PUrwENQJoyCJkeiwqNPrdu1Claox3B2VGiuE24hPclRg8moAUPamPud
9PGHFsMPYyBpxs+W9pqK+jSKKnzzyKgaLI6+OpHWIn8qOGEbhU13SVR3bzdiPhdkkDlcU41PR5bu
tROr13BqElxsxcSlPpLIIjTc36WvKXfG1fDM/RdmtX8vUZNQDsvlyqI/j4Czsg4A2m8sPCG4a2n9
RNsPWDWBrz2ge8iGesFh0oinhWU85elFGS+KjavOK8ixyCsYzmPqKg61+CyZLypE8nwlJeuQS2SQ
vyTGj+0hlKDbepvBmkVdtgfSoLzK1ApVQgrWyA+c56+orqgFEJOgT3dELAwclDP+nPVLxyfccoK6
KE5tCtOqu9VsC/xjJc2N6qioCz29JvlC4ahB2pzYDsHV1aK31oKzlZArlGuj3mJu8OJ1qz6nl/SS
GJs2RPaB73OrVNuYbMDxtE8PSrovnV2X7kMMxwzsiSUbVr681RGJ6Mto2OXmgdwQyjMRJzKcB/8J
tUWsSym+GWarWsD0AEESXcNwhX8FrgB+CNkDIk7KjgO2tYJNisilMBsa07uS3HAXs1oo1+wCIpp1
gQ2MZIzDDJLD3UWLCXFj0B40/S4L9V2tckmqyi2t9bXcR2BmaMOEtg+mY30QVzXmWpOBBPKIaWyp
K9NtL5yxhpN9DUgQDNPg/Whu1dA0iwHPEvlU3C4rA9acDs9NPliV8CZ3MDD/vrPgUUPIrthQdCxK
0A3/k+JX/MNa+w8///ssWGbGTMSnoYIr/gY0+G2tjRjYlKxvEgMR2ed3zrZRvQlj0CR0hEhOcYy5
/s3axpd0a3yufA0pMePbvzILlv8s+vOHv7r84yhYCMWgV4Z44FZ9EKJDEt60Oy18gFxGXEQtOc5H
+VRlu1hihbLWwTUFS75Cx4QoInJnbfPeMeKBJ45fecu2gr0rO1oaIZo8RiyUmzJadind9WyKd9kO
Asil6o9UxyT7MWUVmS/ZwES40b6DWGtnJp+LQl6r0Rez3sbameHCE7GOkgRWnavwZrw5sMHYHWsb
P7mjOakIUZKf2ZCqttgJrGpBbSeUrdy+8xOfq6Vxlrk14UVJF8PGYpo6EDGQUbDTD7fvsHEdSmQX
YoyXz82U0QbhcQk5YlOpY4zmVKBwaJ4BTG3L8qvtx71sdGsIDUgYlYzdUcA4Q92oGAOaCgT2ezk6
g45yrqzZQfni1xgsR/ybx7gqyxYS8aYzawAy5tkj4Yo+hdUoXh1XnYUStmkWRTqTTc8/c2uPa6xL
3GtN81pr59YfnbICO19GZ5xJkF87du0b8VUkdgXdo4aGyw5x+QjWwY8l+tq1GpBIGsvzBp8a4P1p
7BszcKzPBfci/BOjZEp80hbprMppzchscOwaHzzujAxT0cDwfSbX+zCbmdR1ZnfvuCsa/r3rTlK7
aquNw7suaXv5RQmP2a546NJnzJmj7/6RdlrnqR1XF4VvzY0zRSDM1CS5pVINeJ6Xg7xXtvP6L+II
LhiHWeLq9nc+igxLHdM7Yaeitpb//VEkoR/+g8Lm55//7SjCZMvKB+IKG6ZfgKjfraWIF0RfbpHJ
xs0Evfi/BObiP8cfMFkV8fWRpPr7UTSGJpmIgdj3sm6F7PiXjiL5T7a2Pzz1nxQ2QdbmapCb4tr/
Kl08KFGJvG9tDEiTJQYh4YKDdWfh5xd3haTPh3aTqkgfZJ3h1NIDZER67lLxkZF8yFxR8lv1mT6w
2JoTsV26XMthuocnLl1keerbS+2oket5GwqS09VpEdlWdiFmTCKFqM+fhv6VWbS+r5fe1dzHJoho
Z6pfq3pam1O85YD5uruj7vUG8KG7zMjFdN3VoC06uiGBdY4wlU94LF0m8zX7XDneolkrpSd9+EiY
8eEFMpEKO/UNZyQ6RBHwhf5GlES9Cru5rG8bBnIfdY03jiN3Uh3AzMnV86iD6eaqgV7SUmzCMayH
KL+EwUy/BO2tildtvQQA4fpbCjSfyMfkKlQ2cDfdOFeAIbaSBAha2NW3uqH2mrXKDm8VzFVlD1Tm
xXxrPikPGIsNo3p24uDf+4TFZfDL24n50P0NUcVashSbpTNL4MGn0tnvHibULnXul9YMfWTBEcbq
4x7hH+EpsvA4Nogcpj7NJnXkCWiDCDdGQBMF5CY6DBvvyVlZe043Wk+GkGPA/eC8IusNUUCLzwLW
OG/P9JPe96n+jB76q4AJur6oW8ZM/CWYF+rGl+yBmIXDKMwatiFIjV3pKeIfwBUQEbb3/qlsF65y
9oyJX59KdnvDx9/5oGEPPXpKFFIRCUz79weNCE/754PmDz//20FjkpgmI7uQRHbWGN74yd9rHhwk
nFraL3alH2sefTyXRJUjhW9QWVr/auen5hldMdhtfjlm0Hv8pnD8VZTyi57SfaR/JlIZt9s/uzK+
/5uP4o3vxBnWkKuSKEBy7pCFy9xIHS4ZoRov9fAB/li+5PnFpWVqFNh8Ka3/XVhwAC0NX/2bY4VN
06KMNVSqT5OX9d8IJngDkWn+qP1E9/Djz/9+wRBzD8IV/Dfl8Dcf0+8XjEI8IEY8kx6IapfL9Hfr
EwpdTYXwDZYCGQNf+u6CIc8IRDHyH5QT+l+6YJip/skVwy1OMjQUrZLyc2ZfGHR9GQVKT1hndPfw
RMS415nfNmxnAIfK8ULdZfTT065Y+4gzBwyjDcsBR9XeI7YUkQFePoNVMGneyHpyIFVnWvySihdX
QyxufLhfcFBQJnTJIf0q554yyvuBwbpM6r9lElvGYYCGmM6zi3VArRG80t3T1A+LNGJdviCdhPmA
BZNXm0ncVk6yNBVPFPLazDgKb+lBRck5FT+5O3qnZF2dhg/CUggEIXh5olxZjyiPabCst9aJucow
5sd7V3mJz5T49/ad1b8PRAvjwWlIT8hCEbUixmSPaHr2CCUtpak7G+c6U4UlZDCtNyUToYlxZ4Xc
vBlM3uZjxoOx9DYExevWQtYXpbFgaObpX4E+F4V5s9MUdIvo778aFrhROZOQiRSEGtj8NljKPIUy
r6eIRAv9OnrK1Dr/5kFCRFZAgXWJ2YEzwPPKRkezMQU9bCLz8l6w1pgbFkPhzRG/IZLELaEhWCRg
v4gX9J76FYOG+K5i6KBGR7DXP2mPRjg5yQ29Z8rQWrrzbWOOKnBx3LUoZktgs9xXk1XuFLt2JOYC
t5pU7VKjN/fmfjshVcQAFo+oH7DsvU0BbAa2rhLB+mjaU9EsrbsTvir+EfqynCzHTt0i2DrIsJa3
xGALwVOMtcFCRMFrvAQ+AjqAqQWdwwz4JOv6WwuJJ2NWh/mDG6e5HIoZqQsZoz5t27g3beAv3U9J
4ADFk/OKocA78c8Q2Ql2BnklnjMsGC32YUQ7vvjWCMgF/ArmLAj6iXwyQjuiwNLdK+GNMk4SQAKw
Mco3vOugfXOUqkUizAYyJxM+E8IjUGWiR1jUuFerCpYjRY+gHDDKJEuAqOjHnEcFTvRuYGNTrMeX
fS1O2zkKOYhdswFPBniOFKAPrA4eR9BIiCNFaNKdDfB04Ox4yOHJIqnZfImsNbpWMAsmgQ1LoX5K
Lqy5mbU1+v/l7ryWIzezpftCP07Am9uCKe/Ior1BkGwS3ns8/b/Qc+aoRXVIMbdzMRo5UsViAfh2
7syVD7S+8DPr/gGUBujspdcRBFPtLe5eIOD7HhkVkqVy1+EkFeeX8cwlR1oeK2lP89eyAnL5d8fi
WuYP/hsturxiXi6fKB+/dsAAI77imuaMN3OUCAlCciDyaD9aDMRYoq5KcaSdhtsEr2Nalx8MuWw3
DLsvrvyRb7ggocQ1X8cHmO6aTt4yORsbcC/Ttl4CNTsMyFShe/xtXNVpv8dgy+exqzzlsBzGNvHz
e14czXSfYi/GTYGjcASQACZrv3wdHFbBXI0/5rVIfnevX/pNGnn5dKhsvj/4U74j75T+wHvKt+7N
Y7WrwifFwUuNuzp+ro21JELU22BwWHTKCwNph1v6HIMrCNacNMl37sINdbgj7NCbdO35xMkqBeov
gRrRgpKuFiMBLm1Pmm3IpMYadzRyOdc1wUumb39DYBP2mGlsRs0LILZKa9N6E4pPX3V17W0u9gMr
yUnv1tSYsviAJbziI0ZzAcQpIOZYJw400ts4a0marLKP9rM5j5W9YyehP5ERe4wyz19lN3/lYgJf
h8APD8p7ATwEQLlnfpk7QOTFMYUfmqzq2Kvv0z0uXrr7hE8+kmfG5q53mrvQzl9C3mP6AFVb+8D1
gg2I0jh9n8s2bgFbMX9+vAfrvqfOOMXjY27ToTom4cCvG1pKBZkKsIt401OblXk9vbZfmohDH5eZ
yUbcH1nE8OGMn1LhkrYHyD+jdS9I11Y8yqpbf1nHAKMXlGMJHInCnSWUuq30quCUyj8wnUe1ssuO
0bHsPGw+bF7YbTU7DBjIrvtcRHhZBUTCkCNC5SwMTuP17uwO547bZ8NNE6N68WEBfuRKM94kfGxq
+GpkFzmn8ulp3k8yGJizgOwvvKFS4lqWntgtwt9GIMg2ZFhJVFYnKpr344EN+XhACsIW4VYEg2d1
xbz/ZX4OIHBpyQlsrNp4U4eL8Fh80BMNimWmDqd/parNsHFQ6wfEAPEHgojwmGurCytYzdO8+AVK
pBcRMnuef2Sb6BMKikH53IIMafhJMO8AhMgcLOGITiykMqJGWH3A+lV2s5UPQrD09QmBR1QAt3rD
HubQwMYh2Hnwx0s7bbnVNS/sTv3uST80L7N450c/ktdivIb+TTzX8UaFnFOWHolPVJbkfn7AodbD
jrsaD3xoBjaLLlCZCkmrwhx+o5uOjcFmocXHdFfIzWVY9jg8Soz+lSVuWL3jWdqpFKv9jHm1mjuT
6swBTSRJcWaTa/q5Nwt0XhAzPGM9HzHcpefxFcoF0dloPMuVl3DH099MTGb/+385aryVj0ff799j
HU4K/aJy5EIw1whqZsK1mzroR8ZuoOobNh/ME4qS9yNrvYk7JrqUVY0h3VPhM3cM3MoZUs0eIo55
qn+MTxY31YrNswE6ni9owHNqZwom38r0BQQwfBc/zR5ZF1TahNWLVHN2aVPKlqxkV/ivPFYiEmXZ
UiWKeU1QcPV1Rd46HRcdA3P6YhJkCdHEqsAAgcdVbJmEmUE7SoN/r9WQ9iGg1sx/SlwgqquXGsd+
1utL9GX52TOSAK36T0VDMkfZ7yMETlyTqUgDh0Z17J9HiJzUq6pXMgfCxJspdcILb3eF7yitOwcI
YttB2b1mArVzT5ZySFXSBQ+TmOH4403slwxdTdkKEHEMKfKXkXqZdBzE7YBhtU8O2Yl+q0TZ+Y0H
RrBu4HDye+hXmbLOXxQQKB/jsGZLVJ0CWKQQvV/q+/bJ/DG/D8eiYU/spCr0FYcnGL8WabxwL4cz
RVCVZoo9h8ve6z8IjIS34UseHKN1lJfkKcE20PIQuAnUE66Kr/KDry/qwxhQ2nYTpktqEKm/6i2z
EmxX8iJgQlGTeOikd1rNTrGhsbYg84q7doWXV9wkdyo3aWJPiQsGqMYbXNrVs5FtwBSB2Ikdla1z
sTGdpPACHBOknqU1a+7m+YBBeBOXVHzZOu4l3jXJsYQnbYfiyZ0wGp8Sa+2zWz+Z6iePjkDGvbwi
ld2Y26Vtxn9vaCoTN3mH8GvAmTdB6cMkne8L8TQpLk+VKbwziWqyhoqFQzkfx4g+BuiudILitdsG
GhxU+aUY10m4L0F6l6gieBucgmauxtOrYyYcWepgPtvHAGvNVSM7nNx3PMW40OfM7UD6m6dQPbYr
twrfRoE9HIl6NN+NX57lZWVz7DJv1L2K00yMxDLvyYd6ekKh9HgM6xUcR26RIow3XNejrQXbISbo
9aOIPWgFlf8SlBs9vf0yqP1mPpYXyf/bfGzIEnoguoCpatK3lUBj5LNipdK0yxaxO9xylQ3ayjob
++QRi+R6hsKLAk/caJe9qvVzyAO7PKrv/eDmu79/LcpyIX1/LRrQE1QKSYa99/1CE61eEqR8Ajyw
EWrZVXFqNUj/XuGf/MHRxn1i7CsDv8cea64V4HVSRBR2CgOpEtWonDyEjyKukBUfAhEVKiOpz5PR
fORmNSfvyoU//YfX/Lv3T5NgVYPLWHqev+kLSStOYVw2027SisfoWTF6wM4bM7nvOAMInDuIpfno
eBqpK58uu7O/JNb0bclHgnAVNRgsRQVoApmDSCdzB+jZXK4TfzsrO025WeKxbA+TfMgS++9f+m/v
awuwQteX/CtF2X++r+kpheyWwdsNoQb3PPC8CMzUBBT3gW6Nficcq4MxPAAcHsDOgwTdLUj64N7s
ye2/zl/FLcWfh3vi71/XX2NFsMlVlGuZoAZQwG95nrTJtVIVo2lXxLu8ojtiHRn383gpxK8YB+fP
/9h/ZYhlWVyCd9FFA34ma8Z/0mT031Q9ffv6PzQZIrcKrWYsRJelAI/APzQZTZf4aBuKpKrfcTQG
lBoFCQVgzDcgDdcEiiAqjkYuALXmP9HweBV/vTOQ7pVEVVGXxa317TNR+oMa4NWZdkmyMZiIxvJW
wfHG75vd++0hRWLI3DF0i3SLkD0beCkWRVuyvIKiw8xJ6fccAkgj+bmazhZIjcqjTWRlsPqzqo24
Dg36ZRYz/WKaeZ9mmGOveSG7OAnxLGLFC04Jm4SOM69oC7VDucQoO4Ls0BVhyGg+LkPqLKHgMN1V
66jcWZhvmwYjiidJn1lwxGih08/64X8qGLgpLepspslEqZcBPvePVJlQa6S41PQ07FHLUl6XUA+r
LUcrkW4jjBKP676MvJmrdagcnq4UNfW0MEd0Lo5sPFpo0qDRZTyoAsPawP/LVem8y771nBvhLicx
jF7FkBsCyME47h8MCnPaRvU0ZmrEHzW6L1ik4nICnIcJH9u80bjm7DTDI95Gsf+KRNarE6hzeqHO
svmiBDtV3XbEQtl0bQPsKyWxESQcSUYHEZkpdDaeuR/vLaSxDnt6irm5ZG4OxrNax1g22G0CEFiM
KY+VsOGcYE5sAA46u8nEMabPVnR6uuuhwag7KX2wmAMl4Tgnr/gn5HjkL3YBTLoC00/u8gvq8yME
x7C7X/ofmgrnk/YoiKw09xSEmtY9VMGVFj10EasknnZ6op1avNQWh08OshFH0f7ck/ImWZRdR90/
5Yn/PHSK40+cfGEJDqNnmkfEEaKPgsJH59ZwImmik99tax9ZwRNsnHb5ZhwBPvMkojlky2cyYHNU
oLQ4Sm0bbsy/2W2D/qnIQHUsx2LeKIXftfTEHMTfsdABhtgejausUlqrbKLelVsnOsqX/D0qHxSD
mlQ+fKvmToOFP3qSQT9Uoq1DHbixcEyLFxKaq8a/zBB8as6D4k65J2+k4TICmWSX/WrbamvCwcSO
Stn2A5tWsf5JnPwnoeftz288oWoA2fR7zx4wE0M499v6pbpOC0C0Pyvvyik4DApenYgqeZdBuA9v
YwxHDw3DFhgCR+IgTKBxaOO55c2UUC3qxmJBbDpjCsEkes74wbEVcGEp3e5//5WYKuWJX9Mq2C+J
8zsgrJV8phsaIKsA6LTvmRsWXmNJsxeWGr19Li9ctckaBAvOt7FALABty8eBTLS1rwUKg+9AcC4K
R7YKaZx5j6uTwqHbwN3FQVynqWzvQ8xRnTCJXueG8i6ulRWeOXIyiZE6TXPQoZsk9aOmIaMJFL5C
cn2qDMqzV/TWl/qtmIBr0rdWOla7sqg+Le9M3S7GTSrc9E9aDLDgjS/FU34k5v0Q9JSxuNKnMnpc
gyoT3WTTARQt0zrnXcxc6zK4to84mebcFbEVkZbuX1WLTf2mezT9zs38pnZIFMWpuuhttUxDDa4u
XKrK/OWX0b7qCkcvO1qG4Fw2AkTLZkW/b43wpYOekR418jARTv2v5Q/8JORgaDjK9039vI7i10a9
M+LNYqm3FMovk/uBQqva64rH1HhQp+1jNN5V8GKZMkxXIa+aldchuCulG23s7Bt51TpWEVvkpVSv
SvsllfcaBQ0woPzp4htbUb0jgM9Y+wbKxTbvGwyMBfvZyY4UaGOGsjYhmWKQInoVHsuMbq3JNcQr
dvdYPVqoswC/QFoVl3Q+aQ0KK3gdfsWEk/cFw9jASlSVb4aBEZa0RYBYW6C79mcE/HF2ChgL+daP
aDJXVqFmjwBYsomZynIG/7mATwuKAGPPioYoq6Wc6zwiGopLhDDFmhJUN/mjNWMbLcsnX9ZxCdMF
7Jn3E46KL3CXJU5Q2p+j4K0uLl32oPTxfSptUx1ReSzxJHKp0PvBVJvXb/2RNxrIOr//cYT3cNT1
9VwhjNBA4F9NmK3hIQicyAJWJdrT4Y07DkZj5VZYmVPyIbyJHYIabxE3F8OR2QJ8RNWRUMJw6+nn
K+4ieV9zi+hOWx3UKVMPdAoAXHZs2imhucecZJVsm89Wtqeic5rWwuRghIQR3aIjojbHuP9X4X0X
2awkwmVga4hUSgjOjvbASqB90CELuL2rfE6ez3ZthZOdDsJ+g+uZwyK/Rxx6p/Ez1Jzhln8l4PRB
FANkBfbVIBHZKdcYFaY0lnlTQ9GiM8Dq/WqDay/vlGQXET/hg87TPWmdODga7Fo+WgGI8BELLdd2
fFBJfyl2gpUV+BQ8pWiVv0yn4ShRVzILL8P4EkNKvWLsJQ9KAdxSkWzX/nmec7s+FPWHgtWGQafq
XO4hnCZ6NOWx+vk/uZXXYtrbHWUjWcTOpsvlL25U8yCDXmKfj+dm0LcGr6wd92P8wLHENAmpCjxI
WUEAcB5L1kXtWF4NO3cr+cTBgmdqh6MIt2HMNTSIHhB/gweUCrZl8JeukHA5yNiSuK3ftF2MmkQt
nvuid/byjB33mmlb6z7ZMkRotNJqbmBthHQjBV5/ZY5Fs12k1rk+iJTImY1LGUSevCeNzTInf9Bh
RjGjL2bnff6AHi9RMuOMr/1pJiCLAEoKV3JAwz53FBm8K9YezeuhRuPAAZDy2/E/xsfu1lwaNjVC
N63xMZkLsdokr1UaJDphcWFl8FB5Rm5tVFzclOAsivdNcTWqu6bdUAlOdV6SeFp1sQhNSutIc0la
WoI7qaBRXougtJUhxuEku4BOtG4bNjhCuq2u8dvmRi0eJe4OUrKxMDG0dMiXV9TmiZ8VPHWIC4Me
roNhOH7thOHVtHh+A5XleVTSe5PyaMJxEK6j5K2l4KbsEscCP10+VpPH1U+ZuHj0Q9f6ovtbUTzl
YdhaXwamymf/HiPueIoX9lPGTkp6aO5L46NMDjqh17g8t/VVUB619rnGEAV2GLJ25IS8z2LwNUvC
lsxJa90l7WeKp6tVXN4vTF4RhV4e193M5ItpnUe2uHWDdgN3NtkGy95OuxrUjpF0K0M6eY6ysJP6
h9l3o9aNYKdhGG5oAXbi/mq1THh4vmgZhEJhnag0h1YR5Bs2UeS9hQLEuVMYu2783PTz85Rvqg0P
N9nas62YCc8iA3BRyUfOewXYvWEL/+uB9dBJXZpyNokG82TVXzGHECrBJJ1tw5GcrbKNsru42HX9
Nqy4/Hu3VrofrIqUcs1hYY53GmiivPSa4M6XR7z/5kJpsOkdDCZPUJcaTcTbSScGa6s4/BmjUf8F
2MNChSk3JyF7y+QDcg605VTZauq6Vd4GFTaX07JWGGCOBG9VQtnMFrYzelYwsq1dqUAr9fc0W3eA
FAM3JxcG3oVIbX6Wikc9el0rNWge7ELmvLGOIZ+vdN7IWOwA6KHPBWeJrg2Ggx1c7Y+Q11Nqq0q9
8/v7tGpXGiHNnjwV6n8XrcfySYuv5tQ44L7LDR6NVQG8rvbpzFxbCJclDsChfsa2iyXmTTEuAcyK
JxTtGuYedwFaXpN4tmWRzdZeXowzE8efAtKiInsGB/ewv8qGF6lrrXkR9Ed2bSGAN3N5ltLZSsMl
iOuWXwkr5ax76k11Kyx+SC4PoQLQVlXJUy1N7wG70+pmwm/DGq9/0HAqE1nmzD5vEuXRVL5ytC+l
wITpDeW5THdi88wqiE85OeICAe/MoRRj9fRjkPdBt7i1o/Au4DJrtDuRLGzN42pEJESSV+nWCRKb
GjBnXmLPsGpyp+suLTfdcNeuma5Q12xzYhPlSeNazOk/dYSBVcLOT490HwzZs6BdMmFvGgg+pyi5
WVsAMSyoibDaDEU6do+Sf9sWOWvLb620L/uj0hMoBuRH4jxeC8Imw+o4OyOgePqpGL6qZAbEyLIl
NtxBezArrqSR1p/kSdTZnxT2kNP305JBpzyomw+W7M2jzSZVDleElNAIVSpaK1upf5BWGHOXRC9V
oBZaJ4c2a02RX3zHnTxiW+PjDHN87lnDuVWeS/xMC3SPe/VAqJY48kNiriwVkWgzc/85N8JF1zNb
UV3WTZr8qLG0yl9m7HFW/tI3zzQQ1sfmbC0yb0S2BfYSNxPYRT4e+NQR8PsrvbzpycJQGimnQBrM
p1j8khiDWEcDoilQpVKGMxA10Kks9ozZSXwNqvcQEiERh0glRxtKyJd6eOizy5JxFYf+Tt0HXrpm
SRJw3DeD8G7hZpt414OpeFhW76ayIR17mxgA20g4s/wQJSgxLUazumW1NnEFlGnxLNYK9U7iDrss
xbT6Eua0uFLdKPc6uPpheuuN6NCn2ovKwmROZBeGFzD41p0gr/MfVW4JWKy0Lh3SQmk52L0ovyzv
7H+1bmRg0NJp2YMAgprzix73G44bnq2/eHm+f/0fuhGmMksRsa5LOmWOSFJ/6EZIuAa21sXe9S9c
8R9eHhMEiwHmDY2If8hX/eHl4UtEFZlqceYvDvr/QDjSsP78VVEW+UZY00Q6apRltfOL+6ucYq3t
5mLe1ZdWWbic3a5im6mQJ1XQIyZy3nyyF4g6yV5g8eNIyKv5rH92SDQwMKlExlEBwkp6Qo1uX1LG
SG5BxGPIFIUwD4huA++S2QhGV8YHzd+yfwG/Fuz5A39qbIx9wGrmKibuYLolk2F5xM0qq3hInOLK
99bgANM65+8t8EEr4YemH6L+kbq3aRm9136xFlCGUbaIjRXRXVUWG861GVlf8vYkcIWtyMENB0rn
TPlWhKULwnY/IiKR7uQKCH3aOp5qJuneTkey8iW7J4wD+9D3OTtyNJOe5TVDj8JSuYTNAL3OovH8
qw0vfKSc3PoQXyUXtmbyQqrV5GpVF0NUYQSOrFJoQ+SYECrtHwHBGIuQPC+sULEe+YzJ+Q/UBqro
LIN02qZJNgP7PMKNPH42yVv0Znw0j/pVFdfNa3MsHrJPJVvFRA3nFWbzLdlvBmn0jLP/ot1JQEUI
UfpL0Dsu2LtGB/9eueagL4kAEBB+p6Y5W23jc3csX8QHY1n8JyPJIhQr1pErHk8c54XCCV45MwGD
kJ4W+WOpolpJ7xGDymBTYIdXl0eHSlvqMhoTDRs54JrP3a27dITRqDUZeRiv9Kf5OG1pgX+GziZ9
RbfhmcN1cNN21DHv61d9395Fl/iNx+Kxo9qxwB5j53xvnEQv6mW8sq8kScvJWmTElVZUAZGszr+0
a3iSm5eEu1YqbypgngNVGQGdqya7xdbzcee8TSfzXnMr3Cvv6EmZQC20TOsI4xxBuY1AaE0R34Dq
auMdbxgL38D/oT4iC+3pgzMBOywWDmHEUHGvwO8m1dR1pI+dhOy1dA8noNSvDFiJ/CTmXr4PKGwB
uMFqhSR5e0lfkgKyCx40nvGoVuznW/ET908S06bLzm5i7bvnslgIC9i0OGfzKUF6Mm9oJ9R8YXNO
O6+LLnQbSVBMC3wX1q4VwMmSH2Pjxohnq4SV2cMRV+d+3mCJS4h1QK/AXldQCN7xd3xPNI8NMNg8
rxkPQG0V1VLKsuQkef+C58jBTBWvuFCkwc6JmBGAyLZFvZ81m3zjoK0HdduQXlbvm2XZ9yPPHYC0
q+XKxkJcsug1+LYZvqQZjMWBGnd5xuFBezE2B2ubt1fZsuftzGCHjUKLvWEt6vcc73iGaxu9OhTx
F1CaOAUPd9LH7SJLFsPriNeJuZcrZKZZxzwssZECBMhMvy/zhZxRvtZekR3FyFXZChtef5cZ+MN7
11RtbDGNhcWrvcJeKLoeiQK6k3TFmoNvoh7f0jvCcDLdQY8doBJac8WvqibzqzeI2WhG+oYNdQ1q
AMoJCaAIuvKOmhgWxahnBFiJi1HLfdGKeVyx7jafxhchwrgFNyX1o1X6Q2M+GM6R+BYKCFNej2LV
enB6dLe7zcJpjJhcIyoAA48/RdZnvfWBAi9pLw8aQ2LPKCQ/qtpH3dQEVnknlEOk87NPJMuXdj11
CRNJvEx5i2Mt8CJgNTT4GDQQjWDDFQWV5wNEKxJMscn5oavGKZvHDNSvQiYPQKer4aPUH6r8lKVf
GP27aJuP2zHYTX2AQMqnOsHRkboT67UFSltpK1DKPji9YzF7dDwz2RK00UjZgJWZmpNwhOcSdDsO
I4U34z3SQV1CMKEf8AHPegQgaS7ehPb833zWMCi7sHSggCrrpH8ArUnad9AawLPvX//vs4b1P6y8
OExI+ID/ZfP9v7PG0iiH64K9kMgi1lzWV/8+a5BoUU1ZNyV6j/91oPi/swaJFipOsA7rrG9/Wor/
k7PGz+30n7fXf37p3xIthjVEvZGK864n/GsLPa43/5Mhgjvx3vKZ5qUE9L/GQ7jprU2Yw4KpCh4n
eT48mf1rmuT7qm9Q7FSJK5G5N2ooi+XAoi7EIB3HaS3Jz4DoNkD/OLsUTF4jlTMa0CrzmCA9xg0o
pTGfXpdjfDPJRLtzm28d+xtLd0N2DpIHoKeUPJJzg29jh89WVtpu+zRmns82uYYpruUqYwH7utxd
e1rReNBZVvbMKkCrQlYl/BNjraEmzyTp4LkdlUL7nMXhSir356mIsaRQFFYKS1CDi6preSzF78Ng
Nx2to+aTRktOM3oB9JzqeUnEgd2pqFUz109sDUwRY+CVB9DyT/hr9uPxF0UCqAZIykRG8py1iesn
+j0zhNP5IAFAI1VpYnH8gtOm0XIFHygRjokM8/pDKC9D7aiBq4fRLoqLg/RTksVsvSXjNnW7RGHT
gMupXYlIWAC+uAkV1REOa/mloC5GrwJ3QvEl0r7at1o8z1RL6TTxzVhnonaj4AmRN3RSlaWrhUeR
iGMSsJZATzafZbYT0Qxbjz1dwelunfBHvodEwoB7zfIF4UM1MvAJBturA7OWqO4Xe05JAQNidFS9
J3uBxi0QxN3PKe4pd5WHUrmfet2t24cUfJ6KEzwqrgEFyXdj6wFBbUe+m6uhU1+CgDaxi7LpEUAg
OTwsZvI1tdEap9Sj9Rax5iCdP7lgaPa9yg1xdPVzPrnpa1t68j5lGM8zQk4rpE15T6sZvpQJ8L62
Y5wdCwsrsp2Jnq/hFJJtPNdkdTIefu0m7a4mx4UYHFmNE3B0eUqYRClhvGcMkosB9xxyrMEfMbkj
1K4QH83XnN6LyxLDZFWDHD0i3RmcMvW9Wt5EDnR1edALhzr7ZaH1I+9Z8OETh9zDwhBSAxuB/Maj
jjcLPZWVA4wqxJ9lASa9iekRfxltTBz5PN0rLhhLSVLmUA1GEHYHjZz/h/6cnsI9Gtdrm6yQtLA9
l16frEcy+oAvmm1yEa60/CFEA5qJd/HgCK8AAzg/iMGaXUu2VYi0wvlxBsnB3BFQeQwrgtTYj/hO
PLSncjces3N9TB/82M4/Y5d1kAvlARmZHKu/PMtYSAU/pmfUrhnMgrEp421UO9OHdY1uVCubaEry
fRlsWmHTB8hDkIVKwBSgrAZxlTQnhfK7DpvJk1g9VQTeAhRtxuxjPq1bjEhq6fLX0mc8PXcISuop
eWfumJUT4wD7NTAfnbicmLr2JJcuM8/AU9BtGn5rscdaKPJ41xsuL6ygR9822faii6DB9OVDH2zM
02BchVs3frTjOjJfOpUexbUhP4XFw9Cc5mid4Zs3v6R7WkdGPEa4uDejvtFGD/oiH+P5yxypHDuJ
M4Y7ToT1VmJow14qBXvJ659xMxMBMNrgpAbSGoBuD/QJ5anFjp13G5rS1sWjci7yx4mCTZzrIE4s
Q/jIkU8jM7nIiBOTb8Ku8r0E2UdNRF4kJSL3CfZjJVqzIdOrfQxr13gNYi8dN6q2hXKFh1WIv6p+
D2U1ZFdPZ+S8E8ttbj6F8mbJ92cfSzxfEazDf/M5AKI++dNl8JdJwv+T5rBM7t/yQ9+//t/nAPN/
RA4XxIMY53EJKXzrXzQHTdLItuKS+U11kkR3K0XsHBAUA43jF83B0JeUE18mi3zH/0hz+I0hjNyQ
xY+sAJyV9W9WlT+6EgR0L8Iz8yHBeozLATKgQplBnpNuXRX+ocQUkJ0RHeY7Eulc29mBPLS248mH
eRlgmwmxhZbN9pPzJqZmf6Nch4/RFrFxx/s22Ys32d9muSfyZI422BxdJF9cKCpdQHvljkd6vBH3
yu0XOeg3jkHEmb+Y9NBS8MFaukQ77refzy/wlA/ZPO8m7uxjv4dnRyJFN4+C8hyjyRXV8A+GMM34
zXv6p0/DN5OdWg8ciAaqlfyaNQnLGiHcheU1Ew4N7HUR9NmTkd9CZJtIW4Aj2AZUD7R97aXPAxc3
YiALdiIdRGH05s3HUkjewsLdUm7bYZ1lK5O2F4dcB8yh9K3YWmuATRpQ5qNYPssG4FvM30RHCuyP
guiM8lPd349nqhsN1MbeR43HRs6hzcCYznMfwGALXbLemkiYKvs0Fswt8Xv5SE2VE4UgI1mzd47V
rJdhZJyMZzYGhRkdnJrnPEEWeX557BcTyoR3ALM7y7QljCVRQ4xBJ9VOvV5sgvxE2geFikBZ9JWp
Hu9IKXgcAFSvw82JBd1cm/FONk9UnKgFG5PyFgTHKtmpa05KqkZCYIM+o1/n+aIlMStAMmarPPWA
u1G8OIMlN95h2gr3okb5PGkzaWAiHz1qU+P3FhsF3XFk4AqWbOuEAcqWh3O1w39QI2x85vfBa/RZ
Rj470QesUsGdvniEeQ49KC2cQWZLDIfLPVmlcR1SjGAcz0O0mX4osAaXKi9EauxIpGQgj/Gk5W2Q
WI7uqVI4CrSweilTd8/4RpCL56xqeFYNKeJR5XSzgWPWQ3DdQo0j8Uw5QwO8a9wqs4P7cpUxxvai
raLTjS14xejqaxcW7foXlS8BQsq8woKiMyFi5ORVYP4FlJruBlOEwo7cf+SPUkPHvF1DfynPpvKS
VRc13UG042+SemjxRmegLIR7icTXJG4KFLESZYwFvq1ZG5Xyq5IWnuoH8rtPHmMQhMUtU5EDqG3s
aOJbzNnUa17i7kNDiusI5ZhfNeGjyQG9WLeJw4/YeSUrK2Q8irRW6b5H3AOukCD1cQ/olZ1OBav/
ynU5h97EWE04SFlJBaaSbbRQkFbUV/E2pWQY0acaVkYceBiqERuLDmL6Bk3CZ9TmVoUiSRKjf9T1
Q/AZkz28pf4eUwm1W31t59cxdXwe4fk+DI4shPCEzIkbXwXy7nt9w7VChGfY8gf+tJXZfJLhuPjZ
AyGNmh884NwCW1jjxANUSXjsXtBxZOmJ7y23Nq227Mn5Sg6OpgksllO9Dzoj5/B/Fxu440ennWu7
5ddZI/P6G+GT1Vd/CrqzWLzFzOcqytrNYmLPEDUgtWUfXNiLQWTXxFsDkl93wjcB3LRhQ4ouAlhL
9+p6+VW3O+rIuCdX1E2dMpfiZ8udWVvos2BPrEXHbadv4q9O+ozgWbcPtXw2dbfcqKKXFZButcdp
dGo94HhVbJaAfDp+oPSspPahr4JtAPgPoxGUEEYxeesX2qbASkd3VYO1Q2bQ4NcTHBs+5gJr+6D8
kRDSaZwa9fNdy1+Zpvr+gziGQ/fBnHkVbVkBv1k7r84ILbr7gRFmoKGWOI/MQv6tv+hIOOPbch1M
7TFcJL7phQwMqBe1J5xZpZcJgVJ1lRA+A+Pc2sCR+5USiars/otT+3xUoHxHXHj1sedITaf4KFdY
8VkFygiym8R66ubEG1mj0Ux8lVt+45eYmFpGTxkXXig11wBtM+TnSzPa0QqnV4EUm5y5432VGGxT
NdJpLM6MLTZOapJWYuEm3hLygolag++lYO+1fmtPFtw5PkLDbflJVuyZVxHUvvjYPGecKtHM5vsp
chHbp3wnRO9j/C7JTyPvRe9VpyTf1e21hEIbEGeonqXEa2lVMpZaIkZYNOtIuWSidhCVbNOJsttG
V8NHw+oDW77p0E7ppMIC6vtrSlen7KBj7K/J7E6H//dHvVBW+xR3h+v8odyZJgfqbv33D2fltwsP
di4GtCAMvdq3hUftB1MklNa0s2CtmCdrupjxfThQ1QTg8RbndoYflQ5n7T3u6M6eHymht6V1JtNt
xaIwPVf0ELj6U6yuQujojyL7uuIWNHdyCkuQVAi3JwfT2t+/7N9USXBc/OVlf3vAS8LUqrPOy1ai
17DA+wjYvcZTBB2iX09vBEHn8DRT1i2FK0770wXDkQjqqzzmfML//sXIvz1t/PJivgk57ZznTZZj
NoZjNIg7WnSCTiDxylGD2zkO2oa1I71xOZen9gApjOmfW/ISV/Zjj5IZaBNSD1/1WEb/EJGQlv/2
n0Um3WBnRgp+KQ+A6fDnhVas9okhhbw2+VpJuzw+BLm7IMiOiXKHedHi9/MV39G5wW5+pf3r6Pff
apYHZcNykn4FXCH/RPmSFsLBXwaQP3/9LwOIoS2meIzyPweJP8YPsAVACEx2zqIu8yH+twop/Q/M
L3qA+RIAOkwav04fJpIlS1QFKhhjyX+iQRq/vfxxky1VxhKZteWj/cu+sy4bvRyGcN7paHJ+dK+y
xGAvI+LIkqvM9SNPBeRfvPrG18QHmTSy7t/8THE1OgL6dbIAqu7KZVJfhhd44CUi/3Q0eRos8Tv/
NYzjOx3HCgTBj1G4ipjcfWnfagSYMaHPT2m4jhnJ56tB7rB4LsNLyUMzXf80u0es6CJ6+siZtRij
0BQQhrDSaHxDljyy4pLtXEgcboKLkGOmBWBh3105zwX1nbWfTurSmcKBviBhmILvFj3L+v/cndeS
2+YaZV/IcCGHWxIkmGOTHW5QHZFzxtPPgnxUkqwZT/nWVbaOj9St7iYB/F/Ye+0V6viS7cMdwhSV
vN8QtYPvkaq0x2bmAiL0HarCZzabw0gXNiPtPW7WlKzQdia6gbJ38ZX6LVKIbZGeDDL7NtScinyJ
xC/SjxAgkZ5e82Ujzmi2vZS2TBtQaatY38fnYI5dNbROSLinCHGLWB5c1PueF5jPZgoKy596jaWU
DH0LSzi+ThZplHtBegO5i1D8TC1R6TfMuDjvMcdOZlzcpATQTcFhZXrnz/mLsKvqjJke4H6LCDUs
FthzlyGNLH4OH/ilxfdknS/kj85/8fujYXw1VLzusiLJ8IDZlrkt+VRI53i9C2/CL/LXGrGTR4Cu
FxHBVBrPsHZYh19kN000BnNGJX+iBuHDR9xtS2OeFOs63WBiMubQPdCBMEF2GCa1WyF2VH2t8G2w
3wFlkLB7EfZsSKJyH9ID9S8mMTTTtu6KvlKHFY8JYE6vq2Z7SbwqwnZ0GuwT/kJUYWNfQvEgIs2M
7iyoqNGz9LAv4RhtQJbxF+FP5GuvoONnNBsXQgmwsGK1xhmYPXSgyYsPtKRavfOVZ7feJApB7gJj
4zY6G8MeGaOJj5skAGTJ3RR6qvUMIdcRbDbmTBLfLpUnqj6hxQe8JBdbYps4+Y27FEfGPmNf5FEd
mlRHX+UIBGHWMvgj5TUonlz1LeqdZo2QVdkwiv0mY7Nk6lY+H4jxWH0mz+Nr8AG5TTIZj6L6vsiP
TI88UKbiLkcInZUHA+Fk4++gygnMnTaoFMLoc5p8QvocUG0NLVwqqsJ6tNlZj0wVZHcvYk6E3E9b
di1KUriQJBBlNcH86bWYDiiUz6A9QH5g5qRR0FgHEsZBHS6gvNsKgGMZw4k9Bc4pAkg1waSIA5kZ
Dz7b24GajZ50aWioc5KbDs1pWMnuwhxYhKKQFz9j8hmzvciQLEABRPqHdu8P+rQzbmYJq3eMhNsx
XYbyY0g2pH5u6G2la9js/dBu2UAzNZe7nSFdRxzhN9o6o1nUIQgH49g9CNYHH0Y3qfYXBo6y+OpO
e27W3fi5addu/TEWZiQRBG9wIUDj3aV98jwQ/ilMnLy559s91WY+xWPSxvCOStWzdbSu7D8RM1Bx
DGyoWS7DzMPdD3jgqpy0Z9yEiTiDdB0hoUznJBiclffg0j8Y2+oFx++p3mX3pgRFVtwxDaAVTF7D
U7DF4fqoiLOknw84FlhAXuQ7/pwv2hMLkyvCEh4EHywjChqpEJHtfJq8vsFpoZYW26X4yNvE1S08
gypD5CaTx8dOJURJMMfckHpz/W28WXe4EccVHS02hTcipwiEAIpsXJO7vu/QGDBWX/KaQTUTy7l6
sZ6TI4o3sPlf1rrauhgOYGkTq/yZ3sp9+dLVjn6MHtLX4Ul8UiHhz3w2LLTYJmpAx8dDg46WOY/6
btDRiuCMYwFIS8EmZvatEvuv1hsmRy6pTZYkSt8cav8ETIJh9Fu98ffP/15vGH9S8oHsm/ItsfpI
P4ms+COOehKmEHfxIT9VHPKfIpNQsjWpfZhGalQKP+adFCI0gnwSuZ6SaP2bmoOi4veS9KfvnDL+
15qj98n76epw2DDjisINumKIMoI7zx8C8B1fMvMqIiYb5BFAdIzKIShNmbIYl2gLmc3z3/zmN4QL
ebKs5AkUQXQMK4XWyzcIqQpsA6mD1Tfo9/2FoVlLbceTjJw5MJsuNr+qmc0JVwyX3BaU4s8OSBIW
Alzs5Wb6QEYjbC/JLWz1BzRbhAsKNWaKS6mcCNsAY6cvOLVrLBh4rgYEK10DjQLvgTzIU8tc9m9l
++5C2a5RYRCLM82RFCdOPozqM9DhnzrodODIa1puDzLepmoZh8hIG5jcc+mOwhPlbcaRs+2QJWtn
nsg7VbCDjm4QazrRHlfRvDD8ANId3NvRSVwccYAAtbM67YxJU5m+lAZK0/pIrA8xeHtPkU9aeDCY
FpufikW6Og/X6VcSjpjXGHfllcY+r9At4zWw5Yh2igRt1XzuwS0GRz3b+C3QB55yrVlidudAQYJG
zid+pgo3kELG8qTYKCoGBQsSg3Ente57SOnFcJM3B8WlTMRmcBaZKVEM8lut9MGHuNFn7r3zZ0m3
iwCN/KefCtwQpgTik1GO9P/j7jGg++2p8PfP//5UYA0io+hhw6KLClsPOsUffQiYTrQxqsWDCJQn
d+SPRsTisQA+DRTx/9J1fzwWoK7RuCDklBUdHMC/eSx8c2n/rVHVzOkHpxvi3+n583Mn4o55VYlt
Ma3GSNZCQ5AqF3Z2ZsIuHq2TtCoRqBfGUhc3XfeC6nlE9i06TL4Zc2uCzSoclCOj7YZpvraicidI
YgCuUqKX9O0S9xcn3asIqqE6BJJtkP8TAvTaIFlwTYpboEj4oF7FdUxuESGeLPPLi078IluCKNdm
EIDYlNBlVP1CGM98lwp1OZ+dThGfZ8yQbPFIuWX4bBySXJ156KIx6zCvFPW1RSIOlEpxYer3rgRm
gaixAIacpn9d7f/PdMnpGf73jp8X0jRktLs44v9ufQZA14WhhIRVdZQlPVPUEnl0LNGEMM0Bbq/P
yblFuAm/RhTOJpSt8lDEn6GH1nTeAyNFplb3b2rV2DUVssSG+5/nJUBQfv8WuUqlCZYH/1H5lkD4
U9dZ9YU/erk5bDoDQ5YzPrnRVXVU5CuoU7stCnY6STNZDYwPyWpV3zvGx3EkrFXpXKXdQZQeppQw
a4aA3aqnsDTB3SevgTmv5oUzhXiALDtDSKIajZmHI5vPFuadgD7dQ1gxY5JuqXOfDTWzdnifW/Sy
nnkIgxdVmJXFuiEtg41YsBgfiuzzRf6S3QP5eJ1WLFixwHslFjDJ2ESbCz/Y1iyFxd3w5Q6qnYzB
kpqegJlIyFdBsZMKMgHajYF5yBAcHtGC9pEz/dcvJAogQhsiqth2QS1ujfdAmFV7mNvzBh9pzt5O
PuQJtKqlD6emXFQz4GD0xnV/YC/VoJWfYV7lPz13wWIg+0rfOQ6Nhi6GyzYAdbJCok9yxBTVLg57
4pv7YgVdjCAHwNSIL9Ubu+klK/D+w0+OIrR6UqKeenltsv4ZrMvo4zCgW8uIpkA/SF6Fdclawelt
q6NNz7ZWg1r41vTNXG4ugbLJ1IdKOHiY87Sd7DPdRx+nLfKS4e1dEHhxtVfM9GqwjtWFO6xFB+yd
rh0lf4Wbgs3OoBHqghto30RO9CIdC3p/zOuzJlrSclUgC8v0JKBCfIOHJgRHKZkyj5edZ7tEM3cN
i60ViByIIGSK2aNjDHgzFmwvis/QnDGF4364hU86QQngeCiJ9XUhHKgF8JziNvBxpzrB8GRg0akP
onqquToIF/gQCU8B0Nu8x1PMVv2hMWHOr+6X2tn618g8GO8PuFvWPTPwHea8eC3Vedw9SQ+5vjBf
DdHmxgLc5t7d5A46gKuOW1MYl/24lUPexJVA2aP0e1gWmETQZhfrFOuauYeLTS4r0WG2mKAcOtD/
a1xGpA4oAH+xPhXmY/k8hHyg4/PJiXKhQyfNqZ/+kplKC8WW13dGax6z88Xfh3qJHluUHgXp6LNZ
1M4tmyOdHwy+EyLFOZRP4k140ZtzRri200jXhgcBgY+xL80M2GreKvWhD9HmsNZBM8ZmRsFONaws
4ozkye+JetpayFAChIFcDFtiAjq+5FRMkftiTBiQOcIV1XK4Gi1SbPqlDiKdhanMv0jFIR0gm0WI
MaAWo6Z5bMJqFkp2ML38XDc6fHCe7Ywlpu7UNphzTCmIvIkG06GLLx+l4AqpMWvorliZKIi5tj55
E/IDtj/a8lWXhSxCZzh9m22yLcU7G+DoAauuwgaRHAfKtmR6BHYb/EWsURu4lQnt5eifJnF1OT7r
+r33H4mZqciNMT8Y78jypaJb3ADQKsxjJG5jAvmEZNXCQmEtS05cuQiKNUVswrKhm7GR892nuW8s
AYDFQkFyUzDzc46G4MwwCMaPdkvBRPJiyCujXubysWMLCsRKFXfpQtqbW6G4+Om9PpNkDfoL+VZY
36ACkVdN2q+1oHOXqGbT5NgyOqPu5bpJS5JqgkWBB5WpDBZqmIdYaf2TkT2ZhKKMZ0Ha5/oyTh47
fVMxqrOk7cjgDip9whOVmUQQsC2fN+pK1Tdt6EjhogVkQHSLhQK2sotnPOp4uFLEUDk5Fv3cJ8z4
sRPZsMz+EA3DjUQ3gvse7oMpxa5AL86VZKnyXCfBOyDdDg9t4GTwD8tdPnEa1RHeNNmCC/3A41bG
3rrTjtWiK2e8tWzEW//kvor6g2nZbFFabgfgTc4fY9v0QazBmM/qimqU/cueBD5EB3b09F8uMw1M
OArDZdXQAetSQ/xD80mtyFro12H3b5//vcy0EMmqeHSmOm6aalPHfS8z+SMOe3jwVCff5DY/ykzx
T+hNpkwhaf1Fmf/RfYp/0nki4KWM+ItL/y8G3t/WHb9Wmb9+41Nv+lPlwTZVraIQurMgTDIBIvvo
J28DTV8QfZFhVOT4WhC/ziLrlDG7JHLXZEVjHNP4wvPXoG4S7tLG2NMscjCCsGBi2zULmj6muTSN
sQgeEywCN3EJXVwlPK5KEaRK0pabk61P3O08fUUT6Ap3ou54wrvijolh1F5JXI8xiaa6o9WyXQ97
7mIS6FVmclPsqQI2Ru0PPGH+wxcu/AcuIOREKvptNNj/fOGi6frbhfv753+/cM0/pYklzV4Fc4Eu
Wlzy3y9c889v2QZctqSCMxphG/O//ohcbn6Ta90CivY/Q9v/+iP+aGrFkJHLCqvKfykTk36rmcll
UGU2NAxuaOPUqez/6cpNZDkXKy0qpnkJoXkVEaIFAXFgR9klzPJhrZCH+dOr9X9RbpHgMK0Hf7lf
ptcLiTzSPJWfZdqK/fxVdaz5ihHU+aYOMWuGegOYsclRCsOfYLPfc96gWMPAciD8MJj0SxzxQE/g
6WkViDoL9h5c64KDbg7LtdpMvh1wejHs0oSilSnlqqGou0Sn0UQxYJtX5UVbyKfoprxVZ8UuDu46
MxdtNVcAleIaQ3o8MIYYmEnAycBihsPHWwxHzzE/IAVpbBbSS/IZYqhpzhqVGTqcgD5u1q9r31Fs
DaVsa3e3dGksSQrN5K0bHvATQ4rsuV/rYzxeugz1xb5on/FeEQQFpkc+Kf5SDhdmbf91jpARSH4C
hm18YE7GNLhcJmSToQNnVrvXMGYhigbcBge3JGSmXzWch864RmIBvlH8IiCd/yR25agWhKfN/KdR
saff+WpRKVhHnP2S6bjabMRvsxbe5YViV04B3IhxN2TlJWDmHt2uZre5XdfzYIuUx72X1y5ySE5A
84ZvmrhWd3yK8bi9gZbMoKMh4SFVQXmTXLtjdl46FTXwUeL7c9fiiTEudKBlvkqprLECFo7YLlgV
8NHZHLRHyZT5k/Q/aZWbk8+uhrAd2fzV3Yt6S9gArbJxIX5l9+jeRkspxGTokFYJZTE8da/NS9Cv
Cgo/dneTpY4fJXTtkhRWBO5UD88UmwUh2vGyC3eCowBPNVbFDss4v6WVS/C0/HAoyhT8k8/iKSNF
jWJ5/4DvkqEcWgxWbb5/0sYtfV3NBUWJorFEowymW69X8lqPL0o/UX14g6JqYfULFmY8xNO36kaL
qCeUKSON/WR89N5r5dRf+y1opsvYy5t8G+zhOm7GAAa0N8/NT3B451oGxCUn+1ASDkb0GRTEiOvP
1JwxIaaB995uEzTWlgrEAr7HDs1U1S786AyLBwVOPmWcMWNzuneWU8h/lH2CpptdQjt7bY7ViXi0
y9Bv2XEVXNDv3F28Wnk1B8giqI6UbQzs9P0sDleW4sjpXO43+nroZspF3xlnH88eHjW6XKg6u+7Z
uHAjjStfsKU33gQoK01ol5j/TpDIuNKpEfk7+Cvlo3X2iCQ7o1KfHJMabxpX2w1jZNXB3HLKlvDS
xfS2wSnFQkGA6bfRv3Lzt/ISPbujvIgn9yO6ZZ8BJMj8qKyq83BoH9gkvPKs2Bor7bFgoccw0wal
EyurnOuWfwSIyQuuE47S4swWpKU+lammiVAhJ/aehhcq1zeJ5CGLS/6L7UnYFnbi7zsLsykBwsFM
fjVcpy0QJp0AEAjejTCXDv4DAPRgKFa+9gU5QZJOYatgMFvkzZMBchiHOo8cbr91M855o5L9SC6c
Mz1+Mlt45WWZFG/dLBWI6JwgUGFFYNTM2xiPkyA8m5esxMQnaQVE5B57Tl/aEsTj7CJty0eT9Mq6
IOVwbmkLpkYDytEU1pIbocrkaxo3jd5jUm6yhRsWKIkKEMsouWgGKyKufDSPRf9GWPDeo5zv9CRY
Dh8i9UXTRpCAaZVQxRfzQkXjZ5YmUDWM7EZdvEuDd2wj11HizHX6oFu2Ffp0K1Nugo6PboxBOBXK
NPFm5iXIL3Ljh2TOxYemQlAZ4gr1RMYFbYzkySSchmD0cdbVe8/jPXc9jVdVLWeZRDTdWiEBmGlX
nhwCEnFkvv/Eex+Rz1a8GR7BXnnH9DtdpJGxTlHVFbwqYfWlBzbPtWLTQaggrtOHpJ89Nc124B2M
t4mxJ3iqLjBozlwG5t4p+6im5ZzDr+UrfLcMO9AyeCBpOAJ5wwmhTtLbxVBvAGyDypatY8uLnFpX
HikdAfW8uu0sBi1LvzOvD+YyPtzK8/Qz2R06LPrhPnjTiKT299a7oRK1sMcW0tSILOMZnPxc2inv
1hNWTLe7eOh4VTV9J8d97tYfDTYY8sLtgdfC/GQIyDMy8lAHEqaqOuGVGF3x08Qdo9gKnlQc5Srm
7KXINMd7FQm7B2OF0ZJzwEQs5+9rtm4XF9Vl6xN5tBSwJrwQW2SQjfom7jucNAn1Y4f7Cqopmqz0
oVfZHRNB5i9Kkxssl3KeAARMJubgrUqiIAf/RZpCxjtYdrGrbsOEGZkksSJtQtA+VWu+DuZeBxUj
lqJTcy2Uo+KESCTB79wonr54gRWjWpFcr7MqteQKdgKnqHvBgRTysfG51qwDW3wNQxJIJUGkh+Q6
SEtVnDr4yLfmdxTu4A9rwzHE5uSqdp5veBj4HAqPfbYZlAP4leCTY44HgvLGM5dXLXyK4VZRX+Bx
M4A+mVCMeZehUBAYyi6DCF1rGR3BuFarYWbKF4ONi7UAQp0j6yYvyOsPfP2QdaYqPWqXaq8IWMs5
3tmvYBfjNN2zrkELa66kV8vhAWjhtWGfynH18gUsTGv3wkPa/RXHPNd62tSZeqH1t9Cf2fILAHbG
F+N0+sE2nhP7MDLeIiIG5z4C4D0xAOaiU28uo0FAKOv8AIVI0fAlr3nMx+ORJz2lQ8LBffYc8ciz
GE5QveFUmNhE79U7shjtYqKiXnEeHpQzNRHQYbXYG4adHljeTA5adNNrAwOAiKdlQuzI6ikOjjyx
OWhal9BuhBuzgBXVK4zBBQvkdt8fGoGsV8dySGmKiznZrbqwxPwr4thFPLLWEWIu/X6leJRjkyh0
LgLZPwUnjjRCR9EAPioXDdyQ+54fApI7lTeirpiz1S/NKb+wFJYtZ9jJ9iuzmOCpfgmobXDHr8Qd
10NBnEMzDtdGEjTbe8qZYTB2ZyWUpAUrpugrEDgcFcQ6tR8dPM70Fo+fh259XtT1RR7iF9qyRktP
/QWBQWlnJfmXaGU3BVclfo7ntH3XkbPwtSLPZD5hXiKTYU0TujcE/4D+CkIM1YVcIlt/NTaIaqIe
evxKfZJCZqwnkFQ1SzubsVKA4N98NIua7rFD+8JKnAdSU0ZY14epi1TmYV48Eg3aM7p4QjzvhqsS
PVLATNg2RpT0Jby5qYZyo4UH0BdR9KdHtkPlEDOAA7DZd/v22K/9Z27tAEXjmlJR7gBSA19clISF
n4MLdaKeQ6KY5WtvFVxSUJUzVvrFpAKejcfkSyB9GyvZMB/CtcJ89N1/9rb1Ce9V7fPFN+V1QIBD
jMwHlvOH7I6OgcMyLbH/X5PyPUvsdlhShFav47pyss8KOfixvqKEYgyEg16dV+eMoJlNdYFuAdby
NQtShoIfpQicIqEqSrPWCZIPsWg5fEEGaxNIoxUPlvmhMMFDcZZNhv1FIbq4UjkySLwl+ZzJDuiC
pO/w3y+qhEOq9tgGGEhn+6NpRua8bP0rCY9Bg4+ew1AEIz4Tzz3+L+I+JjJm51OcWN46RmmOcrxW
SCEXr3Jb4aPA/i7bMlHy1d7Ul7kH58l9h300i2AzUAtiOgi2Q7yWk42YbFQs2+aT2uyG4hSrxAE4
vcmLCuPqwCS7Eqn0fQTLi4EMi+zIP+rGFPdavQn8vSqc+p4oDYbzVNZDy6s9GQ8N0w7r9ya++ZOy
nNBmXvYovqRsTws3sDMJ+bHacx/2hJvxzCtM71EYBPzksr9Qrimjr4GIGzNGZBqxeVJd1MqJG+2t
EkmVJ3Qv2WgsdLVF8LQgSJj7NrQ12Jupj8SjDPp5wG7MKiLC47iEPG4KtX3xUTqx4x3W0gckkI4n
SzmhoqiY0QPFt3pPGhZHerk3D0YjwwoklaUyMGoUayaD7El0Al+CwETzb60ymx22NnknqBJqhRSk
pdFdesbXvrUVymp2Eyr2H4zGVW5ql91aISKmymzeDsUrM+cPj4DbMvD8YtN474Z2zkUU7gZgwNgM
TxIM0Di+qFLNKB2jRftRYn9WaDYz4gFnNxG6rz/5O6uG0Xc02OhWzAMTqkXcVt8CiJASRtPAOY9f
XTm4i6byVJUqOT2zlo6aezRay9dJWS/z31ohtvM/LBZQsZWMxYYVh35Sb3l9ji79E/sVyiJ+JkFf
Gvrsj6ytWqZAFDV6eUiVE1pD+H/llINaV88dUiL2SyVbiGUGRZhnCcp0Lo31gMNRsf0Pj5X8E25l
iK21hFWhkoDgswWydWjrNSQYEizwwPo2hZ3Nydc+sNKITxX/z8fVjXs1eaFlo/lrRcJiOCbDmieT
o7wRvJJ8pAXlrG+muwarY8wIDIlTu0vY1WMRCC7En7EPbObSkbddO8naEcPpNVQuA1mKT+Ib4DKc
LzlT/TAl15XzzmLIqyEuo/jfsQ5FpVkgqfI6jM7iF+QyspOh9LOosXqG2oKDcd00HJUtUrR89KJd
oTIXwEhkMw5L34Fcig0GhTPqNnRj/DaIQ+ga7MKabH+qOCuRO9bITw3dIT973it7ocbQ1j2xd/gP
z8cAs0vMmxR8hJjuJt3wPwx2GavKf5uP/f75P+ZjogKe+3vK3rR3/jEfkyTT/IUG/kM/wMRqUjlx
vBIUqjGw+6EfYDvNH0BsRwX9b6XM1m8Dsr99638f7bqCp7XofDfo6AXs7Tk7ZJ+yLppaluYpi1et
PFFCHVqyvF7j58kp7DtSSQi3six31fbrfJzslndwCIiZ5y6jAEYK6dSdDuWiS09K9WDmd7+CTcbe
BFFgHq81tI4CYb+OBfCpIdbEmitQB2ip8vk2S08J8MLZGKCZpEEucJpD8guVeMnWw/Ap4+mru4ZN
iXSpu+Xw2YDmphF0X5SrdO3IVmJe1NhZsRr6U+uElNPsdDIreO6S6kCsHAs0gtayInOoC3ioMx8p
bjkNuMvKMVqnlE7MN0RW4B1eoOnkm2VQjX1EesU6GAdbZlbB7msyR3uE0wCiwwjXL2n9kFabn8OL
zDggmr2RG0WlYBA184pL/44vZNITdGwL5wO6ooVikvdkncwX1oDgX4bkUGd7ZuyIn3kY6JifISWX
qD3B9fLoaefDtABcpFQ2WbAn3GmlwjKycf9k++A1fPCpw07Col+N06fUIGykldA6FBzYtSEYd/lB
3TQpuU82apDSQNlLBbMpL64Fp2d6z1dmsS3unj4zpEeizHvwz3wwFYNoMl1AOkXJQFaKseM9x4rz
168aq2zFVh/y54RJUfikSvnSr8WVtRTemJv5FHEtpTYbeeYLhxLEqZkuEiuzi37xGX3W8V7bwG5E
gMCcxinnIC/kJ4NQhhTNPLOEtaWxlF1FoAnwjmUFR5pFcAeBbPk7OdSBsYYi2sNfVJGObnuavXDX
LV31khJytIQbztyGjmh8ZL6HULSAjPjJ/HAqDT8J96GbJNQKFjGFPvPKLnQ0VnQq6/V5yHgzhDcP
bvo1eaKW5n3xLwQMcXNPY1Ra+obwHW4bHTG/wUpD6S4ceZzDtcfDG3Qe2n/mZRzRLs2j3r5oGUt4
oNUsqPEAoOZN4WJZwTXo5E+AvxUiTwOxpzpcaXG0IYHFiZN5VozLzFonYP3yZ8s9tOmC3+yjNb+6
ykTU8WipImtd6vQ1sBxstin06yyhu2//UAAFHzp3rXZCTdYhj1WQtTUiTSDVAzevPNrczT19nAWG
SjlYO6BnAMu6u8rFvWBjapZbQTGWsCe5IXIMoUm+FNqlt4j2OIm2sogCFiB5sIkp8lfsXMBE2TS9
JRgp97MNVhuXqQR9k0klzAB6RLygMA2n5h1wH6TQzWfeybVoqG/kDs79T+E5uSqfRTOD+5hvIDjS
P2mzHpoBim94U+Ks4oB+w2IR9EsR06zCrTzQvvthg3fp5MGfN5OvlEFyIbHqv7QhnP91Zh2eOtyF
70G4TnBiRUT8AUs6wZLIvIsPHxs00jVmMqLOjEcQToB9CYZywaWntr+WwUFnWKKycR9JDyS4u9bJ
Xzf0WYLhYGemlAyerdSB4AZtrEcYZfG4HMVndbynLcP27L33QD8g38Zx+eDy5pbH2q8XUERNxk2g
hWklTulG6tdEocWL23Ad1XyGzhG51jhOSXxseuYVPD0lvIbDTNRX8Vdc7bx18y41tyw9GuKzBDfk
7vo3iKvWsMprxB60dR1Y5LTbCXel+hwPeBt44oMufpBeSc+qq/s8YEWg0wI8KXcrvQL1+OgXDGiL
iJ6SVfMajlNP8Nw426B7hMRJKc4/XER8FnTRrtrz7Q1ozrcxSVTkiyBSw0O4A6g2lBsR1jFL994x
BfuPH04r/QFMCd/bIX3gTqGqB3wRhdeUdgAcN3rULTFC8vGPH76xIiA0AuPDS40RjOixcFmx74Op
Rxlk4BFEMYIPJH+KUsx2CANkLIf0SUItOEwSEa3iIfsv1zyTc1HVJ2YTimf1n3eCaCB/W2b/9vnf
ax421mQVf1u8yeqvO0G2e/wJmklyKpBMmpQbP+0EWWbDpOST/ypsvtc87ASpzwzrfyHG0CX+jWZS
+bZ++2U9h6Xvpx9dm2qin5aC7AT1QLDUbsMFmVkMpLleZIBr/UFi3hTum/qWMozATFXMfbzFDQ4A
eW95J+79o+SyQWlK/RKIgzPGzRMEk5qJNFLjylaNT8Ct0QS7wQbVfuikieH/7E+KS6BIMIvKS6Hs
C1o32Tsyk3USsuvwfOoIMDXk/u/JNwMBGVx8V/EceVrNszUB1epYBGGY14wVlZZ4c4ymLvobb9HA
U0F5CZNYJ5uFIX7QMrAXH0eWMUYq70gYKGxh/DSDje+yVgRV8NlLj28tptP6nnHCPat25T8MxVYZ
t6HACJeGkqw3KOV8KWuF9o+9EBpoPXsZECEzqWvedfnFUoEDSNfhgEI6jV+r+FWb9IDiBGmy7hh8
2N/nuUPzyiyqbUBlowJrwC1BbgnxSARv1vjaiZ+ovqXkED6aGG4O9PcTMVH96MTFEZzWa/RRPJhb
rCUZgh51w+6nEnmC1vZk+2LtP47nERUp5iwEBs0jtrWwv+RMKXmkRgLLjvGQhLsxXI20yh1qznca
neFj0jNtfJ4ugKPZfrjrAGpEzOit5a81aOoaqlfE5CDdeZRbHliiOcoz5GX9R3msPvmjnu4R3RFC
SQQIIhIqOIpENmKsMqegkYiIqW1hd91jd9X9SzBemRRkSB0FgupQ4uicYRSjjCSZ4CF3ZdHIA9SY
U1a6W072hZK91LjMzXzdty8l+VUYu0Aunuu5WQPmnHOlnZtjcwz4NE5YbPs8gg0P2S6zZbsIYUQO
d5Jmz3lM4Agb33TpIaHlh27rm+jdx3bXl58DaK+EyRJpKdgY5QuCKF5X3rb+DQlvgd16h6Ji6kl5
F00RpwE4COpmu0h2A7xgToxS3FQMCktfwp3G+mkhqDOdIS1SO4y7BFJ+1Az3nvkly/kWx5vLDHSK
F/QHQAwvkTLPONs5n5Juq4FE76x9SuBlusTK1POFyR5G6Q4IWYg/JoI3NgDKgAqaUudSyZkRh/PB
1kPo62xEtfKcstkzi03V7QIyX4Y576AE4IxvWsb2jwwSrojinwauW+n6Uyf4f9v90wj+uvk30GEb
gHBlUrfpKf+2+W9NJVXHMes2vvaWU41g4xNZ6w+8QRD9Q9sHJK7PA9+RzL/67f+nglkSJyTM3x5r
v3zt6Xv76bHmkmg16H7ebcjGba+dDixl5j/rEf6AaR3N4rM0z6W1pO5lBKkiL6zQBpCea3tElKCm
w9NYok0EsP9AglPsEXC8GCa9wTwG0EXJzIxrnFbrzFZJj9WmfQt+1UlZ9tqB5NyBbwDHQQmrMn95
qr56puXuRqodRVg2HU7IRZfY0bgIvTe5urBsk1mQs6CICd2Zh4ktSnYizxhdlsRYP7pWvlDuqXQk
eQDSW0esW8PJzfTqRr1kTTYp3TySApLhlzKXJeMeYZd21B+rhjopvtSxLfKFIXr7CzleUo5L8jKI
5hUPABSwwsC4huW2A/uyvfyXKwFgTYrOJcs4QbYsxD//NP2wdDwQv8rafvv875WAATES64QILGpy
SEzH/ffph0GRoCDz0RQ8G2TQ81W/Tz/EP03oUXCumcSQnDdp8b9PP4BJotHnJlMNTWMuov6bSgB1
3W+3jKUTm8YPzzRFBV396y3T6LnnYvMvN1h+FBqzClZssEmXnSSeictSiABqo/QrkBom2xd3MnLW
nGyBgblBVF+xjsLSn4Kf/T1Br24GWScPQdOFtjR+U6qD1u1A25IhlM16E2WaDtef8PdC7E4K+6HI
pCWs2wxtNk/bYWxZ5ZBm0wBbgzTXEzqtNZtRCV4DmIko4qFaMD8QGUCoJRDlhvkmDVpaczcZw51j
2eQI8J8kgafjBOxx/eKTdDZvNgnW6R/6S7sL2bVPfMsEjsuQrDTUeQFo4shchKxfktypO/dRepCg
DjcQ5NPGXxEKlcLuZeggVxoyfKy6W+EpPzKPZvpabE3kpAjjzfJgvnYvIdFsCWdwFWIGRsjOYa5b
AYu3S6IRN/SuUBMRJ08XTuBWsM6E9ZDuhGif1MfcBeacCsYyEnBQ5EWwzY7+nrMrTe/ds0vHjrH8
WrNNfieHI+xZEW/bkbSbaeMI97KS7OzJf1PYk93cfkMfGCG1kS4Vj2JlyXqZ7zIGtnMXkB3plwK6
EFQgYp/U/NC8NqSweLMpzATBPLruWXIDJY1EOu6gKXabGlm9cYG6W27LzE6RxjJSEGctIyR/XZ2L
EtYeFRgUHW/pIUMW5rGxb8g88OYBuzl5iW5EpMntHI6oEZUk7Ytiy/x0Lj5o0pDoBk+859WseUbj
0iYLT7kr/BAsFHL8Cezf6wWIy2rAQbaiB2OJX3/bORpoEPoFf1mmU3jZYnvNKSnlD7lf9puawX/M
NJv1xsYv7hXtW37oCfUguXniPsGoWiZYQb4BGieDGeuRpW7d5H4rnEkVhsaF7wcnQYcg7c3HGh2S
ursMhBWUZIlYp34z0b9fTNwHi4I00dJRCLxL14huon6jlNt+4IaY7AgWlDD2P+Uq5yDA182SNJkb
d4Yrd+8p5o7jsazPhC/OA7a66G+Us/LCWIFKUsrID5knxBJM8VygmeaxthFQ0/M/ISCueG7FNocI
zaJFcnW2FSUUD6NpI5wYfCeDKaARnlO+Gsk1GQGl27x62rBA3A/Xq6WEhOpAHUOHGnXMXLbDoD4C
98wCdR76oGYR5HejsjayB4lnAFiUGtYRpBlUazkaN47IwkYMYzAFM9KdPu+wTTLfYGIpo2ONKb50
I1u7I5jo8Il7IuZwYkQYSZy6KgvNTuhW/4e792hy3Myibf/LHT90wJvBnRCGoCeTyTScINIVLOEN
gV9/F6pbraqSQh16Q4VSVZWGSQfgO985e69dTlM6axMzrg/JfIqoQ+N9EPNj2ONdPyrVsB0P0TDQ
lcAsWNO0QX2S4hsAfhDcqLmqmfJloqU1+hHc3V0+6kG1Dhm73mAp3j7j4mOs400TmWsCTXq87wz7
S2wkNfRtBr0FtFPAKvXg0PxQAsj0BGrtowmevG8aB9SDdWLHOD/rTdoi2uL14CLQfOOgI9JeNQ8w
vhdBv4FQRSOFKD8hh2AWkZATogN2GT2abqM5suyJ6b5KSXF1RVpQqKICR42PjUDxz6Ae2hKQFQ4V
eJxk1qeNz1FJxyvn7WTmn3nz1xEEI0OZ6d4N1m/G9ysOU6b+ibTMm3dsLeMI5cGZvmWUHM2C28ax
25KuI5zpVHSgtuiOSXOZWt9JBIJNcKp1u6SgjJgMD76EFZ5twJ1608Z4/5VA+dg1Z/AMy9sq/6bs
AOQIC3YGFcIbmk9wwjk1CDl5HuI9FwhDehteOWd4VOQ0V5T3Nzd+TGI7eZieUkQMn/Up6R2ZaBTV
769wBDWs8uPMNT1JS/EoznFeIQmt+FsOLbUb/HFKIsgYaElfby/SiRcIiV8sHlPkmsCExpDlwTVI
76yeyF9qCMl273ulYxfzJKR7ElRY0TBCaN0H0UXcW4nogJ8TdoR/ccJ1XEHZfH6bnX21T2JPlcMy
kOizzOxWAQ+IDOUT4SlbZS6tH0QxRZtxqwDMN9zsi5TQDTsb0lYs+UoDnjjFwelZMayGrLYY1Gt7
kciLNuKzyP5y7hUq9bghiZnHpN+qV6tBMacnTwrygByxl+BEjPzI+RJCyS1hp0eDbot3Er71RiW8
x+sT+QauiA2G+FRxJGrl6Pfi/ZWVdUIiQXa7GGuv/+Tabu6cgL4RDVyq4gyy+qva7k8sC3+4/W+1
HcpvBe32b8b3uYD7rbYz/wU7XJMM6Tc7w++1nfQvfKqYHJiJMRiT5orrt9pOwuhgzQ0gZN+aNIvQ
/4ZnQZqV3T/vhnBJqrKKJ1ihd6TN3/9hNySaWc+zxRmL13own+f5jwk5HwcpQBYELxBgdBBSDrkN
jBYY7FiLH167P9kLyn/cC/78CH4BXKlVpZVNWeLN5dIqzfauLVuwbRs5ACEx3xB4yZaQCRObQc4y
LsXNK257PE/0JtEV4pLXt5XxP9hlqv4Hdfo88vvhmPjllUlauerSlJGfrJLmyIMoqMckpI4AM++J
p+NFYyBmMMMGE+Le+zWjLAoVUDAY7m5+YNLnR64OH5MraOP14Z4+mSxyhfK7xksz36J66N9284Bs
N+UH3HY9IIvJb8OlJax3sz7PVlCjTulWgNvdlXudULnRY+YkTMiqiH0EvoVadJPfl3V6DTu8d0jf
xz0wroDdPGwcaycUu6z2UxONR4s+eUM+E7oSUzj3hKgOA5VqyoaQbA8GEZMbtB8CYvd0LZWPKuZI
g4g4Qly+JUe0AmLqE8YaBKxMXkv2wktsILpZ4AtUBrrhjhD6/ot5VZV1bi0JEc7EJ+MspF7j6szf
GLLLRE3oBFIC5Mvzh/nvnsnnA/kLtftOEExTsdyh5LRJ3K3Eddlv6IhFmf0eG3T+gY2uq+gZ3Kd8
q23mmAUOF3dake4RAcjruOGi0xZQlnZgCJbs37tdum57WE7tNd1wHxGPYKA7JFG88g5xKFFDU671
i+ohYQaypaTgz5u46uS19EEfrFsHO8SAJT8BnB2bAdbmcXH/sPyKgJzBItnD7snEKhcF7UV2CJTc
oxOyJXhPD+0V+PJV3pylSxBOOym6AqWYIU9MRKP+mT/l6JncYw6o3MiRQJGciydRzJ8SCgRgmYTv
hh+3VnqdkfJqeGhlCzH2IsqAS8wbp4a4k5xm/kindDT23cNwBEJRl4x1DYjqlNzIxEV6lcDjNe00
fgKcpEkoRbrdYOakh9dKB/kRNRPFIuPb7ioTWiU+gtG/BVcMROMnlAf58YbCXFFeyAY25Y/xsz/R
uWsfZv5Q8K070W3sv6jDaIoE1/EA+pLxdQPaEUufNHcQzXfqeIBTAYpn4SRFzzM86okOpNVfh+LE
dFDCpDc6yWh/VLThuNyYt4w62sKpPH6GrK+d33buuGsuMYYUsmkmp7tMElNO1yr2I2NQZjVkvBDV
8WDBCzWWJjr6uVdD3XFXSK/3VdVhhs18i3yd+syIWm05h5/q/AkwxnhGkjkX1SM3hPnkUH3QPFk1
8Xt/sY7yPktnBgiQbepzppQomnlUkTg6ugGkcK4yNcpWEIfpV8iwH9/+6LBn42Wg4SnrK7yQ+FJH
SiCDpmQyGQu6jfshprrfordBvRmYDxmW/6JivhM6DV3wgSmMIR2GLfbubfphdmerE1dT+sVyfWfn
bWr+/Uq7ru4sys5VQVM5K83zBI9H74KzCcU/C7PHbEAS27pVs1fTZGWOqm81qHEqfOfbmKEh13Wp
PkA1Q+gIX7DySxqdnGSRIK00Ho1C7zPDhstBFWw3ahL7aCA4KVUiHQpiCq31nKdZQvGadpiJVSBh
xSlDX6OwM6oea0JuVn+9ZLDE/WHRMthXmyZRXnj9xF/UGEUGftRKZALY2T2aK2aXgurq+cZSWqD+
zwBPbmu88eJnGDQPyIbU/AFNfdG9xaCIJMlJmN66iOIjdN36e8emHELRSeFnxvxNUA696Ic00yJH
0DZVATZznz2lwa6yONgZ5t7PbR6uquGjMxai8CI3+xENm7Iqv9qaQtRFMRaOH9+f8z+VPgQgQgYx
Qp6Jphr/o5pSVfpNP3fKgH78fPvfqylRnokhpkjXeHaA/lhNATVRxP/4OP/bJaOSgmUIq2Lmifyx
klIZwck6FZpER/rvVFL6n9JOZbRRuEyZ6qFJ+rmUAjce38yopGAoQ69G3n9zropHMPc9dtCMZgf1
wjVbzN0UwgE95drPFYTunbhme53O8bXztS9D4xvIde1Mw4Fcn3htGIeAvnwnLu/BWslYbygc6ntj
JyIq1htmLZTSqPxHDlmBLli4kYQ3MpOqGxgBaVeXpGckLliIIXuuJuBw49n4DEQXZfzAFV1BRwP4
XfDi0dXyg0WyJatJgJDEAuxQ3j779Bsoj54+eUevB+63249OakclsJ2NAeAXDtgrhKXi7jQhQKH8
8hQjKjLm0WA3biam6nVUOU26r1HvEwvOtTdG2Mm4LJ5eW7zpSEP43WlDHgbOhKmBSPGYa+8VJnGo
d7VFeXFABiMz3MGRnlEI6G93ZhsGg0UbSXEuOaRry9PWVLysLV099ikNFNRVXPS4GyTRNN7ghuNg
SemC3WZ8dkMTaQYRwQTxJuTaoB+30QuSEUQe3ASYM8C1BO1K6qKIQQxI6rgntTF/L3InyEnwQtC/
oKqIkT9XntTrxyT1go6iMKX9Bn48z17FWYGxLihcuadZG2+cRRZsy2IPCR7eVh9TmH90zgi2ZajK
1RbGAQwYSpT0q0MzTHTemaOEMAmD8Ru86dLWtnCiRtvacAtJtofeYZmh1aNv7+LaQsFzKy2HlkKE
HDpr9s19LyYN4InGK4JrErNDhN/0hUhYYr3hdxg5cVjcj35Jk5cRGoJOCq1ANvQCjCvbfRD1RFfR
vvlCuSWuhC8OgY6KQh9XzFc1ejcdg60hfxTr9T3Yho8jo5wa+W/cP1eS4Gm4giZDuzYNPVcTWYZb
PbZRzeB0WEyBHxfrgRmgukQQ18SwrtVlVHi14HbGY9BsZEDUqdOhq0sh4gfRmyaf1OCtqGix3NBV
ELhK3xDbAtaaWPAk5hvkoCDdV0anr5ZaZQ/tYRTgEvrkqDyMmtuOrsIIViBi5zXsQW/64aZbktBx
77/NLykacOySGfBGbCUxCt5pb4mda7J9Fkyu7n5Js9Ywt8ltY0/syG9S5l2qyidgL/bn4V8oPpl+
GrBVJ/95wyKB4yCYHJH4XrwKCELE7XSRdsUR5VH3InwjG1TXVzF9rRbmIRNmdKi1w2gSR0dNzH3o
YMWzYLbfvRpGxF5sVirpyumalqggIUFincIkTlX0gYUONcetcXOy3PRPub7y6VfyTbt2gqe3djEu
G+3cksYiOqVEww6Vvk14EDnVLHoyoXC8TKWbobhriGDedIo3wLeOL1S/1SlqH/SKCCVz1QgXmXzb
bq0G65IqqPMNLnFkIo0eVVbRPKFaLANnrH1DWmvxisYajYh62hXg2HCJ4jaxADnO9si+BJzjNhgF
r0i96WiqEMPvdq0fGacxCo2YnbIVOkx0QuAewZXE2fhNfCnIVEdiibcwzA/VC7lIendWgow5NAYY
LyY/qcXMvAiNNwqq1Is90w2fjHE/Tr6JNsqrJjzDvlx+9CPEbWIEGP6y4eTCuawEJ2SsylQ2WjDv
dUdt1VXrFDNHSuhQ4ibr4lDRBF3yJf1Z7PfFQaYFr2McXNRYDg4mACikdF+9dqbhHHYbvn0uDlrk
W9E6pNuNYY3cIi7GxAef6H6Wa3Jq9I4E6w0Seg9dnnmuNU9AlfdZGB8x1/3wjv/2aGlLutQNXh15
zgcq2NHQk8KYVtn059nIEbMBwASVNq4HxBFC9yzec4TRR3TvsFypieyAQogL6wITdf3S9Ucewh3a
dfCknZKMK0r8GkWheyNU6xyPn1m2VxkMlPgc59MdwCzwPJK7JXgz4/aOWeaNYI/4c/SrdsOnOCsW
sXG1QhQW0VeQHPgAvZ9DSJJSNpv0t9bZMGcmV4Brec2jbp6cBnNItVNsBS6csW28GcQtwuCQbEF4
EIZThjO0BKC7EKcHkSRe7d8b/n9kgWUC3WZ2DhUA9RCJcnSH/qJdJTME/LnA+pPb/1ZgGf+ymPHR
X0JXTTtM/6ldBcMATKMmm4oswtf6b7tKMf8FxJE8G7LrzO9zyv+2q/gWcbzwQCzRnG+EsvtvtKvg
Zf9S+v/y0L8LtX/oVwVin0mJleHKk/EdsoKtyNENrgVNiITxgrCpnu+srBVHEKLRbryvKhgcuFhn
Y6CtneVTXAPiTzlZW/wI4bsQL8P3nghXjK9bUI8Wa9m47rf1SjvIUzFHMkEbvYjr6gnQKkeuIOFj
FsUBo1CR7LSo5C+Svpb9Y1CczXX8NmWvs2iaBjkRsyLpnHrsCbh+XrnMzcso9d0xTpFiODiiCWor
BF9MXEYGpNAJBGMdWx/EFQaok/acE52HWjCeDVFs67vKO8ADQ3mENf8wxYC3eLA4jyqDFXc7CcsB
536/SVng5BNewRbdDaiqo4zsF1NWsx7X3ASQlEI6GNLrLzVdQsCqvhCa65/V98fTJ3bS2LTQ7ypc
Ro8np7yPl5vf7IecoYedrFgDmsi+SUtsq9kqW+EmxWk85MsQ/juFb7aQn6YVhMz3YKU9oJC1mDhu
2fiy1cd9lL2zZ7vPs8NWdFAsgKeNPhkq9qg6n3iWPD+aUi0hapCAzJPIgHLEHJbyL3wnqKAATHHJ
5DrR2eoOYTztF7x4beLQkWgau/ySwlUve2OA+xXgk218wvRpRhuq7tS4crJixb6JfrAc3uJN6jZc
qDBkh0g3F8I71Zj8xusXsUuWnQym9YmO244MAOuMUoMX9W7t6AOREoGwg6cefeJ6w2Djqbr9OOqz
dB/uxKkWzy1mUjQ7iG+5DLpY4Jli00RsLGEllWtF9UuU3t1speu+qd/IKXui1AuNfY8WZ2TxufYH
+et2Tc5D8oTBvEIouyhOj/0hf60/h7tTfmrUKvGC7QN8rw8EdfAL7WAZOP3z5DdexUF81XYN1scA
74ppApsmG4zooha0dqFhTWP+nEDjAj+tPNzfFZ/ZNTzkQ/BY8lPRXTsq7AI06tk+bokshLShyc2c
UZTLRO9BqPrKbgdq2zkPjb/G4AVUAzrWqpl9tBRoAOuGidec1RUZbCajVMfyyvBxkQGKeDFSClBC
1IF+NHj4rJgDuK6Vg5rwFtw5F9M5DDl8kvWbq/ZhxvI67oovjp1iLd9RyDpRztbFzlubYybOnpQS
zCn4tUV4AqNByNA8SeMpPHOsdacofqcwR4DA+wIxjTrPohSEiaeue4zEhubzntXTJgPPR82eO6F1
ZHaP/wmJ8gvBO7zqemy/Y1NiFvZlPIf9ISD8CmHaY8c5iiOq+arMLTZsRDvwMKBndPprXvnzP+47
1lEOYgQLuuzJg4vnoekdvojE2O99SHHbOlnP8cecKJ8QFDTF5ynwbJsTv53tIzrB2fpqkjwB633L
eiofJya99FLLmU1JHgimcCDobACMiGQ+anGREGLU/4BCHtRbtSvfNUK6TMx6BiyCYj+g+UPLFqKQ
CxtwzqDCwPBB0Gs8RTLBq4avN1QNyLCHGEdWZCvTpW6IBCupbIrioVKOVvdh8YVC3vfqhr4TkQ+m
ggSO5doqh23yDLTiJOlPPFxrD1STX2uB4KVtlrNhgm8ipE5V95e7jFcQ6Z9EEcheKFpn5NgAU1I8
sGOgA96UKHqQcB4SrTLmnslZZuBmZQpOCTceLVIxsKmPjcGVYKLBhpU4OcVzIX571932Q18i5/Om
g7HCvf5AQI4buYOvk+jrUNpuSBo5lRc4kaG64qHfMED2Xh3aObvvRcDhzyCNwaodYbt/Ht5Tc1Fq
TupI2B9c87mhuscyHa4Kr/KGlejEj6Pq1k/p0Qi96khSKqFNkt88FpYvcBmFuHfB9y0/i+Kivugb
RO4dsliMrFB5HZzdWeqE+fxnqS7kd3MOoQGonuikhrnd1sKNIodHSV62D+OZm7UDJlH6YXBk8Cg6
IplYm2qr7XooBLV9ji6hF63xjHjJPgXMn2/EV3Fl7Yx1a6/NDWJT3UPX4ggOr85OZku2yXblDk1k
5nbPBLzjO3ZER1mTNGmcVMUmDBJ5gs412CNwZliIfnWuT5mfHsObhxeDHipBJQ8BXg72r4t2D3Rl
Rq8/qbw6qCPO2bW85IWtqQ5BVLFJ/CbkOpkYc9OTHXjtpB3ymAiu2g3vtCXhEj5YR671ERGVxZH9
UfCisPtgEMzEm6jQdXkqd/VSJvS8Xc/y0XO67V0GJkfRKTz1WXyvVRY+Lz/VJ3lbrZgGz/EBDqvm
Nsf3nS0mNjcI4BaMj0/3b0CD0COJ7VKmBbHGcu0HXMr1HdS5+2W2azyUewT/8B7Uzu4AT86FaydD
f3U4WmOn3oOJ+zattR3tA34voQZpb2trRtzZXrJ1coOilHnyYvQlQPKHGuMFL0LhyVvr1KJPXIAC
c9s9wDybLQEdHzrUryoBoMuBYO9HFD2yU65nCSlvcbYfuNyvFbdcq/pSAnT5RfIQEoc258h1xpXq
ZyfhKGi2cCwIieL9JWIN20y2zJf5VXIDHpV10nDve283J19WvQeQILlOMITsZj3MEkA6Bo0+/I9+
7twY+3EG+b2mQ/k2DzwVi1zlnxtn7WhqWRP2GbKtazlTsOmo181Ri88/1L1/Mmr8Psz89Y4Yt+K0
pb9IFOQvslOLyA/ikKd0bbBrlLGbRN3jTXykWlPkN+Fh6N34BPnADL5RnAE3AkXTmW5bL63eC2RP
T5dd+FzRuQlBJyU7JU4tTMX9KbL2SAK0mztEjkHDh3Voqze7Nl4X/bE2aCRhMK/LqxwCbbCwO+eP
vUxzrUX2xvllIH7oJr+WPBVGhX6cYtPJbx/xncM/a21yyP/hvWQCti2Lfq+Mm/OHt9x5a9/+0zje
v92+/u//0UGXMQv4Qy/559v/sNUxNbYkkmxYZHn/qLoEZ83vghqoorD87h79oZ/MD8sWSkju69/f
+n0yb7IrskRm9mgu/6bnVPmzybyIy4N9E8BqArR+Pit4AP8BWVK6U5MgqWHxpN2qPwpvQzQv+gna
LLi1jrVr18DKrNwx9qkbZESCoGmStsz0om3YLomly6DXp6wN5EozkMr07Ww6Av1LtZjsfnjJ/+Qs
o1f/y/lsMDmXf3/NzV+MI7cqwMTRGOO6s2g6mAz0a+29JbSEpsSNGHs8H+iMGO2HwhYDa48KmyXc
ECcvfpHvbic+3j8tE1yOtKyZRamZm/fnCnsSO7vpsyJ9RdoLHbSzV5l+IXpMa41/tKZ/1knyazAJ
HnQVHA8ay0ivvd+rlbkpX6JPMVlP5sG0jqFMktwu2QabWg+w/C8GpPVgS0wfkAMJQzhN62rFB2rM
AEkf4BPFjp9ol+gZdYpXsIUabSKMgPVQcvBFEWhW/orWmx2CFCxuM8aH7/BT3P5O+2aR0l7vFmQm
2vIyfqJU43sy0sj8wONVp53WrJF/6yx+5TxlxnAnpufIvLTICXifB6dW7IFx16EimZq5u2lHtcMH
3zHOo32PXUYAvKqft9GbhW4r8DfFPkXCeS3TuUdnlo2ryV9C/ZKNHokf0JsWskoj/NrhvH2/C/bc
CUSvTqCoi35opFclLh4HWnHnEoviVQhwSDLJABZ9owudL3jRyeSBGkTrj76Y5Ra6w+TenJZSswxA
0sEbgTB9QLwVDc/1Tnwe62cBhqX0qSwEGdkWxal6O7J5wpFyNw7pZgi2unm8+Zhr+GXIjBEDzNHm
hLIfhgx/2kph9yEsM+lzKuRlVkUg6l6Ce+/zeFIKi/TrJgFOvx8nrpyo/OeUpZikkQI8kDAPHx6h
ZS4Kls6Asne48sxyXCuRSaIfUteVXgLt2DMhZYBLX3xS8Ds9MGbnz5bOf4YmYNBOetUyR94hzMj3
pOCuBYLqTHWwE8gQ9/W8hVWWUJjv6ItzqgjSHUDHxeh81eJc4oIu6wOTAJXtDQLv1a3cZMoDKoCM
Iy4mXNSzyI1mD2PzAXZEe8xe5Df9bdwLAVr+4/2xTL9l4SX5IAqRcTasD7ah2XvVn2plJYH3QSV7
E0HmccD0hatu7/0HrTZles2SNbP4gLGuSe+3x3pxLwGEy2czlT7EVYT3Qrs9duDrGr4HFmHGQZOh
inWXDXwcLKzhgQ/ClZLEp2BKc4480FD8ylU1C3UoUplKXcFPtT2WIaRE1kNIQQpwd4Y6YA2Sjf10
NNHZfc2d9u4hF78Jtwu2ocLwoKBaxjfr+zMA80R2Tri7J3b5jHJtqcWPSBM1axFKG1JjKd7KK9FZ
vB2RxpDfYfDP3r0T2aPY98+WaFueqlWQgQO9j1GIN16taWNMm/KVr/XFtVJeRXMbn+LrLfk2he22
v04Eli6r+7HgeuORoiG/ZHN9FfmMAe7KhicCckhFcLOql3weerrfEmzqh2fRXJDt+lwv9Q2dyyQ6
Kzm6QUgB6cZ6LdSVgaFLdvNaee6xvTB2GpcMEGaiD+pAZNtNzaaG2RPWnZqAJQjRWJ4ieR4hLAxz
sk0vqBo4ZZsaPifvMI0d0bZuT9olo7TLFzrn1RVbEVKG+EWh6/RyU+039guvsuwgD6ESjj8Hcp0/
+/IM0S8OPiK8WY3wPhE/Jm60zwiTNeYQ9Ri2ex1G+fjCV+7Rk/Ko4dtiRiHubzq5wmiyLRso5Ety
0dAPcSlalF8aGAP4yaMjYIGG756Na+CzuS+UbKONWRojof3EThLEB+gnzTs4+H48Nvh9aUQHlddX
c+4V/PFdQtA9yPTdHCerOdBvYNbKkW9oh5LdtSdXKyxRKgHtDOe1t0AQFnn6VNRMLDTuedPJ9Mi3
EAdMca/WjxUSnvihUxFD3C84hsmjKtl1ScTABMs2Nh7g1SMjKIpn4o97eEF3C8Y5zER5lWXFy8Tj
DNmYfDSYmhPPVmZcSHunh0MKkY32bDCWYrFrap5Zs7zfZ11aismY6Af2smxwrbfh48asgwsE04XS
puoMfP4Z5XvY2AS10bKqXYv9LDNEYz/IuCu9FuFLAqq/3kWMqaanCfgDIP976lhfIcTx7oGifqo+
sXYHAzBCeVnjehArN6q2CdkAU2gTeXrrIxCdiqN/AHOAfRbHG4FUgZv5YK277mWyon2hopFFLC/u
g4+9rn72D4nlEAPzzy44FVFDcimaqvY/o5Mw4f6x4Pzl9j8UnLPFRzR0fa4uf+6ti9R6It8Dkzsr
EX6oN01ClWRupKJM5Vb/ba2r0r9mUzJCg/8/+oXvm58fN0f8Gl0iiYWAGHZICE9/rjd1tQvv4zSM
iPfWus1hMwNPmUaNjuEaM8o0a95oYG2UOZNVODY+quTvAREssn9dQRLu8vOGkIdioKOY5a8wXGTr
l31akORBpCc8lKR6iav3QVrq+/IDlIECkP+FgbOMXXPOpuhO6YZReYP4SKG1W7gt3lC0bDflgbS8
vHmbOfZdePnrx8fE408e4O9vMjCcn1+rcoT+kLTFuBbIBuDO2+3I+gypmOp70R9AwK/HPR4Z8028
mMVMFqRjOjSzbUa/O0CU2AduWNDfeC7mJX6yDnS1CTx4oHvOqR/spEOOMdDcJSsVDMhC3oMv6St/
6hYgk9gQSkfp0D0NVBpJ/wxQYzYpiF8yr0CxIRkJAKE9aAvRIIhOXbREWKJK7a6Kycy1dRj0hyww
rkV/Pn7C8GggTXvLmt20ZZhS39HtQ5fMihNRxxNpnDL8LtukmdiBDEb0Nb161GcJPTjqWiBy0sJS
IKAuBWMbT1smEr4aOOX9JBTezNhUbEVYFupu0B/JPunve01y8hDfiDv/8njZGm7SgeaEITKT77wM
OQdNYxrFmbjuDymJDJSdKdfhjUCr28IJu6/2lIYL8czIJFzTzF9DukSAkpSvMqvukRJc4D+OTwlb
klGuqql1iwRvC0EYIr3vMn8UdKYSuATuqNfoz6DK6A/JS0dANrqMQH1XneXy9kLUpMUbrFOqNfpF
jYlmzFyGu9YCnSMk1GOJPWXAvUH6J+9q2H0k00aVVoSOJpC9GK2szS8m+P/+YMmo+nNMXoRsS1cj
2Aq3PQ00aY9dM/D5IukaBkmc4/FuEvwFMpHsERwxDAsuQ+dTWvUzUYw0em6bZF+DoW7DEoscIiNE
IwvyIdv8Sfgi83N531tP3EAGJFdZq0jypeqLkQrID3e6zxk9VHQJcm9ZBQtykbNXbmQSheaqykfd
vFmhXRQnqgqLss0gClQSFwg8yFCUbizbnyKpDsKiwqlGJ796B78abnG+/FvMOQs8uSUvnPyItrN8
snZ0s1j1IFrr5/GDe6f+DR/UJTUzBd234CJjVKre5Q9mDJh05EftGmKb/cYOFlHu7YUzGlVq9kFI
CVVdR2FLM9vh+eacbC+suLnfecba8gyf54HYlJ4K7x35ly16VgkYNDKeZX5bIq/hfhFZBmt2fH16
7moEkQ+3bRCAE2piCl+Mv2mxrs793aaIWNwjv8emJLtUI5xNLOECUYeUffX1ljEbMOjy8XBqrw6e
s/zLYJ9VjCi81tNHkzxP4z5Yi2sm8QGOmDdkK6FtmY6OZSusibSYP9Cv4umN+ZSBxUIZbb7DF5rU
zvqLqD7EMBaxaGS2Xu4M1UPfopY7hV8HcK6xUw7nb/q5w8K7wB+JkMqN4YpebwgkaM4Cnc3sZw2+
C8VgXdrPb/crwKnmtTVmFXCaenKPFECZw2m5jJgolg6kAZTkAMFu85lyWkeNWLxxP7WJfWnQzKR2
KcqPQNlwsvck4sXFidi9BVcJ2fAUmrh5CAQzXoGP4hQsoufG2NfBNbOoXAoC7rAoZ0uFiZHG/yIe
d/zzzboNOb/8O3EwTsVs92Zxrvs5Bj3Lx57nTCvhoX6ewovErpErx/0obDNwVwS6pLWTzaKXVtsI
o28gsYED7I/YnygXIRuDGWID0a16ZndcSrDle7nOHzfuXk+8CKm5wVq3GKnorMDtGN1aCPvRh0+P
6GggvHwY0OV5Pbkb0xYOoOG88SnmsnnbT7gQ3GqvvbAJ98SceSJbfcs8GFwW1cuwU3JQQr7h5eVC
aFbSVttM78Zewsc5J8qyud8PV+yYN19yICPW6rR8mmYvwJzce5Gvt+qdmJINcL9xejUv8xRTcRDJ
p17+AZDDPLYFhGY37TfjZ5st449g1t8sY82PODtX4jUFm2W5w0kGCcY+Ik4ec4iwPld5i/dM5r9k
9It+Y7HvhjwBhq9Zi7z/DJWu98z9/xKccZHR9EyOj8yFb5fJlzbjbnjQvF5eZI3pa6+BuejyR7A7
6JAymwM1f7Ks/cBe+aP6+IfXkt/7i4aKoEKlrPsLnQbF3R/gMbrx7/7kf2//ey2J+dugWYdliczN
uSz8zVaEhIMKTiWmbfYyfa8Yf7OMUzGSQ05dRfFJOMsvxSQllzYHTkhzear/HZ0G1Og/q5B+f+ra
LyVcUtxCaVDJ4STMVniBAQXCFD07yzuD3AA3M5FinAniF1sYGWzwRCOIegXiEpvmecdImy0yViFX
uHptgdDoECI4wnF8hplmZ3Fx4Lzv9UuQf5Titzj7CsWTiFyUorAuXicKquwsMWg2scXZiVP2ADG4
X6cmWqpcxyf6+s1EX3+pTV6/jcJNlm3LI8rGvHPvjTMwd7pBv7ztQ2MjGL6Oy2Bc0HcbMDxoogOW
w+ZaJR1l7ZWROfOAAVxZemd4vWNUZ9qjtJRrcNl7XVlq3QpEXmN6YfoYYKCUSQr0zZJdF/gtZyoe
uxs5pGesrdISgSFheSI12RzXyW+d06q60okY2S9EXgT5PBqvEg0p0FYp88Qv6wwkNhwXeJlVTz3n
0lpkxYZfgaOSOq+mQsqfZAqd0ehhmmPWYYXllRr453c+adQsESfr02MDHSukvhjRlcEPRSLIDnXO
HazrhznH6Q6Xyq2CK0s3wQp8qiA6hXyLFmLajalXapu2eGpC17COU4IG82wwByZalctsexoZ5APk
jl90X7Wu8UuJR2JHfUEvKiPU3U8/anvakS2HrP4wBp5kuTrI5oNyYX/MtxELwtuO5xgqCMldva7M
3XBWLrBDlPSrBpjT3I7YMVQumlR8N3GNgpWGD8YxOpIV4dl0vBiwzo5oduYt5aHlBmW1yiB4E3/O
Xl7ApByzHDV1AZDxY5bTWvT13mXFrW8b1QHXI6FReIPyz98UcyQ3Nqa6wlMzyB9lTl2XLQvsmN24
4mGaRGKI94mFnXcQw6yXvUw4kDhSG3lajtFWu6tHchrN6qHXVzXlDfqU1XidArDlZwqo+VFNHD8p
k/8Vn8/lWgzrfRbHUKa+dCR22azV0o0BAe9wQElboMOllhUiAIjU+jOTQS9XImUwaz8nx4JKoN2z
bubGS0imJfHz69QTVjRPzcs3wPLbYVsiknZwf604m1rjbeQl0ZEwVySpfEDN6W/HqEqWN6oimBD/
3Mv7vFFGK6cixmNvzv78Ly/vwDu4/v84m/qT2/9+ebdmewO6OQlYzXfsx2+X9zlqVVVnbR5aut/a
BMjsNNR5Gl0L5Tdx3n/GUnxr7jkYJunLs9UTTsjfUOBpM1T1l2kt7QFp5pMZGlOpWXz4o2O0L6tA
vA9DvG498HMJpRf4gdFTycesn3LkM3fUqMTQ9BHpDwi/fbH4vOmYxxCZI2xwMyr8BJxDfTSmszyx
MDgCQBsQ+1W9ADEAWrwIKHKYrC6CbIcaA/lGANvrorRsKRamZCsXbNniowXeeXabZ9X8IzITds2m
1a+xjyFJq1uIg6Nz6jVI690+AmeRu/LtnEfLCLv6OZMW41cT+QHz9oSodVv8jL6J8hdsQ5qFyPEw
j3UDSYIPiMM6/NTf9/Hqhb3lnUzQ0ZOx3ddInBe3b+2rTJlIM47km5bRsKMgR6TUm6X3PutAJjsD
OIVqrwd79vezdKxe5e0amhmLosY0ioyBV1675ir5Ec0MSuK3Adkz+mg99zDJdyqCwUUAFHUCEO+U
go2bovx/3J3HkuNYlqZfZWzWjTZosegNAYJak642MKcLCEJr4OnnQ2TXZERmWqbVtqyyPCwESRDi
3nP+8wuWeIJ0XlErVDIGEvg6uHKzLbo7NDZoRpekelJ1FzIknolyYEsXrd4NusOy8JRlmwQ/lTEj
D3CGP/v9scbgtUTqkC5RiS6TeZu48SvOLM1j3uz8DfQo+ZbChq9n8ORA6oNX7wRHkoVw7+21vp04
IGTuIYxYQWtD/glvsoWjqWwVYRe8qk/Cc1nipbETzuJRWkjrNl5Cn7BOdE8JpwBIuUP52cG/mvKF
+JDurfzUAuex5wYRqjUDtakwyBdyspJqR+NrEBPEvB4WFfy7EmMGlHg3c92crTtEcR/Hgg1amKkz
wRwWr13cGB2O3xLvRe6SqUIKm/gOpTEoJpvzd9xLoUZ/W7jaj0dc7U3SlwobX/hhYVi0rkovH7UR
wihOLaEt3rRn4XEVKtvLQleBndQE8TXJ8zOqjEAIjs1EilN75ajjRI9HamZsdcnlMZ01X3z8k/FC
foy+e9yFDrMI7hs6BIazgzt8Y2JLFEfLJl/AvgCUIVyR/A8GkNGqeZLfIQJ6R2Nv3AoW8nRu7YK7
eYwOgQccgoytwugNnMgEksG8AvcAWHvL/IGKZ10VM2VDPsTC+Bg/GNEoyVneB1vrAo/Q30BhlCpb
1Y4BX5wgAJhqTOdi/3hgUKF3TsXwEftOM/sQipUluKm/wIeeTFKVaZFuYy1Wb+TP6DuHbsZQ6IcN
AuYGtLZc3mkb4bHqIMXRv0Cls9NX3papnGC9j9GNt4GGccdIB3BKJ/4KsYPq9jDUMAWFxwK3HYbj
8cEaa1+5E3lQvNqRa0S4jiHOg9F5NA6pZfmlbDmSh7DwLc4w12sNmgn7UMmFuRjaAyrFCEqZiVFI
DNtDXkja6VEJr6g+6mmEVNpx4395fXHqe82NR/zbOfPanLmHgvVCWsCYHHmpwrQPRgwcNA9SpKIs
rBxHheyUIEJioxeyY1q5zBxiQo/xDilGwaY5xqGfYKC1AodkocI4UnbaySeLqWpfKo/kVorgZ4Fb
PCgtxNbyTKLMjD0qzFHAzVlumW+Fe2Fg+CY+ZXjfebrE2eaTydOBR1LaUleTcdBYtvmsi1sfiIaY
nwesWUFaZheF5eKgM1vXVqBxrQNtP5nsgsZNUPpEJJ8fJu8nvROhSp5nCSmzPj+ucyRolVttJ1Ea
abIYlfRzEZpbcG15hr0BMNhHUxmpcBcPTdx8twHz/cBV03WDha5aqkz7sSLSIZMBgvLva9Rurfkl
1Mw+HhSZcR25UbQOM5pVnsb7A2tt4Pm9LgN+bM3m+T+30JjwcGVyCAOd1/AgY8v9uz5Sk/6qj/z1
9T8VGniLyXSE5h8TNScpAH4Y6m/Z7BOd5V/Vxo/Jg2goBq6leIRS2fw8lKDSUFSLxlXlnaV/z55C
/8s+kvkH4YlkIFJz/Fpt+C2hEkZE5nIpPnXhqQCqSD4hzYE4xl8AX8b7BCmVjJ6FFMHWrD2SrS1+
dcPKwDalP2xChNK+a7nQE6LkkEPPuqgIfq8YSN8S0OAkdaQL6Hh7gTOs4XgIERyU3Aatf5z1E9pB
lGc0THOwd/kdkfxEPX0rA0aIEB9gfUJY4dkAl2pYXld3pT9i6uNJS6/dYgra7esX+rNFdLcm781F
gFZwo5bfEATwNhphmYYlCDY2BAkj0mv8EWGA6DsygYJrPsl6z5MNnRa1eyCeunaDGa8pIEUiwmDF
n0eY+UCiTT7R0Q+wfhDXM4DE3eXIL+CtLYm+pvqYAXhV78EE3oLM1YwNmnaDLF3mHBmCuNDoqUMw
VTHYSlF2gGzb3fPqPclOkXHpF7a5IYIDm0ic0iIXbg8+yiQuF/G7aFCewd04mN5WYRBkfekUNPoW
v6D+kKMzA5LCc9OwiTLCCEcLl623hQEQy4f/8MeZrE9d4ZEz8BL8h8d5GtX93Df8WA5+ff1PjzOP
rKjRM/zmF/gLLKTq8NZEVVGnwFDe9CdYSNZ4GZ2MPKUlMI/7ndM2NQ5M4chEpdqH6/VvNA+/kdb+
MGQ0lN8PfbJT/rl5kOooLlIfJzSiXdhpIe1AEUHcaibcfPGCR4oHEFXnF7+gpqX24D+sPmAdAZwz
pocrwb4CPoFQgj2ZaQYxaI9NojHDCWYifvPyR8SDEIhP0fhdncLinOYry3Lpyo0GpXGFyQyUyzuV
DYbFuGryMz+Q/FK86fSzPfOQGTSohizGwj4Y92Ji64N48xNGPwvEkrrFuJOXuJvMgAtmknOICBOh
g/xMp75k8aJL9hbu+jYQjLjjSOIPuEsKdY5ozatwGfYYim4JZtKKOUFrTGaqZ/XxpFkjiK1TdlQO
uU2kLwlHDBkgWemOMCDyG9f6lrwYxjCMTITJ0qwXCZteTn4LDOxaeBLCF/SGcBeiNZp56sIKn0yJ
NHswJUYq0wBMniSouGsw+ppPCwZuwgxDUq2yafDzjVwyMa2+mMAwP1GC58mzJblqO/lIMcZsh3Ac
KVn6jPT2VTfT9srisRU/iBfc4WMRz1BUJUe43s022OsX8QJ5I3wtXss12tkMXr6TfWa/GY/gzIY+
4ja+ZZ/SLl1TFRzQH4gO7JvX8FVbxzhLsOLnJ1PampCGkEYx4FLd1p4BcwngSiggejiAToi482O4
TC+YzINYTQdW1RaKBpmdREwQGTkLVvGLaYf3DcyR4EmdPHmbZIvxB8u73B9vjb4CoCKhghNDDBe2
/KLnFqzx/Rsw4xSp/so3B9n6eGZxJ8n0yNdAXNB8QhxUn8H0movOPXJiGBKzqZS3xlauOOd3l8wg
n+oAmIW3jT5HzI9/tqhuTFTTT2WzYAqKLi2CoW8uJEwsmOM2EImgbcPuDw8Rt2TrVveSUFfqa/mN
zKMOP6+OvtaglT0yoQlGhFXRZRqLVKS1o4FqHt8Mbabcyuwj/yiLlyhm8MHUtdR++P+D5TmsxxX7
QMhcNfXe/G8wJeiJeMgxbUs2Op4ieFZbNKDOII3oWRYoQmVgq2BOc17iMEZi4D7Rcqc7YSQf4xDL
IE/t9gmtGj4aUjsn1tPr3ISYVVJataUmu/XN//AuPhAYqlW3czGZcpg4wfSZ51tSJtXHWmnnSYaS
2MFPyKzo17LfyAX/kTrPHws9S7U+sUJIPv+njQLQ/s8bxa+v/2mjQMVJHBX2FxOR+ZdAahHeiyVB
LPlBcWY3+H2jwEMDoj77h6ib+Gr8slHwr0m2hqP9w87+39kopgP/BWT6wQDhqDDFBf+S9T9QiJui
yoxiLId1MeW6hM0+fgmnDkp3poZLBu8cIJFiLBBpM7oUfnI/B8PSQz/+0277F3RmadqS/rRlUcjC
ytH4YlNt/fOWFSrKoOgeXA+dsSlSU9CGFgW6MINYSXxV4rZXayPH+wgWF8Gn9eyWEjmBtOIfjuPP
Jrw0AT8dB+X4z8cR1VZWwKkc1hWOqHBwPtj8/Gjdm89duWbRiv6BhfPXJJefPnC6Rj9JbZWoH9JR
5QMLTK+oPy289PctPSfCy37vWfheQ31mRquxHxGbE4i34VhvwrV4a9SNrFaEu5xS4UQ2Wrt9K97D
0QEYYScmQ5PdJUYpA4SuIrH8nNJICuy11nIjIeh70g/t3f8aulnINNJ7U6/6FbqwSmBl/PZPp5W6
58/Xl3EYnRV0I3DNX7+mWuTkthcPrq+/lK5yvMDbqK6dklWVAFIsSZa9b9I+F+x8KD9gbtfBW0w3
TVmCh0v7ibKNuaqOJ5nF2hvo9sOYPTBKwQyZUQUKuDpYgtT5wPYK0Xso3MSFftAhfo+rx+S4NNX+
dpftfNIsG4Cusx9v6s4Rbu2mPpQIfnZl8TqRaDHRyEiL6ZsN50Vkt9Pm6GQYDIRSAi+92EBMGY54
pHQP453qn/Ig0q9+WjH/ekJR3GKCexm9lxtm9Vg10fzjm8ezw/ZgIhiTIUc62lVAsfRwGCM3mCGT
0VD56wyniiR6EVzB9UQbM7ogRJWJUPjvL4b8RyXQjwXvp2sxXaufbjlDEVIt1VOUA5i8QN7Fk/AU
gKPKNiQjptjQm+Y9UrCHCxPdg6GS2+OKopE6kmqxp6QpAHttQasPD55U8mpwpv37Y5wesz8tBz8d
4h+oX2ElyYE+shzkbKameZQmeKs5/cOHTFFpf/ExujV10VTg5h9WHbOu9FZuuCutHh/Gy2gc2iM3
Zio/gXYbkxTzVch35uMili4xTSNkPXj5SKdI7KIiZFUML9AOcOfuL7j2VNADDpN3GjXi5HsF6ISl
iZE6ob4dPkFgQvHbL16MU4Fja/yBkledfG0wzWaV4WelbvjtgAEiCCMKVfhBvDH1LWQNnUhlm080
oRNgymPTyP72B3D3KdaJVu0/DYZUwd4vpRlLAPc/eCYEJ9QDyZL3vfMu0BP0Gy4VMdaTcN5l5pBo
bFDyw0PoqjXUWK43L+aDGJMFNu9g4XsaTx+OVMDCtH765twAvb7iHhig1vFLqd86PlvBEaNZYCDj
04sONaMEO34RyM2ka0dUz5vlwimmzG/Ftd4fpYeCM3EkLhgeRhRZ0Vo3ng2yAUDom2f86Qr9ikoX
QAHvPPVWTDAic0yIwGHOiaA2ZeIwT5BgRC8pborWHeE/I0iQwkexmurumsZ88t9JcFab3O8awEq8
LtnghkexvHckgUhbX9py7eIJHNuwYoI3gOtx/qj9y1nxwWXDSAU0gwh7k6VpZeyKeoG/sMfzEi/8
3s3iV4a1TEgHjnzqrwybOCn5ory1yGR7V4q/qKYj1OMF/CToZ+L6aKDNibBvawYFpfsFgDl3vRQL
A1DTWVIvPJhC3hvkdBYY3MQZ2XILLDWW+6S+mXJHJhP/YEUusM/0xXM7SJvBvWekmky+M0G6iCBX
KXsMkmX52Xr/0VhgWL2Rm2UGa08+cGZVSkjyh3bZIY/szlsOIBbRrAR+qTuIM4h20LoSk04InexB
nlnlN1S0QY8FkF1QDjP11HCdR2fjwD2gLIYmKWx61mfoq8iEFyhXvfyWPyOaGhdNf8GlJoBuvx6h
/rxq/jJfENbMHLzXN355ss4P78wpJFtVsyXi2rTHFhTE3+n1qwTZiBxkH8dpcZXeqFs5BgrY3Nw+
iH+QUKFsQ5j/i/QrtYeZVRHyuwAfH5kpACPjVSV+d2ChiQAW1OGZNXmssJ8KMyupVyYMhpRUhrLf
J+KiO6VAVezE0MLr15Rtt2fg8DQ882Hw4HGI1xYCXpzm7DvV7ZKNaPodHWSHNuh/f6a74LHgdxwM
IXIFew9b7zoy1pX3VM3bjIdKLaACbQqsrQOIAsZ4DbDeDrbKzUrZw7yvH4Yy1aKip2YcXGQ7RvH0
OY16pw4JX2JugifBtx8M1llIbgO2qPG8hnSOAQ5ymwvdCvQya1zELz07P98N1hnZZGiD4DE1YErT
4hrAgEJbAT8NOoPosDOz07H+9NkJQiiPvUG7nU8P+bBnecgn7i/3JEnC7LTYamYgYMmRnYSlJQFY
Lu4TzWxiN7H7XeoTjtDhaiB7/ughFrswm2IatlOrd/HNTD/AEtl2eAUtm3i9Ec+FDEDxPkwFjH6S
X7TnBpamM7Qz70WKXye2GBaRWE9qABHwb6XhHHb5Qos3lYQBKrl002wwk+ec8//yjahvcSgZ1qo6
OXK0NG2wyc4M3GF1ZJtqWat7Y+VUjDEc9rmVuGJsqrHOcA7+fq8BRf2rveb3NkH7QwUk152Mhxxc
nQEzuILJnP9OlYF5iVq6OUuL9Cr2jPuDNUaICiQCkmshW2g2Jt5D5LSjo3YwXd+FDJxljs7I6+ZG
MefmUElHxt3ArqklfE71CT8uzyFnxceclYgV6W5hBmX1aGAAcyRCnQTJlfpqXnDXwyi13vX0Gm9g
k7awj5XHN/pZn9wga81eBSXi2B1BKkSi7ruDR4GIN6bRHXAPaMMFRCLca3tr1arzvHPj9oKjVKJM
M5vMICzIKYmv2nQNPgqk0TEBtJkdNd+9Z20pjabQiV58mqw5eQLM3GWnZw/m/HAbpg+XHQpIx4hu
Y3np/DUapdJgOjvRL2XJabRnIKSRsR0ZGQnBdGepnE/8F27XEpSUNzCXABalArRMBmi0Ma7VWth0
aAGJGhyBeMj7aQsP1umhhxFYT9FDlp4ttX6JmQDWAZ0323ftTDEcIFyy1oX0E9DIT7DThzeNFmWn
euBYZFwtQ43GfZu3/3DfTIDhn0uUHwbVWFGrUAL4+5+KtZLUcoscbqB5Nk3mbGVrYWmHs208L3Dm
QJPqdzYj5oZatm22PmLngBSlc0cSyHCJmqNiwFpZ7nSkKlF1LnA8kPD5Ze8vQBI8yulvdE1B+VuR
+R8LAKgK0w+06iTPaJzivx38TAX1H5HiP7z+dwDAhLkCi4PYGbgrIt3dvxgmDH5MWRENgOLfTJt+
BQAs0IEftp7T5OdnAIBqVSSNF3tyVZmwgX8DKZb+sv5F+cGISRQtBkC/3lxh2OmGlwaU2cmhYmm1
3Mc8W5BBY+edQ7EDWRuqtJlqy59O2fG3Qv7/pE1yJCi+rv7n/xKf81e3tcXsCmNZ8JE/ht30Ko2V
6Jv9Ou3UndYUG2+yI6gXA52fWZ4JI3v1sYsy008RoEvDNBpniKRFjru0/LNZEqfqlvWaZHgNR4hR
xfq7SjcDXjBRdGuyY4eRRT7uA7wVauC28g745z9NOWmkMbIZ1wRZY8LIGoCFBu4ScMPTaucz75bk
7yxYlsSiHnCr3lBL3x/Bun+ul9IZDWp8MhTseTIc9MiWEvtkLpJuNZSPWZC9dubuUWF6oJ2wCi7T
D8Xu3/WltSN0LbPcAUuEQ/e4+My+zPzD017MXD630M5xysH6MF6o0jo1V23f7Hty5+ttJ1EnHx7h
FVc5rXeh6yThIZXckCCs7CjFSC0gkDFaKlmX20+VFF2KfNw+zfeo3QQ7b3z3q31ZON6T/vgiRYQW
zmDzznYt8hPxCjeQ9FUY5RlJsUW8Cq8abHIR+nyGBmOkWKdgHU8hqZ5U3Jo+90aMN/QODyfGxZJr
jCTYE3K1DzuKAWnZEVFPAYL5iXC6R9mJnN7gbVxMyfKQrzmMfAWJWWEQTnAPETEwgEQXNUa4lap3
fDETSPnREvaPfB7FrSRuxRDlALLT+XTVyi1E8OoNTSvEPVQQyfj6UFxJOUT4u3weKe7F/G72c+/W
rbUG4uEu6fmFQHkcx3KH6sS44K4MaEtZQ0FDRCotDg0PDMLHpj/w1TGpAG+hQhIVV4uR1vbLCr5S
wyYyh0DO1GSXfqNNoQtU5+gfqlcrX93p1QZUrT96ZG6g1bhDRVXaJv71G/0E5Owkc1JW3iInevYQ
0oiL2hnxR5ZeumzTmHYyHkCAs3BhUX7jv06T1fRzCzigbvDKDlYco46JOF8v+JanwqeB8ISlE2Gx
IYfqwIiVfPTWWMDALTBmGVJdxBm0EU/tgYTm4Y0W9bHBLb7DWrVy0YNCmonw7MFnkE5esrMHRRVX
bia91E6z5iYpjffgmDabTtv3nA+s1NjwkN4vUZJasO43Y3yKBYT8Cx4XH9/xmB0X4SXcEJ6ibPL5
QlbqlOYMk+1iNqE0THjnhguEozYOMlB2ItgRYHrdfqKXrBFwDTtikTRiqnfizdp0iwSk/pAsTXKj
8LpEGx9//O9A6wsDfkYgSNNIk5pGWAdx99tfUc7mrznD6P5yaA+ENoFu4xQV5Q50mDRbqi2RvxBB
YYdAuiK2nshq9O8L/kf4AsD8U/DR3LCOajV2dYraldDhHTAbQdv5HJnEkm5vgMMn/iqSl90xMZmN
KzumL2m0Jn5proDgc3NoiDxA9TWMiXGUYJWzljGRhgB786lA+sg+SG4GEqgogwAAlKnsxhI8Aoy1
SGlAl6+Yz9Jbot2xW6JQk8WvKWkShVTO+ALb2Jjunim0yqPQXqY+p2eyx6e91JLGNO27piF2H7qt
hIf2ikWyv0aqBCmkH+asGS3mslT1uJimi+RaMddoN0K5F7rDkJ0W4z6FB5vx5MZfJjVTL4KtIaEO
WYgY5lfvIcOrz8Z4//CVD6i6mXLU6icE+Em/p5MnJ7NYgng9/Dkyf4ZoWeoGz/0in1jaE55sKG5h
rTUJQluJpXJ4MRkEqaCTMo6C3nhlws9TTtnYllsK3oYxPV06L6nMXfiSosVCCEEBbS6FcWGzsDxe
hPGqAlbTbxym5oRhFO0d/pw+J5QPDQllCi+435gU+PB5FXPXY8A7gOYtecZQmGScVnjDeAQIG5qf
9MXwb/yqhMsassxAYASPFmelgTNeWe1+VO9Rserqm4djacTDQTlMh4aOny/Iq9gEFDTDaMjX1M4c
L3+cCCfAEaznStQ39HWhfsM7Hp8joHW6UrxuYvRxMC0i5nV3nAqTbUNYoR18l8OKxlDVJv+2pbGQ
FiAnpDsv4r33JIwnSAzlmczDPRdgfOMPpoIep7pLN34HQJ94dVg5KjjzGGNTIYxPrMJcoClu7tbB
cM7Zt1C9FbNO0p6z9iIg6RKa3BH1u6a6OaYg3lzKP1Il3sTEw34Omrxr5a9hsNaDeg+5h2sqCHYS
yZbaN592Mnwky1RF39ofPqBWPNwx+A5KZr/VlGNR4XUFm4RJW/dU3IMQp2jEQT2Qpx5Xbt3uQtNf
1KT5KI97VumoH/cKNndyfNYvxbY8Ywi07JzJOC9jICpmAfQNTBJ2Bsr6mSjLiO7drF6ELxKiLICM
T6xt4cWSAf2C2zxKL+FLRdptExF/pZbHO0hDUHAtDpWArYOrdO8qUjGDvAQWCePDgtoP8M4iB2kw
RSrv4NNgzkQskwvtMxUPA2Il4xPfYaG+EwU1kBirOxLQkWfQI+Qng2mzaft8p/amd89a33AvYFzO
XTzsf5RX/6HFt4kBELQHIh8lUYLJ9HfFNzxtoOJfi+8/vf5fxbf13zI1N3b0sqRRYk6t1b+Kbwu2
tsnUyzLhSWAw9NP0TfxvDUXPxOywFExVJ67Uv2ga4n/DtSL5+fc3/DeKb8v4cw08HbqJ2evktk9v
92v1bQhGhW+GwqwJ13lUDcTmHUqoTy+yT+qsPTJ0Lp1c/YYc6bYsjrf8SrXK/sMm5Z0KfCIcFcUe
RIYD+p+4pqJgkQcxw9mGnrobnYQCC50BUvLhLmxFRvpbAiBVbVGNjrIKtiKYNcpdHyHfDDa3ptjE
tGLbSYDDJKTJCN6aERGCAekD8vEFs2Umb4gsJw/MbyWYB1fMhlpY2OoHIa0pxKWF+QTbYyouMMGY
XKI3FYTGeGk0dgulcZ6w6coHsdz6znBOt/Gr9WEc+vBNoMDNXg38nlE7zBoUzx8BaAhY+rBX9Wvx
HNPqf1WP18py8zdzCX3D3FT3ofsw98G64+F2iqN+VzJXoXjFq46sGnZo0uLoJ/o5/uhpNMehExmR
AkE0Er+FutgrM3PAQj1b98GWIrMHE9MgBTyYNgCfF0yCxM48khQOTks6LMJvze3efWFOelBjmyJe
ebinWLJdljiUuKM/h27uY4xOdBme0u+gTLQ3eMRoxcp/D8/pZz4Q6mOBgGtz6cUoVlB9I2s10oG8
PJ7BxsBOLVxgcJ+2tetkaB11OyZBw4lrUInLiq13a8LgX46aPZxBjwb0pTjoWPDoGuKn8fj5rhpX
uyjqnJZiJ73m3QrfZ1qH8UDaE4L2BDNbcnO5T6RrpwF+zfOLiqHIG80TTi0lsTo41N6ac84F/mwo
ttn5XdMJqg2yUIBEGBEzYe/vggOs7MBNbI1J7C3D/QUjxhWHxJCY0TEXXH7DyUcffiT1ksurNgfc
6ZV6M4WYf0mOuoZz58TCzH8qnohrCJziPYFzYusL7aC+5S+UA+kWle6Z2wwQnUrmOB4gfGgPt5x4
S274JOZ2/UKwcrTK3gkEHgobIj5Cs0P9IBVFRoNQT4F6u47tWd4l4SAsJVEkU1PgULRC3aUlb66I
AIOmRnZvbBzShKDp4C1Q1NZ+bHyLqHKFEHTCFOYZ4AuBBlj1G7zf9P/WD46Ct6WxojrFJL5u12x7
eXzGo6knezU11Hnbx+sA+f+f/1TNaA5McS6t6LnN8SSo9xq2NWZMPELCc/5DCNAHr22szynkdDGf
aeB8weNQ4pCTsTcSP0kqfPBm0f4wieTbun2u7JFzSwzIhSd6nKy+Ik7Kw/XjUtyjBZmEJfmMu8dL
k0Ban/Ff5GM3892OBwtkyXf3PYB/eapZXL6RDfQsTM272l1UHBopm20Qe/3AJho8PbPHUUpiIR7K
IOnzkdQdaMWCi1G9NceN6Fq0+Hs9pcUiw5xhsM4d2Xy4BzTpWYw2gul2GvgmFqT5qllQM+SfjfpK
Vvo0mvBXZr7ViG2N51g8cAlHO1/58kJ+8p5ECPsgoeqi13ZFv5hgW8rZ4ExIK0mFav8G0YUuJ/rM
unOIOhs9ilLjaKycLO/Qk9Cqb1RGCVK6nCacMfVbNp7EDsv/c/U1YOJW1Z9j558mA1bPKTSsXQjj
eWzK5KoWG4l/Dm0Up8e9uhrD2HTwXsrotO/xRQ0v/hoGmqMtmse2ahZCslCSRau6RxrHJL1FOAOx
6ooxaUX9WTQW9GmY+qvWQU2xw8F1Q5gziaGppXOzyCFFYSdxfxE+dMPvq7uhbKbzoSSkeWVFxmxA
t9ZMxYybnt6sbB2r3LBuQadLyGtntzDD+24elygoySdj6rEH7qsTx7wMuGo7JBTEiPHh5rVLVA1C
+Szf2sQuToqwSXbeyqgw6Nw23aoLP9R21WeO3iBsrz5Ac6NzCuvecLT1I5y3CxW+rr8uPDqkXYWy
QnXk7rMLXfm5PmnfobCTdjVyEUw7cEaLHbVcBpR68VJi3JgsUC54n2a/KCLHV51BdczPQlgY5zB3
lT2ga1tQVe1Q8ocsHR+jtLIC+3VyVPX3uEexyLXF9FM9SQfp2JH42sPNN4otHq2F9+Fb6TqY3OJo
zh6Fdc1VyGXEfocgHbg/ZTBydWEKza2WKnW+2kuf3FUe0hkpYmZE3EQWjoRZzUpUIWe0KKN+NDOS
YOiHdXnl18VzUB0Mt1LAHMaNj/NeaoXHUbXj+Ma63X8y2KU0berHmr+cBe088M/4oa+67JMhk3RM
wPiXxYGALu+FilT21pVa7EOR0W/FWM58VqytgshjuAwekZIXRZiP5Z5B5AZ4KDtEpN4wkJ6VN4bX
Ducei5JYddr6IFIbC0shmT+syWhXUSc2j/8aUxjX07QybJfU52ScYqZFRqlskXvr8OUVOnXspjT8
wcyt+tERyMH4bhMtx8c+DZaZw59Ia4wSuKn8T24uojTGL6ZsDMiyuyYsGjJPqP+55L0dTMfWiyuR
6VTZEl/WMmLemYObdmjRyNv4QNlaBgfNwAZbXSST5Mxjpd127aqVbqx8k6+3S56ZuBiT+TDuYVFi
XlutmvRN0xzkphZDtnbWvWQfzPYI9yi/43DFw9+KdhLN1SMPgyhMKWFEirYGMxXo2LMBBehIYimO
t+M8eCzNArOIBQ9Ll5zHPSs/uH/6TtYxrleiNs+adWNiJxKLWMr7NPiMvlmrxwK3jYfYHFOKhQcU
UJqewTN2ahu8Zzyr4UpZD9uxeo/P4ou3lEBOspdgX79Dp0J0m+/9K8oTW0EIIinlCkHKyIA2VDil
S6HKr95d3EC4xCA4wV5GJcWCLJAjc/FUReMmXjP/IyIozaN4e7QXeUtsj0VEWZdFpNrS+vaLke4M
vibYxFdqlYdchSGZIXwTwjvFhu5CRSFZZfwu2kUTbApTJ+/XfiC3Iwag9yX7xWIgms3U6Pq4/1ep
1Y90bKld+w1hguT3zpFAG8CPBJgx4VoIh+E0fnpfjDHfvLkgJTMO6H34FD+bV8iJ0m9jkv/Qjkc3
YP6RlqWIBKsZ/zBuUBW4cr92PH96/b86HgPnARVCoSSZMBn/kCsh0tdo0BF/xJlOfdZPfEPI6rip
0oeJP6Sr/7/jIQZVgWsoIl754X/wb+lMVD7jz7MsdCtMsWi/ELb+2vBkSlT0XQbdBp3ity6vVdYa
2wrYC4T3oF3Q3IRP3q1/Te5Y3rGXFPKcVJ6VAnihHfTuFaI2pWejzorbSK4PeffBmQlyBMebIhX9
Wk/iNqwFVKIkeJv+trSxRuo6l/X9p7bzLwYYf0VX1AnckPCu1ZDu/GGYW5ftMDSC1a9Fcf1gJq53
h8kzCN2IV6/Urbr9+4+jAv1zs8jHqKiPTcuaKHR/ICZ2jaB3dd7307RexlyhPYIDAtMArcUI/lNM
nV99EZ2J5PZa+1GtUa1Vr7i6BjjRxTUh9DpC9ZyMKsGgMyoNsp01fADw6QdLGww8DICteIbRsPeE
oYVrNDfjagKRcsqWYk485SakpAzg1UwRhqzS5cSPxLdyfIVRw/rXwMKmQGbO2y3SV+Dcnjk2Ps0L
5vK2MGPFHJcBtqe79Gh9jMzzSQu38WdpXIB/eAYxeZrZYMwbQB0RzqcefTfBM+sL8ZVv1lk+4srL
BAdc1WB37QRUjet6lbNbk/ZorSPiO8158Yb8SKeUlxk4+FD2IBKxTb1NnCGcTQlRMq9xBoK5N6xV
9Cl/A18CLGJI8yCq43HpjWU+AZKJHTahq4fV7ve/GMSVNavDjdStH56dbOCs90cNs1M3eVbPUbuE
YZAyHcH+Aj2gR2PkpmQ6XgdygvKZfkN4LV3Go3Ss8nn2DOdscnNE1wjfjtEOFpzQRUrgxRnnmbZI
ILkycwiQZruuArdo3JKuTwSF3VZEnmeO8tlSKEbzEg4nzbpnI5DO7thZap8S1pXCrBMhEtgJRPSr
CeGIt4RcaNJqVDONNKmU2LCFPDhs1Ugcnb520Mgmz7TQuKFCv03tDMQzmn4yUDdH9kQap1lBUOmn
7qHw3vtYU+gpDTXcVenRY3/xiiySwzeaa1oR23ueJlSFi6EsIw0Yq1lhpYvBIp7IQBXr0R1YCBw9
6zEPpHexol2Ev6+dCnEzYL/MV5HovBdwDCPwsrWoOcTWM8sp5ZnRnELlkMLMdBOqXG09cZ2Y/JzN
Y0tvojzpgZ3jXIs/zjcidT/7kspVgVTEXA0QsaKYGSLJgYLbD1CoRms4xql+GHKxXXSUGjjL5hkg
hnUo/HkmuWl4MLHfLF3DwhnlGqYHlaCXiGZ+bcjcTCMl4BofDrmZJ0TQjEsxEc9J9WLqd1/+7tSz
AKK5yhkD1mftYCzjz9GpsL8AI9ZOU0PQY02hvwwI0Cs8sEyYDyqTRqltbIEJHelR8VY8V8vuOQrW
4h2R6irdR/siW1GKacm3yrWv2mKHJYUAN4toGtiw7XPQOUiJiT4doXOrF0D/ynzPp/hMOLPZXmV6
2liHVr7qATMfeDTtiJIeQoHn4/ixxue4wuFJOpH1JhDHPg42/k8PqnhR/RDkwPVV//Xhn0NmY/h+
eRIwsJFtIkXemeZ+pGpPEsAMbGQ96FM3P130gUOizEM6NeTFacCuQF89tmyGbZh3Q0ap91XoDBBJ
xfl6YJwv2hM0nOC+S/ze5NunY7UUkWPyqSAx7oO53zul8O7pbi04aG6fJK45zSg2p0/jhagN5XMK
L4KJB73qLScn0eVdvW8iIrF+ZywnLqpkIcISCeqZeax2FTCyWIVuB3mw7Lh75/WqO7fXcB8+SfFZ
BYT2lH0OJK0+7g0NcZOBBrU7A9h6AL5WgLFDjrm8990TkAYgd/1j/ISLWEghLAbfsQs1kgZySvwj
UK9Nlz6biNy+5aDnbkOlFoGnj+p9BF03kq/Bl3Z6T4hQS+4Kux3P1NDglUDJioa4+8T7OQJ/qpE8
Q2KyIPLYxO1cgQ9kNks0+gj6oSo+UFvbabnuiDcmvgX95Yi+Hd4jN2uDeB8yqqvnJ376xrIcV4Sj
8XANNJjNSzkm6xrjNqVnpjINYt6V/8fdee02jmZr+1728WaDOZwqkcqSLVm2TwjLgTlnXv3/sP7d
U6ELPejTBma6gHLZkiWK31pvdJeuAW1CCRyAV7TEgJJqGJ++FAtIE+GobBFROE9VYZ72N1mkeUAv
bHqSCEhWP0JhHnfcFseFKW36icOnaY3aQOtRtt6K6nlUAB2LwDbTF8LCsnglmzZK2Hx4DfDzCAnR
xAtPj9bko3XcqxU49QzTQMxy48f8DMzQKKscV+ClhmiRSAA6SNkuj9Q5ywkfMrxezQUM8cipN1dY
L4h/WFs2MhrF3HnjTufZKf5nedXoU4k57ozkro74q6fEuAhKSb/KxMb0yAeRTRdFRhrvuqOPE9lW
BpfVJye8PimYnkieXYEEit4jAD5yBrknmLb3RQPUZhynTmvIRIlpPQuEI/y48Ykih/RbGYIKg5V+
JWsTy6n1SekCz6KctFhoON0PSP+IJmpj5QU778V/8q1goQYfpn/mGB4J1gv4zGNJNVLzMvB6pZNb
Djx3zJ+jXJ1FZJdbZxJaZ9dSKNc9Yvo3s9tmu1QKOEnJylMRr0rHqlmEyr7Tdqajk/QD19duO37U
GD2qYfVG32CodjBs9SLG6EUQRKsfNctRoh2ZG+2HTwQI61mxqINl9dBfTDgU7KtkK2ZVdMTPL4hL
86NPHgPqTDL1idBdg6B1xT005T7sF/KK9LPSJc45nnlUQrsYyLZpcQ9AicpzlR8x0pvPdPhlydQL
ElVrLYK1X4j1hsU9yWVShgUOzCWrVlKeeSWlzfhU0998JXOeRAiKWSlOuZIdjYhz1BEgE48y94JF
IS+82vbpjwTjtCftIW9xCm5Qs1PnyykXgx6uZZBD3ANNLEsLtfQagVahrQLq6tMpcCPb5hUcIT2s
JUjhpHXb+NpDS117CjHO37c4B1KrBTNho18p3J0hZIPwZg2HLH9viJtKD5EBctORGT+rDu1aQf5b
kMa/QkMXomIxSUZeatSywhgziAJvUHpG7B/QaLeQK1ycqq5vKc9oBIDkgf55u+JZhikhHO+1vKE+
RSaaYU1LZZ6BTEU7Ndrpwj6bnJ1HD4c2R6L46HGlZc2Sw0jK9qHnrfqxIGSG5FNARJKP5QTtSXVJ
8xYpwkO7iye+nqvCVbtlDiiaFM1bEj6mQf0eIsoeGBQ02lNLrHwBPAOivJQRFXYUB/Xw6IuX7tg1
xbd8BOQbVFUtzSsWudLl9iVzKzF1G011kB8icQ0ARH9Ye4gddadbqwYdEAlYuC0JeZ90jmK81Pwd
8Fn1ihghXT+n7lEp9gQz8N6r+nOqv4tzDRddT2Oq8qQxO1ZTfUCtAIkg8tOhe1MmSBmfRv9ERj8G
FWKuIRda0Pgvl7DNWfyF+Jy++4URblKUH89D5UCve/QPhMsBhoWQfIVpghsaN2bpLZnIDmZP0nQK
64QTA5msQq3EPMqwFBCrkzKvz0bDFpjULm49zYnMZ6NAaM7S6Obeo9bb/2bmkORiApvJLmbjVaec
pr+T7VFt8use/Zfv/75Ha7jh2M7ZmTU0uz8wh8YftG6YLPB4tn6IhiKsQZREzE3YzS2s19Nu+502
ZPHW2Xd1SVS0KSrwn9CG//PrDo3zT1JZAimnnJKp+foPetBhlLoocqecnsDf6IwLAQoq69lMmBJT
hi1hHt1/eKF+s+vKEzbwy94+rZ7gCvzWVHirvxCVSlWNGD3aalMgkJDr6CsJ6StM5eYkj+1GCHTc
GArMNxXXSMgjbbzlWctxSIkW9Vujh7u7yPdZnj0kkESlcNaQLUcb/ZQ3RYFi4k37Ft1T3zx1FVVf
AcRjX1N0VdSI9hghhDrLGRqzhQDnqGQYJAgXruEZMw6qAsmHH/vvco/Jxn322nohccL2ju++Vp5E
lUC6iLvk3KU+JWLlRi+/PIuCAlreFGGRSh9uQl2c/KqwqSpkH0kL14nH6iw35wrRiagsJ31Od6pz
hHFrLCGmS+5www3xM4joS0Cp4w/5TsA+o+sk02P1BUwlIHjQiidZEyikGoHOFGl8HLnrhT6ejgml
o7O5pMJBzaQZeDaIZH6LydFo7EB598hjHaSPnBLNYTKgvendITeDF1eA6UO7U7zKVMwJMQ2+fiU/
kWKrYJlvYosB+qGBo5X96FqK3UnrR5bj/liRSRS4yoNE0D6NT4abf5UMLl1IxkzE8p4y5zKSyuwY
A7MLJc0PCFY89cuNWia7VVruomfpDZC3nZPS5ZtEJFEg7eSF3SE1glQtabgmntopCSVlgM5GVZ9J
07wXagePdOqKSJ0gCB/Ekny7pLDTQbjghfPIKgt5oaJITef6nGSOWH+sxv6ajO1BDk262YSLQhtC
i8ZNxAaQEg/Z8yWEn2QTSWiecU7NMa7IurlWJvPk0GT7puh25UoRUIdb9fDuxswZBSYNaulYq6g1
JHNDzlkiHNedYTPgXE/gB0IwHBFYwwge/82Re5NB0JLxHtNOS9ms9l8QSvHXyL3ffP/3Oyv9UpPg
YwIap3vid00GgmhiVv8TnPHjzVX+A/mGKSKklr7l8/+gyZD/kFRDotWMuy62aO5N/+Dmyv36L7e6
n371Sf3x4+010hPZK6ti3JRM8hmoA0IDyWn8jZBvkp7WoZCCGy71WdLtJKJd9sT0nVvAEeKeRBlG
6uBpGxNRluUUdohz7xAsm2vsIv5dZFcqJqVglR/jVe9oBInLy/hDXaqb5GGoQDcIC6DypGCmmxFC
hXKysekjnZGilsyNbfXpMzaEDLj82+okeukOSnW6HcrjlaQbI5dRkJHGtU4gOWqwiXf6iRYW0Fq6
hcSQzHatSs/iqenXrFOUt4447ObovU+SMzGApOKxYEQq4uRZ26zgUVOGuhfpAf8tXTB+Bxdw/2RL
rlrHSmbhQtpiE3tFQKrd85U0ZXH06d66VVd+8fIYEz7gzYm5OK+VuyUt2VaCbN7Tu0OGuLUgJHzv
0edBntbNbc93CjPD+dqvcFEu3d4uU7oJ23PJfStaDp1TSM8pFah29VkeeSOm3k/Ixpt1C177YSdy
c6FbaoGhxi7kLWqBFY2js0SdtTNznSD4Y3eUzY4P+nC8J+ecd4xh0II3KiZ6qntOoF5N1zF80xGD
ey4ilaXmUw7uQqXOfaauEj8FziLsImIB6/YxtYO2+qVX9gbiZw5/xMBVg2Xk3awvnvEkcO6YrE6Z
9Ei+4DDr0imC9QIT234a8ioKVxakmohmFMmHh6a3+2qBsJGycfumGVh8rk08NXufrnA3Ri/jrSi4
LO2KVieVY5hzaRo6SR/SyA+aBSE6Trjco5I4rM1qQKmqP4sNckyOcGYuC+U9zW54YyJjVTBL64gb
IOgJJ5UPZPHL3nWoXnyMb6gLS6R3Zqhu0mWHLwANDs5BGzdPymdiIXQP/N28h8302Ec4b+PnQdn3
xdYPN37pL3z8JSUx8Eu5bVd2619C/o2Jlw4i2HPCkah89L/XybwDYRl9yuXRk51KXhsmJVCbWAoA
7cBruwXGTmqoZAQOFNeeWPtif1P4ZC3NOYfAlrxoZ0ibkFa//i7Izng22X7KB6lbxG9RiXybAXxi
0bwPxHr8ezLK3ZY6pXOROwXORhEILpqr+aLncyYh5HlEF5pWAHjkkOANYPTYotChdwzzsUugFQ5y
azZMuxjJ8ulbrpyL5syzVLoT74HA4kKPvUKljrXLjh67yrns14LvDCNpThJMNiGaw5MCm1+StSci
H+faQcM9lW1hMdUYq1Sc/AK6q77yZ8Gw8COP5PwUUnY1qOR4sl4HkrFXmoVmAcficjBoEQD5bGh0
jXK8XLMqLhzxlXyPjyFfmsYZTRHlsVSG7dvSGVTHkN8VHY9xTPD9Y0ws3hzSxHPtgbMdhOV1ygWR
KBKGbt/qD6wbKL5MXMY7PT+hDyvfTYhGcGGeHw9fbDXrOXoWvwrSrfzJXiBS2qgvPZN8zYHoHH5R
iVIvufAPjX4J8kdzvApwmWLSL1TFFgH7qWrsjDnGPpJ9dV6REo4BYwIuwDn/AiemzoxnzK2GUiCW
WEqGCHC0CxQW2+Y+FLbMFXcL8ZNKq4ZYS9VGi6HA3PIrJkZIUCaDHr3lmr6ejGZ+eysS7lZ7Wb/o
OFW53rZxc7b4QKcmUwbm5uqFLuvIBERZ+sJXGd+dnlRQQZUAmWYNQ4Kjbpt5om2s0DatbaYtRkTj
7UdokAS4x3i3sVA+fZvD/7Ucp6WTg4u8Ule1/5bJzlr0627GMfzz93+fIAyNEC2TkBBL+pnjhP7U
GBTwcREhwkDwg6qTCUJWSOWV/v83TcPFn+sZEwTGL0xV8p9L3T+YIHQe4+ddSSdTGHCMC4ddkIf8
eYBo9T6uJPKoNy6dcAMYVYACuvXeQBPVfieXN/wSTndWcDeOcAocT0C0iXbOSE56k+VVYCBF3pVU
mGTQQXuR+g94raZeJeZuwJFVzwucH1H8quPHLcgPX6rUswQSHXMjsab1LL7FcDjPAp5HTj1c8ZRf
XDGxNy+YST3Bybc4KJv3CCr/eSQPKrqkkR2Uuh2/hniVkZiPyIbkpRmseg6g+d8vk4Qh//oCTcPl
97f2Vx9sUbk65bDeSFlH4mjWi6KtKW8w7sNnSzZgklO7uUmxwTTHtgA7mRklsV01t0LSMFkW9Vmu
v/rdqtaBXvd1uQ6AZ4k6I2BYxaMC3mlsCDcIBtvlxCEiAHV9YfvjrmbQn2coEIu50n6pOGHpuYAl
aZdx+xUmz+5UasOAornzYNt2pKL6C1m9mV95dEGniwQOgygyOY4MwGJarWaB/4kwTMucwB9mZnJv
gg+forZloS1aKDb3qS9tTDBKc9AH1GrpvFwnD6mJy3WHL8NbRgw2kLnt3teOmD8g0ozlGF30dh/5
n3BpYYvq/WggY4WCqFjacEDMfA3G7NHtgbS8ZUnhHPRoj1IMnoIo+aY5yjxWx6iI9nwdiw8qGBNS
GoUNVIZ/TIlPQRWyQz5ILhWUjzeFVa29bs9rUSL4ip6UZD61Y+Zv2rs3YIyKJUKb2dNF9VGU4nWd
NCdCXsVFSqUiF/QUMhvV0gvudQkvmcWhmy/zcN/EL1NXnFs7puxiNUcGtMWF0WFfSg1+0s0Xp/QU
BpW4LB48D98uQHhnHwUrgPTzeZaYuE1e2BJE/yEnQg31MNXP+ou4bBcd22Jk3sY1Ex6C287W57m4
IqYjfPaFybmfc74jvxTmBq+8i+ItogJdQw8qqnOFjwCXDX6l4CyEx4QqInc9cirzB9RfycOYeDto
eSnW7TkKDroH14HORSB3C6Be6O+Olm+lamUyDqAziFD1O16zVHFU5zjyoAQxF00dNs0U4ror81Uf
P7jSlcY+0TxPZz+dBGYAzoeKFJ541vOMmDFdiqROySazFQfDkhZe2LPL+1hte+QQVxy/+UrAM3hK
XpNUXmDXcvxj8hpvmTLFKRoWqJU5jcJI/xWhUPE+OVOg8WLARfpf3IXHSR8gwyYWBCigC6rdwBui
RZ8N2UIBk4KgIwNADKgzCEcMxOgZlOA5aKGEdXxJfAIZnePzNWKQlhioseDEjNeU3M+QaH/hYFl9
5fKWFmuKrBboV9tlN+ww3dzEG7cXKZsO7+JYfkqRTVKo9Nx3jg/EoG+M9lww9FvM/hitqrnDjTO7
X632HNyQIQnkNu8YDyyMqavOXFEPL2EaZ6+4O+G5/GyJQuhWxZHRpbwS15QSaj4Xt9wW7sjg49d2
L24DIhARnznI8D6iu8dCI+yaLdPSg/QCST6SD8BuMunZZwRdiI7/GjHOONYptREfM1rQOw/N1q/H
k8ImxUIVor7viLyYN0sRg/p7IhMzuu7ijSzZObgR8XguZS7jRO9TmxHvEv9UoZ+lipyZv/zUt/E8
z1dvcIQ2F7srThXtRYGaas3LvMGJicmW5vWedOSlWs86J1plRzFYkaWdXqkqjKgxuPpLecfvTZzG
bXyZEDP3MO4tWs3lA/MY4zk0EvAVhKGm3qdhTAWiUbJXgoWN/lTJR+Z31IIqmtdsP7UGMQX3SHNn
Cn0ZwCv9VD+GmN3KQMAThwEPulTYqqQVwsTyP57oJNYPlFd5L1mrKl913V7RjsjhwQsXckhJvegf
fFpeDXVhGKSDl6yaxEkiwJwEdsg4ebJPkkT034tVX3hCVUAsn1LDQN1KRBu8hBmZN8VyvFUcjy70
VkHehL+K7gkRG59c7ogmlXUv/LvnLjwlomSYzDomgPMPp/NvirxpN/jL3PXr9/84d01yNdoPpk6b
aYL6000DckMVjmISH6x9++J3bdk0XCE5Q+w2RZ5OcM/3sYtsY5zx+O5Nhchh8x8BN38Zu6apAhUb
zCkPhCjrl7HLCqQi0yvGrqvvbvJuS/HzsMGnN3BZO/zHR0aB0xXDI5ZScFwLlRNjD3WxNJG074CJ
HMX7eiQ3QiABprC2yCAACZSV+GohHM/nQzpPt2K9R34UWyQpmaztxynvkzD/TSBu6QE1xZUokuNz
gbanJEVTpj1cYKEBG+UUwmqm26L48MOb9ht8/ndaNGZdXkjsSvz/F3S+MXqhEbt03JjR5xDuw+is
olAhp1kHQafO5f3vH+4v1RTf0D3Ie3xT8pRV+8vjyUIUypKnDptYt03zUdtqjod6ZSG8g1TEMtYF
yKn30VqEUJcX4KlOhdadZrEcqLufJxvjJmJzhEhHmxItpWJJK0PCO0T9Hf2J8UuvIegj1w0N1Nxg
+rjGL/EF0jsh5Gj4CJXh2vu3SZl0919lR7wECH289yD5KKovQqx4Z/7Lr/y77BYEm//5lfnU/IQK
uu2QihFd64a+FgDkZZbeYInIACwDqbH+EV1dbtfcm0CHgp2Kmzmb1zmxXmvObYNiAEqt4SLlxSST
CVcwxiZHdAbOQdfyAeyJGT8bl6P2UeDIdoifSlFaU2aO/wAOnzYZ/OcXIu6UkBBVMlG79pRfh//y
e9J39dfh/KfP/y/wZy5YkaKYZOBK0tQSYlHXSPfySkLNUS71V4+hyYvsmF16Cgv7An+3dBs1CApi
3F+Y5AlrjPCtV5W0cpmkGmYqDPwpUr0BlRN/6N6Rv+AcUfytWR4qd6vmN6GZlHOcyv0LfyJl480N
0ZmIPDKdDAQSTS2YnOJE6YpLI0Jhn71mDLCAUFhpwfB7dSvgWpnizxjP8JHkNiH5prlNNX3FxcGJ
pgKudMO+5AdrJIyVOw6VAPx/7h2l8Qr0xiSKUy61gdnuGgOoySDq855RBiq+UrNuArsZAWbQYOXr
cNffUmYFYt7Qo+X2iGZbKLEzqyQlpQi3qfIhUKMq5wo98w7cGBSFA5RGWJ7Z3GgANsetnj+nA1Ij
lPDLTv2MjecwcfdCZ5JFLDi8ZDKt6DnebF5XItLaEcNREts1e6PCsxuBLAQUlULsL8maoq98K37g
APa1E2P+YIjPSQrLFh+KEFMrHrB6Txzoi8wQMYjWNqcESyAHaGNaz+3RCzYW7zntRjIj990galcd
3zR+P875ZMPDW5YzhcGTz/W5LSC4CNgNRrtEfreLn2saCgT9aRoPXguhWEY90boba4szfRs+i1cD
sDg9xguor7N0a5pFDFhEZ3NC8kCyjxnFwX2SvVEyadAZCp6ahRKQyzw2P4t0g7ZcXfYfYSTMgjcc
/Vli+1xxz+IEL625UrbwOVtlUbFUci8PNxmjtBc+mkQq1PKaO2FpPUjAO0Uy41yYR3W2LIk9czcp
UaJbt3zEFj4X6cdqtyYSDy4Nv91W4jyc2nKuILrikgjfkekXS3nYbWjxTtdWczOMdHmhOGasTg3A
GRkS3MQ03qpFI1N9NlNNnhMiSwIIJhFn9iSVNirAnhqUwpqL1qJGA0oYt+ItiV8IiXSKLoClmF4K
anetF8A8Nn0urs6nKoxmEtD+gXZ3+chLoRHaBe1GqLNUf5UG2AFNWGySKu6+BD+NYWXz8iVVilNp
NvRlIzu4nRr5kDFvhcxdDfPXu8soloNt14xmfD2WnYYRWKG5HSbTFteYpIEUeChCtgi/B93D182r
i0OEltCR8IZ5sRjPgGMWpdriXCeFAEdc/YH8YlT2tXzMq1PvX1Q+sy4Gf+ZP8FoR3w25UpSdCU+o
jHlSbrsU98KhM3lZXupbTgQc4J+2cf2DJGNIO0oCHy/4Fn3XyuuUBi1+EJ2yerBip3DzTY0w0glg
bFKCHhBkuWBwPoezr+0jY9e2H6L/nmoLy9q6oZ1qm2Cu0cHTcjCxtmkoUsD41lV8D4QvCIWYpBIM
haD66SrjwpkA/6Q524TyBRIor34Z6j2BBAiKvnWvUYaAnyKklTcFc5TIWQgxrFWHULUnpkVageSW
N+KYxsJu7wSNaHYy2HAZLVsiz7+ZLh6DsF0IXxK/IRq04Kwx9k78Aq+pWdmcC4QiVLxp/AsJ/DRm
erHGyVLWgmXW3mF6cXM+EiNNLRMAqwL0hnteKGrZSBEw37vHlGJ4IhQzQPC1YO5M9yU0+WV3TXkz
woB+2GunXEOiePjcP4Izd+FKiT6SyjaiJf2sOuF3/UbDRsl0RA1R4U55Mj3CTFc5LrRgW37QvjyM
5ymNjtKHZNcp3D0X4qGdpMFibk81hNUp0c+j9eAqDQKfDX/FZ4DkrYulcKQsvbtGiLUy5Ysx4dfd
Qx+cucVLZrYcuQhG7aziNg2mXZcahTw5uIpDH+d4NYuNrF494dKzn6XPYkWavZHw6Zo2rOQuqIdO
2CreZ3xVQnr03lKo+vjuNl+hpbz4ycdQD9tErdapdO35fKhIfgu8lAapC2DGREsYj/VroV01cGjN
gfvPtCluGzOmOevZZwq0Y4+VMDFn3Qs4yFvykUEv5yB405EuRB+qQbEEYfAIuc5Rt6FLOdnB0Rhi
7yRKthOoneGCo46YbVYa7FCmAJCo0b3PTooynCVUl66+52QSyb8UPszhp8IKiGQW3lMkScf6i/gB
4kJ40FR2jOpLyW0+0Ekzz+TZC4arotmM3ZUbygfWCBBJGqVTTEnmJQ2fJhgDcII7+CIjhgWe871I
+FA7dY0Mn8V2oemO3C1QMOQhntdqGSKMbd/LaYImrTjcUV3toGJyjJPCxs4PGOZdPid+PaGpkULx
CuYrExmkib0BPjDsOeEXbxsTk97KZK6C7DFWqrbzQOTrFfYGbkM+UMCAdt8WbUSYdGwYT0197YkR
Wgy2zForpvu/H/ms34x8TEKKjrBo0r2ovzg8Ep6cJ/hMQnWxJpSd/CKV22MDpntA1jbyLOUDlSfS
RQruk8RZeNOFkIQHB9gwJvqONH0qwHavwxPawHotsWb7SBhf3VcFkpIBRFCWjLPeV3tUSNPsZ9qz
+rWqkEw/VeYnZB17RWQXtuGu04t+9sQ3OThnPfSvYA9MuJQpqe67utC8YyXdCvQkjxlKu4H5gIrz
xmlCdOjQMzVKdg8QQ39KCidoHonzV9cJRS4E2nBP4wa55cb1CVBTzDDS34CAsu3T37+YE9z/Myhu
EDE+2YhEWQWdt6bt7QfRksbi5ns+K0qDwxAYfoeHHORwxGcBDd4i77AskiZp0+1Wfbgy403n7emv
Ehk38lOMq1C2xUqZj28kV/ZXjagTvNtv0Kg1m5W5arHkXnWTH7goaOVdEctpTef0sFATVHjkXtlg
J8m7rM4F4b8k9E1pbH/95XTM4eS14eiSf1kOSrMORvblYRM8kYWFFnGgCr5x56hShFXjLsVyZkiQ
n3Y+nETRNqGbjXVAzYLDND1y4yLzzLY+TSCOrTwbHrn8iar5+3dA+e1g/8OTnCReP7wDTdiaUsPm
tAFDUfMH6D1UygKUOb4ActdmGKFrXCKM6oCezZzgt5YuLD7Cc4RBy+RE+WaFu39cB5WD8HHKt1oB
LQk4iIiD4gStjVWX/otrKtmKp0YmNIAWtA+gxw9v0O+QF5nV6hdX36/f/x15maKpgTfonfwlx2Qy
/OEJI7x60hX+LJmRpi9YCtK9bz2WPyMvCBhpo1Ksb/2W/4Dv4kf97vKXEUWq6ICo55wUNT9cWXUl
Mmjgntl05wwHsXrXiZJ+bu8ErW7G0hHvsrtEkH7E2sTYNSdRYkJzvYturuR+B6Xr+ivSgxvjzM3N
eEbENd6bZDMaS3lPm+QGHhd8mZpDoFbiO9tJ0rueotKBZgoSkNot0Q9PALOMjXq0daNTiMFJkZct
sevRUK8MhCymWKA6YN0ZWXtwXzhEE740+5SViH1wUcSkXeknvR6eaWWVfeXUH8cPYUtMCJA8y5XL
kpVCyId46af4uo4lLGQETuWjQokiC5rCoY1IwBuJ5uishSLQxpi/ZNnXHh3Gnnw+cOXniNqsAIDk
hsaM1ULOKewwDoOBqgLIvli9EUGKI0DaM9aOPIyCpAflhYEYPeazdijlY8DmGbOBmgEJy6DtRIi8
8FmmKWwhsuoYFD93nS1PeD37LtN44b1bsb4Sx63CKFmh+OBUxhe5j5lSE0ZhxHoJQXNLlR2DEV3p
EfhQz8yCwMaN2xBjnswWDrDFwjFZUxhtsE+8IATiT6+FCbnVLkl/h8zadKDQnPYy/hgCoBqWgmkX
n8sIPF3jqyJYqSQ0Y3rNlCXgSQ5wQJKLbkvo3+nrWmuM0EJIHgKP20NwrsOdey1CJzMPuDvqFbca
+dW80oigGwcL6gLrRI94cSpLMWvC8xzDXSGpoeW9nkCC2j+Z+Rp/VhftBRQMytpYa/GKfWNGPKJk
u92CvkfSdggOKdcKOnOdGbNJEg7IbZluihTHee4oxFCvByTzb4HEDVE+A+2HCWfmSgHQEhaDfOe/
QNKQqJ8RVg0mJ3Hr0X4UXYqpRXQdLt2DO2+2evsEP5ayXhCGFi6tHe+HjNsP1era8LcVrw5ot/vJ
f0SeiDHPrIWBmEfdC4RSfRjNGoSkwwxYn0gMUKm9XmoXTIMdAkxgdc17GqEX0D7KlNDPBVrDqDzw
sSM0zFornYiIxf9+H25O+VYNZ/2NOgmAeBqh8DbuEsAaRoORJLKFQinQOmwe04Kis5sKS5UxUaA7
S2JkWpJDITKIx0B4XeVfLK7K57o8Asq4761w7plT2KNTPtg+oYvim35EAKqvczu0qUur+ntJBxXi
td3c+6if8n4mswods/cxXhjkOIJ8heyoz5b0UrLa9Sff6cl3uRy0TSJhJ1lrwxr/lSY6AybFvnsj
UAvF1vBIB5BV0qKxhI6U9nKw1JjdFNwJ2FSD9f9+h0xr9514ui5Yc+J6WDaBJtxdZH18u7n/K5Ub
hHApzGkA+uKkh9BBm/9GVU9HMoPxj+fYb77/z3PM/EOaLO+iqqpTcu0kz/iTQTD/UCZegSxYwrAk
+m3+wyAoRHXp4MywGgb9PN8Uo/9HIfAlBkdAaNwrSAqmL/2Dk0yfNCc/DXI8dX4fHfJEV9C9ir8A
2+TlmGlm5hltEKcy7W5d0nym6viQIJDuS3XvBTmobuc+iv5Ny1tAE5TfSCznkexdIMda2SkySUCe
LDtDkxICJAYzVRk/iUnXO26APVm0FuH8pwkzyvPmcdz5dPHOpnA9mHjRntCjwonFHWrF/Bi9MgKH
5lw600UQYXHNlwgAgjM4AFGPyUqC78XoiEf1Ydwpi27fXREDKEy7FKQVG/UtfPZAbDbCOx/QjMH7
rH2oAGAVGoBZoG+K5hQ/U6dOeBgnLNXSeCbpMw3VeYH0C7cREVd0uD/iLKzw/NR2i2KMfJFmwnrb
4lL6IFbkNc6KTVacAO30apVIe6tyBHNGNi06iGCc5JvhuGCwp2EZSflSkzHj4At6S+vlaDrVA1IG
DiBKlWNSsJpiwes8H2SbWB4X6XiIzo8vsgHgAudEI0mi6u3gE0aBsrjweYRgYYn5yMZ5NDpeuGbc
jrJtwMAQ0A2ZLGhSCWbPBIpg1Nxgn8E1P7Sb4TAWeAPQ64H1hdaHSfAxEVykpLJmd7OeXM9056dr
T10QNADHexRBVpqUhscvo34SgCfJZqzzbgJpKm5wk2Yg7x8mEa7L6pVbpzx0TBzy3K7HByvcS760
DFnUQwsD1hBhYadlAyzDF+yCjsp2zmQz7gDubHQHDN9NRlDPOJ67nfBKF+zCRykvf9CGoCb4iHA1
a0xYL5EgrWtt5jdv0sBTWYtgmO9kMdXIfkgcbN5ZI1327JBQ99baArhR0RwlpDMpd1KwcG/J5iIF
Z+fw18yHfDQpgQG+gXlpxpes8bkQsSbwC+bo+wp+ScjZGoB9BFsjkXfS/K64QEzke/3ryBEscLKa
ZKmW4xv1ly5a2PW4ydY66YhHhLoQwtp7EbwNXEVfNUblZi73N9dEmYibs10aAwrY8IByF4g4osIB
x8OE9lKf0H6WHkU7Qrsd1xOWhUlhQtnqxHyaJKIpgfhuzQeCorOwxOLvyeXD6GJsHPqtEhcoRNTS
cIg9FhhKUH8o7zWutAovib6P1+2Og65SV3Rw00iqoATFQ3r2T/V61NfS9IE9RQfd7jbiWYIC8p7c
c3YoTzFehvFibhDqPPYUROiG/zqgO2Qfyu/eK0aX0FikyaJ9KiritIjTLtBVjwsuKuOMa0dGtzzg
L50l1gNG7QiWeyceBYDPr/ItXbadU7+BN1fzkTWXsicn2JX6jIZv1F392awX/KXxkA5Apk02d5l2
ZqmDXbfAljyzXuWLZcxqpKiz4qwD/55aiEyitB/qQ6jNijUPqT8Op+jafXqACOixL9A2CqGol9bf
69VS+Uplu9oJXE6D8y6lmxEk51mjcgFJ2XtcMOxjorEJF31QnBz1QDZX1yJ80UhUsLh30cpqi2yP
HK2JV8I13hrNU3DGTgtn6D8HtPu1FC9FlMvWm8zb8ojuETcwsWWtf5ZevQbqrGPIaEmdBRkdeNOn
JBviZnNm8RLJDC0QfvpUAYB1+pIdttgWWIUMxji/JBzJypdTrDIGgtfCeCsIOn8JwMtlnHeEx4a0
8JmbHskzdZEoYvImdnxJONSAi1TUAFgtO4E4bv0lJigw6DaqfiVs1+Pa0S8aTpsJxvYpl5o6yVJy
bQqjX8kptQ3pSvLGFbk8vVW+oqRZN2J50RCpSsznVoftMELVVHJlN8yNjdqj4MKulDMX9o28TcCW
G+zQZCUj4ZvFYPmozkka7pFE+NzZBTtZRcdwb1282wDSri/BtO3c7vdWIjwXxH+DIQbeu27pNxmg
knUJnpSixYRYMwmi+jBsQ/0lwa/oZQP622wtZTH2Q2Y/JFgnAzNT2VLlXb1JKIsoq5oyQvYjAc/B
Y52856XlpBLiKwN5EfkRMBE4BygL6Yn2nvWfZvWYaY7Qn5H8ZOJCvQso/c0luEx6zQE+8rvAm6zK
xaKRpH2AafPfO3QZBrMH6zoGQSJeuBT/fugi1fTnoes33//n0GX9gZER6lqemg2mff/70GX9YSpT
HhBGQtU0v/VL/xkJJP6hUEWLQMOSFGbjCdP6U7ch/kH8KboNnqzG0s8U9w+GLoKJ/gq0/vS7S78A
rbnlIZUeGRTIUSP6Ky0X2dNAyZ/qkxVDTPsMbq0BL6ZcHWRBQhY4r17bk0mijLvXuDCPFOAk/S6i
4A0clsy/6pm2jJV/FW86zCyEO5j8HR4F8Nny8Bezc98V9oeVcrE+kFuFy45l9JPoONoCjHCmH2iD
/lKq5Z08++4pBXeOd/IhzHfch+T9t/RMy8R/tsxER3oOnoTcWkAHSsYyctHsPSEy6yTWl5murqdu
GURdN39t4R/QaZsN12mxHxq6bYilQWv5NPRrumnjcTd8ujTTMos4JYTeMUGGOg+O/4+789ptHU27
9K0M5rhZYA4DzIlEUdlKlhxOCFu2mXPm1c/D3b2rXQH1T50WsNFdVd6yZUnk94a1niWrKyl3EKLx
bZN376m9gwShyAbetsO2H8CkQVfhO6jX+BvAQRTVrt4xontP0Zego/ujM0X1jvemW+WvWvmmtkei
akPUg920Cq9ZufscWGsM9qBjylWWLoFvhOKR94MFSge9OyDkfmmOewVGtGSyWZu15ioHmsDvpa7V
aMGeOzxqkm1c6DkRO9PkYlPv3iUs1/VJfWpqeBb2kMx8WB9se84dKLMDQavu+6BcA8HunnTyJ3lf
zNdI3ZvXeCc5CjvUbX6BPF/vRKJbWgg7HQOAiP3ahfWCtZZh5ALNXnUfiUMKTeqEu3QnEOcyb8WH
sJ1pF/GheDIYdeLl+FAfvK80m8kQL8OzJjCfspuvoXQguIa0s+mKuxOMB0ufB5fAtUHn+NeBW6ZB
A/tZYA56CCC5TEOIOHigqopkhgy4bolYYbHhPrUMI/QVgYbJFxMEqlZEMu2KPnx46okZuKoGYrxs
mCET5p1rB0erng3ODzYc7jLqQWHbzDIG1WFfVmS2aTazAs/ROyAglfKOtz1eRQhEKNjDlSI66p7/
3PNvD9pOzp0WATV9fHk0v6yL+srPtWBbjB8VnwF1EbokuldOB0vmavJr2SQm5e1efTBRaOJ2tyUy
AJnzYEjPjqzzqhtHNIR50P+KREDuwmUcF2zD1iFXyHxrPT4cVCIQVSKdEAcngHQA/SlfyMrBIPYu
n6F95WPb0hoFE1TBAGTu7YSjCFnnjtGU1j5birVT+phfgKXyQcNeMadT8WNn7LclFwdSErZki6B/
VFmEbbkjyIozpHbpbQud/OmjJCH6nrNTqSHnE9mGXFZgvzIT2kvbcxN5bI1bzZ7pieUGbxsuLvUx
XE2IFny7BabX/WjcEHhJCATcjcGQhL6FFIulcKdvQD0NdsEFLuLR2NRQB+dQeKVnoSZfDXKH7QJa
sQ0JDM4Ksw0Xk8oInVWGZ0v4Q87iWwrHHvb8sBJNOx/Z6DkRat/pO+qvJAOgbA8HZhf+ulQ2mXwc
2YI2i3Rc4jMR+IBlWLp2cIK15OALcChmWuaYwlx7k6u116z7T5+kA8ZIj/hVKub4vIGRtAnkk1yf
h+iScgkAW1Y+5MbpJUekPKKSDz7gJFOJuIXTMBaNN0qOtQ6UsA0tuS9s3tJmQU5yX9q1tTR8m4sb
bZeEueCCjAuHc1E5KvBGaZODem1O7CVrPqrjOhOeyv6iwzBN8EnuInGhQxS1Tqq/lt/A8wJ2rkzu
4vi7l92wkL/kt8i0I6zCbM2O9IKX7io9mS9ARhOV4GMCQnf5y/DWLca7wOgPWf1D8C6eTLDJHxEA
EwKkSls9DcsANQlmx3jLxSuBDHnqnjAoIfvIWLxG2861K+aVBDXUdv3SQ5/eCId23Wg2/beJ2+uB
lpshZTUyOCU57gLB7BGrgCY4AdcMH8MzBBPe/nLnvaFeUiWZUR41nmjOO/U5dzfQrhVj1eiE1c6n
gBftJXfXRX91KaMBVzEmpIIS7bw6oW3jwiFri/YC4AdnHk2bOOeOnQ/PNXmfQ6bulPHZ59pDDmIt
iAYwy6XcPBTijPtfrjEBXgvkDWZHEeIObxfkEZasTMAhMmVEXIRz46OcuEMHjizFA8OPliEnTJTV
H7yJ2fBlJvCMl/TtlkUmC82bjWIIyDQ3CTATGot60xFe0r3QTIrq6Lk3ngZ264CMKADj9zg9h/wC
AdaDFp1GCPBL+6hrk5n2gyqu3Wwr5C9auZdY8VlLTz3FkFMzL7fmmi/A+ESh0AeJ3cQLOUW24ifG
GwPDSQasMFcpWe26NVP9zA0gyvBJ9dfeWFTAnCe/iyLOm4LJaH3VC5guRbKowvwpZEefvoQpOFyA
nPUQfAR9tOtdH8GLepsyJhsXurFKUFq99Nx0k67CjDZFQLOEfE381HhfQQ1M4bFTuH1HmwEeQEXv
HyA1y/n2E45JjKCwoM9Yy46/dT1x6/eRozHuUYEMjJ60NLHXDRogJaLL2uAU0feL4vA+1rgboA0g
7Ak4ZnKoRilvFiv/oqw5SKe5fl3srNLbKX5wpkVhGTCAoWaoNJMf05u4q8CKpssxW4gMlKjG06i+
AwHWKQ+sVMMr5D8oxAmK65ztSeyZTk7CphUGq0kRElYg7ty7jye/YrBKxYW/CP5RXqwLHQkBgSAg
d4rKfJUBBbhWdhlobbRgUj/QPox5e81IM1VcR3AlOLgWIZczqjMmADXBTeJQOX7ALMJ6Q20CCYGw
eWNZAtydcAAq8Zymq8+GQGcsW9r4odfE4CoEFvUdLR9MU3/HnPZHtlzKqY/EhturP/fgJ5UVH4fo
iRwSgnPpOMxOPgYh4XNcPXV9LZhG1AwmYHN7BbqW2XBoWvFAq4WvkLaTITTrNbQzxdG1XjVWm2Wk
78X00czxBImFcgg7xZp3vBgjo4/uZHpHEAI58iklgbwDjJvUVDBCAngILX8HH2BwnnFxsmTpeI66
BCTauABnUIptEp+Dexis+zOULJ4MCipY2OoHiDqsqKZim6kjc3MpLrTjTbj109gZBB3XL62UcPeW
iXosYM9ZqEVqNkyytIutC7MmCX1bUagLBjpGnWwe0rceetFHxEeHllGcngczMcbeXfDeM5+5twjz
YwM9JjlPQVXMPH6pgDCkWIu/jKn1okCtCmUTefdpHsILzTHdR9Fm4AXt8YmmzYgZFxUKrg9mBg0R
qITXwhH7UL5E5lSZMi6nj9C0CNPZaKFShaLrqTtczsSIM/LH6NN+NuIcwwBjF0RUc+IiS2HE+uRR
glW2xcM8PqgWLioYDnwWI6KNuAY2U88eBMSYfoUPQJcmLRucDrPjhkPe5yV9VXz25wizziIfeSsj
UdREFcddlSsdVsSgwQUD6CF+DEyqYmF8N3NlazGeG685a4ExvQ/y3HyvT3nKtULdNi/Dh4B4QNRk
XKJoo9As4+/nmHcou6WrVyypaFWJGxr1oz43ytewA4fNDRMTdQmKboV1W7JuGnaictuor8LOoOSY
PFLFOId52WyCZGPecvEoE/pUv+V39DGs0vNuUyMS8lcmalhejMzRWweENhWW1K8Mc+HJ81beAqcg
6DTvVkwBlGP6zKSN4eu4Np6az8mW5t6Kk/AcvAnSJzED8kk9D0+BvyMgiC3/izjswfeO9EB3yJ7D
21it1ATAf2HgKLIRqYiGndzk01jvQVKq4aMSLq2P+oVjl8kevwhtAqR8aqZYn3MOGPK2Ex7p7Nlv
4fTxnJL5Awuj+C3sUFeib3lIpAWHzj+5rWeLwG5eImdEsjCZ/mVbL4rSn2kCfvv4n209i38wuhpO
DJT/pjYtTH7uUnBjwNH4+QVl8lz8bOvlX0QTIwZCA1BxSAP40s+2ni/JLFEsRcdAyyTib5F+QQr/
bpfyQw7Bnge9gmgy2Zi+/k0VYEm1JRGtSay9q25L+aFgWJdSnxcc3RblpbioWKd3xgWFT+8QssT/
MqGqjb2XvQ/DY5ivyRNNNlqxsFZauWFPDC0Rhzg+pp70WgqWg+4/sVIxr1HxPhhzuZ1k1hp7bWmX
30m7HQ8FSO5Zp7M8dVyQ3liWkAgeWBXzMA1YrLqtgmI+MQ9CMh5Q3pOC3sK2n+z5nBq5+BUGO1bK
7Hkm3T7/yjGjspIYPvr6ih5LqT+gIQxVYw8n/UruGKRvoubW6AZEYKnhnoO98B/TO6nqeLDYthTr
QHXM2kE9xk8q673SPdfBe9wgxfzQ0jsgBEX8ZBsvoTaFBGCNW74Nd83pxRFvQbTlj+etvddQXY2E
MiMZBl8Awr/ni8cAyVi0yCVSSGaj8hZWlxA96UZS16x5LCfM1lXyjhS0SN6L6pVEYh4wfaMnAxGp
my29LHG4f3a8U3myFQLSzaBZqNQVWFnyY8+AEoVwoJ/VENfy4FMWHEx/Hx/LNbVx+EJCyiRJhSrC
fUKLDTAqwSaX0I46kbJ3kXfKR8n4NAwmrQaTHuvDt+BIoKbAfY/xkhl+YPZzjyLOTRoEBNVcD5ZZ
sy99R22Ar7O8X5BaxgyB/Gvu3/U88M6Vo7xBbWVAq4CETy7WuKLYV6GgWyCOHK9zdG1lWgR3oTRz
J8UZVgu2LMUF5d+uRpOGoYebuCqoDpsEn2nJ4N5H9LUFKVVQ7xRKwe6uFCEFc7HlMBaEfufpicPA
F9d10O4LsjuwuSb5u2Hibz1YWx2uB1bjOD1Yg/rWHaeUNgCAwaVAeSucGooHEBxFs6K6KKsj82KE
oCWnvkuQ1XISfEyi44SKeBIeNxzmgncARALMHpHzwRKmUVUDBnab71G7O9I+XhHQi4dwGyQHTzmH
0dcofsqIAlho859AUGrtq+WvCUyj/43hWxD0/oz6kpc1UIg0WCZduaJccIlIyPJT+AX0dTeeCskm
+kq1Nrl4anpHYJUpip/8GYd9Xp7L6EtbUCUiB5+i2yXWRndJ3VKYimvi1bsjdMrsXhW2ULDfL+cy
FaRJeCUgMAkDx77pxAc01ZTjsSGdLW9urgiHK8F6heXZXLGZR6RLultxhtrEsY0dRJbvyOXEHZGO
UKvQoRE9PwonnItcYAQ4csMo3VfUuhAfUOtz+YhL8uiZ5MisJ5cx2TFfUCBIPSWDmr9ZTuZMRz0b
lBI6hTH50rVw4m4QWUditMOCXqu1sYDwoFoHPn4iZ5sLmYYhfrY+O5E5/w9eoCF9TBRXOwWtkt/5
snThr1nlpqDgmQI+VVQ4C0368ESVMpQ5D2k5iybd1KmDzQTQhvfFrc79RK5BmjGPbelgFw0hAQaq
cbBgvAy5nOwVdVV7Oyl9BHMYtpcB7BvLZCY1aGeoV4B/VIcpYQ3XqrrW+1uhrf9VWFEnugk35fZo
iTtYsHHi2VF5aVYF29F/BVUjjDoUzs3khL6pV2Plz9Ur5o09a5NwKz62p4kLFkJaeeilp2TVf6Ce
IHHQVBwIM+YbNHFAz7HdYVogvm0uCacW62nW2RmGGCo6k7g59tvLgDtWopz/4aUBJD/ke7r0/2HU
tNATfpdZ/Dhff/v4/5YGHO7AstDbIkmdBvTfSgPSxmAGqpr2M474v6WBJJuTBGPi/SOm4FHfSgOI
FpQZsmn+exnwNyb+WD//rDT49tQnGca30qAMxGTAckIou7hxzSeVjnygq+jaeCXUzK2AT6x7gJps
zty7wdaIPVa33bagC+BduhvBXwr5s+shSKWFYh4lJKeSZZ7Vf+XdEVEAI9CJqpwHDuy68UoLpEhP
fbGCxt53X/K+PxScLwILcxX0lrXltBVfEVuFRjH/oZFCS0XTAudm3z8n/LdibihzpBYuMWmkobkH
4y6GxyE901UETO8Sc9EPwLG4YzlFAZN3g82RQFZUgSTHdHuO3VHYUqL3T3r2JgASqrtbr2JUeild
O8o58DZ6qC38i9qdYPsXOJdOJA5n7DjIHo2rS9GtOu0pKHYkD/ETGnNHMwQlhaiuBeguiUErJyej
cCslTmQ6IQmNssiBkZhHlpEPnd9Ch7cJc748S/W9hEsl2ZMy6b40xZUxjkHr1pk7bIx99NhBEUBi
CFIh34yrrHt5h2LwGsaPHGKhuyDRzekQU0NteBOgOjXQa5MQtvJGYjEQCaxtNIXNhRUBO6HV/iDF
VtsoG2OZmnNhT8PPj89yQLVM0n1/pO9hcVCCF3hrmGEZk4MIuyezlaPubykSpv+lSmteRlRngXHj
xPaQH5wBa7kyNd3gOVryoPiPPdNX60fey5ToQ8OiPTQE1ZTSNsRIwKBp9IEtwcZtoeJT0q04czXG
M8xhzsbozrLKYOB2Yoc8RvdqjOZCecnkbXZt1vj0wD6nC7KDDyU4Iw7nyjpz/9NcbGAIIa1zTiPM
opcFuslozV428Ry7ryOvJeYvwrVmvC04LZ7k5wgpZXKnWElt3V33QM0IR8iJUdPR7qCiZQhWJHuf
wFze78kdt9SxytEA1o0tPoWnyIns5NDu9e14DZ5h+17MrRRsdEAdzE2IZiDIzM4cAdw3OrrQqQtH
GF66S28tlCvv6Z6WvqPSbVYso9FSdEdho9yogiQMDrwZVCChyO2c5Tog+OkHx6vUIAPseYOYUMFe
hMd/2vni+iDclj8smSa9om7zJebihkfYNtv4cRr+I6iaqxhKSvrfD3zVlD4AoiqdvR5oATSOsEfk
NwM4pjKnIwbxEPYbQFaGhm4qwtpGNBrACXRWq3Qx+Gh156EsThZOmAGEhvHzoOMyNGFM12DYjCjg
mnmonIflrV8OyCvrl/qlKqs5BuEasa6f86rUpwZVIEsVfVwpBrG0C2rs5Ew7PAubeXdipipTIw1g
saepPnN+MV2xjmGHhbqfcIXJF4pE9xwaNxT8hA8j78V3HdQ0wqW2QsJaqSt/IeCvmJZgyzg9Nkyt
hhkpB4m6MFRH59627qLXTjxnvcAsaF6k1Jy38iVZgG2PD8itqvYh6WDFLYRokZC0zdblIHYP9Slz
sPBczOuPoiXllx5QAaeLf/3XoC1Po691WX0x90MGDBTcvCmr4DV/p55NsidFEK/uZ4wNhffCP2u3
8aoTtzbx2hEKLOpxod3qV1eaM4hgiKeRuraISUMtMaHY7In0J3LteiisGBunLWuLIJpB86PAeI+8
ke4+SItI5s+8fCNi+kOFmiV2l0hf/iv61VI9zgqsVscGU7OKuZnLVb0Z6JEoedmyUaNgOwC7Bv1r
hdUsLT6yGvL2HC6Jz8WNyof9Cy86xWvooAfuexQgc5UeBE2sONP6dUU5RlJeDTgRQCy400mDEF61
D9ad7A9kKm7Blom1QsXRDut/DUGAoHvA4O4/eXsd0TQvlsrqCCbhzL+bN6w0JHRcU/a6HUqPf3YR
Q6kBI1kCuAXw6q/nG6C5/ljE/O7x34oYkQkHLC35P8FD34oYQ4b2oKNNQBU6TSq+zzc0IBSigsz0
B435N0WMOj1Vvh27GaYff0u2MMkmfqMVneqvb09dm4qcb0VMXHSF5nYZ842Y7pv26oN/wAeZ9g9B
eKHhwGfDZ5atWOwyOW43EJNXbrvTxq1hnIf8K9U/RI1EZKcwoN+DvfS5QgRuREzUN+t6m5K2yT1m
CG1CDv3xXG8NdYmayv3IczbVziiCQJnXjFUa6SMdVhyZ/IO+q8Rb3t7z6Mt6Q+zHFwJiZJM14iFV
vw0nDwNuoRzpt2A56juE+r6BuXTdYaKTCej+8aswLzGTq0D7UtXXlr1Y5DDRUGlfzHMQ04ZxL/fs
nr6VZGtDPrkjQ33AWc/ASJecv0XYAk4c4xcQTkOygmDeN4tCvPXY1jV/i3J/CgQrdfuffOmARBF1
/KPMziiu/3o0KIHf/v2l84fH/7x00FIrGH9AhGuSBK77W/1vEmAsapalg9lFcKTxqf5Z/4u/YDHC
66jwuf5PdNjP+l/8Rdc0FYm1yTOeGOd/59JhPvmHS4erGigg2iPmggwHf3vp+FpquEPiNhumcXFF
QkFUnIPkwSdTgOJPmpZqzpi9lkKHSyd5IkB1JwUs/gWg24bKukkCTZUW3g+jf+0TQSl+Si6mB7ka
wBKYW43wTfVZlW3MBo7/YO1JW/T2yZz4eqc5c4peqTGv1qt1kr60JRHz2bNK6Kud3bmiTMC08OKQ
bV6Ec70aDtFuuJcLcguPMpfjMdkplHE744ogW8YNz0mgzSdO+EfTzZKrFjheY6eXR0btM/2WESFz
JPk+ncHzuldLSvNjVtts1Jc9rpGHfk0/w+j9FuKeOcOHK+bRQ3AWZs4Up0uS85exSi900u6aQvCe
LFlzOMU5tdunaj+uinl7GWceqwnYdtVcnVN2vsk3pqnAPuM1e3XEFChKyGmeFw+PRrquPpNFEsyT
t3CHWdychzvjAxVQ0jrFO5tsqK7kELFNQlJSEW5lVzc0HdWGBX+8K3fVDAxxP8s2GGXW5J2D0rGD
1bt/oEnC5JpgvpkHC0gPD9YzR6u71FbxBe3SynvQgYyvJVvcM/pLrsVntUzXOZ7zmbqBlHAtrs1S
QvlVO7CkVkmNwmBrLhpyBSeg2Sx3QnmBpPWVZOt3b6O9e6nOPlffCKY54MblU0TlpfqvEosib0pc
YKkUg4kSWTbV1Io5lVQvkxPDfW4aW0nJ3oJMLqnvvSSGGLnB12OrenStcl/7aLbAk/tZAVgRV8jA
jZKBTD7CLonyp5Z9Xx0mKymiyamiJxcETByTctyCtcjYq8WfLRs6yAZ1ucO1TwsgwG9seQpGlH55
2/BRPnk5uut75vvqwhuNF8MoGaSulUna4s8NBl5rwqdwSI1kTpoh8SU2oZcqaSTxOHfRGDWzxlhJ
0lKuN6q5zuJX0jDDM+k2CVLbKHFw8gsn7zEpiXmNkHIwADOWzcuA2l1EfLmIrnV4cFFohVtmcjQ0
ymuO8rpakOLr9peMJjdZ8BQQ/obp1koetPrW8gJWRC9jWhj3dUyJlj9CIZR06vlxLysf6pDZ6ZfM
tpbIvof8nYobyCEyDiwL/hcAPvwLNLmMV0kWIxiE8q4QlkvlAcql2KzkY6yfYhWywTpxz76ySvpN
IqxUyQmHXYdLwg0RpDCbIiVE3wztI2+U/tFrG4lmoUD3RV5pTesxa0UwfI48LEumA9VcyUFwPGjm
Bt8Eoclp54go+3Rs3Ya29BgJr6ddLIZYstpeoVV8BcB/JWp/hDtacU1BOkRyukymzkHUPpQBoTO2
J93WUNO5izbUXtxI2FiRN+/ZDgDdtyVQB82wZ9LfsAUQnfbDvEUrTfCOVmmgeEHFxm+Mxiw2SPGQ
91dPJNEsuCSteykLed74OuSCKN2OqBum//fYoGttdAoJBDYbuDve3O+zq2Fh0y34NX2P4pcJCQ2Z
YYrcJj6VXtx57aVAyhBi9SvFTdqT09zy2F54hOjfhdlzm2EYHFN0bPLkbpGSo+tpDFh7vYBeeOom
3rCvo+VSm6dGGc+pr36xyq2B3spJSFIyI5a4JNVk4LlMe3prbHYFkBSms64G+lrA+KXnqy4+iTo2
w+wsujaPoY9tGzuPpj/T6pV5ib8RE/KWHaVb/HPrAkZwsozuVpmcUlN9+5cltYxo+Ld1wZ88/mdd
YCHcFSmdf7p+fy2orV9kDXMVFa2IsvhHauh/qgIcVrJExIqBaV+1ROS+vxbUfImBoIFZis8U9Dbp
by0M2V3+riqYnrikI4DGxiwjE/7dVLCoEt9z645Nn7ZLO0b0+sXiqqlJfJx5D/W9VAmjfJbuBFAe
ixy6jQckMtnk+GaQghBkYXf6I2ZQJTmoyDVQj5Vah14Qrhg7lW6KvUchzJ6wY0BA3HLyFYzr8k6Y
UWagUaXK9aWI5PX0jjPR9JDTFcgbGFwIkBBdo1qFse/QJk9GSgOxRYVRVeH+o4Cu7hdol6SOECyf
n5nA4GyzPbCdjLa4zdUFYpqlFXTraRXI/mhQMRCPg90G7xGMQx3KtW5wyivV1uVqDGH88oMSEyF+
UX54oOMIbEo7bcbETA2eBd9uCLsaFrVvq+UdjwFCsuLW7zLy3p+lLajSnennh6K2PZBKbOcL+BhO
EGynqVM83SqNW5svC3fVsXbEAoC5ICK3ChcqzIJ+kXnc0lZpQq+/kbuLlXyG2Uckf+VfVnZLx7Ui
noCE0nBoeCxUZYHwprBm6Ze0LOEHP/lhxWBN404SDTM9ITBFDGzcYSosef/Iw/z8kiHiqEBoVQ8q
tMzQ1jHs6vNEf0KroZ5qzkWGAZdRX02/ZrgbERaoMjIOGO5K0WFP7UhmzpB7XLOoJmhKf//+V7Iy
QMDw24eP3VPLsldCmYVjq1yZ62AD1ydfShhE0oNwjoR8kTxjBkr4LGDyZYg+x1MifkxNl8LPBChB
kIp+DZrHgKwETnPmZUHHnIl58s5K1r2XT7KTAWXXAGAoVqItQ+YHf2xOgKbq/pz5t+Cz2UcqIQdL
90U5C7h08UlySPFKJv1DymQi6PS56b/ilXSwhKiUKwV0cl4+ZSeM+4aOS+nJQ+UdYinTmpu8B6mE
hY9PHR4eIIbhkpcy1w9pvhZ7jDSXCPs6Dtm5BN13Ms2BbCuQyjRbq9nmbJnVi3olba8xLsktOnew
iMp0n76IGStze8jQrepr4gKFGdF5Tvkhs4LrAIix4TWREck+gkvj0AHI6evVBHyzoDWrqMTBv+Yb
M7Q1JVlWOqpi6rdeWbhdcMkEJn0BYj8kay0r0hBtktD3azl7TQiLUcL63nXjocmG0cFo03KZNAYQ
uHBU37DUWNZ8OOqP8XtHulea1nZIXkOcmkjc827nxjilOSareu/LKxmtoVKN2NiYAGFwSVBEhjWp
dnH9Cq9fBqOWTs1vqy8Kpv9e3HfUDCgPrq2hLyGavHSN/ybz0RYJ0/apJRVekkbno9cZR5aqteJM
CeAtDB4cgefugibGU9hc5yWEqmJpUSz8w4dEAEANE8gn93fjfxwS0S/+ftP1u8f/PNGMX3Ro6wyD
RCwuKF6+eVv4EucSScm4gv+AJBWZHrHIMsQp2muCZvzsdBHBqKomGfz5sTtT/06n+ydRMqaMe0bh
NOMp/N7Y0ltV3HsGIyILZUdwKvxjWX22ylENTt8O/WMWD16W/q+0AfQbpHX1f/+38qfTqG+vkclI
7Ps0yk+F0CKteNjkH8ZOu4+sZKIFa3HVpAWZqfFDgxUAwCGtl7uQDuUy0Q8sZRmAYg2AVweyN5Xn
3d6VnfAHfs/HV1M8Up6PuR30JCbhnp91b1Dlhi8DaNtZO4Zb/PjNGgfbjJs1kpiOJnTPJGnZHjua
2fFx2IvXam8ehyMTKSByOPlMfCiHiuavX1mL5tw6WDV23VsLso1hNgNsDtdmhvultcud9tzdzDfD
IWJyPdopqYK39ll9lV8pL/Wz/9mtPCxts3QD1P3RQJN383bAKeKtfil26UNyjFfuO1seFhg6gXnC
DNsz+4z0Fbo5SnkypU7ANgwW8Z8VvPsVwtrCGZVFcO9R1UQz7SiR3UFpgDpu5h+VnctGqWpe0+hF
VRxkoeUmr/duddN1Co6nXJ3L1+wK4J3+pZNmywiDEPfli/WWYCtBttnvFOVNI9uFEE10qbPq+hr0
+Bwfs8nayM6FWx0to4RSxmE8B/kDDQ6eE8bfJ7QiKCnI2joxsDPAXAQn2hwHEBVLs9Shq3ucQUUd
yN3JnlzvcGPQxioGZ0Ny7z425WYDcYuHghzrzyx9/KcWmIh3b0SneAGgWSp76hjEElOBw7Yeslq7
JExlXj0+VGv1MVnBZwwPKXkoM9fhRSNvZJwrZ/YLuA/CFk465mqYfLh3Z6YdvlvYJdeM4pHayMvx
1kIJsv0KW8Q08aRBHewHnWjmpyRfgLoz7I9ia37xL5a4Nb7Mct+oS13a9/zG8iV6z92zObxj+VHk
Z6nYVZfyZL5rjV0uG2i3/9x+Aecfaj/iD03ur+j2uPL/AtfAne0PEsM/PP7n3dX8hdk7k0d6Bpl7
63fgM60E90nEgggGjemL3+eIsCNU7nrcmn9gHn69u9IxWJAcLALF1B8JiX8rqkuR/nh//e1Tpzf5
ftOLvKLxKnFoNrWxjBEOq+NnBalBGAcis2i0Y9FHkCxED4lQ+4tChddC0sBW9IovPuKKzK1jUjBH
qrftPPe5yScJ8Tg3NATerPxSs0R6gJy9lJqjIgqOShOAnAv0QkUnzjj+vWRANFHKIypehcVr39fb
WjbR90xkRg20S+mMeGdbHMRWX54yZEZxHjOCyYgIzxrpIGzJNvsaSNwxFQwN6aZlzjEwJCcaHIBO
S21ad9SACDYkBNDWOSU8q2QjAHLpszGf4hTmCleiJau3oHin8EV+IDVEikNdhHsGXyBGXBcb4hbJ
pUEaCSGr+YxZGUJDULwJf6lUuI/5eNvnvYG7l2TMa6KMsVMxOmsiSURH/V4hPysZg6m1etWwCci8
aE2OaHo9pSf61gexxPhsVrXE7VvgYnV7vEzUTELNiG/AoABmCadRvxxj605CCixUVOY4HKAq75Ih
dx2mc+uGTJ6odkTBPUF+37ca4U5hxIaTrSXZ7NkQP8GIO3j7VOCny+KnInao+vxHN9gDBiYZlvgk
ltXARMWX4jkvZwQ9kOAoFQ5/yFOOp7hB7DZmkn4lqLp8BiPo1krg+KCk/ddM/KqszUCJqMfmUmUT
HiMVkZVjAVqqbDiXVLzhQCRe1uNKezLffLE9Zn1/qTPsghhRdabWmihhkOOjNKBnF0zlPcW7nhT4
JzA5C1KIYh+TkqxMOJp2Uqei81qAjR4iR0Tqkp08mXQLCIstnws21BNThFzehUtqci1uxNRLoGiI
bzRa9B8eagNBYT+pVC/ugAAvZ7AXsG6X3OeAb8QnZfq0LGMTg7cZHckycdzmyYclWtGhjK217Hh3
KdyPGaPiNHJHsNTBIk4QiwiiNh9Ry7uGFEO6zg89jWopH9wVc6GsWo2vonyfRley7K9T9HwuFFEf
YlGtrFXEdCENDSk1W4ZPIlPTMXhv23zVdIwIR1hQklzviRy9d0ATugxCn48/KEVR4qkiH9RAeMPr
EtTXsVNlRrj0DOykUOeMSvBGT5DNjBzNy9gSeJ9M/xrWxZtOdz0trHKoGAoqIuNjkgWCBnDHdoXL
UUVeoiJ4bdt5aHRvuknlMTZWPuM7xSaaFDzvZgOyC8wE292u3KFnsQjAIxgceTDSQWEnYaBpmDSr
yVHq2G5xzTemsirFW0vDMCtl8VTwWZTSEplGEEtMJUCn8PP/uQcVUbUysUjTLRv+j2789UFFNiS3
++9twJ88/r8HFdU6wzJNxs1ORc+3/qmFN3+xOBUZUUnqv5fFvx5UCh0CDQkPlDWdLdykoP9PG8CX
NCZbnHs/g37/Thsg/97g/uOZi6y8GK4x22Lz/JtzShO9OMslIdhkn/khiW3xzXoX0BpFV2UfPAI2
ZhIM4OuQuU47PHoH4bExnF75t2/i3v8f7zP7kyZhsuz/ZmP942lIHKMc3HgAplfp+3EpmelombqL
SIg6Tj03iqN3C3pyjWE15kOWBjv0SgUKmma2DI4tmyhmybG3sZN3AGSV/j90Lazd/+wZMVMk4YpF
P7LD3z6jIo/MyoPevFFhMfeOvhTY5aRspIKd4hrMoxjkQ8LN8E7fcxYrr3Lh0DzRpEfTtkV5FRDe
d5MJLCVQ2xWbdSEfDiFnW2r3/oIllg/UBtUzEyOS1NVkKSngYTybncskxAVbjdM6ZzgFohaB1nPY
bkSL0Ql280vV76UtBBfuoJr+gr6LJQeZPUFkV90iKXpE/Hgd90h52DwOqOENpu1EwFjjQmbM8UNd
DRDQromwM7jtW8yC3rKW8Va76N15n2Cdv5XbZF9dlXICP7XWa5gcgokhhyZcX4zVklyATN1Od2VB
jVacQtM/AjgbxxfGaJNE/Jinga3IrzWUPWnNet4TPy8NKOLy2l1U4dkP3/r8YEB2A74LU/CVvLok
hWy+EIngVZ9G+VHsIMm4xZyypOLuS/w67OAE5LDknE1hbWEZTtYZEvAaJNOyU6+XMXowU/RSSPhP
FSPTdSSTp2y7L0ybmAnRkZ3/H3fnsdw4mm7bd7njgwp4M7gTEgS9FymJE4RcAiC8N09/FlSdN+2t
jpxWRHV2VaaopEjwx2f2Xjs5xaz8CKjq0IYt43e8VJmG0tF2yfQKHCAF3rARN8XwajQfzMqa9soN
nUKmWAsmacPzlPlttROZyopAqBYY5HwLdsIIDVxF3GIxDtDpptwopry76B2LflZyJ1OnneYIAEoT
G9/UnSscJxKyChXDh81TiIRZ0tko9zUNvpXdqjOB4dQSZZHaTMFFwD1G29SxO3UK8Dfz3qRiI2iI
+e08YQ9a4WRZiuYe8ZalOYq5xh+btUtZ2wqS4ZhPQ7P5rkL/3efWHOvYv5v+5fv//T8ah+aPJ+dP
da4ZJKlVhnmwqvg8lim4QHyUWBFL0F15FBPYfGxL7/E/vwuTKViIwsz/TFmlpnvKoD3Wwyzgk4CQ
jnGXuYioLbvhhSHsEK8UgUIOiqsZINXjHcN6fz/S92IrlqEJcVNXHiJl540FA/xlXq7ehpbgZz0s
f/0DFiBirXjBbJFFny+AjJwJ0TZvZxIZthkp34CtmUNrS7wqyqNKGThnLW6+CI8N4RDb4Aa74KXb
YNP9gjHXP9zJUdgPsTRlsd6bQEHoDsVXUTkHTWQnyibzZ7p0VD1qlUSYGfWInRf2foeJ0WDKK9xv
8NcnfFWPS/zrl0QeCU6nWNwKe++qMu3sEC/WDAcYXyi1TwbvsLFQdF685Op7yBanJu9qO+Nl9sFk
1efam2qY775gMWUl6n14qz7clR98dvEpRfkqU5dGePS2HaZJQFs9Qk4fd8i4CK4zRMwDfUL5nMW6
48vk+QYVEHQo8nKAyKdiQyENSmmXZsSgkp0FUQ6oNa4Rh44gispU7IpJNRRT717OW5cP4iEpiAdj
ECnheJTeQ4q7FlZbf2AnL3FK1PgyVO1Re5Dg7WwpPZ9bCeswyfFTvSdyCnuCbdSc+g3pr4DLTVKa
xv/PIaJdXPzqlPWlsvUopnHeBAcVdkdoIDkSl4I3LAFV5Jk0q9lj78Qb7ibNdYZmGpyqC1yPDpsk
MRC4hjlzlPjUkn1IfRzgsCrDyKmaelm2ON+jncWnUHFqZZatvFpceIArip3hwnAkuYqMFzb5RfQR
F3xZjA2bpikEMbeRY8h6NUWYUZfLaVJd3FoAvuDNKygO5l5aijBll8N9c48cTZ3lGTpx0508NU9p
uSEJKOsPA+OQAR1BdwukclVxE+6MpbTVR466uKJ87mAq9d4lHAYnMqrHgIsiOLeyx1H3X++Ev/mE
I6thNsqvNM4/7b4U/d66rVoHXETTHNGl+1KAwquOJaTovbTwLjW29wizMmYzjaR6PC7QJ+CbXFrp
VUmnvOToXw27ff3ns+eXOJjx6NGpxVR6eoi41k936ERtfV/hFrOqwsvdO4jtBS28BV2u2FrOsA6H
J7xkGTkh6AiIXm2cABsSvvirNjcn+UNLbhLAjjUWo/zQb3o7gaPwoHSIiQVQM+QeJ7NixdRvqdnZ
U7loF8rfq9//b9Uj/TIa/fwRKLopenSZke9Pr20VksfpV6aPIegt9aRJK4jcMHNbTuCY+v1wuFvJ
OqoMqLuy8Gi+lZvyifTmpBHm0kqYJ3B+yTxjR3AV90X+yk4cyOjoL77baNjw+5kan8eGtovw4ysL
lbn3FrmADy4mpHpoI2cP6bmpLkmuFbkx++cBQpqESnidNgcSfYLkGPXP/GbJVpKDglC7yrjmrwTQ
tfJUq5xeoZcbLtLw0tX5LDv2nxCIhKEZbWqwVxetf7tLJugKcyq9WCTPwqWBHDKRifRzFw06gg27
M+ELo9E8II7jFjxbc4XxXbpJoa7ECgRH86gPCPsWsWu3yrJHlhgv/XbqgQ30iWT49/Yto9BT1ukr
TMZayFz/Gc0lyiJ19/d9y28e/7VvGdcXGpgt3RrbIk2hPv7atxh/GSIzHR1LLh+/T+jpV6HeuKNA
pket/otQjz9icU4LxLoeQe4falyt33l4v/vRtZ8KD7irQuzKPnYwNCXyCQu4+8EvGnJu/HMwdhij
FQ7/qehLqMvM4JCIInqNul1OedvbMvdH6XEwt8xDyAKC/NSyEQ/jvTvA7n/Tq3cmJnCWJaQrSP/I
b607FVAh+V4kaNRrJnT1SSaXonv3HfeAlKhVJz0OiO1e3LkUgzEttdb35/aYPDHJ507o504GERVc
UD8zOnKhhLV133uNLevnQLdbBLliQBknTNq5iD3XdikRcRsqs7xfqvpBKB+DaM6UrHxpHijEO33W
vCfv/rtlTaw3/TpUj4iIylvybMh4ULApQmU8l+HVM5eZ/8VEhpDZ0QkLiM65YhKg1TNc6bjBY6Kl
xNWpH9AOeaBRxAF9LUOwHGfLaFrRH0aTZwS7RXM3Hiym+GAwE8FHPZGwJ20jcR7dV9G6zxcuHBmI
mEyqYK6gX9TY4rAv4WHBplO2jbjSN7Rx3C5GHEV95Nc7TyHif1OMGliaGZ3OEuzR8Yb497zaGi9R
vJZeYGZg87/fV5Jh1+2THD7n1m0Y5qr1ZpgH9En1OT+XZ+QUYA/wWgo+AbRMf7YpfcjdjMaLg/SA
YIEtUYGSCXTAQiSBLkOXT//uQwRjPTMA7qMiu8fv7sO/CQcAP/zrIfLT478dIqw4R4EO2vZPQ/+3
I2Q8CnRdVCkQ+Uvp9787QsaVJNQ/i1mkNS4Nvm5Apb8sjpwxOpIB/+dy9A+8fspvMQDfPXGdRcH3
Q4dUZG6oDR2xE0zm65OywTNjnYvNYBOKNjOfvRX1LD3FOLFzudjrI1d3T3MCEj+bpnjVmhjnm7Ti
c2v6c827NNz0VKb4/TYMltygTi75X8XMRnLPtcclOSDGhazZpf5MA0+Mlh3NAcNvptyDRBCh04rz
rFgADTP25Ij5KmH3eDx4NuWLOjbvqHzHpKEtYcg86XHUIKwl/wang5ZDYdzni5QxjPvAy/tc8gpg
IDFewNEnngxuUnD0weoNa1GZ6x1qQ2r/h9J/yBmyOEU7L575NyJkVG+PPL6qtolywPFICH0FLECc
xr1N6Jl7hbwfAHoiQppEuyR45t9qHWUKUVKckWhEyrlJ9islTcERUDBoBXYVdg6eriQlAxx0y0Rh
/t+hTcBl3ubwqO32QGAACTKhvuDrYmtFjpRf7kyKSnJgGJEz6CAuejqmFCh2ofDloKLhLd2Nl5gM
s4H9aU2kl3LANDmOWgK8WvWxOkTY4VhHqvJNJPYJvJA+QwCFvzK0MJORH7aSH/zoA25q/2kdxzTe
44KuFFqED5lZKUdaS0GvIq2CBtEyL8bdL3P6nzrtSIou3c2FeghXuVqsgBWRkqKgLer4CRUTVdY6
E1c1oxhLcRYVTGUNyUxNqAFBK92MCizqbWnbwnAmll3HPsqtgbeNo5VAcQtQ1qRpIMHSwtRH1Dcs
66vyIIuPonzoTMgru/SZs7LZDdLeQ0tFqJWloxsB8jitTp3nROKsytfY+LEXPgd3u2RyQgSXsndT
dgGe85qYH9CfGp6ul7GYR6ijIrvS+Z9G2+WpBz1xNGt9f5UD3udNSVa7fJbqqw8WU6+PPuYtqztF
6KuFEcHtGNaa94rRunRSMrCXtgEompQCej+N45lD14uESUoMo74w0nVKgRrsfP2oqktMHl3k4St8
J74lZnTOCB1IVctlJBs7/XItuJAgbawE+S1n78DqmVU04d7/9gPcwFqEzIIz9b9UgZRhvzvAf3j8
twOc7BbpczMq/rBkheOCN4Ri79cCkCku/m6FOnAMu/3h9GYhi5bTtPhjsln/ZHBtfI6Ev588jbWr
wqxeI0FmVIZyV/r+9FZdz0TyIAE8JQTTPX+Gd8I1UeDkQQVG7Atms9wZzRxPaLe/f3iO3ft7F9wV
uRjpERsg11h/tNm6xOIc/x60A47ddcXHR96W+SEcQK9SyxglgzyCnIZFKMwyaERvarqudwKY+WJW
RxgnOmOLt5STYdx2Bv70KmHx1sCa6Mc82LVkmnTroVi3OCiFZUTv4k9Bqi08wmOaY67aImrzFGaR
napH0K/alzg5358QbDOD4i5TQYElXtQO/AWadfE+r+9g2M9MXtLUqemfGpxd1yFFwok+0JbUKT5i
xAmIo60l/oSumRtrRkThupxLIOvDdebamr5qx1BLFxH9tg/t/gV3tHLfxMNez69aiFANiiolrpLU
c1FqphEm7Zbv9qDz6USgzhRPPBTF0hylj+VT620xtfPSO4D2Ycx3pMfks9o7s/ALMwcUR3BxScpg
UC2tde6NsuNNDA26nrY39C0lH+HdeNL2xoIenp86gACOMRLTJnOZWQe/chcTa8vMiWkC0C0iJFdJ
tUHE7rWYYSFtjkWeYzJvMNpryq44cLDfMlK8v5N3Xutk3eLR4bXoyBO779H+ZeXZ6K59dvKGY7Gv
u0n3nnp7ZioB1jBgMcxr9owG+ZpGhUPHQTz1qn2SLtDvq/c543a4uIMwRTOKlw2pTOltAOJWbrj1
ipPBtNzss7mcL1S7iFAgOvBh7gzk37kA0jdwKSjtkcc0yWjHEPOFwHzLJQc1fh+6WUvUJ9eo+IXe
nYd2x5b7680wPRJ3pObWxO8mnQl8i9RwsPcKV/58/DqU9NYBAhDJj9xOAccIwLND5WTC+sQkIxxJ
HgpgdWTsGrUTm3RGHUJzM9VXydjxoPQNhAwx0vqGWkX3Lrjpc6QFs6pf4tbjK7ldNsYUihxjfmE4
dh0Rh+OSWkaI2ZxlfVvggAcbgHoVkCkId/zyxl6xZsymMoJT2VbqRKV8ktv8+zmS2W8jmhJ5PeIL
z0EYAEQO8tpqQqaUE0JIY2UpGs99gRDLcNcR70FrPFRQllBATnWI9MZWO3J7DQ7dVd5wx2rAxXH/
eYWtamyUc/MknOHdgvjMqhm3biFahxgxxntvch2fT3PuFXu4GR+509CNEREa77IMuvkjaUmYJRJ3
UT0r1CoKpZb0ThOlk6lKG8M47n6s3IVZPg1DNY/Fgp/DltHvgpYUt6K7908kkmkrDxRRsawEvC7L
EO5sXs2a7tKbxOhCAhT3Zr/u/XnpHbRrezQGa+XeM8e7L+4GhNqcMq9n2Gm16U4W7aAfQCtRuXjL
Ol/47lVxb8kmhvfvKzjD9OdidGeCgbUEZ1jJTrRKOYNo3bzmS764k+QzaVfeqd7VF73SpsUjpERY
QuxZgrV7U97aK/WWiA2qekxe3WFtochClIElP3oNL8NjdUZjZZ7CBYfdToPOiAZ55T9o5/ANgVrO
7LeQdyQV0dbOCLPl2i4T+MiSP2826bUW5zU7cpuiedxdn6MHMk1O4HtpQCkvGwTKw948hick4UqA
j+oIfajRKYZI7d0lhNG+3a/scTwK3ZEBoEzQQCs1DW/wTsgA5jhTkLfqsXuuZ+5J96fdq7pieumY
K2XgBC55PV/85/6mPfokq7JjhLsKNJPRb3H2OcK8ppuXTxpWHuwrecFSy+FaC+Op/qAwAvPw2g1H
Zd0sBKofcglUZLziRd7qRx0ab085v0iJCPPh+THldbrMroRpKTuBvO70VRXszWCdVOAe38PuqREJ
FkLuEsiCZiez8tkz6ap3gicu1LlQwbPLjwlXlaSNCA8AXnJDovEwM9JmTjxGrgNb5jjmqNcMe0QI
kemQvI0HxMCnFo6ooL5mIQkX+P17CNLSVNiI0UAbgxm2eRjMK6uoq9U/weWfiN0bRBzOB+SGyhOi
PQZ8PlH1nJcfUs3EZMp4D+IoyL6uY0NnE8NkmV8KDDVMgwNsdMnELhIsEqACQDLM0tE88ExSk4+T
aVNxSTdht4KiUMQ4/dQaxFA7ldRJQHM0AEouBIo82OM+gEY4y7PKmwYUg0oaOIO7aciAmCRPqC7m
ZjQzLxAKi5V5KYje0ndFyLwxg6n0yH9rOU8MxRTsa/nfje6nRjKxreCtsfDs/JfKEAftbyrDHx//
rTIkiQjDDhIG3pKfQT4qsjtcOboGYm+cF3xt7scOHosPBSAuIsaEP5aHGpoGE+/836Xjn5SHOPF/
Wlt8lofkhYMGYlTAFvvH8rDh7/f6oOhXyRsDnuItnUHIYkffiyvKvZSWb7yaKNsyktzEjzz84iZv
g/ROGQiXC1sNXxLfz/C6qmYNwcvrp81BvWBQN6Y1gOfuLBcOlGj1/pgZr6MJTQKzfGVbX2WknHD7
a2d+NwnMqWcQLNg7zQDXD4tqd/ZDZ1ha6ATse76tAY0Pi6jqp0QXQcYUC4caFR5YOoMFGD150Yce
H5ADlOEXGk/oYDBemgMwq3R4lh4YREiibZFP9JDviP7Ax0GQ2qgIgHolENo8gQATil90SObN2N4S
jy3FlJ5vNHwQAqH6gXi7U0xUYxxIRCKw90auHLdA5YkwEjAlwasVLOCvqRomi/TGaECpHvTmVtOK
D/etDGK3ncM3EQuyUbDPMV30LpQ5lA3s5EgMEucUC/TXtNVC+NGB1GPipoO+MJj5L5HZWTR5GFfS
I+4qMqgkbUPWjZ0Th4ChgUnjhMczH6DGoAiBqxoxG0T3GMbrEubehnqF2iPzb2P2rS1PR7hwsRIf
zEV7FgR9lxnk5UwDuRnfbl5UBsEuDGlifMvmjdd2Wh76M+04PyNzCwGW4YpxZix+Icib/4rYwqLf
SyVtqTAzztcQcUbW4kCx3+QLUV1TEuDLAhI5KpS7PTAYJkaWaI+OLxiAbIl9GuoZZzAXEvtIaAzm
BdSbeAP/BAAXMCEk1zB/LZhIDg+8UUbloN6EMSiyxxYITshPHeDnfgJbsJq24KYaPGPShUkQODlG
muOWkwlFiKu4hotzoUvGQVrDnOGv54IvGVhp3LuO0CXvke3nT2wjo2ns6OggLe8S05637xGDGl4W
GmoL+FQw/xf31DDKcGBImiTrEqfSP5+cLDZ+Hor++vivJycIBJWO+pNJQis8zj6/jkVBILA3YSY5
blqVn0JPmJUq6NNwbZg/nJxIl02DSDyTsLm/7Y5/cnICYfj55ByfOmhYjc0P39H6SYvVFXLnDR7+
gabO3yJs5RkEbv3S91udsAB567cAqRs+vIkbAN4cXtrWA/DbKCgoEGci2M8wCnoglVGW2VrJyh4A
cinKz1pOBLKH+QpmeuSf8ox4VHzRRABIZJTLyrxDyRzF/qZG1DSoDOribCSCoAGVHDD/pj7RXzD5
f8D8PtVevnLBX0kYu1qemC/1x5q/ZBgwO9X0Xlk2FotR+lpW3hUMoW/JZ9cbsAqgVAlCSgNcbElp
PfijqDquGSO0+zTE+2h1r102D4QlkZ/xwawxSoxSJo0JXKQWS+hflkuZpmQkHfEJHjRpQQtYqcQX
+Er0lOVsOQtJWgcYLru7NE2IKpuUtFPNINKRuuKjEMv5NLago3V9/5gjx00j46Wvaj6aJc5K5sjA
DVp/VnfhrDcwxd+HL4qc2rxlCxp7crzTRkIo/uQ3KZIhERV45w9Olj6mYfpUs1wt+vKY+iH0V9rE
ViOsCfE7imFYm4DeU16bOzHidmi8VF4szC932jDAAwPhairvk+kREWq8XFwlfuyz+FJVyUOWaTsp
7eY8+5kG7dlPfUfQXhscarW5zcd+0d+4uc8wM/DNj7Iznorq4jPBu0cab6JBGJu+VaT0Y0CDP+/g
pWWDMs8hr9RqvEswwRWrtmVC3SHPcCEYGNlrhLuRVLV/8VHEDsWSFUxqBseRovN5/QcXhayPZ9WP
S95fHv/1KLL+YjdjKeAW/97xfncU8UcoMbFXo37UPh3UX4s4zhtmbkj+mQAybfwEtXwVp/JHijIq
Jj8nfCPe5Q82NPpYo/044vvxmY813tvLKUg8jGbS/8R9EfRuf29X9V1a6IV85baFDBD4riORbGNY
s1KdWsWbAt8VtWUgPjQIwmLjLA/0FM1ZhyTmcduX1I7P465q4Bid2XZk3hWBLWXKng/zijVvOB/t
X91h3Fs6ebqVkU7INP9nT46crF+KmM2ybGcgLHL3bgQAbNdne1ow1VrKdslxwdhG1o7sZqIeWLNN
KSHgRwuHahZyegbGy/8U2FlyM8LixKVuPJlUK/AXpfMI0f3uHf+NKk/6WdSL72bck6mSqnPnMuSf
al+tjq3UH1835CTsOkXtKL4g7hznO5XTGVO2Ef/mjxM9kYV2iKua0PJxrvwPHyduz/QoP36cfnn8
148TwggSYtlcfrY2vyw8NVkbywlWmp++zu96ovGGTwj25y1/tDJ9t/BUoKUjDLIU6pA/G5kr+m97
om8/uvJTmlkeBOTOAoNZARaGvlw4Jvo8F3ieGX7QZ8AGc7loaTTGJcyesEfSKNfAEBkTwz+51cmV
NgmaGLVs9wneYgfjhh9B9AHFzr2NbOBh5ByPhidgwOLIXaTWpeiFkshfGMfvfPNGeq+kdzQZdFgU
z3z8+mhuyGz22bT5TM6Rc8T9ksibhmmSzlyXz/ORhifybJacoXGmA8qMOSNWyXVixgb0cE705l7r
bmYeuDurwbkQjrRGHugxkgX7qSaf+B3WmNhZ1mx061ONJXxlOZW5bU86VTiJpyxH+Tr+Ota1/L1a
MCMzBINOsmCvSlsEt+xOd0ND5MpjK1XQjNRH0lfpmlrxY+R9+huRwkhXX1FXmgkI+TnNCTtBeNR0
LzpOdOlduCb3lWrTJAnxAsWhVDgC3Pihm8rFwsUf4m2p0HPHXHih0571NTEKpC1VBTNnZj1gfboJ
AtaUIwmpKEwA98wOuqfrrMrXVr5CMI1JswzP4HUy0PMT5dLugW1+DmrXjG5hG6v60qocuik22kn8
7qqv/Dy0aKB02HW+xfCmcU+Vc50dHDhPxDO2cgOjjVs0m5v0BhlUi22A/YiclZi9ayY+5B7XhBNP
6dQq85HuFpEHfiHG0gB3+F7M96jPmNXYGmBR78JlxzhKonjgNa6xyd1XHTWmTPTP5n5/YifqRS+V
/ozkrehWSKizdJdiySScKYNBe7dj9z1tZo00K+UJKukHn/y2tanPgmmRnZXhKGb58yCIUyBFGmsJ
6cAu9r6Qw6lej36XCaiCydkTnquKxBxbYvuTdEC0b1bmjFUXMkENo+e+EZjQ1rawNOuDJNkesRqP
DA98BHHGXqwujAvYztNOjbkhdHVqCUafHQ1haIgikQZsuXZbpqJoAmgQ+Ye+EDkAA1C6Mjd7pTtk
0kvf/8nYJt9ZV56Gsx9sIGzTxK3NC3xgPd4RPIfuFdldtzRBpJbFKUkJyxxnF3x6mV3wa0L+3tiJ
jv1f88hveOWOjFxo4+ZwBDraKsiOSSaBH8SGGZq7MVUufr/oGOsp8CrIGiH27459aIj+ljv+K4PG
KXwsEHU0P8BuyP3+5/aPbolD+6ebxM+P/3aTGFE2aEERfZJAYVLOfW3/uH9QBKh4e756Wr/dIwx0
cwqkaxmnjigxp/t2j2BsJ6LOxT77t1XoD0ou+AS/1Fw//OTGCMj7rubq08hr9EBqgasAFPXGcUXh
GMQDkOUnHFlucoiPSjpxxSUMiIY7A4O18dD3bB12v4gi2b0h3AYXz2WLNoVvAm2RC5LrkI+Hm584
uTmNE+HIQX3Plxy3NRnfKGG4t3DJxujLyQ7chlzK2GepYAImvuqKWw2HfwY5DPS+iQDiAzkGYxV4
G7cq3e45s7kz3J8Kdr9nQ7TjhWzNSLaic4neGRYNgz7xNiV0kYroppMln4Q6nMYcQCxyfY6mYsxn
yp3oMJ7p/LziajzlkysnJyA+tmeswfAx0p9CAuCT1s1Ceh4itca7Fh5Oiwx1BorJVbhylmrKU3fi
G3Cucbox+WJs5bOTCmYJ85iG/dZt7Ci5c/SiI0afk39yLdC0cGT6iN3kBwl/38w7khgxNz+AnMy8
uRXNMeP2b7rAqvPMmhMXrqdPFYP6FU3S5DPtIGS/xzlePhN1UOGs6UjInfQPK0IOQNMm3P8ORnEI
6x1nZ7sOq20gzD12cK25ZfmVYiRyehkCdILLiUSU6bhpbOKDp18ojrt4B99LCRZ8N0Bd/Brw43eY
CGV/k/s33iZrURkvvNf6hcsneuLYogyAZjQAIDM/9XcEHDNTYB7Hu0t6gUmWVYzwg7eBQVj8rmDP
oCnnjitP7qPJ42KiV7xxYP2bC1e6KolynjHQ6P7jyPmHwpXei/LvxzPpl8d/PZPMv5DxWpjdUFP8
J2z365mE0X7sIjhbCMrBD0c1/PVQEv/iLxEtmr3/4Eq+HUriX6A4LdM0Oej+nlb9waGkaL8Wrsyh
sB98BgBxPI4jq+8OpTCMglSz7vWqg2BuauoxLPydCdVNwLcbd/mDFGN/93ddtb0b3K4L/cIpi3TA
BYMUSxOzr47VEL9XOeqvUebLPLiDMdIwNTl4WFpSRkEDo6sSp8mwLMcBTpLfnzrL4PNdYhkRkL7O
mPbqXb83y57wO+TuA9jcQfJfrTzoJ3cAfKpyD200dYKhfFiMmD25P3XF3oWF14TmviftDjFt69m1
VS+8wCCzjOlIUxdzLXfSsFiPEX0Dz88atPe8I02zmdbRiyqwX+tiDfoJk3IWKBBP0BSS0m2RqnZX
09B+1aejkd/o6y29p78WpFuCvvBpmEEz5JuTZgbTRMFCB+qCRZsTu/uqJmIFJJg3b9gAIsp/TuTE
7iNHfiLXMWpnmngrKI0ZkMvYBw+BsIrcXVpsk3rTSds4wLJ0sDiUVByKjiQuW2HKOGzk/2mOh8tA
x2cR4ReK0T4LG8sAnjr32cxWzphpJs8rfoIOYn93jnWmTnU3r307N5eesAr6XWsupMQWkp3pdQQL
1XZtrgRtRxa6KIGCX8X5RWPbrckQt7RpjTZE26qg6duVEjwUOorBrZa9c06Z5tIiSl7tHmPjkPj+
S2LtelxeEVrBF+HGD5eHN9Vd5cU2qBiSVzPMCuFDnZPhS8bmU6TvTVyPie1Z6HnoQcanaSpfpH5b
s4CMSEwl1bleZNKL5k2z8C1IRx1elb/p+qKoT3esqxLTNaDkSbDX5IeSbGGKeGEiYdcbDrp1DVNW
GzM8idorgIhYOXsIueMMtWc6k5hX5pFsI4lRzyXX/LCR61mGcNm173u5a69RDutU3abWpukelYn3
WGHwimBsCvnc7ZCR7EPli5xDYh0JOnXxFEJ11YOJ1ly14IExW5bNQ3frkfLXaWfVX2vic9w7er+O
QchW6irNeEH6ucA6F62e7G3gTLH/DmdeaScMghUH61UvLJVqX/dnFRVKfFIQNegDkpxNnRI6amuo
51MZynv0UNQX7rSe/O4Hq9ZEh8F1vR81ENlMSq4qqp0ciQcvYvEUtbaaJ8pEKVBI+e4eBi2ki6oH
VhYruIo8Jyx551CrexArvA5WhahR6wLkIVKMeDxDuymNvPD7QxAIX8SU4GHSDfj4yd61xBovy9F5
zAd0B3PZF+HNqnDbs4sewQsdBssSur9V9UgAqiTYNTExo/diDZo6rcf0H7gd/+Y70jgKGR3SBtOU
/75eln47Svnh8V/vSOMoRfvcwPwtMqQA/3pHIl1OQxnOjef/zUu+3pHwmDB/kcY72ciAGTfP38pk
CnLLMCSAV58M6T+ZTI5F8I+DyTE7TxxvfDhkINH8eD/6llXUw4RoFlFxjgkrgscIWLTdf3ff/s00
7zdI6h//sp/2Md+Cj1hH5+z3kJ9bC1FcSaMYhUzomFhQ1LxQHZBKpHq6CFFqjMaw4TbSmJQx/omp
ZIcO91FGRXEYHtoTWQsbVpXDNnhSLvIEQ8RFu1Bx/fNzV3Xe4V9eKWb5GN3glnGZ/GTSE1uvGhq1
xqZTkJr5SLcQdQ65JElH8A064JFMQ/QUil7SoGjrxcEezHkEdcBKLzLmt4RQpgH/b7NMOPZz69y2
CwPj7mRYLP2imKZgBO84wBVhfUfXSeymXbVf6nDXIkEzzskbSXiqurqjtKNV5yUzWG6k1hqNaMCm
JRbEOVp4Fa/rMO3m93YDs9GBj++bXzDxU1M0yFUU9eWuXgTMyom2ZIw2aaSJBxq7raVz5k3Le24P
/gLVGanOOpnoRvZc3ddh4Cj1s3/Rx+iOeBXL4iwy/BUyerT1BDtc65P0EK7Nq1tgR99TNwAQUArw
9MJWE3p0mxOdp63u6ryeaTjASYTvy2clNGeKdkQGqbXEe0IQZESjBEdPKt/w0Iz5wjKDFdcythJu
Wm34IBlVbPc9lhdZJZJiCocHSnHikvltq8PUg4ANqlOapF862YbSvQPlLEdQnhE/jUSt99F8/AGL
QQWJTKQqES5M6UhbNm4eLc9j9EqzQemQ83aA0ZVG7SYC/8Qh2jqjgGdMlLNvtw32gi0/5QyNrWLT
79G1Ka18aA5o/5Bv0jExa2PdjuBgtCMZe9xIbOAaEyLMKENkYBWTdiaCRyY+l2juMa4ro3005vw+
OjHmVZ8Cy9y90aNZtLCeN+OBJdVgfF9IiNIiC2onyb9h/sQIC6VaAfIomLNeRCNBflrMyl1xl2jh
LZZQCSPQ6qiZ2147xg3DFSdtkV8wSax5gOeMU7A1VoN4wfegSWTWlyLDCDZEytFzjbJXeeG6S+5p
kX9IS1g9DwV5tSJRB0zsLHde5+vc7hi4KNgk2Qf0Z0Vdid0hENl2etfAXTDRbI6aumKsKLmbMJky
muENDhi6kn2LdVldCM9wBPxwzT+0n7xA/Mws8nM0pCUyV5JHSJCKPrhnWfLbUL0HhLYPL0zZmvuW
BCt8zahAUI8itBCuoxhVgdzGk0HQxbehqMPzbc0raOXx9E1+IMRYdNy12ay6cTCAopoWT2XpAnYZ
2wCC6LlibnFBJPGarjcmdlJ/uFCl9bGxBxIamqOOgv7ZipaWwbHJnNh9q+g2mQ9b6mvIOEs7ktHb
n+rplQhrPpD3Tb0buVDRnKNkHFBL7za7GMIhVuOE4YZQzUfugCtaihj7Hbs94wN60BZNAycMEzuh
Ronp31DE8WXYYm/MzphdE53JbJp/iQjGxBKHXZbZI/+wfZ5gX4Xf07xI5YdrLRqgKPQUzCj+fhzP
luFbGr/znfQLzwu5B8kRXrvKRsfJjJdvfK/SG3qOgJ+u25Up8ChbCKYr3hG9OwCV6hmfRthXWBIF
1jANJWSu5cEc5SN2junORcKMXDa1VlQvjPNUhRiLFScp80SaaaYv5HKxciJsvF+MsE+ZazeU/uV1
CXkqIzF6NCH8N6onw7OfO2Xd/Onx39Ul3PKRRVBo0IB/q0ngllMCWcjtkMWNVrPvaxKMtKIGBA8e
3iix+1qTUK4gsxhvj5YxOmL/iOj5+WP9cq/97mlbP3XJplDeRS+F6cmG5R6d1JRFySlDSpC4TjvM
9bP/BTuVmJ4t8TwwcwYEMUw0wW6hq/GVnmVba/TkmKewi/nPzNJcaRECr5YV7jUlkAfCl4Q1yvc6
BYbSk3xhI7kKmLtJBB6AhYS6vDDxEnxxM8d4DD4SO3ur1+VL/mKdCEudVxvCkxbKor+Vp1DknruA
+Cst0E241Q6bg4miW1mQVQUr99zO61s918h0mDb5LPSW+QW9BA7bTIP4CwYLBfZcCaeRhWgP0Jr0
runYLvBkKYz+qIwsB4jnu1o56NVCPlEsetJzhQBeOzaH8r4NCZmZcu6PwerYwzC23YNkyg3PLGyI
Yvx0hr9BQQdHc9S6sUxqGxuOteg5MXeUGS8Uj8GEmyPg32E2K555TIdezuJTuZCPxj56L/UHw1xo
0XTkNjAZUKfEccHSQx9svvAhBoPJvDIgHc6OluK7tvNWgMqaDbqzTU2oum73N3bGRNzmyhaaZBcz
wXTcD2FNvaDso7foVfZ3HHxGOd6SwGJk5Zek/AKsuPTeEhFnhDwjDaC8TzpiA3tb21oEjKVvgJRn
Yepwm0uuxczUNh0EaqRnkLaFYof1Lg1eUxOpCzm7KPncjW6sQvVCq4kgkg0fFmvWF0SNdvRyNSOC
fcGT0DaitjGT+ow3bhgwoHh2tlNC5plPPpo57j41NjfZlqY5k4ZnSERlzT7E5jTkH7M6YnH7X+7O
a7ltbFvXr3Ie4GAVcrglAYI5iEHhBmUFAyQyiPz055vy7m3Z3adX9W1X9fKyJZFiwphj/OMPUPE4
Xkz1TZtC5YGMnZ6bo56e9WBmAzXsCtoMhSwHOpfaC1E2fGrNXNaPd45yXknAC4BFXE0ODoBjGzUT
035wugeKL8FqKXTy3IujfYKLgrlIMIXmS1b9PuoEIhlgo2nwxmMw6neg3U4IDuv3jM4KYKVYEX7n
IAYxthIrzmt1aVXXJAg+hZcIfEMvHgzS3CbXVkC7wFHxsJLk+1udHziBhC1bRVuAIQZsAeHG2N+f
B7V0IUHWNHm1vjU61DSIRoeJpWzGoZnizissKtQtIYLyCUeKY7M3aNkRD5r24MVPIOiQqpDBD3AJ
wKUncBHpbAmLP2C1KqKe5FkIvc9KFlK1v3aTyv5QeBMQtaf9Q8zL9MollDnvvDnm/eNzAvi3Ln3g
0HE9ODAnHFP7r8wA9ue/AqwcG7/e/suxweLGxnr0f0ydvxwc8GvIQ8JRgRAjsWj64+CAK22ToQ4t
gFykPwmhWQJxaDB5a7LOrf4JvKqLCfL3cfbLA//0QvsCr9ZBDeHPSocla8gY4i479+wtJgOmqdZq
gq2NIASwA2KFiJsCHQ87IPaWYjtAz0QqAbdzBAWVsnDFwJLQRBMP9YpWSaz/gU5M9BFCBA1XVQNo
3aQ0ZTUXgmA003VFj92BTx8rIzKNWUySMMDjsOzrtAjXwfiaG5uCuB00fumkJ+d63oerIl8bykpp
N6NzsbCiLLF+WkAmYNWJ8N+gKF2IUGZVBXWxp7hsBOPA4xk57BHS/XVYhyjaVMYOwGDRtxJ0HHQ7
CN9Z6Qp2wLDhGKzZfDSshMoF4K9RPA3BmmpYNgsVZtrbDhvVcMoDphhy90w0fL8u56RyY3MQVw9D
uueLgrFNT514A6Rd9FHkv3oNoe3shbl5uRwX/dH++Lwv1lYAxoL7sKOr1XlJHRe+OCyGonRfq2dd
mCAQJUPnvoeSAJ0A8sFV7aaR9sI41BOmpLn761SlVH4MHUOIyubk5sofNjkS1KJhhZbRYPQj0ZFg
FTPE6OZ6yuINJloK0S8rRZ8pfkiApERw4pzPsd/tiVwFY1Zrd3K/eUo/WcLgxrJIue0IdFeKpYW8
yK0n1hnnWKbFbzku+ZYLcGywwQ48yXHljhSHOaqlHmeHxzAYZ1nm5TCbLbwnhLEXBMlw0eHFdRoS
DVZDPjH34yZ3O3MBgxl8YHgoV/HOiFfqI2Y2ZF/d5Qu7MrZyuYnz6FQ91ZlfoO5xzvV1UTO/1ivV
4iXHSHfdlH5BjC0EgXNDcs/a2PAucrLh/c2GLgsjZIxvvfksUs1pJMSIPWobmB4J0CHk83R1s7NN
k3cr7K5dgitnOpN5BDeFzzCc/yZ7GJOnJqSfOUyut1V383ilCn2TIP0CzpiLs9+yGldh0QmJnoPK
bl8iSVkwCsDz5qikno/1BTKsSMEbK1qoBediR6G+8z8OCHy1Y+WIWtwJOUg2kPQF4aBWOcF4sxie
ZzWfYhH3nTw0x2EdCem3zAhbTIdjNj6DCHU79Fj/8gIv6InQtECkhKfj32zQCMCjg/5Tgf/19l8L
vAEgKMO/FHl0v+CVFHGVAq5rP+r/LyWeWYJSDpCoAo8xUfwxG1D9oYlBCpN/uOX8o9lA1f9MCeT0
+fnQxdn2dYMWGHliBInUi8mZAs5/PUSli8QatmU5Ha0FV5K0WSAPieYFHhdubpO7dWSC5rups2fC
5ycDWNmYTZCy1LHwhblyhbRFzwGnBGILd557/JXJdNWz1849DXhKuNRKoHIY6lVe1h65J+WzZ1Rf
aFVCEcXOnXDntNc1MzfcgCI/wMNiSc8uWKXkSQVLOXKihSiEn7pBjGpJ//Bgf1FcK2wmkGI6S6pn
Igx8fHo6ym3/3h+Hlx0/wdqPP2GE8Q14BykXDpyyYWuOJ+12Kqoj+KCeNn4EgQvQUXP8qp7UO/TS
9UQm6/bq015boKrmHJLZ55NS3uXi9Yo2d5gn5hwkCx4CBZ22YkqplrCCFs8J9eMOfW/AWE6N0jht
Ik4dEsNGiOXOC1wC3UVjgo4G1EU90WLC0twL4GrUV+htVdh3YDWlL2q4c0HqbSqrMseGf1nMh5tv
kY6D9ChZFpg8clCGa5NTE+oZxwCvGJxWoDVEPt2ecsk6HXyqgCVQjt1EC9YARbATKIXmGsVwW015
eSU4gSVuxvh7DMB8xM8i2uVHjOtRVx/u2n6EKveZT3CH8z0rlnXr0jJjzbHIPMNB4n7g50BjKEhS
P6f68BXteuRMt/ZIbo1z/AZXAiCOlRgK4hLFkk9ZullHqARx6FKnlPHAr+P3Yr53V4BjFjj0hDwa
8WmTX27tY8UrdK+8f28to34RSoWJPe0jsVjW3zerosj8Wsv+4vZ/1DL7P4IQLiwVcGn4UZX+aFft
/0AsFt9DvyISt36yATT7Pwq7INk22dMjhxG2+/9Ty7AsBvYw8flxIJ+yuPlHtcw2fq9lxHnJmgr5
XDw8w/gTG0BJq8iOufQGlO017rsERRJInbfjVL87xzAEfNNDE2s5ewAUJGWiXubCu7Lwo3iZfZcu
OI80DtGE8TK54f+oIHKRiK2ljknA5wRMTVgCds1WIjMpnGB6v4gvyhNOtTkmoFg2TuxlOTmFHhtt
/LpKfBOm/e1k2muTfCJHmibA4/GpTnaoKSDo3Gf862YCItKM0s0gnqs/f5sTrSppYVpchbBkJ7fw
zRzPKX1uY20Ro2BAY3/DhIfuaMVF15CiZBevOqg/YV2lk5O51TIns7M8hN0a/UyU7mI666akkEIH
ZfI3hn7Vk8AyaVl72kbh2saNX1JcOlg1spFsKsu4RN0ygT+0YPkNhSlvFvSvdJJOU/CiYfuCqX3t
2vVJfqcjQtOH4DDxjE1yqV6tzFVQkJVBhDiyBpVHFeKcbF2Z1F0wkUl5v06Cfm6X63pRr1sCxcdF
Lm8aGztQ/MmIkMf46IIv/w07DZIdk0lVOhPFwaML20VIUnc/UiQWCbUeYdx+upv3TdTTRkNiHbxW
fx/BOy8WZ9IuUIB+kQHsDPs9KyExsg6zWZmUlTUP58niJkvTHBU8gum+9Yz3MXyT8e1njSZQfHZE
QuDY1uHWxh/epKzHcDZ1zNJ6Z46Ussvcm+bKybwZkRhMh+SiIR+Pxnl3Ud4E9TmeSMD+9z0xMMv7
tiFWoF87O3tzL7opg7gKRtNHiBbfCUAEvIKuZSFjJ7XFNHGwQ5s4MRy/SebhiigcPoX4HokwNpun
NBhXeTqQeEgZTjwVTpwE72oWlPM+25vl062B7/Ihc3ZewerR7rFxQMvAeXkvq4AtA/wRuHLXA8JT
7O2nwOZyucrDcRZhKD8ETx0NLx80CYKKYuG3fK0RqiLNcUAYavB3QwUtTypXN68zW5awP12n2SWG
ABdhSecWXXCdcJigGdVv+S7OznaHc2RPDNn1zp6o7/H6uOmr2FDmjRqeA4LiFJ3m9VqTNHGbR3g2
3B0yWsGbOpi+dai+xCQ85Ljd4vcmR1sZsURCEGjDFR9vm+faPg2WV7QwbNNFqKxipFftpc2XrX3q
WSwUpQ+bz7VKc4cUY8Q3apJ+1Nip4HSbLqWt6dpOtkTeWjxUuu2O+oDNCNGgtfOhq9Gsv23simDc
5MZnT0f7ynv3ODqH4Dnc1LpwtHKjIPcN/DiODhEQxMjt24ThdloOxxqnuUgkiHlSI4H6wd82ZuRk
QGv71sNEciDmOH5/kbTbYrS0deLJq+jSawNeGTsdekMRWV6D8fTYPTX+OA8W+iLQ9EvAK8InJqGj
gthgwlfs3Z7Eh4ueTM3s2ZElfwS3a/Nt3PgBKWfsTdEVc+G2o+XBP4fLnMDpnMS85OwMDWvLrsqI
HsmcbeBsOIQXVljhXO5dSL5mARNkUqAiI7B4F9cNa2aH60xa5uawD2GE5LYfBGIs9MNhluTYs+Bz
DqyUPUK+eZTWifaQEJSRO/ZBCFHp9VJhXKqS10utM9Dn58c2b9iSGa76Wq5bT5lixIrd4mt10GfF
5Q3Gefd89Skw+uL2CF3HUwbGJ2JDMBR1L1gF3B+TD1y08x2EaBv6Cu7TlRsv0oXUe8Nbvi7X5GLE
taeJBFxGw5RXBeq7V+ydlbNVF/dZ3OIbYi2n2HsZ4sfQASxM1AdoeKd4x+zaFc7h05DUozSfPAaE
oE6U70rm8WghSDK94efrDesj9h7MnPcnoHMAxaX02JyrY/Bcr1pkPlMbp3fMr5b3hXOpXvLC7WrW
1tMUcB0hEmAmBKBN9VJtuftxWUA/Y7EJdjmCyePhau8Lotl5ZFhWFODD+VTa0iqyCpuUJ3qkhZ7i
9eqNHgG8JesimkMM+3GSYPtvslMyzrA4g3IZxRFusZaOMz3BIUQ6ct0xbeLsc1t0ZT5FlRnHRzNd
hViOREqIaChYy2zELIweTT58rKAwRpFw92YE1W8L23LLccoqHATEAN+NgsWo2Ut1UyAhIHAF4s7S
vG3E3bH3qttia1BCwnSnQgmTXRaSw5H7NCGk9wC7JW6N9Ngi8D2vHgBWWPeJAJu7ihDcXFSsGLJl
l+BhyaGgz6GtXo+owfp9a561ajsow1QGHa74UJVV+UgWzKo1S9GgS4ImBOt0csN1s8Hjp9HLy43k
167OFhanaxjJLgM4wG9syA+q0s2UaheCibAGuE1iPKYmhj5pt5AkIk/aW88yLmY8qudkHfikFgju
mQwP9qX+CLOJ2cxwoLHn7TcH9/1yimj7ETcaah4kB55mvuv9+Jgd2heyvKhwDPowYyeF38zlE/D8
mg3qfYa1UjRP3eExCNBxYLMyb7RJ9VBsx+noW2dCGM8wziIycqeC4OjhTn/IPLX2Kpbx4DPJshqn
2YV5iN9gsSx204VyabdyNtmCvovVAEvznld7ZDAax0MuX/D8AFrQwpkVzpzLbYWnsw7L8Pqk3qkH
Zo0YVoIiUSTq4wj9l5NPR9QpGfn8nuu8EBK5NI6VeRrb1sLe3VPntQT5D0P9OB6Hewh1miIbAf1c
0dKCJFZYgqT6/Zk3PC8JEFL4Fn6nsC65+sfn1khJNO5nimCLLLqVzWU5s70W36UMuld33/6LhwDZ
Ab/Do9eC2gSI8F+GALRnvw0Bf779H0MAonINKhUSiM+WXbCS/hgCiMoiDver7y/NP76hRB0K9hWK
cnSf/9v8M00oign8YQoB6z9s/n9XJ0A3xj0Y1QQOoILhLEaDL0h1r2Z3tXa6O/3qTjD1AwwMWsJ0
Y8hEPz4H/393bsCXX1Dxz99l8EzxTQYK0hhovv6uTtYkuQ6q+5IeoE5u02wXehh7fdAcgztS1UeI
xnM2S+Ux+qGn/P//btjSf/XbhYwW4S8v2u+YvByF1n2QMLgJZT/oypOebIrkwSBnkGvpobORD03z
75HG3sgNDhTw7SB7Yf5m44k4oFSwNybzUAua/lZ31TxepQTYcc6zgQppy/SWOCmOZfRXJpA6vAoo
z7U+J3NlPNkX3ZxlhucYRCqqz8Xda1LaKV8dXlPlDLsAD5SYkpn0mIPhwZUCEbQIDMA2r6ANlSeB
wKINaYj0hj89p7m1iCZB70TPZUdsGuFUMZbdVKSosyDzoUSN2lzS/aGjp1sOAwDOHJc7/I+d4jnE
iy/YSvqb1m/DZpa1cz0+dMaLhBklFGhs+dYGrvORi1UcwrQGr38s1YvdLTFhaG1k0k7lkFcN5jL0
2QLY1/G6AZpVaB6y5sMyD0Gr764VGbXpFOq2Z6ffpLiE6nQB7boTCChlXmg4jFvvZca6sodYczAH
cCuc/FOotCKipCdyJCIlZm43azmqp7r9xDdQ9hsp8wYhTcICWsf7xJXsSTxs2OyCR9nfWjYMAEad
BSq/zOmqEhE0aR5szNOMGSYzaULFnCjyWoBlpBtH5aROvknEwYykUm7o6rEaGd+Rk00HWlc7cdtZ
rXsOkW/Zrq3myCrRLAbuyQlY05LLgps/R5AQTTqlW17yeX3dR8pshJIe7XQpc/W9rC5zy+Wh6Kmn
MRg6C6ZsNZjKvirP4zuZVJMGB5rMK+7zLPLoQw3PIrmMvao9G0DthwkBuvFFHTZQ5SoyukYyWbzs
7naiSfDSh1I79eQIELJI0loBTQu6F6tal1N4qN305QYHPCYrZE2QtLktgSVndMuza+uGwyI6RQtt
cS09Y6Fus3XLwT3XrhhLLDIMA1nDetqm8wNfcybNhZi0mbOVyTkmE+so+Uj3EK7k05xuEhcXL9qC
foWw3Gpwz8brZnSQzkE9yvXz8N689RXUAixTJ/Urq3OeNMct092sZGP0Vn83n9rcZ/u7xqS0gdCP
hPOUhwREezZiyG6i7gfyTU3Yobd5sNasmSHizNyM0VzxLM88De/sf6PX/hGPMhG+5vFQer+2mXmv
JI9gS7ZqyDnbknCiXXdh/sDLYzLoeffzSFyel+Ln+sEyqcAYzpwO+TkP5wOhe8Eqkl9Zf5dc8XAu
ZQyMy4A1FSNvAJdQefSTfdLyER6fjDVEkO6hA5XrZw1AQXM9BHxI8m5dPUOkSCuMIMM3mjD4zosx
OrEbUWkIsYWcGGsDiQERrfMr3LA74T9w4QBnO2YY9vW3xruTBySijpxpAk8VHp0xasiU0FhlyQMf
i2oLX8Jql+UhKNbDG7zGhi1M9xEQGzdrzsor/TQ8/MIbznkxo2m1Hq1XgnjusBgXQzFp58EwSb9B
Xm/fE0IMTjE9j0sTIVIQ5s35RjSPf8PZAw6jyWJNv1QLq0vnbe3p5TRK1ycC8KgImQWZcv9oXDeG
X0ok8xDAMj4MT5iQAzW6tCEqBsb5Tr1747iQoL2Pm5Bh3Zga7Tfte5+s7sn6Ku/7gdfbpTO/ohJA
SAU583A9JVt8RGUmaJiDrGzkU5P5suJTxQcM756qta74mBSt0kN0DHy1c7mcYnPCimAymLM2mfFh
x11xmN7seTycg3je3dfJuLf1WXwZpVn5zSb94o1AX5JUT+rlJvnwaBeYsnGCkGUObP7iMNATtuOM
iF4+7H0SMac4q0p5FCbv6SmwaMJDMuvpcLVXSz9rN2OuX42TTKCH3ZFhKz9r6TuTiYNM5Dm5T5vb
yn5XiZEb/fbaPpr49VnAUkp96bddubsmD/HNc1RSDFcVXbwwbHpx7hhMT2H65J8xs/ESOKuuvISK
UkQRoBW6hfFbbc3UdI0ZtNqy4toQx8coc7fwLpkY5+EEtvdeXzcqbtNX+Y6s7ijosN7VoUOlnlrw
gQC43PC6ZfcGXqUgo8AtAl1HS0LuhMVnF0B9fYjO4HucRBGW+7gvo4Dr15W17rJFduaSmoJLQ2ci
yjcM3PbGTnByM9cJH8xz9aGukzkP5149p+1TxoFJ+KA5yRfSxtporOem6lxaSt+l73rt3SM8N2Fg
YLW0M14wV90RRrttTsQCDdUSq4r2IYeUWB96bFnmiqc/aX4wJ0mcB54rxwgqYwWLs8OROjzzBNV5
skyP8Y704Bt4gPVcA0JGyxFqM3Jr9qfpGTBozAmO+VagesSHcmu/Gd/BIqzrtHm/re6golv+qB4Y
prv3FAMLiKDsEcmVqjnS4Ice4qfC0j0Fa2npkICitYSgQ0nFP4wVJjkkJSoKDFt2arS6MpJ2qKGR
sWxigLdAuGZ6+S1z1W6mZSdnHW2+387JCxNYJmIlZ8Y7TMkOYzVc0V/4Q7d2d+ddfm8Q0jDYgVdF
PYCS/ym4fCO9c5Im38Z9kj5U3eQ+vAb9g40KC0/OFAO3mdzCjQrmksyYvkj1PZygtrk01kUxTzw9
xI3sT1PovYihOWNw+ul8WpS0dOkcoYuqGylawK1F04GD141d8T7rNuGV4KQPeAmCK05KngaNmmem
MC0BjIb4UQ6LYsmrzNIEw7eb6hN43/au8zCwChnyzbVT56GiTAoWJMIg58pAyTKscGW2HLXfiHqE
UZzs1wcNDW1zyKxv8GYH5TEYv5PgWMBYtpMFkUhxuuBxEJzMzXGB47GzRzMwJoHGxGaqrze4mcFx
j2SyQOfccbfjIZzv9uMrcLBVK1t2XEzjGKCV1QOMDYvPUcpVGWlYlAKXEiskMegZVyHUNTNBkieG
SnwgEZPaYicTccbl0iEYIAL3ePueAXArbSraj+NIImryTRDsa4I7YaJCp7jle4errba2BWFQOuM+
/cYMxQHvRib5VYbn3UZOahquBUP6zauueIHjoc5WjZnUuFkYwSYLQ8K2sw7nEQHg1HzSwqU5yjPo
X995GunIYk+da3AvMGclb8Ltt9J3R56D6PHRfFS52K18lsMeLtyoWF8lUkcTvC7fr9CndWycUB1A
kC6wYcWP0lW3bTdl8T4fb2/fh+i5KeppzigLblLje7AHN2cOvvY1fHxtsrrx5rI3SM1kk4yn5sg8
DkGifkEM8H+Da6Bdo9i6L6/qbry68YMKBrEY99K65Ffipbv/986ujIvYM5qk1hD3wEDH+PW3y/i/
ci3/7fZ/zK5k11gG9/iHySSz1R+zq5DYM4d+zaT4wrcydRFZLcsY5+g2t/plGc93WHAhLiKP8x/x
rbTfp9jfnrpY+3+dLK+3/DaMndEvG9NNb0suayxS+PsgAmqyN0iJw7DBZAX/kxuLcphH4XdE0hXz
FQtRNgj8d8HD5coaG3IQW+8iwJd4UuarVjt2KoBzvmZzAiWpmtF/C2TFu+GdhCsavwlNPY6B2kSQ
vASXXWSh8YWcDokdvkYiwJSdN+vsxM9lKJwwsW4eJSbmpJGvGt1UQPIEaYmT5iBvxg6YUqajRJqX
PHH3wHqDb2KjBg3ZCYThZo6EHlUHEwpMLLFI55TWcSxBq4mX5iQ43dG4UDoV5hYQbVQ404G10/q2
t07tk/PWzaPGNbFoaq4P4xllDM6O2HgKbUVLrt8knuAjg1u37rU7Hjz+MVV4xhvDUR/wftGIBsJH
9kpcJZufT0sZB88blusM1OL7Qoki/v/uX6uHGnNl/k1HIvGyYCBwZ5kAaT9YG6yv8GMT7wrcAi2g
HZnyd+6e/37cL4wv7sgWoXFP4uu4HYx+BgWW2GRq7qftAb/jh5END6qyfDi77P9Zvf/Y9yMhQf3P
ksdK/NI8Q1nrZ5hShvh1yh8s7/G8EqRc2GV8A14qS3wNaqfpJ6a/aFWwdILDwQzVFWTESdP5Uocm
jAkAfFk/Uu2ShJ+ZHivjyM4Fjqro+FV1gZ3BHppAjgZhOrLT+dznCGOCYo5jqIRmH0dMOB5+3E1C
8QeeCLg9pAtTfyXG+pqd+YIgVKFj0Z4gGhjEoGjIVN55xDc41NjBfHLV6BnwSufrNpNz6ryTdVEM
GzgEnMR0W4EhSGKYjE2hAdTW9J5v0PfgUhPdliOJp8mHShfF6cOdsM9FCc1pOfIBqCeVf9+VNd2P
48vBMoQDCKED0CGvjurtZIwnZcMZhq1nCkMBGshnd4dCg9+67F+6Y/qGVoNvODzJdGcyTjnLspnQ
4vETImeTC7IV1gj8Ca0R3AV8GpaWAj8F9hhEBjgLeX6A7nCn+eKn/uXFHRkm7AQH1xKRzfd3xR2S
06/A5GeF/PX2P4s7kg6T2AlH0HRlE8zzZ3EXIgzYBzgkKH8i0wq6xBdrlZ+13Ua7gXpV0K2E+cE/
qe34H/+G24lHLgy+NNSrpgwV7NfaHphBEd1zs19Cd2WTkVOzqSBkn2CuJLvUqWpGcQd+IVjsA5SO
isuHKfiA4ehGyhp4n+uAHjI/jKA+cIhCZh1woo9xoccf3UMmfwionu+hmp8X1jdcMKn/6Uom9RD2
Q68uQOdgGiCuoLcja5xFDNJ/aytTzotpc7Co9sxrIIsVruGiWmGpYsHYHw8ZFJuazoSfc2btjhLG
34RfpjMrAHGgpQ7xwEoIuxJPUadABtvqnQt/IIsc6R0llShaOEuLN2c8MBjzD+F+0vkQoVoVmyQ/
GwSX6Not+QEqQxq8kB1DfeAn+fPm7Kl+xBgCsFIVkfjBZELcxz8R+nEPqr1JAf25cdoeWc2LJA3I
rryS9wnLQvkI50loA6mfH/FTd+QiP3MlYyzSQldzICI0gkHZodLjXtGHhdPbsNCSd65WuyWaod+r
6pRbdEeb7X48o9JQiBLyDmAv9xMrnDa8HEV9tj4oaQUENUhWOMvHkyV8JwzY4S2TTXP3kzfeux7I
0zrSAber0tnHMs7+vk4TzWGEc2+w5a5ZYz2MT0njtwBssCrMBYI6jKVIuEf6wEPMYaMwGhRTkWWA
DixUgd++GdD17ofuRiaQOQ/4NDTcAqMWQQ1eiRejJRL0pdnFTwQvYJkQmN+ooGjxqK7NjiemsmY1
5hQxTuwrGqH4jaeHWw81LSMiD7MZTj9ry3qHDyS2P3xOkyc9WMPy5inSnETmPHui77jJ34nLq/ot
X0MQgn0Vf+F+kUfQ0nBf/KC0+rTaJrL0Nv23F0WRVaOJvHWhH/u7okii418VxV9u/7MosguBl4VB
MP6bn5brX4qijnTU0OG9IhUQq5mfHS97FCQJOAvSMGPy+bXjpWojZiOaVJhKsf75BwoD5a87XhQO
//PUhTD/a8crN21YtqnTLxn80UjSm9IJ8sGi362sb3xs0ASAR9PD2uNukOEMHG/OrrXPhgKDHboq
ehf1oCpYZugfKsGsrT+SkDZ+vDoWjeQ6Vrkw9S0Ep3n7mElQuIplpM9T5UkaXeoE6SY36I587DUv
iWZOtx72CQsPmOXs24kYf8KRJHyLd9m5vCMBu2TqzAzcxphbKQahfoLr8Lgdx401YA7qOUh78HSf
xu2KUIKCsEdYltTBJPlgRx6hq6elyU72dQlxCC3BzcDl/SC8gusdemAKb7tDVVAuMZSHJbpzVq80
mPST9uiPi/Y9sHKSHSF+0nVR+PDiwz5KNBlQ/rmeUd6is3PmN4ZU9uPv5T5KTYGUyesxuLnD0wDd
9EZ1dfNgFTT4mDRNzZgh7ADNt/AUV//y1sQgN5ihU0cd+t/EoabK3u93Evhvt/95FZo4U6j/m4r6
8xKEbk5/wYX0w7Pi5yWIBFQlQ0soVSHFYQL69RJkqSsmY0ZOW4ey/k8uQZKR/6ox+fm87d/WmSb7
rTbO7X7JlTf4NCLIXijqkeKi1kb1Aj9X8C8EKsTIiHWbMy/ekie8CmWYZuT8QHjG5pCjwplj9tkG
b5HIyxN9jmRyNvMxHl5oOmg9yEwH6coXNxDJbq7rcyX2bRXqt2uesycEQkxX5ba8WEdOGyYqByrn
k7NxgPheZB9EqV73sAWDQ/WkHqKTzTXR7Z2H9tQuOp/ghGW7ABA10Uw8JPtxnS00jsly2sy1jjEU
3AiNylTdMaf4xZxpwofOvY18cwsLb9761z0eiBvHNZhQ2ZWBz9tevIZCNLc9pJ0zY9p7tSC0wLnT
J1F9zA9FcICl18e7W7stjjFAoP1iD6cSpI4scXN2v09QgVtX4vTc2E+6c9W/61KEmGZHhn21yKqj
riGBgYRzY62yCPvDDRfvyXXSvVHBAJAgjH1LdsUuJLoka7eB5N1xZbtc41X1TOKW1l8Ut3mQpGcL
xmMUvlyvU31pjO/lzQ8hVzLGmI/WudubJM6W2NsMcDuU7XIk891tMYmCbbXnyfXvmn1q9iRjp82K
NVF/Lg41zjxajEEUcktkwfIK0jlySESSQKaUm7tQLcLeDncFpZK2CqJfKnqX7sqnxosMRq9oKR3h
s5fYDggInlAqH9a2TgjYdQlVk74tI4yFfggpfmu4cnHAes8q1lV1vsdTvmLmRETs+ay0ENQqmXKK
xgjX0qGewiLX0C+N343i9d/dPXBWoxUxhCWwOGL/rnswAan+XLd+vf2XumUBByiGBn/787D/MlJZ
KpksOt0FHcTv+kQ8yQXShnYQxvdPwrcuYl4IfP3BBQHe+ie9g/5XaBmEdMPSGftFS/Jr7wCLudYz
jd6B6cjZGM1Ev6D6zkmyOykwrtz7NPaMeTnZtQwy7n2zYKV0MIsZMl9Ux1e5c6NmEsR+nL86r3aH
d8pCVlhCGd9YEatPKRMN8wWzCaoESJJMJUAxDBPqCYABj18i1GQbnvRM+P3i7IBXFjJHzNkAMUwI
Z/G7WZGq3MSkIk19i0yod2cZsbjZFtVaDs9L2cTDawKB9kw6MUkA0/GDP2nEM5H9iSamgLx4z05Y
lWXWkZWIsomqB1p/OvLSOtJL43uevTmRtBOrAeu6ZsmT1/451n3wCzjbHq5ujXfhhO96L2Ry0NYF
RKoJhD8HxIfY1vngAwC2aHJ6zwzWEbLNxKNFx8STvqtsVu1GM1wK5wDYjVfXpHwHkBHkZwKuYNec
SH5nJ4AOPzh8+WDuf8hM/0/WpPv8mtXCt10XJ8/v8tOvbzAT/dfmMHeSUsoL3uCaenx7gh5BPBiC
TSYQDEHRjEKZZ2IqbntDwXp9JjxsOb8chWrP6l/+YAoOpbV6/2ay5JbmFhGQVr/HTrd7GU+tA1j4
AlEms+a9MzPzKYHfSAy1dlIEJOxOB+QnWB+gMJImEF4K3nkEeczeO2mLyJN6lmiXNsPfbF6/lg/s
tkl6JbCqJVXmraM2gv3Fq4zSeAWTCl1QV0KCs13vZguECexU38H3hKUKTSLDrJH4mNvwYUucJWM9
GO19D6DGsK2fmdEFVjkRlqUkoOIZmr6njFZXFwdpGAB8PtEJJbSvQJFYSWszhu2Bv8QfBWBw1b/y
N+P+rdur0QvGzhBP1Td+hAw+fjOjopO9BforpD+URyEfOfgSNThgLLnWiFcA7TN9+GbkLKc8N863
O++7BY0Gb5oGU2feDv3VbI7/7jJsgkxh04sCRvmv7aPym+5G4EO/3f5LGVY1vL4U4qp+2IF8KcMs
JBD64BXyZ/d4lEAWDp0U6d8lhLYjtOMyfa4q7vAf1WFbXIa/X6Y/H7mq/DbDddVdLWw5A9nysqfk
CXky0m0QD8x5hYK6nDXykj6SigIGwEWA8gMr9l54lJF8XZEHmZ2lvfMcziA+A0tfZ4ULLKVS/NjN
g8SAj4EYsO3gYucu0BEm7bGztnhM2OkeKAuzEUH1c2YRv26l4/iA6gBHpPJVjn2t8vN+a7EcfaP7
xPerh04EoQcCddNPIIQlsjmRpRt5SifpUfZxQEmqZWS4V9pbwx020uOgrRyD5jR3i8HPODjuuABn
+cxotw3ph2NReK0xN8uJ7EkQWAh1pRW7+vWjvS+7ifLAH9jYwxkjlLBmLXEyHtTF6Pv6roF4Sw7k
iMVFNqlxQAcPgcNDPhRYiTztUSRCXwBRgqaMswpOmgfdbdgaOA9lteYUMzNoUwtGThTLWF0JNL4U
eBoTJ7oQLBuxThf+9BDHsa9CURDM2Lcq4bIM3JSwcHw8beMlqi4FwBCUA04XrLIEsi0RWibEFTKR
k7P4zWo37IH3CaS/wNwUL2iWYX3XK41BFUlMu4eMrDz8m69/vHe5DMi9swGNdbqsv2vDEOj93ob9
6fY/r3/hmKuTmWcIuweFW/4xQdr/kW0kdQY+vJ/7R1DlnyCOocky/Zap6J9JLV8nSNwJIZDieSjC
pACc/kEj9ld9GIkZ4omL8AzZ+e36140hltv61uN4utRUVy/3WPJCtVnlD7D3oD+mw7dS3TSog4qd
nR7tJVTVT0OUCZ08VwXMMvKOEFVxVQUIU+9bjW9zaL6OWzQ07zXgOKQ/oObrqsmue/KaDMmZ8X93
JZ/i4Na0l7xf4/lEIMJCHhyAkav35f35i26E5fOfytwvb9Cn+vALxVhKeY73Nu+XmtR9FMgM6D4s
wG+TUOmB8IOG4PL0vaT0dHf1wgCr2c50hD6jl6kXAMsCljZGPK9YU+C+OhHVEh/stJpmcORB3kF/
MIzTL9n7iHWtJb9buvNQxFvjSDFtLMIcuGvaii4M1uPdfqGmXqFpCM0ylZBlAl5/MZxA2ArCChfh
BxwL/VyUthuGD6nxSlysC8JejohHambMqn7AEk08PMoojZNhs1xFZMH3aO1QXnQdVRyjjjWhqw+m
b/rhhcB5GGQWJsfdHgf0G9aToRsZvIk6dhLf2XJe0eeBod8UtsWltVZ04SzsV9VTpk1t51EDyIvq
+qm9P4cIx2Tmu4FFGZptGWpOb8d7Rce6Tp1XarXP+tHlVQuX4Uheq1pM74B0wf/j7jy228aWcP0u
d3zRCzkM7oQAwUyKoqg0wVJEIgKRiae/35a627Ldp3t56nX62LIkShQF1K766w9+eMKM8EXPbwbc
7u6jil41IPrUmJ9eLPPJcXCCBNaOPGlVIhI25zUsFXtDmQdHbNlmX1jErXoSMk7B/IIGGvEFlV5p
yPO7u+BHdZnX9Xp4Ca6Vh845Q645DZAXByTS1gxLeYIb2A1gtdzK06SDqSWxYfdTtScNDGPb810+
eGjJ1/qBXB+4WdfMDUM2kWCBKTaOD4eTtmixTkzjqzO+tPH2AsMl3bdYbphioTEp0/0p3uX2w4XT
I0OyvTXSTRq8aRdPz33yx3RtChdGsraRtK4I7ZaxNTwvcl58Z9IVq1oFu/Ew2xgJB29gu7mFtQgr
z14H2XokgwwAcG3tT8wZ46TGymmYm3CQ4etmnhxdy4pn7AN+1GAeZNdq4rX6BNIlhkdJ4Y00pdlK
J61cRdlTSjureUtQeI3EtQ6wZ+scfhnuoSxOKmg6+ZVtLbqcI5+VhtThHOb25tw0j2l1XjiEpzWw
7MgaA1pos+sOhnC4VK+QdBRsoEhNXOTvDRsuKMRQyBzvdJ4p8G4fuA3wMyTeFIb1xNJXMlmcZ6jp
E1y4/eLlJOsYXryHaxGoDfB7emMXlvPZybRgScYFLrPOV284bmV4ceQovlvOVePc1dYifuEMtN6i
/JaBh+4Dz1RT4mWB4Yd+ZcfChCMVtlNVP+nRGmIccvPAoY2nozFhoGOWf0cXdIGWNLePUNhYmUsY
iYU+DEa5m6HCabRl2y5bm1QXXCoX1RLFPHOeES36A/saeQmMaxrzI+0P62lTXl8QnrHNWp9YzJM/
xQnO5gqQOeYHYK3FEyZDUjuXHk77VXTHmJbYdwX3doAhNz3OHf5buXqQ8iP9E47Jh1Z9obtRWfdZ
7okioo3STU8gVXJ+BqGB1SWFGEwdFMwy+UU69cjoBYMf6wW+owRKZKVC1Df81nix6Nc5QhlcUbeL
pcy/HPiqJSxwv8eLf3r8Xwe+84cpWwaxT8hs/txX/3Xgf3wIqpIAez5O7r/Oe9LXxAiB9xPGTwpC
HOCQP1fZHx/STYuHmebHkf8r5/3Pi+zvn/ePJKX+NJxjq+sBUxyfvZ0lr7Pibrgu7TucKn/nBpAF
v8DR2O1DGviPGAaA/X8YAH94/F/XA7w14QaJ5kjgacb31AZspg2LneBnL0dv+FcDKFwk6cigMEA7
4Lf0jdiANTdPlFkVShtd4K9cDcSO/dQXff25YVLw8S99ESaWFy2PITZwPsF3Olh+dKXO8ANT8KKV
YMkAmNub8Ba46sPP69MDFlqD2BwTQodfC1l79EfIrdxiSnTYuIMYJkzEJIFI3MJrhQwXcZQSlSTP
cmmRPdMrkR0TDJ5qexLchHIBL/XFxLJYJkhJaKMqyXuBuX/yb3oRSqZNcoQnmbogRMnrmceOcNvx
iCeaYZaahxSf3hx9gfcYvOMwKbx/IRnAdkMSjFSnuarIqcJzeF6LHUX0KoKQx3nHln1eb8/XGXLh
eXU12MuhdjUdSGkWvGYSah0rc5tmlRxsgSWaLjiVl/ssGgkPoxne6Pb05BP81HumF3jFpp/G1/1M
m0c7Cx1vflUuTovztJgnM8lnzzm4Jow75Co97uJh5uLDjEnPEvHstTVOGPKSORRZv5sRG3VtX/d7
ew5Bfq/upGOwM5anubHULm7tnx6JKTV26EjqJUwGyBFCinBZc5QlkWsdMZyh6qtTlQBEtF/9PI0g
7S5AKwMMsmcK/pxwCIiJCMwZtA0oHuBHfcCQ+JjPB3DG+vQEQsWgCqLEqSzdEjshfLWgsXWCNkLX
L9yLOXzkmUKr/DHtkn0DRIb7JE6bZC6m7wBVHIt8ekgnM8OPHG4CCGR9dQl8eBzOEoiSLpytMTRF
2JJwEEBN3ezlAn16ac0Ul1DTUjBGLIe17NyBIgYvHW45F5OKr1xCkKMbiCPufFU/DxLk5EV0vjVy
YNjngLUQFrwZsg1nAuO5wiijXEC1j5N5wzVhQr2fQCxGNGtAcnf8asSIGqfrx1GZd9fdI5ifLhjs
v3dNJMOQGVNTzU/i1b+ckagp/6Em/vD4LzVRo8wCf7FD5YGAx3+dkYLmS+Ax7K3PnSsn2F81kQUE
ozRQGqiYJSrjd2WRAmvJUH0xehTn5y8MxR9D+c+o2Lcf3fphO3HW5HpM834A8aeCPV6a61JFxIaP
bIakrX3qURHhY3/JZ1Hs2dFcTV4yc6sDcpv5NFM3ZFSUyNpKsKRpV8xbEK+C/f1Umaq5PUFZUL2f
ZeQVMQoslOJk4zI/uWdmFqF91GdBMo1hTqFdC+2pUq90DeYE4XQtSobSq7EXkfGrV06CbCt7aed1
6rRMjhFeocdYKKjSTa1fjQF8n+fRmNX42g3ZRpFWckkgHcPQDqy8ytalyfAm7y7IhyDgojksXx19
Q0TxJCSmpJXB2RCF3STtZYLtANC7d0h9Vn4I8cGTxhmYk+zpxGiE75lXl4uA5C3ULLUHXRTfp/y5
IGAPyjI5Wtyz2LI67BaP9KkiclEPb7UNFFWdTczoxkx4lCJhCHaZU1J4GHwLKsynydXJ0w/pmjIs
0uMHDhvwtNY/bWGjHqgs+ZQ22jgaQPpesLLiA7sWFCmUR2xx6cRpugUGwRPhVAgFFyyFmALoH02U
TaPdMx0ir6VLFq0xXwp/KuU0g6raCMcr1pWfDFH2JkhN2MjUkLMyYhAxzsRelg07zbrIDkQ0UWwq
H+4LtY4hHFZV1eFYuKW68U9VMAUbkpFx48RPE99KDDiFsSZZmWCrSEjwQOOd8VQsj5X1hWqMWkVO
Npy0KqYzLtoImIa4AyGUF/VspQK0pm5qT9Cd4OzAytd4KzKoWSCtIDMoRTiqDU5yLcIanXJcz+CB
CWyhghYO2vpQeS1MsGbW3Bvs9XmBwkOYY0YkfD/403w8T8NbvpQxz+o18v1hdppWEtjNzIC1VqoZ
ls1zwIZCQSilePJWNfupVTLRdTjuzCwMKGzvwrKj9jPbj1+J2u1kzDysC34om3KclzhAEEc3kHAJ
XDztrodr2Y99aR2txgaaj9/mc8Qkce8q8SqPbn/zkqygXRcWspBL/gOnJOT+x7GFPcX3j/9aklkF
GzLEWYy9RM/5tSQTJf3FmPZrSTY1W7EMdhJkGQp48Uunyu4Ck1vmIJOabv1KSf4A6H7aUzAbsc1m
PjIMAfB9aVStoYI5fKEis15wY1KbsFdqFxGingyEYp7OL1wpypqUVR9myQG5uzxFCC9pUwtFNEmy
1lwtkJtP1aVlL1qSQ99z1LiZf8EBKtwHu8G8D4eDXG5saJ0tEq99Fs5rbUKwxDBgEO6dBLmE5SQJ
psFnV/A/nQH+mWD87RfzwZz++uOlSkb4WdHA41lSl85TE1UUa4hFub7XIze+7ffxXfHcrnIdwMot
8VEilcbN0UbgVW7vDefBlDDwfR7AXgB7fDWmjSufArTvWfxmgUrJSNXSC3peShAarWAELxOiSWTT
7bXfwjLtYIb4gnJH7wxRxXap2cB+ylZH2lfB8yAy5TJXjBOqZ8xbkEZidTNFNqhM1Hitzy2KygEt
2H2FCkqe8Cca3wjkE5gDscdtl81aEC43PT0U+HdNteML8COLU0FQGceHE5VdLDmEcnXCwv6FBYj5
pqegL3iRz1AB48SiYHirrbJyYUtudo8WjzRekmhNEc2hYEkTzPF6gwK4RrNgx1MyO4hI49ihjWRd
CnsZhTJbUt5As6chhzambbeCn8wml50sAgd2OfyTNpYvi3cQcC1UPyLHlbXEa1XifEhUT8hwJGwN
xUpf2qMSEI6HBZcMLOYZoBPnCqcKMT0sdxK8XT5EkbyT/xD7gK2RyIgwgbc5omh7GY1SKFQlRCzK
O4tlNCp4CaQHDHv20VLZkJXpIMJZW/oz9Er6Zh5Roy8+CXtmXDYhclVs1HhU+s4hCf1yyYxVIvx8
Yj3VPYpAaPw+EelgP+FeZhwDrPiIl+05yXg+xICi5IH+rfBvFvT54LOj51RLuQhSGRXtyixuR8Ip
LzsEJzAY1HJ62uJE089V6FXnXe/qb+SAoPVpdjY7tRb7fzzYmfuGK5gYE2mPZ7HslolXRDvnlXtp
0jnv1kOwtZXntiPqa3LJ7y/prnxTcRfrpvGuBI+jma9mv3fFt4AAhMMieynz34EqxAl8wvdAFSGQ
3z/+S8WXVR3RHHsmcmt/qPjshOijKdt/2j5+a8JpwVllqR++L5qQuX2r+HjwAqPAOv4kGP9KxVdl
0WT/WPIt8qVYzFH3+fv7km8UeuwEhGQvnXkk6T52+JWlvd0Wk2cE4a1r63t9RkSjWjZ01EC3ip+t
driDQxn5cMzvp9K8FJvrKttxQ4w7HIj4H0Zak8AXYapsrFQnmNph7VbA4RvGQleOHkEgWGKRAoRz
KhEbkkuCAinSXj63nHmBGaOJxwkESCQerDV2TXJf9CySYJ4kJC+6ZwNf8FWIrrwldnKbwRImLjzK
pkDhcTjDUSw41Fjo3RDleK6n52p+diap/S5jLqDyf2qj/WZtKiyicMmjliBhhnWHhkoYaA2vlAWa
Ormgtp1JFeggV+/TSYq12gt3NzettGK5ZNcT47W/i/1xg+XkHhgHBvSEHC5fnZnTYOp48uMpR+3K
/blCAO+qG4QKtJxiMVUxN/MOXjrSycoXigzUohAXEppYeQYjAAHupPWwPoCNxF5rp6i+FUzPydrC
hy2jreNV8LEL6eH4KDOtmeH64VBOrXlBj2hO8hvFLyE03SgLgjz8C8AHCuDuKpmhvoH/s0bFeGbX
U/nnh1bzLPbnQO39Ff6y9+WgiiCe9qL6v3FZsGVuPaL0VAM7abqijx/1s+HwnpqnP2vA9il7+3//
x0Qo8ONs/vPjv5QFCwBUwaWIe44Ug6+NIKM5/Bj0WMpHWs7fszkotQMNmu4S4YHgFH5rBPkQMzv9
Kol6fyZg/8psbv60yuWpAw+oPEmidyzjBwj7dNZPAT4lxTIuesJZ5XahmxX5UQsCBHYVd5sRniXM
/C+zBlYu5As7DPGJR7QibWxYu0HIFHRiXZKX2bFOSt/JUC92q8o64NKc4VJiFFNu4gzze8h/gduV
RIf6cnIVlMeggoB1D923TG8kHfpLqHOfq5OmhmYL9RXvQH8spxVGJolnAYkm06jwksg/YT2Hm3/N
s71RiKyGECyf3SB3XBWIijg1HBKcpFg3Fkhb5qY4p8bdsavuS2fHh3EicA76Y4KJBWFwHIvDwGA6
FRGhNS1fxGo02UdYG1kZ1MZJlRDaBSiKnraLd5Bv1F7edoTPF2zLlFecQ0kcu82ylVXe5+N4FQ8y
Mgs6MTqjZAmZdJJHMkaexUQtDvKtwlIeb8SarFQvwdIjWrKiU+DaZNW6od9UnMi9DqO5jF8nBosN
rlarcY+9SrAm3odIhOO1fnNeJ8tDSKO1jmyPEdgWg/ME15TaneFuY7ZTdqMnajlJK+zdb5yQGgN3
UcfxwJOVYa62cxS1DiR0tXFhC+rdMgz8wLqJjjE6qUmJF8m4jR9MLDeTzJlX5FrgiBfAqoQUeVc9
hYMomP7AeoyX2I6vh3flEThZxnCjurtmfatnW9Zp83QWEUVMho1YlqGbujHvB10n62ApZe+R7QbE
spyyW84P/F7h+W8lc1PUJPq4tXqH9+W8bEasSI1rexbK80ZaQi+oc/cU5es+6uBENbd2Ya8TjDNJ
NqqF0LczXzq5WA7r9Law9W7SYpbNglKsCfu1FSwIV33DPqU9OS8WcYMy/iqBBCCrZCI8mMujjcA9
4bNaUgBZ9ZIuOMI9p9U2p0H2NPgZYV47nlJrdxaOu4mhvQAEx4Ovnk8PLM830uVMmh2MwEsf7hW8
HEqD9kslIQlebM/hqYx4JLTseCvsOazo7uxYi2qg5x3DjSbuqS6HABvK7dX5Erl62N8ojep10Z3a
mdNM9zFc40Bhi9zhZJK4DRnP8sQyXI0teuCGkqsqrq64Zo0MZzX0i4u+YNzSA5fPgSYCS8GshA+k
nQM9z0pS16xDx0LzHDmufNn0INMqUviyN+Fzoc47qzO5LqYqh6Z2bmbJ2M2LBzwilPexuLJf+kGd
Youj9U/GJYP8wTTF5SgTRkV5bfKp2bp5/h45INCcQs3yok/xe5JYLJebqvITw09y0I+6meDINjjM
YnAPat2/7KjbLeYs1bFjgKLATju7+43tDD+4kfSRgLKqDNOJk+FfYWSx+/yxgxXwwZfHfzmqUJ+B
B9iqw3llfAcjC4RYYMx/JcN+xSwULB8gwANcwDzngPnSwcLVUqHjo5OTfzGC539M9X8/dc7q7zvY
okgUM2qqYZm23ItEM8AuMEHKTsKO4FU0ZHF+i0AM4g3uATCOdcjioccUhuQGSwHcDiAOG2tYkvgi
jmCR5Afei8+A60fNwsDHmtUkj+LMBVOzEm+AYTBXwieCwTHjTZXdC9pWSjnfKIgWRbXmvQiXc+Ts
ECvZAAlGPC48aDKgKVLe9/qUDhSlKFAgt8QGvNCgtrxcspmqtOjeFv1S2eXmrH3DMUI/UjRyj5Wd
8kiy5xiFbrYJFkE3z+HNNNKbbrkGJ3HpWW/M1s5TdpkN43U1XsdHO5mqEr3rnekAcnrpxoAPll8b
GSlY+WQ/KiSzaDGqaHIwcVw9FvcwNqXyeQZLnxUV/8GZ5DPZRUWMxC+EpphQoAkrqsSQfSJaAmUB
t+ng0uQz8FL6B+jk/ND4HWF0KqIqQx+GNY4H2B+eF615nJ1h+p/gxYikMFoCyjyfHMUL3oM5A3+q
uAWV3cuFRRgvE0poONj4LFTZCowhk4QeGhPq0H6PkgPQAcdVkoj4hr7YK8zjAfDNDDScA0t7Skpk
QOR66T0IKNY9k1HESaLUStaIlTt6/36NshfEGsQBdklpHUIiPU8Y6kHpmLvqcEWuKD8yrrtsAAG9
Keoc/Gd/eETOoJtLpZtj8tcaj+bYeGWyxfJih7Ucv7WScZ8kHqHdwhB5Bxdc6KDP3Qvy35N1qEAj
gA64MODRDx8qAxAIaL9MGHwIfjBrYVAHIR87M5YY7IwBJxgswHHpHyj3/DaQXmcwZIp9VOse1Btx
L8B0kSsACkGDwQxifMRsctnsf+N+nsEZHgD1EU4nEZdUin8tkvJPfJSfHv+lSGLeqsAnZ3b6lAp/
AXY1aFZQUT48EgRa/GXMp9fXeaDD0/oAB74USagoiH6poqgticX8hX7e+Mcp/9tPLvCEr8indBkc
rUghoMIS54LBBItRHiGg0MiYR5Qv7EYiokGIJKTWldzTCMuEkQ1qPm7obFr5iItnCX079xmkNRSy
9zH3EQheD4HTtnaggTYLEAtO+qfgB5a2MQ0xE6zypfBJvohUkgtvVNzthM9MYx/T7/mX39E/kVA5
jf4Rz+AV1zmtRJzo15/0Eo9NlynhsLRgdT0JugVIJRwtB9H/jijkdt/tbnCNWATEVXP3FpiXc4st
QSb5gbFc0PgBRAVlRcVeSX7MnjSIqM68JrC34HVQjgSjVT1mQ+g5gmzLCopXi0m6nfz2d5amob8w
FP0/VyYCYfux/eDO/Pr4L3eWxj1CVouhfZogf12ZsNuGpy0kwp/iuy93lliwkN2iCTrQ9+QeEWIF
s4ev+aH6+IUbS5EZ8X++3v5+5lDOvr/edMmRO/18YmViPcF5tYO1Lo5y+MhL9Jv4RSFAszkMgYJF
G0/lF+lQZLCAKM2GA5LfQPAEa7QX9BhnYiFW7V65ORX7dn9eKjfGHOPO0hvb1YhKlDl3D+UGbD27
LAZi8+DMKteV4yvvEhfrjXGMfeNh2UD+NHEXpbcA5qpyTEeQ+ZIpyCWeOmJDi/it2Q8XL613MCfz
6Rg9ohUFdIfR2ez7A4h64bXnOezRFdzOZo8bEHg8J76Q2rF4JduOG4tqwRcr+OIeC4gWO8NJdH6u
mVMiisNvfj8IQJjloAKP7b9WiAKW/el++P7xX+4HFa8KQ0fT8Kes9OtJQ4gy5wUhQ+Ly/+6kETJV
BE2yKtzJOYS+nDRs+wygLvtP659fuCE+VoQ/4slC6vRBsRSCjO/vB7lqsrAOOGlCUsStGbApXZZO
TZVLXDpx0YZAKwJwYbTFJKAbWFMKM2cR0dgvyeQuX6V72j2sKz0Jk9/W76YYWk1AiTV6Zky52T0O
d+arU4t+9LSiYktvymM9+C9pu89AaiMQWySksnLHeZO99NinQdiNshXg7m99RbIgpo+w2AF8mqL/
W+9j/IN3w4+P/3ZFAmSKxPA/W5hvlyPXIJtwTOzVz6jVr40PlRtXlT8hzu8vRwWFoPO3pvpXGh/1
o7P54Xr87nnT0n3tB9rQPqu9hHdDR07aZRsSNXFpjyaoi7zRj+YgLKbOw5aJoaXBrh8+kkDXfXOU
4ak4+vPAX5T2ls2eorwOYibBgw3LTWY9Ll1jzcVKIMtE6n3ywPGCwhGqwVDzBGxoe/jp6Uyk4nuY
BNsdxSh4mpbyOzF/MDvH87zF1FLaI3zhNuGdWELwft7gQ53ySuAeagqoehWMeOGsZ2A2FYvvwXfi
ezCqom41MQSQ8ZjgqTJSIW7lH036foL+E6gvMixQ5qciJSRznMCGggpU3sfOVUyZJsXGaXwbXnzt
W9caOEu1xjMB06aYMTV9V5tN1OImNVEOOl7IsAv3p1dNhccPiuNBPdUm8nVjkLA5Hdaj9ZCqMOL9
lgXQsoNEwFyIBxxnXTtX9FlHdFBNatHs7EnJoZX83D7EiUfStlNOCTfXnyQV8XB6g4W3HLtmu7A0
ttmbDAvndpbqrvZcg7SFk87AKxj/YgDYCv/eK9NXJ4Ly3+z1F6QZ4J6XYJPIc31YtWsVwyYMi/2G
8ZmobCi1zkTgWJB9UihR1VmfNnj8BaxOUBEy6sYoaRocuekCLekurvdkeRlP4a5NNzgRh900T9yC
Vf7g6iSPZ75GvJZ8xWfbnIhMn4iKefXRCo/NURy4cbHTlJJ4k/D+JCsrM2abP04c5Bzl4VK52KfW
7S0RQjBw6c2R4YTaI4kjoXwiP4twV3bXAAVsndBvM5rC+jXktxoVVUfLcXpj61bwm1biZUiAAXGP
2ZxVU4+h+TBFaRp3KxvP1zd8Arv9/9USVe8COb6gFmsIVPSdQ58elHjdu9V9jzg0mCrvGFfgRkGg
PFwDib6ZSEMYqr9z7aSQKUT2CakBaRb/vh5GgvjTaf7T4/+qnc4fuLiKqRIS+OeY93d36/yhiXU0
ZhA/zY3yH3B+sOT7My7wa3cr/yG2QMByfLlP+uYvnOafDhHfl0+eusoWjNYb8qkYmb+Wz64y07Q3
8n4Jc44NL22ixpV4mdmR1LinvL8j9a9wdal8b/Rw1SgpRt66K8wEUMsNLbbE6zNe78osd3ZZcWWV
G+dQ59A9GotMOMnV2AlncB9uA3Opdfgw+ynLHtInWpjxCTqaCXdqtGwwk8FOZjYk/aJy9JtwECJC
ealr97iJBoEmSmL1cGb3Spzxsp6Ce2evjLY6wp4QJdVEPSnvqYkrg8D9TjOVZyhge0iNd9rjUMU4
DCwu6m1B6J0XPFgnIuZxza+gceS5CpYObQaOLX3KIo+OIOE2sNQ5WxUVlEsiwhJ9nEmF42mEmT5K
B+kFqnsmLy/bjN1XbInv2pUYguvhfMS5vOmljTD9NynZshbg1w38owVkjoU7ETfAp2cXr90aIguV
VQZ2c8A+nAIxCj+n9loaqnp8ONNkd+3ZBXTsq8uc5DgS6p8UlstKO1ULjqhv/4SXAlDoh+Q8ixmD
GqlLxHKZjkF2mywtgEGFmJG/iE+k5pB94WrAk8fhkDreYE7RH/IEhIvrRyC3eDLkTGEPyKlEpALx
pLFwd+U/zqnPNz7f//k2f34+8POdvM0X5DN54Ocn/P119HHP259/fj5KfPJ20AuhyiS/DJQxA1uT
DyZlDXFYDatFIyiB0zzBz0JRVp1yfszGy5UgEpBuAr4IiSllbcluS3nUJ7j2LM9rxSVycW6yWNw6
I5GCHk5mzRYPXk/1ZZ8ljX/xtZl9IPi7dss3/Vl/hhkltcQQQJKcny5zZGBCB97X06QMF1YY+sFq
ZBlhn6J1Iwuifpqv7F5nz2jZ2wumxNW1Wd6TFYUvIdxXHaXAx5+f/+RPmE1QfsFU2b6XXHRycHqT
bnMMCmUcJg1EIBa/JYt2hCAEg79yUinarpwrbEiU4F4VVxk2ltn5vDoNqS/80QEhzeIxpTceJXOb
ZRBdTyKDDi8Vjt43fOUNUqcKvGN9O404z4IJR4CCEQA/pxrTJYipELP1jF7GIt5RO3M5g+ScTq3u
2Uq+1UPO9QSOLKkGInQRFyWeC0uslUhVbDXjzi5VfrB+XxXS0Za9c2KcsU9/TA2yZ2Js4RHU4oTZ
k1oYk7NSIQRsTcdHMNHV2KhbE+ntcncORYLYUDz1qsRXTQxPJ+/FsHY6wsuxjcBoxsomgrxYaJK0
l62t3rwGlc6qLsfP5dT4DV8fm/iWkM7cLyLxX/PAYQzt4vc93mxFCJ1MRzHE/PefUVhoFb4fVv/h
8X8db4jvZQ4jiErChu07WZb9h8qAa2HXwZAIzPkNFoXLAOsAZzfU5EA16Pn/Hlb5kIJInV2UgFSF
wO9XpgPlR/BGPHMFaSKGBOoHGvT96WafWMG2ak3INDyZtMWjO2u8HjtRYjZqxUTAouz6Vd989j7/
m4kqhuCvp6r4vpqJ9QBzEd5MoqH4eqqSnKs6TR5kSyIFSziV4wvM2YvFN53V3EYNKTfOpTtWzSYZ
UkIO2XQmIkOxv2x7aJtF/lDnD3mxDWoX7vjHlfs/nxwZZby+Pz09YROMRYuuASX8cOifslCvwrzJ
lpccFYalE44hbwLzJiGsZkzjmcnpI5yCHIYLqoKC76zsdqGlebk4rC7YuCX1LHPih3NlH5QGqVVg
H4soPQJR0NgKtT9r/is1QRnR4EyFN1SDorxnTTGJWBVPDcsLa1yk51YFjT833hTZ5XTbS2RJJMPu
crnK9V0fXGvnfs30ZhkrDNaZNgyKUi/Bw0XcNO7RUgBxsScy9curiHAQigbY/aR19JW+USMTf9pW
2WkNXiYnx0InARctG8jFrS8rC8aY1gV3dtT75pl1vIF3ps3yxeFJVs6t3DbXRoTkTlL8SseqxcBz
b5Am1ZkQGuzaUpU0zLRZK5z3taHMSRI6k2OuuxIL+2aaaUvSnKraKyr0b9jGezpO7em00N6y4dD0
HNb8PzSuB+J70qVy6iYqK/wRUsWADwRUabKEIRx8uMmDoPTBOk8myX3CkHF7ya4EQGguGDjl7Mrn
rTBZ8g9mxsC+0rwMNEYji7AqyQ9b5Hk7N9EFiHT27iqK/N6072N1IH9D2p6zzDPG8ytk2UIr1pGG
MxNpy4weznMDAWF0Gg5YJkfOFHHBnC7Okvp6r2NFShpGgReolpA6nL0qZnYVyIXBPHlzrq6lUz03
OLP7s6yhwzDcE41UoQ9bmdPkJOWvrEntbCClnTCwsvWDaqu29UKC+EDRrpB535bSrMybQ5Vz71ZJ
wnngVjJhjYTYxJz7ncXEGpOkcmZoGhLFNYacwKhMWLRnc2NdO5eH4NaShz2v7ejKOIt8nGsYhMqZ
c22XuJpfap8t5MdodxWwzGyI0FTzGxjRthIQgWHs6/AF8ZwebUU0fJFWKxEDXbqNPBVk61HSoASi
Ssf9wE3ABIiLb/G9cGpMhbuOyBCggfMu88Pej/FySKcRKaYGHB+P7qI8zbNqc858VDIFJmZLNeaV
5BflJcFhhPQIdPZegR5ks9qBwDTV9jKW65AeKxzACEF1VR1zhkmoi3DT/H0EhritcDE0SdxFneca
SK1e1V1BQHc3qZ7kdtkv4vvioVzWh4Fw2RUO8VCkNoUnLbMrI/M0uF/Z9BT6GoueWbQPoYmWyDNJ
AXWNg4QbJvGsj8UOcU8qQxifRxapRLML0pVWMLPVibQ8l+3BpuU4R1et7giYoF3Vq9dWdPpHIJJm
ot/BcKGHrWaBQbYyg7GPwwRLalnfDMadw0guJaviPIKnIJ40sR54+Pnz9eto1kiTTJl+/5ihn+oL
FZUrDJxYxKF6XLjzokUehsFEfd7aVXWN0mgM1EPAnF/iIVRLzp5fk9rRsUYrubnJZHWS4g6RVOFS
Sd86eDh4WacdjPfu8UJ5xJSKGSZaqgXFIzsNa0g8ftJ4KvdehyBo1O7hKXkxiarxvZ2I1NAKL23F
np7rh5r+pcyBTD1o6mmyhSJvxaObpcGD/lC/fdy/K2k7SOOzlMV4WNyUTuUHL5cXg5RBZ3PaKqAd
PbPPfVMzei0TAuwI04FOr+FREKG6hCgx6TDmYH8v9loH5FKJCwgya97KaAFPzjX6hZi8jtZNgixX
8Q3zyhlphSPs0VUSh7lqKPrElU7K4VDxl9QzLBxCDQqtft0HUxm/jeQuNDeqvqiwCkXoVC5TCDxl
mixU1oWDshTp5MNEX5X6pJaEa4MTu0l0Y4030uWqqtZhgIsdvhY1+0USL6ppMdDtmY0vB9x1xnOZ
zWI/3TUbc4UZZonA1Vw45iTC2WRB4LFmuz2UWUIIZvhAKNftCwopHQMebwhW2rW21TbcPxXaO3J2
TyxS8i0wWbkEISTl+r7wOjwpjKlJkPHJHY/6quCuLNxqxg5z5LdfkGBcGLiPr5z9kE05ng3ZjY+R
xB3uYniFu09zRZv/HCB2OAbEuuO9XrvRs9R5mHaULOW3wzaAjHZjoqnAAIW7msiHl4Hsu7WNEA7R
Xww/CurXrHniXo5gaBFB9ciriTcpoRLP9ZzFbLPhVrX66RmiyBsJKWdkgHMLXIf7dK89IfabZw/d
BkfTiokdjhavVn2o2dKCMxFutecbyxoYnxuw6wGVv9c1bLAQW7o2B8tuoT33R+O5EOb3hN9uh9EP
2VXxW08Qy3xUkoLsqchNnpInjRioNVS9hsvOtw8m9RjB9KTcSktwzEcbeWE6wxdev8PP5xmzf0z0
pgPFS7wOzi3rqfpQzsJDTSuPHOha3VYvUurLpcuZSLmjCblWqKeFm+xJ4+gX2c3wTmocNitMvT3e
/bd3vGrhVbklIfqxnDHFJBvrigodgjFAu3zIcWG/bCXVRRt6BHesZuMAKOhqjS+laASZ64nIdYnH
4MVVkinPY+yZkjKNoAxvvG2eAmLTOrdMF400JduwbpbB4TTO7WbG+cMVxW8YNhtdCOs9JV+eufVz
uK6r9Ah7lVQ+CauWZ+M5NbyQjJGV+crnGRvqNJlaPhcDntQjsXJuuuOOPRClTP0rrIl+XcNincjP
+aOMzYnqXwKvf3ZYlBR+NBCErOPxiWA0uob8bu1RwH/0lOC7fE9y4vJmBZOW421BurtY5H+Uf/tF
9aFyVk9a5Uv7YXQ5Nrun0JmfuxkkJlAffimFBILrZn57VeuuM7vAU3EVPO3biWzNRrJQ6vce2x48
aFiqty+cTnWw+XgWHFD4ugHjkrJdE8A3h/0XgMsa74rj4ugyjaapFx+cRYd0RQaG8GtiKvESmDmm
K71H11ydvbqWcZMKPepOb8055SplNiaYJW+cZZ/5sSZyUC742IGxo7ld2wAgo6stw3amhlOl8gkY
DE9+DukfPeVlB+Az2O4gL0YuUufID6251jKrvRRMtpxADeLYIl6aoy7iN0zgN2n1lKrmepiFLxVn
0IxDtnUYQLlTp9V0JDgmZLidSKynAqIsJx0dQOzTV8hXBbl2u+ad26Al7YqXsiOONFr2wntZLeYl
5gMc1ide9sFrnpyK5pUTu0EL9fH1uDwWDaFCZHcb3hDTo7kshodXA8YwfuwHWLS89KRndp3/8cbE
fu2oNZbXvfckgUbEjm3PCIfRnD6nh5M95SLqYwhRy/iAjzGtO9GDwSTfFguIrTOQljaB3zapX0hn
53kvuNiV94ynb83jBd1xw8qZVF0WBddcHtQdLAIV2MnHJiFDmwgLD50DZFLjlfDuc+efD+0V+N22
euI1yMedNDuifo0It5fconbxOCTyMJmcHumrePkBYrBc8k+xa1V+9a7tm3cy7hf8PniqKabY2GfB
MivxXYB4lnmnkV8Z4gXo1+D5HDcWcReLKt2qF8Nv6upa26lLh5DCpzbL1kNNUSdb3RYjQ129283R
xs4T5jekWTixZNrGuI71+lx9xp452TsLY2EC3aMRJhVOJhhCX8Ug7ien9fX6KYsbin9EzOXhhN4l
B9ErG6/SyL4NpyHUsP/P3XktN26l+/5VzgNszEEOVbv2BQEQzEEUlW5QiiByjk9/ftA4tNsu7+Pb
qemxLbVIMYBrre8fQe6EbZhh1vgSwt2EBTuzRXnV2vwlxGdG3kTwVkVummFqLpTD99BFPn5YXIRd
u02kXT1pSx0VIofYqFEck5ingKgmjIZxxs+lFFT26lI+KNWc56H68QEQthV8TiWxdfRb1H2ST+JH
HPkkVxHglLPxyj2lJtc9UYaE+aba+38wDiKaFsGEloLaBEnW/xITDY36k4iFBOifb/8rDoJxQ0Qi
ayhz7KkBk/Cb3cMCsFdN0kYxBGszoMGd/iJiAeyAdZAtOHsNI4Y6F4n/QtrTGj4TpBL3KjMzS8Y/
i2LQf1ZN/fzQ+U0/AhJBXozSUJG4NSEijDZDudZF5PkEfNqgIX0fu5mMW+HOijKSRU7BtJosqh/E
szQsmfJQjN+1JNF7hMrUHJsh0HyuOEH6SGVzoQy0v1AwCJ0kBw1sP0OuyIlyl2cHibxgIsGQfYYL
nWYo1TUuSN6jZiOMh6LZJOvG38+pc5KXx0QqrPuRKYLzjfVqZUcLlbjp8Wky8vuepJrGWJscPMRn
Q9IXLY1Wmfqu9TTV+ptRHp0kO0b6mzHqmx6QQIqXJthzuoV0Y9714m5c1Kzw1EObRDEIEv289JRn
TeHG9QkmbeDw8I0DDE+Qd8V7wQIE1k4NQOHjF7FcRa5OHZMmoLvfvOaQCjnhLhOs4DTE60Ii2Vhg
twenxtNbeFGV7Nq+95pjuTdPxXYW6UgzWsklGnIMIYmf+aLFIxDWTmmIW2nSWrtQkX4KIWk5VsrU
Xz+Ht/6taIydWoGbFNRCxxrz6qdJ0sNErfS2T1YiURlmsjKwr+gjrUo68r+VOs9Nq3n5Yy0b3lUv
fxUfjJHjcrrpXyEf/U28QkAnvFXQv0y6nqE7ku4MFBXftj3Tj2UcYoFgWA8qESJZmAP1vextosCO
ZHt8xJa0KjADTa6wl9MdCeSbhFX41foyx8f2PpKPqb6mxazsvQCr8HyWEm0W/kp8KIMS7fOi/VCZ
0n0K4/f97UXvKWwmNqJ4Ir4t9kEFyOWu7Kre4V0WPhs3PNHSKpx71YVcTh4GyQPgvxszKlzbNdvU
puLsIpwGTylsvbEzfI1PjbjijZdoD/zS34HIW+w4x0H1ONvlCwwIXM8+Fwgj6nv2Gt1VHPVaLk57
LPd9tVbNK9718eZUk0vkwoj3zlzH6B71uyZkV+fguJ6mlcT1ETiJeYmn0xCt4Ou7Mw2yEyh+sMgp
VhlXg+lMqSPgYCztkT4SH1aYNJC1X7rp+NWRsC0TKD1MmFn2PftWxaeqJU0b8RiuayAmyqbxUGl2
XV7iZwEHICADkSp3wUnFEK4ty3ptPrVE6PFCAGFZTN2wvOOGbFxA+JJpwoRdqJz0QEfEETED7esh
J5H3WBHP+jAeW1sy6lVKcVJMN4zXESURmitOhSHEAbkZbJ1KVR26Or9vSQXquFdKP7apvBqp1w7E
15adzaqfu+TuP3eTwahh4d4DFMdMoaIJ/gGd/bOnEIj7p03mL27/6yZDQadlkVirWjNl+71d/CDF
QT1J49ufa1Sk+VZsJJrMVjLf7rdNhi4CA/UOvxFpMlLaf7bJkKT3E6w8P3T+B6AMoW2JyozGv7/e
hVkwZ9v/V2LRXi7547BJo+pikQtLxGuCPrivIk9hxBibKykqUkrrD6lVt6MeLOMcsUdVPSjiKQF+
rc5JR8rMWt9Y0HD4/vDQAtnYMbAabDC7ClJmH/6UEGnGXsjYOVoh+UDUT+sQi0axAV8YOMamtrYk
4SoOliSI3Ss312x2t3ptzBStW7R29xT3Tr9h9dWIldwHj4kAC+V2eMsYyy3mDGqq1wZRWOSfOT0f
VE/p3C8CtoxFv5AKlD7oJsi03g50qMtLRr11ibUAUyQK0EVyvHUHks36T8XCHLaoX+qFPNBkEuM+
O4SVzRKdmk4+OLFyLpNHXVsqkWgL4/JGapzzUh/C7bA2qWGwls2RiMF4C7Kr2+J05tUjGB/edNaS
GpdZcVQuUQvNjad5cy1vj8e3kho9CPSadNR4mVE4tkVx1FkbFZnKXJ2UrnHKhITQXLg32pbm5Bob
2wzSURoVWPqWSJ9uyoJXcpDvCkL8KX8AXD40J/J53yKSQOgdHlysLkAYu8nLQy/E4/aUbDkEEEvK
1wLcJSip9docCoRBYw+bJ7I+pG6s0WW5uz1K4qYv1yAJmbTJsq3PUM+4l4LdrzXSf/IFpELbeoBr
jLMsuOLSIAiIKvcKJw73RBelneh41PBLNLiu933IN1WWMXzdhX9QmKuSNnRGUjgifWGJeyX7GiEI
ATJhOGKlfxz7Ml64tBU7pnbXqp+J+dTEFHl76bQsq7OsMh/gktbv6nqdVveWzNHBi9o3y7MYFweu
XilHmfv+3ALREI4yXExq0c31TbfjZgNQUI1sqCLtCYx6/8H2NQgx7ds/wSFYZS36e/vaXMf2Jwry
59v/vioSC/mbuBUr829HbxN2Ek5S4zj1SyHmH47e8KGox3Xlm4FkFf796E1EhEreA9a1+e7+gb7G
+pM88ecn/tPBu1XzQh+lKd6ghCXXSgymvcXHOexuex241wB+qOhSZybH2zRdmf4Eahr3Q09AwOhA
YvcRN91UymLqthiFWAXN6JKVyhaNyhAATSaeaAFeI8PLNihHAk7JASa2weJoRMJ1s8o/JBfxRC1e
wmf61wbLPJcBojnCHqXd/HFNlWWe2GLgtM8mrbr8XSUfs6q8m+Y2ESCPIjPvk/hLr/n1XPXgz020
H48BhIcisADPeduV18yAA/qGJw3Ttv8FnHU7d53r38nyKyWccCohuIjF4s2ZyKCZN8HRBXqap+9i
aDq6ftIgJaSlXDErY8e2mFdBp3uWz8Zg5hYWStBzOHwZONfVLAVFd2rDjS7vx3aHTiBb9ynWXNfH
aZYdC7E7y2Fs8SHdB2h52tR3urnoA4oqeCTAesrIGj+H4SZDH2Gl+yp7kh4leaSASqTf43ArESmh
7UErt8HjLSioP1e6eboR0fhwU+uvRLpwWdoIVRpE/MT3oOzoDwOFjyDeegh67smYvjHDIRG0k3uT
ox+pS5JXSQ7VJ5hKZNENslVvbYXbrrzZrNjCBXKyfeV9QQOyBQdXutMgYDtTlpP/XvQgs7m2isxU
c7SqW49dAQ0ZPjSi/jleECQ9i0R6s9xuwjB+5dxoXMI70ihirHTifS3TJW9Z57AgO1OazkXcPlW1
se2mMlugZYmgL5ItwJ5m5i5lMmN4TnPQK0smXIiuFxVjd6lz8pOxs0HSJRAbwrtxaTcqMebRfDVA
poVyR8+xY/lAy5EWekk5jxq5jGeecHWx8ZfFTcUeREjZsGrb237EuU1aqSwEaxM4HNtEjQJG7SkV
FG2R+alurjRupx3q28eRFDOxxfgHKLnxvWpdHoa1sbWE58nE3Yx+COc580xJIgCyqsTNxO4Uo8Ty
jcBLbu1GasVjf818s3BUHMUng0GEoY4erS1SyPGzLPqIRG3lsR33HPw3iVUdNap/jIwHoHH0GLOU
vM3pVays+7l/hqQ6XnNkxb15DKXlwNFbSE/EmQrwOq5iLG6PprWhoBW0XeQogeAdiE3bD8S4h9v+
GU4vbW3SEm5fmPnjG6JNsrjTdl00OOrFcbgaJbi34J/9m7hN9PQyNSOtFdYimMnZa36ZPaMmBK04
5l9pHZJzwPhgZM7EiaAzw91YJ88CxQEB1GudNmsoDMGkD6rPpHUpF9eMtG7dGh3YUneCZE2M8jqr
UDsY1lv8VXaXzk7XkhuJ90ZRkx46E8Kwhto8Zi56QEHApokPi3IorZ7kiAcJZT47bMAMWdfqNTWn
OTxArMFam5dWE+9a8NOs/hIHA9rdjyhEgyuKxQcCnYZb86A0I2kGPFuWSOo7mS3a0zj/1llpVYPa
wfSoGlJtShIoSljE0iVLt13X3qWhVxYbHpIItIfcua1tqdtb0hIlwtATwMSl6IqHfAS1WEqBa5Bc
jkacZryPkGz03IZH6ORl6MjmOZcJU7DVCcTRVnNgT+6gEbyai2HRoQjzX9MHtEzqS0Ou7V0/h9bT
XbTgMJo/szAz4KF9MhzVWLcU2C6rg7RXH8MLj4/UJ2Bw/Lx16VFjvKwhj/jcW/eR+DSG9BK7pUps
qwvAmPkrFouSXFu4uDnEQkTHmHk+BPE96E38MIDdvnfP6p1+1/IMzq1gM+q1viMJK94NX1mho4L+
mMB4XoZrMEdK1qcIbQrhGTvldfAggq8a2A4mJhj2nNT81Uyg5PPjqD7BanVhTm6E2AmItAD+OLNe
EFumKiuegvXBi0oagVBt5P3No15vVX3SqQLVCXEj9S7ULpDuNNh8sxn2Nf2ByOJhQBvkBJyf8BrZ
hbmrPmNCLwjlvEzzYBxvhfaoP0qfkDbh05Vw/rx2DFD9By616m6quYZPcuhkbHWmk5Vb5lQC4yuQ
HbnbzA5lXFiIKMY1W1aWzFXFzfSKz4mozUdmB+Dj+SlAPp94cSCEKHi6JQ8VYPV3f6kULEfosQGS
cH62n3U87rUuYCljUdGma0SwzrwbKpHSLYRGOmoZ2Xki4jjCzbIh3hUAxKL/FL8VC6I6GtkrpNSt
Wbd8Xq++cVXZ8Qk4xb3OGl4s0taVlCc+ViJwEv+iZ934JPdB1dUdKtCmrTwEkHiwgKFV+JiKvSAY
tFPeThvrPkRfMKvlV/2bfCfihQ9R8LAkBIG5HBjogY43+lisFd8/W/1TJWgr6di8j9NahKVrHy0U
kURzrLGqRWgEbIpyvhJyMV550ZVX46E9XrIzHELhQY120UN4SV6kz/bYvEBftdDi6A7hHcR7dRl8
yO/KviMN4gbSQnRysaksOklCF62GTDArTQ+f7O+8drxlWX5pzjrIFQpU+6LoM36DvQfybfrqvqBs
/cBppr2MPpFT+1mpFm4uL/zjDQ55cKzUqaj/eLY+/Tc+fNAG7E6wn5HLNv4sLzmVFyzDxkpJXYEK
2cZWJlgTP7NDFfLf6TkGBevyk/kCKgc2pCPCqZjptGBmlGMEAGxm1Gfukhcu4OicfQoDNOImNs98
Tmt1xfXCBdpKPHWuSxmp6Wt2CJ77NdcZ1w10nbGO32BKTIZTRgOBlmhbPqh3WPXfmr25au9VlsCR
VwsyHzOER5ejp3kFF1ozSz7IcSaeO0V+4oq7wRuu8luITpSKPfUoFi4M2ixq6G3Ihm8apviEdVJi
T/oEaEO9IGJz7RbhWos2EJUKlZynnP4kZcFLKh/FiLNcusVyAcpXZ3AniwoCYz0/7a/2qGkOzy51
Ng3BCMCbkNDEhJCzQ8Pm4+0Ml0Pwymo64TcmOgt6ZorcTFjxcFicOQbeqM48kaTDyXck0Ep+rha6
fFvGVDiYnkqsD+dCQm7Hp3rtm3cohpZBTagJOG6v7XyG2NmyM5NOAuSjthPnw6bES/NfEnnr1XBL
kk0vbid5JQoM/Peq+Opnqf1fzUgMTx10yUZnua1PnL1lMmvmKjkrOP6HY1MqPkHchdjVpb+fwkCT
fhKCfmNTf7z971OYQa8uYSDfFsM/TGHGvxiCZpjJoBYKXOiPrkUcutjV8B7MElX+6nfXIvUP+Pkt
nPVk9v2zlm3V+lny+PND/8k23laVmPhZMWwoKErKpxT0oVk1fHMhApBHYrtD7F9vUjxEKAQcwtQJ
95ikj5xDeSrej6T5s5HZOIEXw/GhY6UhCRgDDpcWITpdfOAW2Hfr+AsiwbxijSJ3cpERx9xgy436
RUZUXn8u3qtlCpfnl2RtcMqHSKxJFaJJuHqPH6T3273ylN3LD81J749l5pJqfFNnQIrE5nTPL1P7
I1BNUa5Iycb9i+5vuADcTMNpfBlfFFrP0iNxJh2NiswXRI9QIZDOjgLN+LrZbzQJqVsf+Km2x7dK
PVjrfkstY09A/EI1iAtwUtbNam1ZXx8KHDkMdWdmBz1FFplO/OAmh+iPBbdkpUQ86Tbdg8Xqmerm
upt2gX5grPIH1otoW8Zv+YwhNae2X6SkPZnZ0gtyWPxHnkW66i5oG5dv1lJMDxzbA/oMGtt/oPSq
Y0Szj7MlD345Ho4OOBeKR2JJ5XssXApkiU0DDy9BTjp16XSoH7MH/wFQLKHJ6bZmeuJH6MUJ1U3O
EEzkfr3WTXhm56XUCbsnOxzUnX16qVpudfI7aIWnNneV0ElIWdEdXVkmN6QAbIho1TlAPIObcSgv
2zW5B+ONOqZNpHvKG/XCpEhVz0zyQuEOd/3dDMeJO/0acgzjP2b7N2EzCiQHj++GyH82hdT4EdVt
wvhNYM2xYZricHyqAehJVAk9SCTyVpbF/NoEj372PsnveAGJuDHZHgdZXxQmAqV73mQ1c2onk9Am
eTDo0r1O5miAutlpizNlQ/k93yXVBYndKxgs0a2s7sU9pjgzirdlJm7rJ5S3tnLm/M5J6aadmfi5
x3Fcdn66lAXQBTaB3A+2StAeI42Mw2If9VtF2qXW8ZZ/FFAT4LoWn5zSbE8UAyjlUqDKM6bcc2FG
HFSH5VUIkR9Ie8zmhLVAifTyXYIydmIQdkgEl+fW13KJ+5xIFrbRcomhDZ866d9Alem6pm8K9HIS
N4xa1YYGVvJcSJoQeHeKcX/dFLfHrLmG4hcdnDTPz7/HuBSDSz4KXQnc2TSdGxt4mGxHXp/j3BEx
vSQrDoi7A+yUjs9kaRRkqCPXUx/E6oxCWZYBQJZow+RdLfIYOQ/iVX7hlC9by+6TduygO8THL95q
/hTlYuVzoufAi5so2iJQMqF1iitgJW+sjXoDPIRNnL0d6nVhrivKFpK9gVYtsvtsFxtuisTqUd+h
CkFJwERcOtGDhblwdJURfGVdx7sII8tdRdSca3JUdAfABQK9BADdgv1503G6nS4cZ8rcI5SA8wMH
barD5+IIc16E+PCzc2vPxXsqEzq8yO/DbBFD82Rz0mzzSSz/bIXJXvJLeUkdvCDtpb0oV94Yf0t1
xGgcOaAa32kBvAnE9bbIEPNzc26I/qPwYr4YeFgdV90FmEOw/pPNhSYZJYRbEBuDVQJTAEjj3xiz
oU7Yun6MCviL2/+66aIfoPaQDBlVxUlBxcTv0Cc+CtIAZjbml1ac36FPA2mBQTyXgt1xDsT9nRBS
2KpJ+iK8nI2XHHL9H4XSYD3/iRD690OXJR0ySNHkue/xR0IobMQhFNI22fh5++oDwsmFz/KYumqM
r6iWmtOc4g8JUtg+hmTEPaaD4om6tGlUbKbHGNCq2s0nwBgRdRJoyO5KmvHyz9DPPVKXfJ8+gCIv
6T6WvbBalIVn0eCGiJWsazk59eGmDFct2sjBNlZQGIaJyquzvKSSD00E/008peRMCNK7dKdpO6mm
l9XJaqeblpChheY2OyGy/WDdrfNXgeN+EjBlqJfKotVx1qllaLXwHAwQ+qVTixvs2SNa86G4gKQF
UOZqbt8KJ+1lO+z9p3TV8DrM0Tt2AKRKaUtxySkMUu5K+ThT/bdC/cDA62SX4lE12Tmy0rvhDtH7
g6J4oyyvs37XGUtheiURkwzd2+2o1Jz6lY0PUIEXUW27PYxGTagn+n6mskjZJZJM6heiCMwKcHJ4
i2/3PRaOXYAMKtpKQAlIOfkCz2aMY0PbBudqBVFEa2twHqlmCOziOXa7VUnsGolcRvMhgtlEnI8m
4Lpw3hrd+rZly4hEt0Ya0Z4zo3kMzZFmVjxsZqzYYfAuU6UqNcW9lqyrSWXXb/lr8ausUQZyMVjo
rysBrt3wKSqYtI+85PjCWqNrSDdUQ3jHRsmuQUdmworbCcpOLbQFHhaj3M62tE7otreH5oENIn8O
FeCgOJOdvNnLzZoRLs3GF304NX0PdR8b/r/NNf/3D+6a+psReEczU4XBrfnpy/85vHbNZ/nf821+
+5n/+eOX3OSXu5wp4T984WZN2Izn9rMa7z7rNml+pR/mn/z//ctfFpD7sSC4tsjr5pXkso/PPy4s
30diGA5WJQ7mEMB/uzDBH8Os/Lgw/cXtf12YYKopmBE1jXyIX7xfvzPVONAwYzGE6L8E4/6Q6aNq
hoJhipo2bW7l+nEaIBwICzXUzPei9U9Ymb/oMdVNlVBD7B7qbH2e7Vs/ENW/e+Q5d5vMlCoGSovN
b1XNUSbsXItWdXso6CuIh7bt1TvtLPnuiHD0h9fw9G9H2P/5oeDd/HmFnBdaqCZGHOh3UoJ5yj8+
kqlRx1vtc2DG52+gGmF+EDHUUDEalMaC02CRb8jhVUuS8gnfpKRm3UjuJLkxrVnDQ0THQXy4HZt8
JRLwjKdzWnA87U89yX5E4jHaTLGyM9JTFm2m2065SW57QetyQ0p0npJPcFQ+PVBBpN6HbqvZ0h3S
TP0KGQTMAnwwvJpHTNVI3ocz5syg5cO7z8SvjqmGWPDARuYFfgY56xmETHCg7o1LBLbTKicJIyyi
mYXAQbohnoKRSJye8QnN4PKckUEnZYzz63MuVvz7F3buGv6DxW2+ODEeGnjvLF5X5acXth/EsVdC
YhBKhLrxnpfow6JSVjl3zVMMddQCAZWhTYINq7ZANETL2tkxmSWs3Tj28vkhAhkeNGObKBtjg7lU
y71qmmmu27kuNiUVZnR34mjqgIs7uHkTQ6+XanfKeOz0J6U4GaatCW4PbjnQlU0MuC207t8/UWm+
Vn+0Gn4/0Tn3Zd5m+dT9dC1Pt6jp89ziCgrX4stc7UqaSSluCDwZeVlJa5pfXTW49rfd3//qGQ34
069m3YBENWQON9qsB/nhYyRngdCaU0/rcZHcGy2sCe4Xr0LagRnJ6E9F3ZNTi77XxAT4QTpAVO+E
dBtMul1TqOmo9aZDkYAXgRwTstw8ac7p5Is+cG9wfJXOpVyDBorPlbZtCxQZR0JjFS9Aczu4YfK/
XDSGPh9Ifn4x+UT+tiT+9GLGho6rbJzxvWY3PRUx4BrDQ+92I81mh3o6dnyINLRsagWAqJT3Rn4c
pMItp5caKf462qswCSfhY5zpgllc2WyG6DoW5jKq9qa+aWXUEtkXCCtWsACM3nDB2fti/if/3VNu
ZcAZUUhCKYbjt7NjzKBnBCQZPtFR4I/IDvahXDFN45zkAMJvKZMzLtY6BHTYkpvcgjoO/munPCRR
hoKby7y/uQgHy3rZ1atIEJadsiuoAmGl61TzM8DzOcxycNQwLIUy7ajRqQEyq4A5qNGNJbxwGzRe
YryJydu2Lma0TsUVwInxPqhfpB7wYWEpWQvmWyx7mrCRlXtRXLfpRUUnoaiY8M8+4ubMG2o0Nc9p
/mUmF31UnX04NBz0oumxAdGukPcnGKe+bsJewApAsndBQfAEmWzl8HCFm082jU0Jhxjshy15OYg/
oVH4ZoLApgC3JHKYXGwvSC8MOvgGZcnzC+Y5DEBLdVrD3HSm16I477eRv6nqjYqT0toEj5a2izRb
q10VekhHsyK1hlOcCOCp6Vw2HsUrNbkDwVTjxAeZCJmFVa0by3QHFSWOwznHpMdPd/t0HQWY5XHP
6AC82bIm6cpc1xUzoQtRHZK/U7pivoR/MK4tZxvgVpX/+8ijCjhiU0Y8OmzD0PbhwOuF/gCX4BNh
o9sJlqrsfvR3c38gstHpAZREvDnx/eC68riMJntEkEn0K8COwRi8MzAGelbxNKVzuwuZWjSxtP47
xYIEv/rTloZCcNFwllya7ZOpPgTNvZSvstshuN1HGPiKxTC4xjWkPXs4CAQicuxrmNuF+JM/3Iks
fhYDnAu+TIqp9Wt7i1/nIu1RtqHWqS1AA4wyXcd5NsHN42JjfW08Cg5nGY5qgcr78X5QyawuqdZZ
FuOuaA9G21N//BKX11vN9bYd+3uChLLysQ0+JHXfJNRBsuKY4VawHBYOcCS8r4GdT7Rqf9a4XTmJ
Ayr1UodrtuYIOdPKjBEjKz2hFKyR0PoVkMdRB/zXb9c+ojonO+AW6+/QRWVsTOsI1QU3IRIW/yoR
ulxK60AVHDlEjfal1K9EMRn1q8mOlySfcyKTigrVWM4Vjw00mDtaBJsAM5rfcQj0JhOEC4nMd5v2
YQQxrwgOuTC9T2jW2BsDYjkKok2Mg58c43fuIXuC0fUkXElP8WuXLG/3MC3txUi8UxDMvBYPqdXm
a5krjK+aV1N3+BFAykXLwESU0+D1F7JvqcEg909goyLM8sYnfdon8zsg4gKx+dN1cx4u6X/gJ0Tg
tjNI8x4iG0MmzebP35lb41On+RKLobmtZkcxYYXJMX3PIyTMoBp8Ie0pSR6KNwKSyvQozCoXywW2
M7hK3IniIEYK0tqmyfMfqxd9W9mCbm8Cxe3KHYRgutS32SZy63bL97VPc9VfGC0o6t4q7sZ6kJrl
uMZKozrSQRaX3cTm4gUfWJFgxTorXsnaESJd2JcseOR7TGsl3uBL2qnvsEe4326Cq1pHUXXTCoM1
W6Nbw3FGhuPVptf4uwixK3Ulqhui5kgOorZuTcxjClU8GHNdGA6A3WEBzfLtiZlg/GIHqTiwCWhp
66Sx7aPk0NCZoTwGLGVJo7WnwJqEE2UF5oL1a4rR0jiddkhxfhy4jmha8lc4USmJBbvcZLFHTzhU
JMQni6D2hYNPTMjLAKveVxv0ILwJWCGP2lUVvSRw53ANMCYk8aCbHF5odK/Jgg0dzCIgnaUWr1Jm
Na67qXgbiaJH1W/c1oMyeSb+awqURBlHD/q2aEEAKjds86Os2D3dqg+KxziO0S9etuvwkdPOS/gE
C2qLS/2I+CJa1vYErb6X15wVRX9probuRQg3V9pCxRcQ8QyYG3+Wy5Bf7fmsdC+lQuWDU92+jGGl
UsE4oXAhwcrg4p8lKNPhG+PjQYIF4n/l2sP6BXrHdQjNi3OaS3g2gxF2ixW7wxLm0GhPilGN9mVN
GA77URauUI8ry2BcTB98l5CbTkEMSQwuAtQSVA38tQHLv4W7ezh323okG62hBgIZlonGyFavBHgW
LHgT0pP0QEYbwix/x28aPV3DlKwv1LOw69DHjy7SqwSByVJFFi5YGIbnb+LrP2ss43KOruVNNe+l
/nq7q+Cs5Rz71GaCZt8nnulvERdWdb01n9LkyhUSfhjFKZvcwtjefK5/LhJEDN5NOd8GBzbQ4gTq
5eoD5DLotQ+6US2eQ/XfZ6L/3IEWqE0mlZPZcrbv/A3SJjJm/sVA+8fb/zDQEpMh/xhm8vtAywTH
nf0Ap/0+0BooDzXMRkTvf2sJfxxoEYjTQUhKyNwcpf+TgfYb6fvzwfWHh/4TvWX1RehXRsxRHK1I
cyeob7WSbtgNO0QA9IuE6AMRp3Un0zypySK8kzfISM5UoXKK8bNPC0fpBqgWtLhhCh3sks8Bpj2A
azpZYLOoFKkFqJ5FeiYgmj2OTb/L7knggv5Kz/1n+iJIsyNa+P5D+V52VLYWgx+Hf8GuGRSxQyIY
dqC7Sq/c159FbIdujAdmgNS1UdvlmAgGluf5DwEt6WdKtL1zZ/Y2R089cvhj4Tr07X7C9ukYfH74
p2/rqgOufnPWfUeOwhv/reLCLhd8n5vwY0Dt4WfFw/M53W2jQVpryir1LOYibqpi75l/pHkUVbTU
thw5w0J/vov3GYESPoeT+Z/8gLlWvx/E/Cu/HwrHLobGRw41vUDedD37h1CEmXsTKXg1H8ygUojU
txCcW9O93tmsZ/DdMs4TAxsG+abWKUJoBxz4abJg7Pu5XudjYqBW2XXPyo2UecBCmgqq7L4e980O
BiBbdjSCRtaJNbcjkAtgDTxew+GnXYXgURjWMaU24k4Vd2zeYfLMBs/i3qSn2tzffKZadQuGL9RX
KJGkuWISDIZD+CQwpbImMi5Ol45R4PYyx7xYq8CkrgD3ImmQ43AijoFnwV3OQj9EqJHHIFDdUcGa
PDHhz2C/faMFaDqnRLYJq4CihcAOcgebIgH5/ZnszfIN2BYDAICkwmsxGpd6U4qevy0J1CDzRLyf
Dj3HVHaz4H16JJOs+Zg12tm7RI4aj+6kBHAzud1ujdojdUQi7AW2lTPoHUcpX3AggbLM7kh0M3rq
UDqqLq+hkzqp8frDqnH6CwjnL0ZGUwFFUhUR/vtnBKeO5FSPcr/fPBh86DhhWtiT0w+dIxPHre/f
9R+6GFMsNWMwM8YmqTN4+DeL8ZxE9PNi/Kfb/7oYw21IClJrEhK/jTDc8tfF2PqXTEwtcYvkJ34j
j7/RHqr4LxJpWYV/kYLPD+hXrYH4LwXag4egSv+OuP0Vc/3l/f83wht85n9xPVCq96cr4o+P/CdY
JDfQ4JaiOCCHM+OSY9O4zmEs/LN2EevXRhAYuslRjJGAi6JLV/E0RZTAoSworE0MgKPqzaNMp0Pm
i4/hmGPyxStN+kjSMKPVLEe31LS56HViF/uak9p0yYDjJHKZOotMFyVE7JgxL6aov5pOcsCwkYfT
YARH+2AgZkWvo5F8KBbtXIBE2p1FgCzzV2CdTEJeBTi7sd1Pqh1pzBRCzCnMeGzxFMqD/vatDmZ2
qwTDaawRktxAoThENUEK8BZNmt2JSDqHgUcrIISrSw1tE7pdoybpqHGEG8lOq1TfJZTOVnf9sCQ4
AHVXrKaOIWaQ/SsaTolXaINXq4RwEfeJwcNzq545zzX7i6Uumy8mXdCP7Kt9z1tbrDftu3Xl9Kle
okN48i/yJX/X9vE6v9c85EbMmHvJk99vZFcYe0wpxC8ZC1xHW3yCzMlIvpjEeiRTX8CjNJWgu6KQ
EAcJiTpUsjxJh5oIsV22bTbpbjxOhcffoXKLHpW9tq+XHJuF1zb0CLLyd9VWO5i7/sQdRyg84m+T
obSQNjUmpEVxJ95L12g1ucpG89odA4RbO9GBA5wqOfJTjGB5Ue+Im7kSIexqXv1k7amhQZVC5gEV
4+2O9f2ortq1iJL4KzqoRzaR4+NgJ1+3r/EpQ4OWnspTvkZtbKsfKhkz4vvkVSvhrgbSZsj6jDFA
pqRqZIfeaZfE86KPhUveZsvsOdyyZ5S2bgNgParrwlW8eofs8BhQM7MfVv01dC232xjnYWO4t2O9
T1fpnfWUb4o5Gjh1MRQ8NE+le/OQMJerapnshqN4bl3fU1bDit91exMO+eeNUakHoNkKqmdqdiHZ
w+RwDNBKBjFYODvYJ/Pg1D4J1/od6o7YSKZ3dqaMqLLSR+u/iGgX5lY3EmNsqnnnOhmcFSNwTL0M
JA4PmTTcaW3xXfxApiJbbgd60eYVregtig2zNEs+DspOmuES3p/hQfpiWHwx9gWnAf91kp+F/KBI
Hltb9RB+FK/WGQYteq13ZbeA5E/Bwuul9lUjHaoekA1kpBtSPPygnS3COXbikeCP3EKf3l1vWk21
ZVMtxxw8P7rFpNKImFlhRVNlOEyA6I0ZPHVM50ItHWUTP3/RBWeBj5bRmadv1+ec2VjqBM1UIs9N
zgloG5I3uQmeJxTqlGiBqFFK1g0XlMid9/+4O6/d1pGt3b7Q4Q/mcCtRVM6WHG4IR+YsMT39GeXe
jRW6sTf6toEFQ0u2ZEkuVs05vwQzVO+sp8S81KROrvX1v/lYYkpOTQ40bhHo+L/kmX8RIn2DXr8+
/s9jCfBcNxVgdwXXv98jYhzNRBPJ0SQApx+HEgpMg1AMeHHCu/1nLB5xJhi8js0vMlKd6f4/wuKx
9fvLqfTLG/9dnDm0vZ8HWt6vjG5XcNag4asZ2QdcHh8BB4nP+Ck1L6q+Din1YnPR4gpN0hYlnb/t
y2NYHQvpcC/WDfuuiT0LA6f5PbPXarePaNkVFDvwlAnGgtfkeMWwVWA8QaMCdG8ohaGnZQfsYGlG
KmZOEYwuCk187QKynZ9CTOFGphcXBI4BMlFrz7NEolS1t3fKOzQp2LCnz7GzMuRNLW9SyOhwfHH/
NS5mdhU1MmUw3usBmFeoKBPfPJdv9ZrqcFW70gbkv/OAq7EY2go21v3R8PTbtFOEoREB2synoMdm
7NSwjRykDxu0i2IOgcUPfiqKFzC4tyLXYf9a1+kRw6MASYyYKGXsGERc4shzc0dyMvwpseL5lKtb
unv4LHX0GBYkZDw7xNd74eH4x1duh74rQL1x2mo4sTPUNVe5EIZZnqM+WMlK2CpdeM7gE3FUxt6L
9hzRdvpyQ+GY+7vaPwcyPm9ppk9rX1rLxZ6dCjeVgRzyu6vUuBtf5XgD9a1gMDTxEauDe3Mcp4+w
g3qCMGcUFkp0YjJfj158cKR2piSb2iAm+2B+mUwW+kvzKkm3NVN9x1/D/tsyum6ClYZlXIdv10Pv
XAz74famMeJQKuzjktuxaGbdDYTjU0/wCpv16Qqrrv/cudX3bWISQEmCcOOseN/tvNFmfbYb7o8F
wxa5mWsX5pFMeZjsULuAM9qPJbTus6KvDboG4ES4SlN27FZe1at4cHHjIz9M/uD0bjTmUQWzH2Cl
/iDuXRJczm9C1MpkB1eFUcVIf8r6Z8pjGaSO4QzGejpEykY7kimGqoukuK5Z+XS847iFQBcs1bON
AVD5hgTkqgi1iKztmRWm47ONcV7+MMqf9QtvIq03MitLmyEEGKOzLG8GeSOrJ+3SWXMKkZq3Yr2a
W6mZj7LHbE4hy9wTTBheDfbuSHC11g0JCFuQG2bjQXO8RIQOVF4ASpF7wX0R4Zinb7AAzOkufROG
mk3qKJ7YiuKa5kxj3B5pJyb7LG4JoRc9lm0DtNXE0V/hsC47RqaIUqMj1ynCPEzx8Z9jBKnQwAgN
76dxMXBSbHawTKItFvMAXPaWP4YmgWa+VoxwW4kguApzA/aCryi+tXMptfat3x2UgssCZwUj1TzN
n0UjgfMj6uhtHy87/YNEU/0dW+0bRaxDb3zltnXQsftakWh5x0Oiox5FLhNrDHKPea1OyLMpliMe
niuwBCNxET8WjP5AY8JDKa9N42iYsxHFcKC8tr6DxaIDozDz2yUoeu90y7xyMFdjY7Lrd9tkWB4p
K0kZzsY+9ReY7Py7D0Rb0RRSYzDG+eZo/Zc+jTkXp9fvLJDfHv/jQITuzdEG4VyFu6H/1KdxVmJL
K+sM6b6DbABifxqaiXwZWdjfaCbG+T/6NE5LYalgq3SVsNSMf3Ykio7vb4dmCtFTsPO039De4lam
o2kTZQMhoDu25mU8S9Cj7vWGC7rDxLE7CgI342uRzsBVKqnvzI2hU/J9zKESbDdpgd41mKsFligU
x+U5w8GWb2fbYNYqyAL/84/REyMtHSkaZlBktSK0avG9nIauw8HBzULcxz++/8eDuKd9yy78hwfy
lUqW7/3xnNzmX0t9DJ10WhC1Y535Chymz7OdOquwlTIW1RZP9GA1vMBCbvW3+rlaxaBi1pnRSlV5
wwi1Fs/chf6cfDYX+aJqHqcs1Co2M2EVIhh7RFAo4QsFt3FfmUfpiZlfDY34Ox8TrikzcfjaMaa0
t/BFGNbr6xrkS7AnYp5cknuGNpMc9yAAp35vf3dinLLwVMgsYXcurTn0dV4QSB22A/oFV05sbmEI
gEh9dYecvocnvGdXbvX9mxjLg+EF3Ee6Z4hLFlCeyGq50+cy/empQZz2hVBPlYLGgdjBXp/jhLIi
DgahoAGVxSVxizfGBG0CpZ+pVv7Oze7Ub4qSnHic2d/0EUHb962gxO7yPaAUYS9NtFPKZAynXCoZ
nPTv1u5+TItjG1woKvBawMjepllGFGTtIXYb5CCAISCgPNe8DLc+Q/Z7MfAEJGb4/omHKAA9Ybl8
7a6q0JZNlBfz2UfvBRh6aNCVonjWOCeFkwKaOswQ8jn1ximG69vLK5O/BQMnTq9qhdMuMDGfo5p+
MJK0/E3ID90oXqCW3wFOHhjbyji8J1MCTvQOljCw+aRadg3hAF7yjvJP+Os1/jhTxy9Qlo40HIWP
USGRhnpuC8cXGAdwsNc4SZkst6IZ0zzQPAaQnA5cCNzgH9M4vgJQiaSxBZgNp7ngCYNoJk+aBnEb
NeAM/RcrIuIjjJuJ/Nw7bmntTHAx6MNgkYCMVfIlyDki/+Q/2Kh4TaH4g+CCC4RNtcdPkoITZXtE
p7fJguKunRmMfv0p7rFm4fIV3TjWyvxDkyRkSSZTwekR+7j0AgfpOzeZ6GSJXhGQGpqDgrhM/MMU
MJnWn+WWbr90fZyOq5kwvUNvP21s4RWorrN9V838Zso/hIyAdulL+5kenWzXYwScP9yTL0T7HPOA
gIjTpOuNWfq9FD6LoIg8URnwWcD8En9g1li+shNUGh9ownqcgvbaPFtGB0Riln0APO12IbN8agzx
+TOItbMUhtjq3q9HMzn8y88xVcNsXUdI5PzPxo7D46/n2K+P/+kcY9woYyX/HXSscFj9OW/8tuRh
cAj36j9hgz+fY4aty7D6VOEI95O5m/DdwQ+fJ4S7LWtCEfUPBo6q9bvLvehJ7R8vXfsN/Gn8NjPl
lIhCkXpUIKUkeI1DC32RJcQR/ktEZuxYbDnYSCnk+OqVD2dBKpVORqYhZAHcTfUK+dCoV2yMTCzF
9vidX5VWSzKrMMwBXFcmDtU5mu+B8RlxoomMvOCDxwTkbqKZufDckLDbgvZojlaVn+RoFbIo8IDs
EFVvQjhFHwhpkLP0Bs/wJW/PvAZ/PPoChdh3AMD9DpJ3V29UsA0C5UxMFifynKPrlnsWg49UmDPy
q3hLij69j5wWejq7ApmkDoasntgtdLYt9m0OB6RQirV3IDssxdkSQaYWbjccW6bdcWd/FmQQyJKw
xoHNZwNeO/Aq2ODpDzDUQRRTZBMeT3T5VAz332kdQvPCASXOgWJLwjxe7O2eJ4AXInTJ7P7phEyX
+KnioIHbYhK8RIRFZECImRndvt/hjnaqr84xfLXP2gvpSw2h8Kjw+b0bHzLhHf9LY6a8dIeROHYE
0SF5XSPnwzvnJunA5xtkSvmTVFM8Lbpkx3bD74KnMo7PFg3SAQAFcBuyiW7OfMw+EEeCkGQfnfLB
I2jdqimwuowhxEpymo3MEVqWkAzCbJGGj739KEVnpX+NyWSnEvrjlogvWbVHXq3zCkmUJ+cmvQOu
tR6AEFQUrYdTUq6y+wRg3mbnFsdHJR1ZhCLfOKhPGcHFJGZhbzZLuUnMChbaLBNDuKF3/VsGIzO7
NhQQ3KIAgzBgTTlEsfe1JtoFpRBNx/fhsCD1D5yf9cHCVLEs4i+H54O1ZyXF2omVx9HOsg2U3v2X
74twp5l16ew3Bpj3f6/vgSv+Ut//+vif9kWGU3+APEQrCI7tT/sihToDrd+nXbQYuo0nj/m9lf5S
2mOBaRIM+Mf4zPonW+I3gft3Hid7LyM1RK4amlQq/5+YqZoPDNSrqBUdTHRNwsLlB1HZy6P+ip05
HhPgoFjDkxGQaFvZWBteescp+nA/1Sjx1SVF1N68lu170XuEkcuYzH5BV+MKo3atj0Ek7Zsjkwek
fqVHqKqVv3NdUYXgn2MTPayKq9S+PUC4w1vgkzBVgEjVnXbQcWYOpazXpc/AoxZUIgPbEeGSVsNQ
u0BwQcuSPhMPDomNCQEeLt1b/q/GETncAFdp0bA6kP+XSgEext+s318f/9P6JZZNNkmpoV5gPvvL
+uW30hL/dV5LiYE6gbaWc/tnEFHMazV40LqKvMEUo9x/cKgLjPAvC5gjXfTlCrClmOb+tICdtriZ
Ss2RnrMRhmxgOOGx4/r0Uz9d338LV/5t9fDjA1LE93/6VaOdNXll6d0Klgd81B19LiwqDvDaf+GA
L+DiEaH9isxUWwTZ8n67SOsKEkdhuV0GyJ3ju6JMg1I5MT2mNKVOx8CUvlkFwshi0Vyzg3cDNuGu
o791R2LmBp4EAkEtemv/k5kzpHHCZvLEq4SfR7XQKO+pSIDUa4CeTJ5XxGgqH2i02etDuHn04ah0
e0bMKmNkxsK0QIz3EkbL8FyQ/Vs4p/NO1JMenRMKAgIQfA/9rDEDvBufURSH0xI4CdYr7IR6gnRa
JYxSe0rIfNtQO3Ez7TZgYKY71iuejt6RoRxdlqSe6vAFbsYAATJG0MvDeQxfaWWZqNMU18WWEqGD
cQHnrnVwpBA1yQwVLxNoO1BfYzoeOrLKfwlVY8oo9m3A3i4ldPkjxqxBe3I83tGboK0KZrZDO24L
3qF0bJvnOJqXz+whuesRYufAUBHTarmeMciWPiEcU+I0nugbIX4QWBfNgghHKewydoy0yUyjG2c4
yPA7js/NM30KGxgj7z47iNqhsl7V7JC02FvN6N6BRhmBsw3COIEMzG9SH3hitkayeenB2N2UEJ1X
Kn6yFDl6IjNjEgk2bxgtJayvGRHIc2E8CFUxXlG3QBw20jnNLa8hoBgcj/mCp+K5uZv0a95RRG9P
J5/zAVITUe5AJs0pbkU+YcmKGZ+bEBpi9ESDydSVZhilL1RROmK6rvFq7tNspYzP2NlC0FW5O2FR
4iQGh4ViRYFveKkv8af2rKqL5iPqkO96FBZZe+bjI8Xi6U5wgbxRuU9Ww3nQXToMu0TwJgWNY+EY
gy4xxLTCPHcC6ljXc+lZQ0r/4IQbFivrl9GJz/IUSnaTQgh5kcwfEbieq5rqV2QuUn7JbnfUzGXi
8A4g6C6YU9YQBQS7lgehiEYEjZvOUK+g88jlUzbgzzO/3SdUPJTqiWiDv7hoRm2m3k6I8+3y6vuP
YXyJXs18bUSXe7KSlaMMQ5XgD3Ntp/tCOl6g6CTi8Fn12hND9tLy6voE+AHHm79v/6KjdYgWIEFH
cRbBpxpVnGUFdRLZTpR+dtk6fdLCnWEuMd6i1UiqN4WlhfROsHEoqdMPeyE8aOsVfWuiXsbYvcVz
pcVfxLOQEupLevAOl02mwSwc5uMNlXPhwTyGm1oy1yJq6EZ7TSUJ8VhysYjihUAG/X8/iDdcuRaV
O50I1J+aAbZUvv2rG2HbsFA8YfBBqOf/dDk3dcaevxZ8f3n8nwem83+GhVLQslTERjAaaTT/LPic
/0NPh4sHGZmc1D+7nEO8IYINIiSzYCLHTFGM/SDeEFiOdJlT7g/885+cmYr5rer69djk0KZOQE4H
oqr+XvcpY3B37C4cVowm6XaFJZ04ifrvrEDygBXXQggTnWJ/kh6sdl7vC8ECrC5liRHVpK1dpEv5
0t9KnoxgzWeiVBGA5mvd7D6koIXj51g5D00nu0Z/UHOfM4ZU1AfsP7bxpvY/esWe5gNS2Wg92qAi
R4xlyVblDMvJASB9w5lX1+wrEyPMN11d0NmGvkgOGdZx7VwzyyvTi4JPdtBhz+Hj/gNARTsY4ehG
NiuD5fy9GOTDAF0gctqd1LRXMwhPHKVVpxD7hS23vlayjWJvaatvYIMcZQm5W0JbbV7CsDzl5Fr4
3TUFQauqCRFAirXxnXVtBNhYv3R09nAhP3FoACZkRgWXQ/EnmJMz8n5wHKI0trm/lGAVVOseylHV
k2F17xuMf0bonHs1PMbdPOo2ijae9IQSobe4cluyOpEsqZ+R0i98qHEDp1iSooAI35SFtb638rKM
s0WD5fRo60vW+LoslLcaU2MRIIo3HTIX7Wu4Mxe2GU0cNcjgJeTV6ZgvYWfW6uVmI9N0c2NJ1Jvz
hkVtUMKXfy9ewnMe7e84qQmC1UPkL9rowf8wzFVaoqnClWqayEC9JHlwyq5l3YM030I1OtorCgTr
0YBgwwuF6tSScQRPCAdwKE4355jz93nU7qhopkxtLTij/SbNF4HGZzi6CqR+2etPyDCy21z+qBBi
IAzSsJqAEovWZd3Z2D4JcLs8QMZVLdf+YuyQRNFEM9GNZw9qh0IKn3hwyAKX3IVTYtSvLbUMR6dp
dmlU741xc0nYNA09yUcjCa7EoaFlnNTkzPbvsGB5fyNWICgxWeAUcxeDjBFmDMC4wxNKSJDUHsnI
bX4jZa06DEDE6WRc2Rt0MbX8rhtnrUVbhdZjTLc4xWfKk4Qy/MEgnMxyx68iWJP50sDUDyF6TgTZ
ilCQYBLZm1bo+TGgx34U5+E1SKskIyjvUHmjGQMcf28TQkCGHdgwa1x7CeNFe/fgYuFSqAvevUX+
Cloq4N6TnL4lFACIDarVYD3WzzHVQ7vH4PNFsRGXTSX0ppxxMOnwDcTpXGfUtSRWLSflFU/OdxBC
Rt9qu9RHXL6IiQ0Wwver2TdkIH3wgZYFjvie40yLdNoKj07E84TEOHuLomxYVogsOj4SRGY7p55T
CxZobpkJQ4gdn8ZC39zxxamGJ19aQgSLyZ2qJ6nu6Xt8imX0YvnMCY4ocdIEnGVa+ctM3wzJxVGW
dv18/yAVVQXtHBfQi24kZ1VPuCNNrTb3DIW1As3nSVtF+LPjNHDQ0bOS7617UALiUzsvzroBiE8D
S7iSgrcfs3HO4Zvhxgs4cVzm0zumey5MhRtKJt8tknUJnbZxS0xdH+Ecqh4KMz9dC74vpAde9k3E
6EwSe9Hid+nK+/jNIX1kGn9JL50bPTvXatyk4LL6riPh6Vl+bC/duSGUybCnrAdZdbNn/71rZrds
nmMmqwleVNdi2aaFS985Gtgw32d1u3GwFKqPeXrW+8eoXmqodsHR7scbb++GOGhjpl7zgQVAcsan
MCHUib+2jT0+0yIXc5Q7AhCkHG76FfE7nXks7bAk8qlzsSbjr1x4VfQBa1sp3EHxNBJdPhJiJRgP
DfrJJ0OgwhZlBc7f6M0Ekzj/wY9JZvGGz0Jd+vIS+bAECO3B+IukSWrvND7QepOCmHBl2BOoD4U8
wxm3C495sB7CZTIQtgaRO3KrJ1/9khOScBpPQUSjuRR5je9l/SF5zg4l4m5LrBWjnqJ4JTqKCCBb
8W4M6abl4Ep4rWRzFIzNgj99WMyCessTRsDozmT8ql8VZY5Zj624OSNaDNBdv53K1lW/bdkWY/os
Y9IupeTS4+ZNXOLq9oghU2ddDULY8CqKz8w1iB/IYrRKEwPKIpQ0RGgd0ORhUCetthoiUS8HJGuv
NZUMqoe4m9XHBDdItKXFGm08VMxOmwbtRPnq75vW9BLshcM5pIZ+pbwoFtd8HmxYWAFdVM4GKmAv
AExYCfZ9psGkQANr8NmuWmnWjAhUUa5SbrJSoR7gL9F6SrRG8Nm3M1WZIp+iMyo+kge2LBk113dY
UdhsoO8QCerMjF3VboVU3nFluKCI+dXUk+DFWcMMdZj84QuEBwLSk3FMPlp4dyjW2S9LAp6HjfIF
pzSAQO+Z1rz+YodKfITiU3Fv7MIrAnrhWWquJMJHaUXhttTk9bgK63HE4JiJziM0HCteKh25nxPp
aliT4kJlMD7yW7OWgCUpRDJGDlwFHDosUArY3SPW5PD99HyaIqqXu0kW7cIvHa0S5MddvYg+QYhH
rAqiCyzCGPbQmSvWGF1YlFK+SNoZLmNR6qnvLSYo6qrVjsRdxJTU78Yu+ISXRIJb/ajsFOGkGFci
Fjvejat21eWevyQyOZgk6ZIhtrbwl5yu/RE2bvbEpte1i3SdLA0s9SZ4NqrrwoXWs5LPqb5tnqDm
Sldr1z/GCBm1i/SGkVa+75updbLw3/IXI+5XutveJiRF60cVD6s3nfQ4HLMwy+9g3dw6N99xUWvJ
jNM/D5cpoSDyAilViWMynYtdbofbPFCuAaioqNUmUnGoMAjB1zdZPOKyFY5LuheIuFxFKmF87C0c
re3BrF+rl6FbRAVJgRMwAivDQPo9fGSXRi6iu0m4cnh9hOCFiE8nZk1bIoyWmljnQ5paL1hLvfET
LFkV7FhfxPsOrHBtbNuvxpkTeEJg12cybuTmse+X8gOWTOSFDAYLONhmZIZkyBosV5nHjymSGBm/
kiUjPwhhPKsZX1PfhQ0GIbmuqNLO5ZX8tJQkURniyjRamuIgTsqNtutXg8f0/gEa0MXCKf89X1s7
kd4HpRfr0E9GHsmME8v/0B9KQZh2mrd2XIT2NA0Jop/c3jj1wJ6t0lUeowsZKEsScGm/MiioFrLG
jWrOnK1DzqG8lbNpt69fWqg2AKLmFHnLTV7fCNPErU3FAG8BicANHuLM5a/BwS+Xk1yZBfqOfY9s
QD19LQh0iechTmJuzWZGVyk92GwiwjFOSGo41wVx+tOOXuKv+zMvO54b8YNleTKOLXv/nKiYg2Ee
C/HOu70G4UxKFtEz4EH52mIhzXsutvIz+pxxEdN1PxondY/CuM4+hye00cfav+JXc/s0H+0FVldj
PbEu+gHORdUtRrDacNKp65CNLUK4C04zI+rPtHtXbBXK15BsSFgdCMK7r1DsKdvoqYs9acD936sT
NwyFzWe5olDn2r+DRT3UJ6rrjmpsT+Br/lRhSo0NKbvuU7ooe7cZzshPB3ajva9MrCPpkEW8Iegu
GM5Ew0hHIJFu9BQTQ9VJOmMHr/k8XCzOa17rDcX31OrnC+lQf5pv5/oYZmKrjmDSBS5yVjnaqPsk
PBGIiaSgH2ccN7b+SaYNqtN4XGDYRzpNPi7ts1F7/HJch/Hy5FgZr9VH8JQRdIzL+soV9p0feOTV
DekW9RoWlRTNIQn07ZIQQlKC02StvkG0ivlxPALIuKQK4X2UX/CcLXwQlloAnjcZ4gPOJdEdN2x4
kH40r75Ze9oLmyLiW145hqiY3U6jwytBgQWJwFgTPtIEddO68GR9zrZfVi+lcbDiWXoZus8YzuqL
vqanIFeeT5tlqqtuw0L5aotDWImXcWcrtgEA4drb9iRfocllWEOyfDpgCPiOVyxom8MKSQ7kh0qr
YQmRlc2p8OyT8wCTDnxP93rMBaD8ywc/fpRrD77PPZsX49ZCB8saG7xKfdbGg9u/s6HU7/JOPZkn
PrH6U183TMpAHMiBhrImfXEDHwYCEbGF5njQgiO+ebZg9EuC/XlMDsUHL5eVRG7rWCDommXmPHTw
d5mO2ty6su3amfBepQsqeFZj1hIlSuocGYUimzJEWyvigMml+sB9CSE17yccCF4imndZGPD9ptlZ
fSzkk1rNIBzBwS0nwQdxv5za9hlskrKHorUAy8Md7sR45jPBVQ/ZG2QU9CvwobCxDD3thWhA+1zh
PTdM7PfgA1EyxuJUmok7LHJ8XuSJ0c+J2IP8PyAf3CpEk46f8fH2ojMpZpb4aLfe92UjfcGdp4Jr
mgWBRk/2ua8psRiOIakTEZvT9qv3Z/TNmYu0NQSMxHf85W7OGOeVu/I1I/Wpol223dqZDkuHiEk8
aW2sOcRRLn75pd3K+jJozrHhmsoUpXd9jJ4Syn+f+sMzjrAow9tGxtvf3yrFOmI35Q9U68+GdPaf
6pNawMp0nqzPqFrkT3pB9ZrSKrdYcxNOULzgBpLPpQ3duR4DBqFAIDpFP40G0215LZM26uDuaCJd
4+MuFtEVRQ15ZTpbWOIRZ8OkvTQvQNv8K7J1/oRtMjLp+yAIuxhd9BsSbLaMAHE98ambBid4Kst0
PxrVW+p8IPiZNyP1BN632/Qhg8OZOV6/iR/MLQZpDcPj0kFYyUfUmnwEVc3uTzh7FInRH8Sdu7nK
LOVk64TzZjTgPlmICexUJ9lJPTs8kBQiJGwDRSK8wQAfndCNDyBtzwmewk6+GngLAHue3u1UGEYM
NQVDdzqC+KPLoCFCbpT5hzJlz9xIzVFmNCwMiNnv4heuog5qZkNlTvrBYDAdTdsFRigBdXJMMChm
iTJ958wInKnJgSrvA+LfhYZTWda8VCYYE7wZUjG0UC65PLsf4KwCt5H1e2UcGq/QHqpQi1qy4Cba
h/+HAPBfKsoDTDOhVUKTAaUSrkn/FQy2/zIb/Mvj/5wNwoTB0wMlg6mqsvUbGIwBMLFQxL4w6BN0
l59JMrJKZhXf+TM38c/ZIHgagLCKNlrGrVABnfsHeNrfh1P99NYFDv4zzBVZVeBXkgHH2KLExowc
Myuocgnk4wSpwhQ2O8JfComAwsTEBOCbYcmG0eEkP4WZRY83FV/mJCAFWAZIzBYEcIPuAddyU/wU
N4R62abZ6dl80U/TTnfivkyFU/L9zT8exiOGFY/nW0HpdS8aMb9TrigTgpkCO0InJ0YQGyA19vvC
r9dZHlE7HSGu8KpT+Yqqwv4U1Dib8biAv25bEd8B8uwkn7ZKlvLnXfnojxEpvyYXLSIP4AUMOh80
C48W09swlsApF76546HS8Olfx2dQLNwPFJ2WH7xKFsha81VYryNR9+uqYk7/ie4bq7Eyv9pvEV40
YGcY2jBtAAVjboXTKK5CYFbf/7jNtzJKRV3cqSGW7qcBbwESfCCoconXV4Qnk/Yt7oBRh0nMvQTF
m4hdSiayScjRixfMCZPpwOBfn/gEFejiG/jm3MHi5AmV2mgz5oQ9Mgkhyvx5A20j97ehuFPHsBXa
CKiEN1ySGf+VP7mbIRk8SzAFzhQaUZZEMNP5+GWoMQmhsra6uY+0fTqHU/HcWW802Vm1ze3pzTlX
4WlkNS1ygsc7Ajmwa5okKAcWzo5zL51jFlFr6uR+HHahwegwmBlHGR+sJJ4aHGzjcsQX5xk546jK
2NtiooEdYaNNfRlZ+knT7UlZbyQiGvBJT9M55rYGcBDbMbpKqxlpRUBg9bcA4lBJjduOhFZ9ttSx
c2kBXOXJC2U2uJ3b5nMH0Z+FbG6Zt1Dysbg1cHazCVaQu7kv399lk5jbSDuHwW3fdzIBKqSyLzhw
cGckb830YLfiwTT7d9NoHE1j9wJbUR3BAfxvOyc4yO+oCgzBXx//Y+c02QOFIaFtw3f/lYbAtmkx
4wPMEJoy9usfNHl2M4xVodYzAYcq8ANVUSDXWyrOE9/qaMHA+Qc7p67/nc0b0jUZ0RySamTSv+6c
VkxSqh7bWH/PUkgz8ZOx2ePFv03W8rY7yWg/SVlfKw/i/8YmfZckJL7oPTGzMoiTcuERcpJj2gwf
LcKAnEvkzDegXA9HflYYL2IJ2HtWjvQfD4qrvi2Q96TQAL/dJRpSUEm0yD5a7NjrE8Q/nt7E1oof
cvG4KftFWy06pNT+C24A4B0QFgd0QsGFAoiSKgs9grTkXf4UvHXDEiRGqS5xPyGFqJk1zSkZZj3m
ctlMXsUqidmwAIOz1p8I2RaNpbHvjUXARZnNSvY6ewMzvwkX3d3NsWYq3/rbMtbfwwZHL0batykj
wiFYB/dVcGHgct8WjGD0+GAm8wCV65WRobRlsg3CXb3CLi+6mYm1kX4Zk31shaSATXOUdTg2NwjS
0EaFu9xmrm4iFdtQ203YKDhWBp4e3h2bYz95r0h2uFHhLoYLs0hmRINol5CZQkY8RrhLJHOypGRC
RBu6EreaFKfyw9ioS4K+J8ksdcszIqv1/n5SXGKod7cPXOVxgyCEfH7bQ386FrgysR/gMUfXwHGz
GRfNJX5iBwYB8c8aSVGMrdyApI0J4ltoUoDow54Mr/aqXZNnBisfDB9vxZxYEdCNonrlRYcyjfZ0
DDZqN7PgO9cXnYDGbGInLtBAP7WTmWwsJB27D8xkp5DUPSk5nBPm/Ud90jCEBPaYNRLJHNq8K7DM
9gAcopmFhPeNcV4Vwj34ALGodKaOOE5wuJuQMLuJBcAwCoW3c3Wu7Ynxtr2FdADHgEwnqduLkBc+
tw1irJpjkXnVC6QB34PKIGcbP5pW77U/U3svYMNtF2UjCohKwUB8rjQHGAxQv/LFvV2/G9VaIbTy
XcxUjgAQ5LWXIQ4qM9YJnIy7iosVx9FHZjEHviIqpxO7ZXSAW9SUHFE+f/QdZkfREx4eqHrhfJN1
1NV4WnHfcIY2SS+H7CHAe1NeadfsmR6oH1m7HuIsxqQj8SzFtGeNcHDaM85YiOcAgSV9sOiJDCYg
x/u79ZJsDMguqSsmbA1/h7mGrp8V03Hn7BZvInOt9odWnw0dU7AJE2h+ANAdqB+DySJwQTaSpxhD
UXzgsIWRrxAa2mOrPVmaZ0Ol8L00RSHwCSxBnMiteYVbAYvTBr7n+u6gECAugIbc+u/2BU4v3dQf
1z00B8hBUIq7Y//ir0cssLQLwj9z4a+jJxKFXHNd7cdLs+8ALh4pNhwuz37B13/zmQVQD4dN5qvq
GOL0+G9nlv5XC46/PP7PM8vGZ4MkR5Mj4ZsI9xMlnm/ZCrplG+IacbSC9/7jzFIsGKE2iYx/KMJ+
PrMUGPZw5WWUwophav/kzNKEcutXHsAvr9z6jf/ppJ2ROThmryCMCbNZm12iFpRiqloH/pDGSqsR
kmCl6I8Pvn2oYBkBQLIvkc4Nsds+jM28K2UGSdOKBxeMWO5sCHH2oSCeruvb3MijWY1Vf3ebFgyr
Inhg/+alhucKtYuM3gGNnvbfyyPVUGEZ/kY6+f3xfy415/80By8XW9WxZaWv/GmpwUfBNlmY7vxO
OtHgo0A2YbX9EBj+p7HkW4QzE5ZMwfXN7/xHjaXh/JWqyVuH+mmy5mFBm0Jl+BN/MlKypqzvZrvK
xqU6D6pDK600jOmsEpXOQq3mknTS4p2aLxR/VcAw1mY5rIxm4ZMfTLE5DUY4duX7GG30AgxgFifz
uJj1wtyPBLrU/zLoSIoiXhoVkOnBBOuJiqtC7iSi18gCt2LcReg7UoXmYczu7q3eEu1td/s7bg+O
/zJw+Bs7UmZq5ielJj12IsfMNNKtHlkvNv1SgXshlrSMGK05sl7fk3Z3NFJv/vK2rsAETw2zzwgr
+25SfGqwXmRgxNLLFvrV4MKZ9msTRyakJlP7kKysdXJi9JsMqxT11B69NWSMPcLxafGeL4bn8o0B
Y35GcHXFL2qHMMI/yHjqEsKx9Rc4NKJkAVzrNncRAnzHuCSatwuAi3SPMddGnE5M/JgyT8XvXLQr
X9nIS/UQbYMVCGy+l04kAygTwMg13O5iQhKcSFf3QvBGzlcsYtwa97N0ycGqLNuNPTf2zUq4/E+S
NzTKFC3vfKLlpt9Q2j5WXPd7tCK0w9HxPsdtMz0bT9ZTv8HnYC5wIY+i6TXale+3AmoAw74bc69p
tmCioM+qq72N5wTshJs7oz8Vquks24XYp9TbVLnWyM7vH+OHmvpL2Ul3fjuuolBxbXWpGsEs0ksP
836vNmCHEJB81qJZSqZ9dru9sfWMWwNoEvsVLBhQ8ueqPSv31dx8Nj/yRbQhUPn+7m9UrLD0+YBR
wDpaYuh9RYyvwi7aUJoqHNek7ARkPG91GJtXGenQNQdEBQEBSYttAo0Z9JqQWqZtjam4a5ZvUXHT
piYRpGAlLOfbHTrS+s6nD3tFRjwpL2UyZ2XZG82HW3OQKXHUECcwHewHpKxfV1gYah3GxUXn9vVU
zCn6QJkMtjNF7W3GxKbCB5HskxFJH/b1JpkIjZyrZFuVez/dJGSZvf6oENyJZkheVxxHk0CrD3aL
HfIU7BVjBdAnyLC6lBYzIx3wjbtPkJgLZ8xalyeg3gqkqDgBSieqMm0mRk1SXHTEJOVWU4hBT3U+
O92GB8wkQ2cRIY7MAaMrQjLVrjem0Q3cW+83GvTcCsUOFbICWdsmabC6mct7zSXDuDQ2MtBgomgx
k5AZdls4t0Sd+lnVyb4cn3XHP4IVqAE0AIcVdMMghtMkBwC42fpqZN7kYv7ySmGKCR1OQfUpjFd3
CJ8Mw0cxG7WiBUnVa40Ho2ZUgQyYwNYsYUMhd2F6J12Vsy3E/PMubfLbyiqFDnL4/9ydx5LjWLZl
/6XHD2XQos16AhLU0km64ARGV9Ba4+t7IUpkZEZaPctpWqVFREW4IOHAveees/faTlue42iXB1O+
JOoxsqotDEXhSlcXCcGVicMEBE2SNh5cBvF3U1vQpW2+dQQlrV08XIFMv6UysTIJ4gXg0QL1VjY9
Ry3iZCRhg+KtdfER42vkmFF/hp/hNXpIHy6nN1KtnJbX+xTDeeZMKCyE0uE4x7rJUkT01bdywdVj
5snNkGIAIE7Vbofe3w60seOtIKNW153sanJ9AO+M3rrCYUlgUbYWxak3RT89pnGODCh1BsKH+q25
7Gk716e0uBnaAZpQtlOtOZs3bIVIvDT5kYS77A2gKKtEDRt1KcqUyySMQIZaXcZn8gZzfUu0eN6+
tyzW4noERTWu8LpO1f8skG7N1HD6UpLYLqR3UzkG2aoonWzYjsWHNBxzYkok20QBFpLutyBUSRgc
g+gr/gmVOGSncSmWS79z4nDuim88EmG4g3Qkp0SRSuVMMp8Tc1G1X0G6l3Jk+VilEXhM0b7hygAh
Xr5k5kazHBFVHJqKYTGKUD32VrMM4Gsd5QHc4bPHK+ZyjfGqZ/SuQLJHVsK5cjO26zA4tCgOth2R
RMCEbpxa/86FDX2bycVJzWBS3lBJ/rcaWp9ocL8vbH75/H8XNgZqWiAHFA+Q7HCI0sH5t5rW+IcO
GJQCRoLIoP7BQ8XfGhLeUaChpAlRjvzWMafegWCnTqpfyvO/VkOLf4ZH+Pmtc3z4ubDptFgX63bo
UHysJqW6cOY5p09jrUDpeki9afayuE2PLBwX1LaY4yc/xAVxOpp2haCoydTJ4ooFhE4MXhDAwrR7
aBZdBsPWTgXEuIN+kE5wuMHhHLA/8omsUt4zZ+OjceQWPuQ7CVEHxhI1ZWnbGzvAvn3jTA1q7Bwd
vCsUrxj/iIqTEX+D5gVfYK1oL1XGAksKSkTZLlChHnM+I7SLE0DOb/0pSOfyg+h0aa3fhFVyCe91
i4aViKwDbV/rW2CDH2fJSVkXDB+LQ6BcBeE+ek84UxEKZ0zT21kVr3R6AwCNu8+mWyrd3b0asMf6
ZeN9idVdcq86gaI1yHr/BZh6Pl78dmliMTd2hbCMtaNWH2Ikdk9F2EyjV5l+ghaEjqddhmETAWf2
jkO+YFTAxhTPWN3FahYjp+QiwE3FGkpMoB3fy3OYcHimwcJuQ5Kz3XTUPSxE7pyipp+N2/i5Hpys
XOfjSu62MmqxeNr7lSXaDfByd6Q+3UR6xx7iFa+TJBTjhOWk6PJxaODgYTBgHOKtAfoaj07vlNK0
heLX+GfuiJachvIoPHNEMrCkxNNyDeQUw4lS2QQGTRMJ98NTPvCEWBgiMApoVFR8U8lDEWVi0RnW
Ml0Ymtz8Nrk92AQB96Dp+SeaSVNecaRgRKEJA9CA3gHbIN2Gqf3x0eUUHXj8AJx7tGv4rcVAUWMe
JmKU0Dfo5nQTQhy0DeVY+oz32epPhs+QAU8zN7GlvuMzUuQZFofJ30w7ktYKv5JJgNO4XJY3j5fE
jMOOW3JXt5GyIrghYuKwdJtnSj4GNg2IXM6MMCpmrbCw6iUJAj3R9GxCXD5lRnFoNChn5slT+Fkz
l8D7UU8Wj2zlXVKC8P7GxgVTtFjRMLPDQ5sMA/SZ/8tSK8sKa/HPS+2ffP6/l1qIoQqHMzLN5H95
8/6z1E5nSA6QBo39KWBoWoX/1a5QzH/wD9bkrmeJxqfP9/v3GdL8BwlGCj5AVZP+uQr/hRY7o85p
Lf25YTG99ikFyIJdKrPqc8j9ea01VCjSgw+k0L3H1NAqbMyFqi0iZDWHescRBk1pvfMONJUJAsH6
TYgApfti3FXwGENI8bBw99FK/ba4215d/8oJL0clB/Edvi503E20jeCAfBfJd6QtFBN1NUiKzLZW
DR1b5IM8/PtuHai7yAclMeUC6qjKIsppviIKc4x1xEeugSWlw0lpbKLIsZ2jVVCA2TP2oxlit5f8
VDzSjtZ+RosSvbNdvUTzEHs8oeNMSvvQHrS7TguYJgqfm8zcjbYKLLrafK+JfL+DAwkOOtt4KxLv
b1F0rujHb/hiwSFVdsW3uAxeEvONv9V49OBfohD8LLNXOXke9FkLkoMZBbBiODA0cIG1yN8oaNMV
y3CJ7Hlb7Ml16MDWkA2yhm9mwMbq5tSz/Ufw4h7S/cBFfdeu5t36qOt1ec3Rtb/mIW6Ji0YyLCsk
pvRQmeUf1cZrPssP3oi8wToQrJD9phB0jA0jAs7KyOB6OKM4OL+t+w7eVRTdxI/idXgbpQe6N45H
A8c60u36mXiTHf2buJJ0l3zX/av7ZRXzoZsrKJmSWVUHtsv15FhMIvJLepMwPCBZXbFyInKln/2m
DRsRhEwt0WklomBBDyJGl/Yo09fwQ3g1PkLgcB/kqzd0br9Kwx5wW6Lg5VJx3Td+vY7fijvJH+BB
/deIr8GWC95Fmok0zbOZAnlHnGEFUWrHZQDKNszBodlYu/Cr3LN2eR81IwMSn8PlUCx7tELMIcQZ
y2flo6fH1DDrr0xw6ZWjmkU7yxUqEAT3q9rYB/gPnomj4UtWmh30O5wxnfbaLvydsJs37+0tDvbm
tr4JbwF3FV/d/UJIw1E9b22DQ9itRBXb7dPLsOc+5+aUzzpjIJyZ8qYa2ApnVlytLKR1jld4607j
QIOQAeRO5IzTgQyMRYOSUQGtVsfXKN7G8qORm5MlcpyUV8zw4C+AabFL4rcDJ/ROFtrok7TiYLN1
6Wy/m/Dx6MbsmaILqbdUmYa7X62CpVxnvzNaHIjVIcHJaknaOsCHkKx6fV81z1W3M8z9EG6GEvVU
sPaNdcNH6RIdRvzk+AusbQgfXC8o/z9VK1uaibQOeATEKFz7uNGNzDNsibNzMxvDljtbF209GXmQ
QdsSu0HaoFhjL5jnygmUBQ9sMwUW2tVX9sXSga0F2XmEvN1fcPBVyOyo3szyux6FCQoZCyjZqK0M
Md6IWj63LDwapM2wv/ItPbVct033lpAY8RIiG5dd41Bo+SmOhG9Bb8DH9uE8FWRAwd7gFGJ9ClQT
uiuFhaFcY1FRZ3mMYNlNWtnWUF2jZMsE2Bg9kauVyAMJSQQNH8bNocKKxDTbQoRvJLcO9d/UjvIP
IZOS4H2EbRyNsLiImmiUmLFLJ52wwQrpPKmMlaqdY2Hpu/VMU6GCN8gUU3VZysVc75Zm9SZWOBOU
6mWIqQONZNElK9/7CNC1mWjWdb92Qs6LKfw9FLCt96wwGxpVtB8VcxNdTy9Bz7Hw3qBB6rqlF9TO
qDvRtvZQ3L6rbv02qI3NoLJqLAYmC0ZdpJPUpDcufbohoaE6hvk5JTRG2UvCdLMsj/4EDhhvmX9s
mxUyzGoV3qxTZi28iFQnmypyoGNmsysgsuL+XpfL+k5BlG7k926lP7Vv0lFMltTBByosgUNnsAjc
uTrMW64LdeQwU441AGXhxDOTfaev7Zv5FH4F2lo4hbfxDWqHgNUC7qxNJstF3BVrceFeYteh00Lb
I41edeZ6A3BBW9jw7OwjRBeFTbgx6/YuOHlXrD3oGvtlgiQhXbp0Q4FwbROWARBUuCfOVJy+bX1G
2J0R/tsKVqsv5mzgPhoXz5KNRpGuYGbeJurmKV7h7l4LwjJ45yTBzx3mYbKUSEK+iwfI1+I7xXG8
ik7WmVCYODvh/pubK8if6GZRkCKIwwSjzfSnSZ+4YiVNoS+ce1q09mP48V8yf2BtIvj+5tsPNCgz
fkOPUVy4Crw9i9XnqWOaB88aX3Z4zgWOJIBLbf2pWHkvTTO9jdBddcMML7MRM1Qel3knMWTtXJY5
+qe5x1ODPDi/yItkF/WvEpYub5Qx3QUYXTR8OQ8GDl5wGGp3YxI/JwhZCsqlEocLgTUzpc+xqdTC
24jkV0fXXBsMLlKER5wdka207bJvP7oY4qVEN2gganxEJ+shFTHybNmEu+QyJGfXJEbJVp51ZHrd
LDtBURZZegm7uQrFgiUbEirqKDif/R1JJvkJOpkCwXZos3Wfg2vEUmE5I50vIVToMbGW3EWyBdNr
stLAoU33say5S7FLzgFcuWhmVPpaX0E/5oXOxcjaZS3vuh3NhcR6rAomY+rxLcQMbKDokQx3fRrd
cu/hk4yBlo59Oh+xNgVuuPVkmSmz6a6qt0Qb7Jh42XHYWxgiIx7lDjs9p4xx1Oz0IzmwLfSc2O4w
23Jb6V6DZlpYWnkljiO6Z/Eupuk1G8lVUdiAmJCGFzEnmSYlPB6S6SpQFDrVaugogoeoOVwSnpV2
I6L9NDkSG+S5O6PSHCahmpYsQKHp22GrH9AjADIqXmDGruqsWRg8K8mJpqKtM1lvrbnWIlnlWRpX
IkLz2rH89BikCkNbmevYvSu+v/F5PZk57Sk8CTYHVgFMdryUsV2qvDc8k7r8kSkchsnNZhYsJ2gf
Db7Xc6gLlF2LnhMNDaeNcQiP0Zapg2GtJvguDy35r8vERyrNmkaih7m3cqTcVCeRukUzHsrnrkDq
/uYrq1Yy2LOlizzF8/bv6TsJGd7Oggd0T6sOTKq1zmmpyuiQWW8S2+uERWLeIaybtJjb4DxgSi24
6xHqNtf0uVrkmADitNikibuyCAT29XzeyYeKPhlHtljQD+Vs4KLkwdLoBW4yd029vojde9Y/eeIt
RkGt8zyijSuCqyQftiG0+f6tkCRHyAk5rzU8MRIMwvo2CyBKBCv43FgiIipQD/NM0beL1Nq2vHv0
z6O8bvOX9KUhn5sgbteBido0Vy/YEo/pP7rdSJdgmnenoflC6AUjez38yM34ILC003UriaAnGesu
kcfUV9E9qpYXkzqhcO3sVNEx0W4l7LbKGTe4AMr2VgJNSPGv4TcEhFza06EV56D44PtjZorMJbYW
uox5/iEEjCLCU5ssjTvE25CDLfWULxPOkSImdm/yHlWyUc9zJjkilA40sV14HYWnKQW4V+cGU5AQ
up0TEPONLXAv7AzOq35BezZs6qcKv2WnnQDUduANlW5eFSuow9g8e2nuycgw1KcCvQzC3dIJkMN4
2HfmCvfXUd7T3jH8gyIfRosqWb9WaLOLrZy9EDGfG8+gveSjpmLYDQdUbMii41YBxI85eCl7N73C
V7FxL9N6YMQCisGAtxSuUw7sBpvvcKHZZK5cSO85Dz/sTmdgyDOtyc1WPmg842Q/y76xB0msUqeF
CFCYUCUYjyyz2qWsGlNNSKJ07n0Iu+LdkKjaHBXDNBHziK2Rmy8gKFi4O/Ws3rBjjvmzCkXRxSXa
yU2FCVf4jMkvEEP6MeFd5PYo9famZawqZfRcet2TV8WzVCC6hSOHmbufbMKtfvJxAB/ju3/z3qXs
rJyiC12bRchj6eMCUmXxrLKTopjIaWKk2Ls1hyOTR+HFwekmzJmbYFPYx5i7lPQq84PJXYRUwxqI
yadKMPTAPRktQF9N2lFzJWz7N2194XrMmcZU5zzciq05YyDjtja+CdTx+dKLjlEEkQiOyj3tVmK2
MrUl+1uePyX6MdIegTxDIDV8+QDjAcv5/T4++2Ao8rXxlXRLS7c1NOVWa2NGAvmgaDwy83JfGZu8
WxvtPjPPPjYY9EIZqYWmQi4lrX137oNccedKtMQ7I6Y2Cx2tqzRe40JBeI+o0pwhgSpmYVLBelvQ
HIOyTxAWDgjruzhpzxxhPqsjHo5Snw18vciJMDkwRiAlEv6GQVPqyirZ8yRxMOCEoH1ZH0C2xY3l
zdU7KhKX9MxwaTV7C58uZU274DDV3upzt84PwlI4I+X0pSv2I9/x8eQuuGVFBnoSDilQLo6czfUn
nypCYkgEcBorF/aJED+6A9mCFzQEC/G9x0tz6z7T0T5UFZgOJG8z4znAZVPvWQP1F+/VNLFOiOqs
7eeyueIKeO2yqNZitMvkOZ6EmIHDuMIB1+PJRDsUzFjnqjUm4Vq3U3kpF+c6XGP7OyiET8zH52yN
wVbmxHLXhXOW3xuOiOISAswEoOkJNNNvGqPCCx3CAOOr+TA0unRLbvjMn4v1BquQGi/wPVLmjBwF
rHpyQOGVwGxb51vPX+LV4ap4V7OZTtekkcGuTjeV9ZW5n5XBdoRmeDZQ8HMhhBnkg4yATD2YYcEt
2UHw3fQ7XVjqE8UaDySVInc2ZqRqZ41791Jik2PuN3WMmb657+1e68+F7FC2Yml578Bk5gvGMr2P
hbahH83pkvbfsMPHE8CaC2zPn2NQ0RUHQMOkQste/cTxdtIB+wpn7XTKt1oBI9K2iIdxCGJ1no5A
kz1oTpMAH+OPvgGXXjLmMUVjaZeP0pyL1+A1vXOjEPjbkcmuUtfshY6vITtUsu2+OZZP3Ch6Oe94
CZhqKic4aZiGrs3RnHTGVI24gKP3NNgW7PvyrMCtcbLW1KHi+6jaJCsCBlQZhDFPszkAFbMelRh+
Nqxa+SN8wi6T25sE70y9xyHka3McS/h8Mvos3PDj9EixtaZMBL8ov72Z8I1iHa7BgNcs/fbMBz9/
P1mb7Mj36Q0Odv3osI9nDiYehMID6Sb+nPuEqb+Rc3yyQYT3zDZRys8DY2Z+lZ+K5tDDbllbHuFV
3QiX+BojN4D3jQvrqTnTP5j0AV/BrcMdBR+fHMc5t2Tjz+vHdOcKB+G7fJox7o9nhbjI5bW/xR+V
jYvgxGsIMPkZWA5530Q6rqLs5uqOwFFlUX7zgr1PdRGvuqO65V0HF1VZcZ4ggLZ1nwxhWae7jHPl
xT8HIIrmotseDE7uee8/UpVzkagRndElVKquKT1pV+Wt7Vb9vlorU6xLdkVwIKINsru14BHfdeFo
kN+HdzGceS//Y4CDLulPF7DvpTV8ifItQH8BeZ5ahCCR4FJhLqAvHnrz9misII9TEPNxQJ8a8yUj
Y4AqDRdTwvkRKHFLSwUJe3OpGY0z1e21dk7JX/qH+LWibub6mFpyYeuS9DfQcglA+gvTWdIG7kpB
Z8Wm00aiJmGhs7KmQ9LxKCY7k02ARsqVWwdmmIcxILXHg+K/jIeogPRDAUkmi7SZgLztpT//nad7
iM7kH2HwkgpDlRHYf2k5o+35Zbr3y+f/u+XMCM8UAbfBo5lwONOX/m26Bw3HmBhxf5jsGZLG0A/Z
Et1qZN//aTdPWSBEVxkiUSDWxLf5S+BzeRJs/9xsxmnDu1ZUckoYFapo7X7XbE6ErEflXnebkKH7
lL9G+lOIySAHNKOZrpMSksMMC1LqD4dtMsk+6N7Z8odnrmNtMdBCRSn3qQUbuSBOWplljFHk/BVj
wk8X+E/odMqfxJb8/rXSnv+5Me6VoZoEZcMQciLGTdwsho9ue2d2IvCSE2xtKqyyYILUIv6OizUV
ForxSIZZa+JmQ9m0QoEUf8BRR6n8DJwMMwPHELouEzYKTCsPLW4g2G38oXN3sbXheU3Ml5BGMkFZ
BI7O6JlBieUvAPdwoPZB2IlfDdUs6RG++A2BhcNUSXoxRC5wPhRMydYNv8kYniKBJ/ZXKH5zGiYp
hX+fjDVTJgNoWl4TLDmDt1ZQ67/w0vRpKMb79GRaEPRsJniYpW6YLjL2UgCZGDV92b23K8wvbD3M
1IiaqNF6TLi1ZA00G7AkhDJg6Fbx9GM8x9tjHPvKMIyZngVPjMm+DO/yHjfDQhuXEd/VXcBnq5oV
K/YEjS03WbDETTQN38azjOYeTbTD+I0vomMEBKZnWXdrq94iRrMscuL3dA0l0cZ8FFChQ6/jT6iq
iT7ihQMUk68jRkj+HAnLgZEfARTw6pj/Cc98XWgypM5WD0TTE0nziXvJAxin2WiK4YdNbG+Si3c1
b6PcpTQlNvzRR9hSTSkUqJwVTsilg83ZuCj+fTiXC2aAmBE1JyKoObjo8hMXiq9GOjE0stDi4MnA
DXejtZG45hPDjdBjgj/iFGTwaAMLgpebNGu3WrYkqQn5OzPMkIMClxCj1hRrrKUfSrFA5k29jiQ7
eO2XxhfflyIbjXO5IVAXRF0PHXmdZGekzrw6TzwDMB8vcIz9EQYE7q7p6rGzg16kvhcJ1LXJudS3
2VpeBeWLhrY7XDGeeKhMQZ6yg0vfDJfReAj2KQDS8T15qg4gjKkocnDkwETaF/0GEA0KFP9PyhC5
YBZiljm1iHFbxBQq7DpnXKXwcrgsLRyUgHPTJL6mVQ6Umb4iSLmS5hpCwhp/xVKk98COm2xNuHbg
BK/A2XkMW/GZrgQfKxIa7c3N8cq9gVUDGqMI/1CnjQpLkiNMvUzpKwsuesMLO5sABKAwaG3Qmfib
70DWJJRGEzttCT8tkPNH/fjXhPPwSL7+3//R+QgWwJ+Hnj/W8t9//m87EFNFpNbw2v6lIfltA7Lw
YaL3Ztr4i61oYqezPQE//bFx/W4TApaKCJcJ7T99Sn9h5onf9E92IaTeBjLyyVFl/oE7Kqdjn5AV
0W9q7Un09pzPyLunjylCNmM4+EF8pyUSxSw6fnP2JzbU8GNiltAvvcHaYphH70jSghnLmU7bpAmD
lcYKgxqF25lxTl3MhS3PeNDZev1ZI1fQ59gJCCHlVsWJxMxFHN+Y2rMbeMQJtmQrAMaauweeBtHB
TAG1lM/dfpcdEwggY+9FeuUN2WoSzsruYVn9uu2Z/3D6RYuWlMnaqje+/mS24ToyaOkioIMR493A
O04CBd+reJfrlo0j1udkHvEfrZYWchCywSllhIhTg3Z6MY+lXYdYcuGfWvpZrQ21eJQcg81krnMq
WeZsuekrO91Auw9sqwpjeJFdy3gzOuaCfIBQMm30cymdQ9F4IWlIJ38CRwiZuAuLGYPOescTTEXq
D/pWhWN15fFG38MqQi8nfG3RRQj9KZlmVx3el3E5he7BfYT3yCqAdQVHNvtXUp1kVInwUIEVlyon
0xln32tYrxcGkzlXXKERTtrdgHqEzZD8riHbLz/gbAL2ih+s7Cquopt1EAWbCK1kxsfRxH4jpJEj
6wCnAeZ6BNuVn5Jxwfiqk4Oyz8ajQuFBjzFZh83ZZAc4LnPNpp2GfXTavIh7pS1/oVnlifZRMsMt
+7dhcTIH02HYoVaf+E2hAQ9qxuewIcsvivioZYjke7Eg1LHG1ZO0TptfDIQlL7Iq46cPZzAQugwY
0xTFaJD1a2dSSQQIZq2Vtffk4RKRLkQy6tY1S2aiDlsUthZ2Kat/yioyja4KxgK4dcabPOUf80M0
UPf5ujwLlEOBqvqzVJcQmRgeW+xDnU13KKdkQGQKrE2w9Ss3UPrS0/uu53Qd55ynFUBEwdJMFxys
rYppzMxbestIgO3Px6dY1mhIQnegBajY+ic2rfwd+TSaqpB/g5YTOh38iU/saXXJ0Wo3ioy1yMha
1CAfSOoY3ibYVThdVF4+bxdGGy8Hnhq6YsBrMFuSEO7ELH+hOSefxFN/5iQtX6HCUGep14wRmkge
JjODWekvsm6i8UTtSntKXyJpoV+H01QrbGNkXt2mAfth0+qQkCupT3I/xcMUAK18IKVMtkGb/Ocf
AgxJCAge7kf7aKW1WB0iYGRXjbNjsh5oIOYf5QL6o8pByo3LuaaZS7bi/K6YTkASgLVh8gUNwV9l
65ZRp1KSygN628poJEknxmH39IzWtvbZir9Hmvs1xUM6GE4EBZaKgvJIahbSgRuvZ/N8zh/loeVO
4NleUd8hH/1GJgvwhGO3ahvPDHB9HI3+zA1WPOo8AaiAiQWIPhoYvjQ1RGQerBayOIstdZsWTpNz
pCctZQX5Bn1SC5xk8ob7BVXWw7KJSh7WOmI87SM8dUk/J+JNMVbEvR5FeFRifUO1VcBUroc9Pd1a
v4GO5dkusbVEUjOxxlkvebTxXIXUrK+sVwk6p5v4Xu+5d1GLUkGZxabAOENtyXAjAoz1FMMWzJwy
WFrzboYINZ+xlGZIjUeEps/dNNA3+YthEgFOIE5sYDlvykzXevlRpI6HZJ4RfbTlA+N4YUjPaO0M
k6ywZ1NdMIRFE5dfKm4WdxuH26bairj2WhJ0gbq71szNnAo8SO+MwrKTHmEGU2jT4nfQ5vjjaLXQ
1JeZdkCdhYjLeX5eQgy6InvLtz4/1lzC+fb3Lj44/6maImLjws31vxUfHEn/WHz84fN/Kz5wgE17
OwhaC00qMtXfqg8SwRQFqoM12XckSp7fDGIke4GPlRX5V3ErJ2m8RdAlqFz4579iEJvO7b8egSmb
KD00lfSzPxyBG6NPBASu/aZnHFrRkUl9+UH4+MxUFj0rBhNCFTe/DAMquzZX0tKn+AwkkMxpYhsK
wbwKlkrmJDDNrjFrCTZR0s55OqxiA3GcAyHZAM1eIsELhQ3KRuE54qn2nEH6BIHdpdfe3d0IPKdg
kZsLR51mDR5AejE2CtOI2Lj89LP6k5P0ry4lugcytSCGqIm1O1VjP7mUlK5tGr3Tuo0GRGJywBEr
xFTF/Vft/dH/3z+PvzYm0+Avl/anm+KP3ru2GftIacQOBq+6zFCPRhQoAQMECjCpeTFpJASU/KQs
cuacLLckS/k7hje07NWb0VyOOkgLAaa86rRH/cYxiUrM5dOoQML+qUT2Q8kxpZTWlDEphgq/eJ3y
yjj7jBdKu+ks0p9Y4cf2jlvc+04z+7WwIGuxQLGyKVismcoiGw6gsNM4mFZUljOP+kjgywGob7Nz
TqeXhVKhJ8dKTe+OJVOxSbphIxeSZ05Xufk1d79C1jWZ5i2fgrWdikutHsM0qOVLStkeQSned2qq
AVzslL/GgSyBzEvjmX5BwrWxxm1P3qmE7Ex8lvhEgk0jB4UIL5OtLcfCiI13OvJ2S9VCDfKgY43N
RnU0+Sn7GAoFFcTLOxFw7nP4Wr5xnQX4xh/6F3dh/GF+cXDTOexWvKhldo/XDVi4VfKemw6tCqBE
Lz2t/POozFImZN9MXXDAU3GS8poxNAHwijyEuf6AdBXBFVmeiyFagez0nZJpNa12fxYdeuK6bGRb
jIOCWX4lPfxd46f8SX0A4DF+MU8V45Ct9m6h8AL0NQ3jbYAB7+5bP3zUMHQXI+IjZBP+5NMpOzpM
XFRjE6cLxGFQmkfc7P4uCC81M7RJvjPIT26/wOY5gxqCrRz79fBZJuSVsU/yW/hZWMlmcnFWVr2W
8/epD0PCHOlajCGfadGMB8bdzQT7oGPhk4hLB4yLFvKjnYYcxeuYB86Itiv5jMDRQ5NX2URDjrGc
6ZWbSwxmv+Q2Lo0LUXVQDIaVRYCRuAGvzmxSvlbUents8MR3S059AOuOA4rqHUV1xOgP5j7TGX6d
Wm7WqQZD1s7SFR2OBBc8OGu2r4+SLjJ++oh6nvDcaKUshHrTPXPYqZZZf0AlBrNxZqARAotkLJkJ
EIIEOdqZ7NaVbTDEOIxOq26RckDcBbanvrc8jwZzRPRJKLkglfBfooMTyW3yUmtCGDq65ixbFRAF
yibk3lX9WnF2iZunPN40VkQeA6P1GHEnVvlqXAvuw3P5YXM8KukNGAhmVtSVnm1se7ur97SUwMgQ
cnrAe7QaUS9kzDNZUqeQgvhNGfb0mir6GcmWnhY1EdNoo/5Eo0EngRRwfuFUgl6BQwaYzHo67XHq
44mip88M28ZNQOOERDcZy8tC5rQYowmRsOw1TKolhiQz5T55HFmEJ/mILdIhlHd9/RScC2kb3eNr
tu0t23xG5CeR3kulStlAeq+85UDCXDjaDtq8G5ZhAUaamfhDZI5VOpHqUP8KFjzfe0dtIk01SrVN
QpxCW6rnPL9MgjamzIvCurVkLgGyzp4115G+KVPQ8d6zHcFQuvkuxtCGNWcUj/qLf6cLBkkbTA5z
WhKaDpTyCNxg20ETxsHHyAcWng5m+itQIJTaGtq7yilXAm4IGo92K4Nym4kvIh3DwmEwpJ1ZeamV
IToi4GWC8CDn76a8CUzs43kN2Uy2OaJWhi2eA6hFNV2hYNmp/UGd7rJ2q0zDhll+zzunR1Qbf1XM
0LsLh1ky/lA3LKeTIze28oAntLOW0Y7bfwHEs7uqW4E7MyR6Kmcarjz3dw0K0ltYzBTHPcof9cZa
xk/RAkZdcpXgntErMl7hKtLn44miLOYoz9pb+wwjWQED8Zldc2ALILaCZhtyiIyeqojaiuwA5TZt
qfxsrA12vimLAK8nOiCWUpezjHFER5ubA88IA3h/x7Kt8+j1x6F3LDpZW2LE8g8DfC28PAUQ3FfE
VsFmwvahstjPWcunJCs2p8x5pnCYthE6cKz5UEh8E9Q2NknllV4fFvT+KFKbD8auWggzkBYn0PLP
DSpZG8XAGWb4FinDiQQGEkQchjUGngDCMPGXSLhFSbWlAxyHM/wDhjQvIN7mzbyC+MMJigY2b1jo
Xv29ym5AZvfwVmQ7tGCOlJs7rhrvleONsWQ9ooyHIQF8mMvoBmg6EzRAHPqMI5YdS31no2KTY7dj
l+ON0kjh1yk/DhXtAET0xQCoz6bD5qlSK3F6QflUM7riJ06em0k6TQh9OF+T34gWpuMwsBHQjtdw
tT1H4eh1k0ImdezVhrUrOdhmKe0NICz0BGuI6Lfpo4tsLyPJPrBGTh1r0uLGc9hs0D6C1dVXHdcK
Ow3uSm7JmP3zf2IhUwoBX/SmTe/5Jz5aFdJm+cUfdAyI5axpeePJRoedXXzr8rI6qJvcm8evpCpm
yM1S9Swg/eWI2F3YZ90tHdzoI0Q+TISnvO7eSu3aDox7nb/5WQGRM/8jeEEz/9ezAiX1L2eF33/+
T2cF4BQy54FpKvVjJvbTWYHvZ4k0CHUTkNHPJwXGayqWPAUz3A/KxG82OF0hUwLOHDYSBX/GXzkp
yL8Wzj+Qd7IhUz1rvM7fF86y3HuaG9GQiF+N9PrPB4NikJ4NawY3uPvVsFduyjeJSh4PvhadzTXi
s6Fd6bRKTIWq1yXkRPpMNxJFbMPj+t9L+x8Zbr+W3DRlFQPkkzQZ/35X3HeFWY1DhlMv3mlHtXrq
moduHnyZJIKjEtE3rJhpsLT1Myo7JOhPxdNwz2lO+oeIjbGs9xXPnXzNDGUVo3YSCbZo/TtTLsJz
gdzroOm2VJzTvKo7dAr6pGk/kKovDiypPK4ECiFvKRySDe1alM1TdTpeUW/mmKuLV4KDph6tbw/J
iWNSR6Y7Wk273THBKZew8QzvNtHs7nwvSCY2FOMK3dUEXxJoMulzKp1c3wjOWGQrysZUUOedwBle
CQvICBHg6zN8MxFCGTNtAV5Z1QwORbAXrKt0N0A0CyCbJRDOJEhnAsSzEPLZYPZ0AUdUbfilF/wX
DBdPnVf05JZULtnV7x8D6oNo3kXSRqSBuHFpJU4pQzF9NeYlRBhRGFNlW/Z2Y9CCrLKzwOZDCTli
TTw6ReBOsyAigphksTZGEx2rG+ZI99MPUqhQDB+I+annI7fKwb9xZ01v96OZOFmXyN4Ow14VdxPD
pDcOcowvMalXaRnYMyFa10/SO5wGCmvCo2Sf0I9qnvgnVvqa1iznomRLScmJs2R8ZY3LqWUUT+3c
5NTQ3A1eOYQx7GPkxe49XIjr9WgFM9NiuGmwMfrseUa4QKyv0X0ib3IxGi8yUz0KUxnRFvuAtcJ6
SUO4z878EMn1ZAfkVxO3AA47ylE/2FXVIz9pi3StHYfzeCybK8NchGaMKcWNxjpMmof02Z2ZfVEV
Jj/uJhVA1yKi0O7kBHAdOkoVtdXnAJoiDx2dJBQn9uftgy2toGiHfRRSwteU8uTU90eKAe1WU82y
f/7A5rF1p4wygUI0QPBRRM88uH6DPU7+arzWjqHMOYMKgSM061BgO5sV3dzLTxH5C0Q31/PMJLLo
nMLA7uxLa+7L7CwX+bxFAF2xiXIBTETAXw0+Jgw0bNDvI2c73K78BToaM/ruafVReGINBBFxl+/R
u2rYwFqlgWbvzOsWHXnFHApA8b+oXHl0Sd98+9q8JdGqg/bt/3/uzmO5cSVt07cyMetGB7xZzIYA
CXpSpERJ3CBkAQKE97j6eVLd9fcxHf3H2XZERRmpJNEAmV++lut0xmcmDm30Ojse9HDIC4n4SKf0
CkWZvAnP0qO+n86ckgkzA8qIOMeYGzOdo2LGXYOFCO8Xz4FHlxq+Nr0gxNceORlP0uKWH4dxfyO1
3lqVIyRMQ7R4vlCsufNafRHk2FLtoL4QgMXxgflyHb2hBFC3yFiJmcKS9BAhZWrm6Hng2il0OveP
Nv4scqERG+HUhCf/4DKC+uXLEa8gYUlDP5OXIbC/TlLuPJKXcuurlZc5bvKSR5ikZtzlHi+q9pST
wm8TWu1JnDHxpAEoY6GExnDv0Psg6r2bdfMWAJm6dSgifWbgNxpX5LErqcfYbaGKIu288Bv9v5p0
ZC9l21RMQQPa/0sMrAqE98e9/E9f/2svd/5ualglCdZRiDs0HNChX3s5kTwyGJ6CkRLfuoh4+rWb
i7QeGqCQyWiKcLazZf+P05JvaPOdSPPRRfwgps+/wDr+VCH/XvpCmaJhECrrgCE6lsg6/A0MlhhK
Vg5t169haDDomvJDSIJGGUGCcE8NV9xhNzJKzeL9zmQ7tb5R3BYqtzga9I348xbOUag3fn33hJa9
QXUCTXDLdwlEdwOnAE8QIxABJfcsFZ3gPCpOMQfg8TOVB7an7X/e/NHr/Blw493QTDpVDfBUMiF/
/5xGuxs7q+/7NfhXk8LtUY/8ppZuZnwHdbzN9zdakCbcyVi7Irfbpvhc2Lashp5Tiy9pjkGxzzPH
D4x1HG5S21yp4YM6JfOcc2amcuSeqd2JM40C0hM3S/2+nKhF0uzlmEdY0fbsoyp10sqEYMWbYHF1
MimIcw6h1LgVFzRWbWulmFtFuEDIKj1x3h+sWhxDbJnQDFSYXkUgHyn/7SOPvGDJcs4EzGDiJwwF
+E4pdxx9OKNi3UHs2yNEZev2YG9YgvEzSZ3bhPMY5SA1MaGoTiSbhAWcpVtq8ffNAbtUh3w8Lx5W
JOhZd5Z18titWb+5s1YHHv01nyyqCZgI+UJkuHxbiAKzYZc9MDdBn8hgarddT5BJ4qrRok12Ik/F
rBg7iHd01Xd70747mRtMMydYxRrU6G7IXCKwbcWtcle2F+g1WbF5RmEwh0HGQE46e6KuZBv19Pye
UmA1S/WZEMbEPn6Y9iEtFvYlwDQSz0vb1WUeuBtCqCLJ0lymAUIG+TOcFzWg5LkDnAo/1ib5eE9h
v9YYwZyFZh2hmB3eG1QavBDkGPWutnK2I8H3P3H7pcb+O+PF7YgJspYOihnlYL1Enwam3UP9U15r
mAuVAHaSzmm2BkxkjqSZpV5HK6UFJhSpLdI2JP+hk73UPpJbqQnS76nlPL2oXmnGzsDKoqtshX6O
3Yp9rNFWhY5IZEfiInARGmUGEREcGczv6FwQKGOCmogd/wi7kHQAnDoD46CM7VDPjK/QQG9NNdYN
gkuaMA5SKbbvg5dGO8KpcWRWPhzmEnlhaS8OEfoZrgCbKIKyQtjC+v/RvIS0fKRzgj9NBnplbcfn
QrmY1VbBbRzR86jNbHhGbiH1lWFDEnkXmzzYgqcWeI5U3DaAhZFwyF0aRoCOJJkaFx6XfnOVt8qa
5GQQ/55lY6pppoL0I4mi3Q6mvR3u43wijEpmNJX2cgUnCOb03FinuDxUj2kuE7njtvQkmV4Abvx9
Z+DNuUgDFJvUobICkSdsUnXElObm6HR5rQSb2zrvKjgTuT00QsD9BwvwZnU/otkqyYhG+MPkzj2p
D0epgrXdT91nBSV8I+HLdPvqOyQzeD+A+SEas4P65VYNfpDpp6G79zPRBBSpB7PeKRoj8DRnOru5
MbasG57keMdhW6r2HXYtdF491xqDaa6cp+GkR3QJPY/AYxRsQZeoYHdcCDzJmDWo51Je58Q81Eb1
EDQUpMQPs1rbV3YyH4LBbaCK1f4A4uAE2SIkYoIwLeUTA5mjoI2A4m4W+Gz1bO84+bIl9ctcIhwk
z4xY6re7Pk9UIIpC5Up5yrHLG91sfOM3qgZMurtAlUBdSlI3RJMaXXB1BFwLTVITCUutHWiQ2Yks
UIOiKs8B50CKVvH02nE30dYpl7PDPfwoeh/wnNHzp3VWw/NKXk+CgsH6yoyt3FwItCXku8e1JeN/
IX8KY176cF/cx0tBAJbQNmiLsUe3rYNpc8e04BvdoTsgcPgqMFKjLHPbB7phr4z9Fr6Pq0McGaZU
Pb8CVM6NLT7gwstwRSF2MEMMIZ44qk3BizaZs9j55GJsozXGs3mpxdebtGvLkCNWcrw5x3IitQhl
x8Bh4hk1ZZItLyNKlvsy8MPhTSZkrqevnWAMYKSJrNoiyA9Ws+R2KfMjYWUEuADvZyTOEmI94GXp
ZwZZ37ftgN05AwKCAKe1Y66q66Ze6utA3kUp0OhcMuki2fMNF9p7O/gM+zd78kakDk3gpvw0BAyp
NdduLkh5h/8F7ZyB2N8vYN05GSQ7dBkh7R0IHmDwC/q9iitiiur2qAPcVvWxjI5Ss8iz6DPuNbpC
KM1KxmnPUfM+iOvRji52u+qSXaUdDJ5pWhpuYqgINJN5D/LWO9VaaYjtaOiX6+mbAEkdIABNpPYJ
Irnad+5ih53pH/mj8WQijoTvXndz/TBxNE169OL7gtpW7pgONDBsWo61X416AAZLsfJfo5d6l+4Q
AxLcq7TI4WsMyDYZlZc+WcQvNZoRax+An5X86Bu2X2zDnAtHOnGVx+xsH6N39MgrGsOy5+4d4HiQ
NrmB7zFUF5nCHJwSJvMEgh6gWtCsPaSB9FQuJskiZs/emhHXjr0nZA2NrwylQYRqK0onIpGNWeH0
cmtS0OicgjfC4m8J07GWXw3YE6wOs3zJoaJ4adVDgSFxNaWH+wsHQ2RcUoBVCPZUxkMDfyXP1eKs
k2XXHDIKHEie0rNlNzJ/BYSSeX3g4U3DahMkpPXtZFgKB9NMtw+LmdzN2qPytB6DBx2J0KkvXHQC
PSkJj2q7SOpNbj8aybu0tUePnqLpUq9GT7sgoeAU7eqbwpwln+URbbDi4vvJ2Ujn0iO3CEB34CWf
mG6Y3yrffMdbnd8WWv94390O2Rw8GkdGlnDgqVf5IYake3eOFeaTIwen1+xRWsonzKeELw4zg3K/
HIEvwNCzugGCBaV3WCVFNA+x1jOHqkePLhZ9hW0EnStvR5i5+sI+KHvspBMn8mrGNEH4IxG3SbvC
6vyYxSssJeVjtYtJPg7cBDyEHjXFVcHrz+xyDxm+0pWOt+5in1UFgOUTOxXTWIhqGUP0nvmLHXk1
fuYvUv6JpBt5VRp8Klcn9aU3UPrKI/RjuJSUINk/bkTpqDsHjksNWLEuuUhCgUg7vJ96zCD0CNZf
57c5pm11V6s2p+gXmRWvTeJ9wK0F+FJai8Hewdf1rGNK/FE6C6p99dTLIp+EhFxZ9lLj39DxhfE5
dbzo5htkC3zetOuA/9d+GxEX4ywqS5gXjo3QeEagQFNZbnPh9cVYQt7AnURlm4JlD0ZDG+d1iGU0
XEpETzhex1Y1sKyRRugjJMvYBnqL93PixE4GPrtuDshfov6BP9+ovcdImJ+tft74U6bOVX9QLsgr
4/k0dZdoUoSApz6PLTFILUVbR/GHqtwe2Wm1KqBAhT5D3EY8In0eTuz13F3CsFgiVldZgcXfkYQl
0ON4QKgzzmrs/iw8CsU+z4iCccu0zzX96mH5LvOfqw4MJ2ch2zBk5vbsnkMHoX5bWP1avxp6ecnu
Jy1tziqB4iphJmH7AFDCkKny5AKHAKyH3FwW3MgM/CUtSDeVmIEjZApyJUTTNc/9jnaHa7HFnVSw
uDQutElgLJUdQh+BoDBAQhSr8tlgCe02A2pzOq4V+hGt+NtuHvRp0zdP/UMfNjh9MLO+GiAx5Ctx
DWj3099Ullx7bJV+bUebG8VAFzZrfrUI9Wn1IlyFYivpsfsYDhoVcwYreg5Nih6rEXEkyAJwnDFF
pQAvpGShClz9TVLDJs8R0K2D5tEOVgj/Kt7c+lUJXlLJLwq/vb/FKsDJ3Rf2dL3caDa6MFiecikJ
/TmxCIRXGVthrm5QC9i7S1jvjfBS3U9hAX1N2ztZFaRQOSC4WvjExwc/+cjmGh53hr2/jeotvhdd
NqxRJAjSvaRQ44VzD5RKAH398V/OFziWo6gKybim8p/TnGRdB9z/E1/w+6//hTFgrUFYZFh4a3TR
S/AbjIEWGqE5skVRwT/ly7/RFpHOh4PGtAygfIcH9BvGQNZU3Sbc959ipb+CMYhH/m/geJmjuG5A
GViopn4LMmilFgSOI4LztEUmfxUiyICzA5X3MrL5mbMojmQ7fNSWB46rI3dA77OqkTmvRGkUJ6YW
pkz03mITXer7KjqGTXxQMJyYiCxYSxAEQERw2BL6fu47MVIgmUB83111+qqrYWGXi5LS0OxAGFmr
z0qfqCeJtj30dcZPolCrIhicAR1zX2mB2wVuTkFSzxAlymxExg1DONCai/ePxps+Y3HGGrrUn2hB
FFFNWD0KdCivMYLpnjOu71jLyCAcgegDN7aXaeYT7wlmybwYglyyfH/H3LqiqVPgr8Qx6JfhjAcT
YQNqnEmMjpRDceYM3f6p3TOEKR8xUTpMArNgl77dj+0pU936K3ilLZG0GiKUtCsm1ILiR7yyIB3O
QdMXaLT0x6wWlbyZ4VPr2AK/Yo9kx/vOyPKL8OttGstL8eXTdMNjOtGO+RSdlY31TCVMz+tFghwp
BSSmsCkxaZB8BU2ILZB1JJyrBIl2T1S1tB/Sl/jEM4czi3mQuisseJKrjj5SaYOF9T19gf8oXZJL
/lFQmyhfNRMf8CeTOI+teaccT3ShAsowSOI+OtZCeoH9TwHbKFEV2btHngFnPBuaw17kNI9hM6Jt
NTgQwU9JGkNv2K3CeF4Vvq2xCc1R80oUXHDKpshVpAZxRnOptqwQZxSuUrC1tKseDtes7+vuTeMl
M+Sl+CP4KqieRU3ToDQaXJUk2E4+UVEjAghv2onjDhuXHSNX9oxw0VpratBK1Drhj4ceadMYLRjG
6ud+/HBe9fdphwhFzG7AB8wf7+oGWNY6Js9WK0AQ5VNHkoDMlDUXYp+Mq7X1rbj11mTyhL0l2cD2
rPUNcYA0p0iYuYUWVvpecYhTDqkzZKlom2blZ8B294HTFfWDeQBB4AjzlZ+F3ZPYZ9KRQLHyNRmP
0GgwSEuOnxrOahIK1kXsh/ddaq5DzhyBmAwJLLJJfnhWXpG0VPY8BWXnvmz+F+qOpvt/t1b8a5n7
oR9/A0iqI17Uril+kuqJyeSAFDPzc3dz1I3IgpUWKJ41FNRYgrjAEJG8g9LwAQMhA/o6Y3dDe7DE
wXd7VgtfI5LoIyatgUDf7GN4zZ8hFAbt7KDreYZQMK9AHbZIxZnlWI9ujtt91N/Yisq3ggwRhLps
bq2LOnFaaATDbO9AShZaNXLwazE7xGcbAongjRQKC+Evj7yvv+W8OHU3yCcosAxnFC4GxMT8wgck
NHZhwrPhO9HjDsWXLsMR4++akzKiLPHxe/4A08jYckFGgKKHq6hisiWmG80XCFrH3Ulq4kzzELfd
Q69cK0SJlDRiwWKVL1TAcqzBsgWZhYJs2h/zj/Rl2mf5M6KfigMR15lIrnYdFx39fTgMnMBSZN4E
B9XOPlUPeujebwvgEmyQxCMh63wGheBXKsorqXJ3lPkpOoscY6JxYmrUxa/Q8PLWu5FwR7r6mWMv
sqH6h5CblhBzaeIVBTXbHlgS2XQNwHHhyUCBEKrI6t222Dkx+c7HYi4ni8zYKGKfQKiC0fqNZ4rg
MaxOUK7xi84ZwRHZMhDJZGhS8gVKobGqqTnlzRCq5CvUOypVWDfuqJzdOCM8gJ/Sf9xYApOjbAwb
JV9X5Pc5GuoXcx5XzibHvR8TJVCWXlfh4kuU2Ve3ibig+paCyxXYkvXUH7HxKd0q1w+pRFLobQu0
d8/X2BNUc2sh1OEfWXMkORSR180dP3tav1CssQ7fWJ9WBF101lm6dAzJ0yMHIlGQiihwHewlKssg
ouCQa/u5k7/EQYESF+2IRY+jAv8X1RF5XTSJqkxshza6TrDTCSx1BlttEvsGD8UxkVN+Q/QapPa1
PKZHcqo+bzrdbfa+66vFnUmahK0vk53VMlej38OMYZvG+mChc0dbRt6afRzynShLJBV3IXEZ9/Zz
C3CHS4brGNscRg4cgi3WupNRnqrkG48lbkKhIVbrtyEaXALQuwRsbc4baS5LEt18fiPCiDx1pT3X
DNc8K+uLvdpwkG5t+N56u5nkS5s9ApXkAAQ0WLMy9luRVYoOmDPCJocU7tA95Qg3E3mkEnfBhG6D
ejY+KpUOlDc+arHfir/VldupBDQVNXKWlLkWJc6ZgA4YclyK/90TKWISgkApf2AGZCn+T2ZvZrc/
T6R/+Pp/TaTCsm3ptgJZhZyeb/2L9fqZSH/5tiFq/of0EqZuTWN8tWi+IJr0N6QXnxKx0Ey2Do8U
zusvJTkTVf1vNhkaEfGcMx0rzLi/H0h7SY+soE37Ndd3QzygtKGLaFGtTP++tZ9GSnaIVbiIQKS3
6FFZDKK8oNMvKarR+yJ8y472WmnXveqX96VS7Yx6mZya/lKS1QDgdX+U4HTnIz3tNfAznuiP+LFN
aYnetowcYKqxik0E/bbUz7PozSofUoXlsd7RyA6ELzL6nXkMazVDUtPIF4rDqtKDmmLuGwmcbxqh
MdaJovxKwl2Z74sdIkWyM4Jx0dKjIa2hnFXK5mFbPip0D6xi8NH0VkskmpG/ri0VzISgKJyihYdY
vhCYA9WHfkMhawHRXMTg08oUfTEjnjtA9XpXZZJXk0/TMFwoXTxvua+goUbVWcUH05oWeNmEvGOw
kP2Bo8fsFcmiEhMiI0p3Ds1X1pC50YcP0/TaFdBp0dGCF0/LZR5wTiZbMYwRDuGhraq5LkgnxdNo
kX9DiSwEydq1/hBSZYWmGsTKoMP8noygKsTjeMNZJp3Z8ofzDXVCVSSb6s7rL6B9Wgdi0HYcg8vW
d1glsLSjJ7TxGGZ0sfWsJGFleD49kikLDOtM1m/Hdk7uR9j4Dc8ne+yyi9FuEIKQPQmI3InsD/Q/
ckJRentm3pAR8CPFW/AbSReNaLSKiZhD2YOzKyXHlnXKvJ3ZwDL52yxP07nNLjknGJxVbPLpJ9+7
rfAAdc8T6oOANbdk7Z3iHX086bhC9duwNmuchID+EFotOrQswnn0dZunAhmhzNreNzUOgn0Y0g1+
cnYcxOFR7H0pLWBisGbrKqea6MrDZ0IQ4m220GHckWzApjSC4FsoVVAg02wptbdDHR2NfbUkxFO0
cLFZgNXIXBQOBzSPDuVupuO2+rbBmt7sl2b/o5xBoDMkXz9FQJafyl+GtqB5rRzmVKPVNiW3rvra
PTuMudRGgCQFbjR5mbmO7jt4Pi3HVYXEfymA8CWxyLO2m/NBFX7Fon5L5NMUZ/trBGJdl2Cv79mS
sknDz65kKJEvBksHaAkK/YEYxuAPwA4ElcnL7cV4iqzzk9w+3yR9E36jEM3ElspMnN7fRHExipeh
gEmZYYqlZECoOjkqcHZYyciaQKQabAm9dahvFJzSeiHkVQN6N5GuNCe8WntiY7G+MOjjeuAr2CSJ
ebnLj7J9aoTG/KsZFvre3kvH8R3OlmkUsJf+hN1Qzm7dxnnRjsQnEqNDcvkpSHdTc6UwnX9m8WZU
5g8UIYBxpsVPoi1YoPWEJ6PTPa2d1/YemBdlkzE+DLyTE0BeFy9GlRBjvyNcvfGCDEGq8MQjXNdZ
W7rNTSfqydP3twV1C0RVZSUZD3OuO33jfEXIjI2ljfi9VokAhJKdFmH1JTcfWoekhylkYX+TFEyu
6ipYSweNcUT4eWXZzX6UJ+i5amOn7wG9o4F2+RdB9VQ29fZLNElOu1ALVL7louel0khUiklhpfxE
1zwOg8GC4hLFIlOeNcW1F0LXBHYNW9f61Vt2AvmviZK/NkzOL6QZhEJTx/FYTAO3qpyZZnqcCHqg
O/4bXj4/hvEM1G66OjpFJ27zROEq2gbodgjc5oGrZCTrEaDKINx2m3siBuDO0TvgosKfgdZ4YQxr
g2qrdu/FX0O+KCmeCNwCioW1M0Xv7P9NNodaCQL2Fs7IZY9AAknTEktLHx00FDwM/yb3KhqjavQ9
Xn3ETCTOIeohm5C1X+QSIkdrGFv/mycTwComB/qzaH3433x4iqX9SVv7p6//NZk4P0VtwttnCBBO
bP2/JhPn77qs2QaCW6Cqf/SO/sLKZPJmqLtAkqP8jCy/gDL574ap4s+jlln7x5zzF4AyUMA/zSU8
bsx+Bg+ELALxtH4LlAWS1ldjRnB1AgMBDtPBiM1N3HcjN40/hHOg6Bf8oeYDoeiDN0UeaFnonCfn
jT0bJRvx5oROpdqDUq+uaF+M0K+CAx+VJqSdnfiFnKR6ldIdYnoAA796v5/LGwU4K914TAG1wmNY
HeuMVflQniIIL2XVorSQtrd9nXr3Zg1aZRtkSbVb9nWjWoJoYQ7W2iVFRDeFmQKMgsy/pUECnEN8
Ab4TrXdBGwpQbMnPXsb0cwo9uT6NQmT/ETmc0l1znCukrZmnJuII4iHIpd6KTBt2dE9KsU873IDy
BySneqnk/R0BZrArtddymhM9xQbTzjXHx3qm3QjOVqtLmn/3UDGbIl2UN0KltwlbljlLG5ZxTZRK
Q3ir2sJ6LknztvB6P1cN+kB4EiAy0B5Ce6GOInZ/oiBnyUTgD7C+X2fnuvwsyNObg9mpqPjko5Yz
/4COkTVN7bOe+iPK/GFYmBTEInduowWH/JhUNANIIJT9lN27ISuEPAWWtGCDia8X4e/IcsDZMn0p
q7fLLbuUOWUV42OVLetpWa0IDbRgG1EAHn3mMwEAbJk7hkdSn1t4rjJsCEbAAHP3C1nhRRfcmd0u
gnWMYXKmHEqDtzMIn43B8PHtL2rbK6A1gWBHNCTERVtcFOno2W8SyXspWTjQ7pqJvAesljDvQzlP
iIugV0r2YV+HVbJsPpn6gmm+kGb94DXPyRMK3GsdTXDot2WlLzNyUnvdH4aLyKlV7dzBG4R+dp0c
oSp86RuAilz6kmZfej7yQzmSnZk4H0V9jCUWy59A2V4i+/q+YW6prObZrEjWb7qRnEJyXluDBy0n
9ikaLNvntDhLrLmwvUHCx1GbugUGC9wswarFytjfX/V7SUfYiI6TgzKSFXJoMjGP0vSJI07fkcAh
wUZl2wKKKVt3UHDRhkOryiE2XufGJlXWTX+OJ8KhnN2kfHfFQ5ic1eFgp58mqlbMk85aMi/VIgCQ
HYf3rGArj++LgNnVur8m+ktG+5lD0Hvfc0OAfhZ1hGmErAckDhM9v+XKCRZC61Dxosn9Pm3nDsiz
ToCjG1SPTTZPJqTCprxKKOA46rZKmZWbdC8FBnZmE16ER/Pc8o8KNVB0Kbf1qiKXSrWcDROQGQc+
asiNko6PiJxBzAa0F/eFEZ1CTVvp+XGqlrrsJ/EyGU4T92ECunUrzndELdX8Ukkk6fpx68uKHzRb
AdYz1omopeRcvlvsjyQgyCUqrlWwt+8PQBLcGLS0lumjlkDCM4MYe65upgStvz0ocf+Jfar60qTT
1K+y6SFpIZlCdyaT/hDmhwR8OoPdPyQ1bt3WrVAW2JLbJxTVDoSj2EQnXIEEecvG5iSa2JAkDX5v
7GyCI/IVUlzjiSRBpn9mVipjdtM1ZmCDvqTULlwRAFohJyhflbeIE4+fFKshWnew78RBTzE//JTQ
JdBZ1BCesjTlzOJH8aXoVs4jir+5mS7/m3drXOjQRQaZNfQz2myp/xFHsDmO/5HZ+sPX/9qtBVgg
M2QbmqqqCDrZEH/t1tbfqZmEUjLBkEVcEKTXr90aIEFW+Khs47Y3rd8zW4aq6zo7tqHxeeMvBcfh
jv/Ths1Th9IiLcCUVTTEv9+we01R5bAjOQ4sFtlMz9lJRFgFyM3IPBsZYm0EgY8Guw15NYBWIbAs
cTJIC1GChAK9JT2Ndh/BIlQEhImYx3AVEnIsU2NUijrlLX3odPcQGMK3q19i1JVAwyeNoDVWjpIz
ZPMWr8idnAXiYWj2iRInEYLTLWR38vi5QYmI7qVEloFoLJmh2IrR6NXR8/DJPkKcFdsTngTO0OhE
Q04pMHLdpjuQFSfvBP32wDn7zk/Hwp8u0QbxY3gK2LX5OKYYNpAC4eTbeH1XHuH4+Def5hP2F78p
w/FGOx+JPLclGix9ejBtGufQOarp3oG+kMw3oRnkdQHfLQWaHq9NpDbkqcndFbaQ70DCGFbY4UTj
UsIm39jPKat5jdnREUt4dCzR90faCVOHg6kI2JUoNZWcURLicc4bOOj5nmcNXT6Ejy9H2wKlWr4T
/or4J3LL4ss4GHJQjHgFYl4/Hf+wgVBSeNI73sHBhMxe8Tuu5hrxy6y7U0j1gIcnCgn03zpCsFWR
RMfG0nCqblze3h43X24fNJX4U2fb4/RTObe8x3HtNSzPODX434ch5zwfLlQ2xwJ52Y+iDp1nx2GA
o48THlrLF/Z3jNCcWckYdm9kUpdLYhmc7gqiLEzAP7gyMtGKxztyIr3L5JIAI++ehisga0YiNPFy
nPjlLY4YPFqwkHzmwFPmoCwNy9zrqB1NAHqpsvlQineskqR7w2EMvvakztoDXmSi6URbFd8n6dEd
7MB4kKkCZ6PsxFZ7m4evZIZOw/xuwHGp2zDwdSQzetluQoS8NVpUazS3v/+swUZiVaAW//gPEBIT
BkkinFpMZDGKpzs/OCLIeXBDTrXkstF0JaFZNuQQBHnqljc89G2y6pHO6WBfYN+9lxVEO4vOEYsj
czt9ZZwwp3XbLWzKquSLRgOlyRuyqRgV0ECIBjXSNgTtYvF2c9gXnlDyXFB0NezXCCFfDHVPWG1d
gVBvrOKqj+9xS8TfSNzhM4PDHZHHlrR2AuBDwuUsbD0H1b5fU+TCCiF8fqhdp/vpNwsok9kY5tn/
ydr0mANc1f/v/6rAn38m2FWof41MTIBXAbf+9txQ6ZU5Rk6JmgQROWdOet9YVIAQYIO49Rqi/xil
EVgv0cM0ATFC1IoEDxPvWASIouAxd6vUvVpcq6kXTm7y1r6bp/R91H2U5Ck8L2AjSmEfVOjTeoQ4
k6ynzlq9IJKFrZfHGVSZeWkOseQ98rJ2oUfHTOLsb9+WLBxckoy5gHoGFEf6vuOyHatv20YYip2O
IormSeaiFcljHlG+10y/U6hxjaHiMRTzwqdwcAMy0PEaXPprf22v0rOxDOAzQoirmrnK2SD/TCzy
mUTSYv8AKdYJvaq+ESvPEytccAkeWX4HPgrLNl75b121tQO6Rq2zJQraKh42q7C460iHWXfNkyh4
A5K0mPk9KBcMjh5TSfrRHp6caEV6DynoIFawj1dnhxsMQSh8XPME/kOwIV+BUpOaCNIcs0dWbXrk
TOsgATf2Rw75yHQ1ouddqjLx1Yon0c0N6RSWh2YsqCU15ua2Gd4DWK08rZeq5uXcDqBp4h4Yufp7
BFQWYiiSL61T1jgrh0jt0ANe5S5lyZCRMonkL3GHOs3h1n+FBBdomeYDzFSsuRgVSHyD1klSiUNn
7uYoVpuxerilK/naUCIxqzlVEuAhKCxzK5Tpxm7ANvDfO+5gylFlkmlNTui4cMV08R/GHdXROeX/
dtz5N1//a9yx/66RQeggk3GEjkdUxf8ad+he44diZ6UTzsL7+68WeY1JiCnH5s4XHp6fIemf+ASf
4jspKh1q9GD+8DB/AZ9QwTr+sND8PHaT8F5+jMKj/ANAkSmtGgc3RuOkx4yqvCQZ9SPPDviY8lLg
CMhrQvxYeyAgyA0ynEf7ocOHzxXEXTGhHv/qMq+AFMyyS8LZ/Tm1q5D+qX6rJ1jfxCoxIJwsRTg+
ThYUCcMlsUM3VAOhgkXxlt8/B/kLZ2RljyNIZoOzhJsQGAB1nzy5wXdBW86rmfl50M4L3UVOqzzW
VxXc0ymWVoOlYea8hw+s+Saq0gQJorSryaOwA5TgBB/B2qtE2GPRIfNQcU4kp2Ap8IBLKUoQejhI
gmCOjCiKvHEk694TRWSoibBcoKe/nfgnC2LLp8T3RyWIRrs+OeDn+UmvNwOR/CUti8XsAVHiFBF1
y2zhRUeML/fPLvJkFqk7smBiud6JS9BScJSZ0fpmTxKdh+1HYgJjPUf5g3Rla07zAGBGd7Np0U5z
MBwVQKRh15rZ3+SelcWXI62lF/XmtqfqWO770r1yRKqNDbJRjeXig2eC3cm0vJF2xvLBBPgO6G4+
h/mnylGfqabfONVLFOykBJyY2P2ZKnTONp3Dd6ZDhEApODKicCRc9VIWHclIR5O35JJc5AfcwCMS
C9unQq5By42gCZW2KwnlfEpkIJUZYBSwVuFOdmiu8tXxoEzH0USOw07azhTS7HAnL1D6Zoi7E8AR
4YGsejcKltJj8ZQvomUT7TgMR8Su916JkopwAxEyhwqHPj/6SzS72vVZPHfaD31bE24+1N6EcDsC
4o/mlkkW5GuOIH4mQU77erZC1sMMjotBxtCL/2YJhgaHRujf67AbNbIZaBn0rJUubZr9OC6qyXW0
degW6+RARG2PwYJwXY78K6N/yIy9IS11VPtA4mDLRJGjGQDFgcvDrwRCH2nPDGTYlwqeHTactKbQ
HomBpSNT67G2dCMhQigM3C5iM2NHA+rSurXwEd0QQ0DOzU0sBDxj2s2q3r+r+7t2NN8Kda9Em8Gc
w/D1zOZhcW4NWhO+unSb8+8yeEGpbD0R7BTTYVKfjJi3gknUdUaXyIjjELtsTjIyJaCVyjnS/WNx
D0t97+cvEeqcXYru3mooIn0H5d6EwvrHq2sgKg0oKMuoQckeOB81bQS+gWXKw/h6x9QAYp8qyZmQ
wDx1mxMzaPoqAH44K4jSSlSuE78joyKt32rrKX0h+V4nKdLJPPx98iefl+QHtVoWeIMYepxnNCdC
eBYz4yNiSjwJVxsGNO2pk1paGAIhLUt3RJBpBELGXk7GS2ZlszaeB/Qs1i5E5B2d/Wo64ZfD10Ux
R/dF2o1CTTTMLX/TeyJ+GbJ3SoUb0utPbbiAigSfzNtDPmCifk2j1fiFxgUhTEYbwf3sbLgbDciH
0dRWSYtp5i3TtwgSnEaeO+MmpZT3OTqElDpRJrwx9im9d2hkvqx3Eg3LnXO6P8tnBHP008MeBI5f
r4pLf7Rfi0XFxOFJbiXH81g9tspB5XDSHfQDZyaLXI9J2IE6HL7jCq3lW7cuSHUhppHEGOJNXoa0
iNCKIxi/zfNkbtbXWgSbzmDsQp5/werME0jGB43nSqgQvkEM0NxS8no8ZhxnoDlojjHcfFea56b2
m/ZckN083SVSF+H7nrnV7y9IMLU2/ZCJwilYXL3pgPax/a4vsLGIPdA+qn5KtzELJvfO7XkQwVMg
Whv8YFQEzGLqNIT9cViUhCSxdmcbig5VRtVmQRg5xYAqmebqm3pp37TQj14tyK+zskR5CKfU78BI
yV4lMogwMJ7cT6kapLlDqiQ1Pmg8PfW9Vd0ekytnYaJPXOMLZqhFx5SA+LlQzgMbxyPypW+wWt0n
G2xiWf24TTOdZg70oborFUv5S0/mYbhiNJX2XCeDOs/6vfFsdhQCbVDEx+eScsvBba/FASEqAdra
cth8DZv8mqC+pvSyxqbAmbU6pFd1np4YsacFO9HG2ZCOtephiC/GIwbF9FtdM8/3O2I5z6RLXvGW
urZvSQvjhfML7RHL9BrOE7+p3eI5eLWec1874T0wyOulcsbVTxzfd6w2SuzF1tx4NV7BAdPv6Jie
TB8pGTsRmHjs+LeT0LMe2runvfCEneUoQyZSwIp2NuLABdYf/X/uzmvJkSPbsj/U0RNamI3dBwAR
0CITQKqXsJShEVp+/SwvssgqksY7fKUZuzoVMqHC/fg5e6/tf/rV3Ax2+n1wtPrt0NnLOrlAoGJf
sVKvpZUPMJ2T4Jf5FT7X99MF49ajjtkUe8hMTiMCid26dwugv/16Kpg1zBvRg0icBSYuevI3gmx2
zYllz+AAjPtxjWEOAlx/YCCvgu+hXcywYTce+Ijxf0Gx7/EhrosuZ5LKGyTaqq6/MTcqaJCWpsR8
vKcwCB4JC7Snq8KJX+f13+CDdM1l/WjtkKtMTHpnvT83iCVR802obHVW2oYzhdujNe2upJIm6Sb/
Avcrsh/1O/+uf811CGIkjj0Vu36jDOEWlf/Q7eJkwqNI1ie61NjY3kT8/LQXHXAstY62LxBwdvqy
ZbEdOFlF8aKW8KnJywFmSDi3v0n461l1jtW502wd3L6AWjlDCGnuigcLs1827pDIkSOtckbfYclr
KpejYHpC2esFD5zelCPMWJDw9GEFeNwFBfFLdhWEg6f6KzrYCJTtNf7AAVoB4xXDUy7Wir7PtKaD
RFzLhtfD2Y7+E248rgd6SpJxA880L9WjvO9b5WDR/E5xsqgcJ/rp2+Iio3Cb9nn3VqS7cCSNKy3h
EuTjPCOnS9eWDGxphFDVYMfWSNxqlojHCgXUxJnhlzSe4HWoIxfiolaeg2CvJucmuj7VrvWGk88E
615ZuP7yl7E76wRiwzKJbXvhG8Y6J4lnLWOdye6xxcnO1yhvzT5aG0R38zybPYJQ1I25yg5ls9lR
UbBRvJRoQdolMLQ9C7BY1azbOffzuWir4/dFBVBpL1V9ChCpTsjQEQQDUoFxpvKWZbfMGRzVfbiy
pZAKVd6ZA1OT+mpTRgQpmZ/8Ro952jVcFzt847D//bk1QeblX3PWQ9YqzW4B1S4KH3T5U3mxSf0L
YWirDW29ORGyvY0DGCsNK4rtdrfP1mDHuWFkvZmUketwupb1sxYcJ86b2rZBHX+OubRvWFZEkwuD
Sk0aHrHgcGOpnwwbhcpaSEnIqMlJsQtgUl1Ha7mUz2hHMdMhBNH2yh06yrXz4tP9udP28pl0NtV0
RQo6ZQ2vA84T+GGxtCyZq7e4gpU3UG6cX1zdEU6bD3OH+c5AfJrNJ06z0VxbTIGyjOsvHzMjYk28
aZLg9fQUZcN4rBqWxZ6Dr9PjvyuRhHNM941LLopYoCGG+QApTF+UMjLMnowmW30RtQXnZJZQ3uSI
PHT7XuFaqXj8Aa4tCYFkZliLBJ1WUczLZxQg/IcQEc/QmL9MArV3H28nrgPkmb3sKT4y7MIteUvX
Zuoy4phBDdVjfeNYqKqzbAAczW+LLA7cB/JPR53SxNq9d7xUM2S5DHV9G4fOOb130PFWB2tpnqGn
79Mm22h3KogiJnVavU2PuLCWcDwkHOSzNzRBj92jiTJ0HnsWjToaTDOVZh1vkGU2b68DvlmF7YYp
aTB7Z88u9QXoEctFO7TsqiWYaB1FDR21dmF/YLqfDTMwxYd3I9n73Qp3QDSDcXz1L5FrntgkXfMZ
670Wed0KmhkRVhg9KTmZ9lnutGVoNEPAk8wD15k3j9Ey+VSfh/jyFi6MA986+KfiDYXbZYyX5nqa
FULuY56m1TujqSVLhyjKAJHPGJSuaOjhzeWPR8tyTtE9N9fBJqLWtQ7SgenOG9pnhzixObZQ6xDd
OfOjvkZEjYZjiwAZ9esn3+zeKM5yYW/gk3cCrE6kau+7VTLPITmwaMy7mfLI9fVGtJX/LZVL4kVR
4C6m1ivnipaCPwi9214jDrTRytNERKj2QZsky/ao31fsAf0qPxbIavsWr/T7bU+gH5q2EnsaiRDb
qv5MOQnmeDYSbNl+EnqRMh5SZdyULF2i7XXrmVcb65pYwKk7iSDhXqT7PSb7YG+ROoZBYt9fK1s9
y3KIO9OA4AxT0s8hdOtuyNKDb0vKrlxIpcXTPw1buUVSFaxMQkVnSBs9m/FuyHVrsk+KHqpDFzM/
yU++/jYE0x60IfJ1jWZcNK9hlsdP2FmU/IUuPJZrp8KKSw9JLbfRrX8coPOo4aFs5NUM0TMtZyIK
Zmp1bFgYlfBSjOrebrBitJySwvrLEngH8iRhQBDfu8jT14aLrciyRdd4Bl7PW2K8T/Wn7VTXHJsO
OgY4GkFSn5nzmemJ5HGdiJPmGpvlNXeUuU3g45DZX1UwrbB0Zotc/5huE5vxcPRbKPLZMpbc9JVQ
LzwXwHf4b3IrE0vorLPR55O5CSLxklAzhg5dt2o2J+zhla+39ACOhvpS9kv5YgVHzKgO73hzbmOV
AW5ZLW8Z5UpyCSR4n5yU5/TCWARKdVXgJydpjRWuD94H/J7pvYRv0dbUuzYC001Fw3D5rj5h1LhE
O3Cth/jsqG49zC7GW43/mK4jJ6/9G5z76dGxkMItP6N8HnYntPVgafdcZiMp1MOu1w66vyp0DhtL
Q3Zp89fMI8YVS3Fmrkx+eGhmFC70zjP7mD7IT9VrhJAIiPzg5XTwtb0zrBA9S4xnKxdyvd1uTUot
Bkirzn3Pli3mHka8xLXyVp7uAp6pxBuYZmjIktroDZM6h8rSC3rrRNYWbeBKDe6H4DxqEghMNLDd
vazAiGcVb7pdf7Qfi/SA0EKZlphKZUDDR9Jq+a0YWwiWWBQo5yr5S4lMVA865mE2o47p1Tlf+S5I
iEt0GkpAu/VeC4N5nnwMa/OLZumWdUIhFXChBLv+02aR40JzCQ5TeQQyG9msJ6DdXAbTBg8VOWOJ
m+3fkH7aHO3c7oniH6DFzVrF44ECuuhFoWG7JE+v4pUhkRPB+7ScFZ+gx5bjXbqD7qtacwuM1Xjn
XGheOLvOtemEeuNWusTXBMEb5zp6PCT9WnPzzZija99Uhwypp5cfdVugJfiBliMma8QRuM5tbx5u
e5pENbGt8+u4LXBFIEADfrlKhzmxm0gCZlikWQXcYm/2ARN8dWFoc2WID0G6EfIYr2Od4UIbusX0
Iofkfb4GyiM2gi7HjcVxibiKtHMVItdlLOnTtWH9IRKtb8flhGri5lvcDZI9uydAM4zD2lzb5KDH
cL5MXxbXMbtjtoSQgedV402As1suGKEVC+Oa04mfzvgAWJVSuB/dtf2agtFNTKy53q3Z+MpzkXrF
8BjRjXFeAwqqJAGOc8qsRT+tiTFFNMQFCWGrn/OiqEuT/hCvEI2QBxvAB1oATCWbRvlSobRQBZi8
CsiLhhf6RbL83NE4WTfjJckuIQpayZlNmqdRipIeV+yAgWCX7bulQh6QuVB0aMmY6ZZGQKgv+ytC
PikBdJ9ey8es3srocOK59Jwg9ssGDzFguGGFzh/p96GlmPv3/mNJ7zE648JAg6mxPaWfcUJdTTBo
Tj0wITthPILCR70U+vRYyg8pAlveX60mEbUtmQg0h3ksuPtUHvkVJ3Ay6KcxsV0FD65jbwqMDOYl
Y8siYomEBFYxio6DngwEl6juuJQYoiF1IYhyJr+k2j1VsghLtdtw72cHwe+ZZGJ4EQ4JdcJ2aBZ2
89U4XE1oiYHsfko0Nh3orBx/c8TX+KjxSEaOgMP09BTEmwgMdfpaqeuEE2B4GjVcIOi8Vka67j8s
m6CvTWFcGgCz6t4SVs3M6wJvCpiKUDYBl+3I+4XXwbv7Tei6vSLdjta+UJ9umpeMpA5WKJVir7hL
NKZDxmrQthmXg+NV3dFRvUgl1xy+CahuDhnZ+NnsNdgk1B7dY2nvRuSfwQ79k096t964aYmWTWF8
6lMPJ8Nj3c4bpGV2vu77avftu0m0g6Th/fTN3z6pqEMJ3Fz7WOxGIOks9UBiHsjQigFQM881OUQd
g4pD6QHduyov2ubaVjuMz5b+VphXHyGT77ga6ECwhHD/mAPXbAMpEab+k8RlWAAfnF5ppHsxCGml
2yX2/kbsLxCKmFGnpN9rUYLAuaGd/J88UyS/0roQcmJKj0ff+pqxDduQfDKvKXn75qSB5P6qeryd
QxgngnsBchDSVINuHFApHCD7ArFX67D9N1IPB4TLAJgwBgDwx5xCn8bGXv0HW0zVFUMRbUISIjHs
l1u/PzK3pK91rY9SjZBurTw4axUb+xwKFhlf/zF8tbkNfRdtzAiW5qFb+PsWGsODQWjHvHLO/zGl
Oum6IIo2GnoyTh2LUDn76Vp302QXsrAO1QIFIr4KpnPs3W0iuaPVbGOADxVSnm4uGsvD3QAuy5r3
2Ot8WB6oZpV9d4+JHHLh9eZCkSL97WRjlmsQqLlZ+dCMIFSCKybzFuX28EZqNYNoxbWx6XuE8ob1
LnlKSHqcIeZbGfpmaj7+U9jJpE1KGG0Yuxfdu7wfD4bGbWiMka7EqgcFgPc1VjBOI+MK/O6/d+hl
WdhuZAzmIh5SM4Vt82+GXrIuLDc/Dr3+4vbfh15ofBR8OELxCqVWFb/6+9CLyZZKNIasoKz5JTLy
R4mP+au3SERJfhfkYhRCw8YgDH4u+iDiw/7BwEv5M0kOeQ9oPlm2FUXFtv/zXD1r+0INI7TcRXVR
i4OCqm30NPuNhlqZvigUY6/hfUlrtwwApD788Jz91Vgfe9WfbPM//vU/sPl+V5IPbD6E06Qs9/BQ
TUgf1GU3dnZaiR7N1CWnNzOCfy62VCq/8FjCpFjy9gVvIeCYf3/HvskJfoYGiqdFdzSmjgAElD9M
AW3DzELTSeFtqDHc6KVfpgfaEKzezmSeCSXywZ/s0uyzFNMMDYI7vV4ImTf7IIIXU7e4PSAbYZzC
CMltbh6PyncTqE+rAYtJyL40xe7f32nIxH/xdP74FhZP9w/OYmmsGuQVYODIxzQQO6KcipA4Oiex
jDMCIKoyISGd7dK+lSIrMYaKiKqy8UmbqJcDawnHvIzmQ8y0A3IVdbLJYTTfV08yZUlnY5CkCxfu
LFrM/nbvULVN9o38tRV/gaEdPaxyItHaw+kNLdcfqKDwoXpV9PqiQ6GNUU7dhdiatfaUdh4osOLL
rDeFtTDoQlFIj2BGWmdOYSuh8spWxOyOtA6ipdWRC7Ssniu6GmQwzUVXw4Djn4C3xcJ87ZFwDhz5
0q34iLNjzlvlFoTiHBph+yX9RJYUdDGVp8Dx0OjCYR32049KZqVFi4VOjBafjn3EJ5wTv+tVC15I
qkfOa9K+ycO18+YX1H7gmUglm6eaW3EAHhYJNmPrnqHk2BBwtICl15ifNS4lcmKc6RVdBKfiAr3c
FO8RZhkcA1FBS6hUsJl7Y+4ln+ivDyaZFsPGRqlSUyhifF1ZrcRDcrUFd0cCzWIdafCCHGnvfKpn
hFeYT1H9XNUcK5UQp9Ew4Pq5z/Mlg4DJZyqyKI38FFclSVoezhh1n4OUsdT7+Ik5WvtCMxU6W4Wb
z1eWOu2yZxGHgeYZ8XoxH9CKEDa3dOCwYiGr0E0NyOThU+FlKUs86kiwtcYjY1ha1vZnADNGenDY
pGmjGYfGoOWDLY5XYq7AfDRXLXnt+/jQrsFIbjVCoD5IAVdIUaWx7b/11sdQe1GruwNeHNLMKmMV
Yc8hP27rc69w03GGsDYlUCWPWeNtwdqAXCtPSAvh2TkwasMakzWAopexvmSLpBK7cakJYJw53oUQ
kZF+k2xApwulfnMNu2vMdBZTXeHSPYl6957EvTzeBhCwVUQ7L9gI2vyeT8t9cqefhoe4246cyvYS
d2DFHI7uzMSs3Tlwj/DbAfxAvZ6fjeCKHxLXG4ya3H+Zqo39iSJQv+IrQJYjJDrBCB9t0dyQXlGC
s54Jsn2JnA3vfQmiH2x/PB/IwWHVEBmqDUNacMPykl8JYNN/YYGhUwlpu+X67ehWjB9kJ36SXBLc
Hrh0sbuBK8SmR9YezzyFBg/ZYc7JTYCBVZAYDVfY5Mgj4YBQrkoumRrvdbWjyTEXajuaMU6jLnZx
CsW3Yt1wXgyuFSnaFCjkkCKi/gloH/nmq43OUckO0x57mGGftOmOXoJG4SRemA3pPFi5rU/+wXoN
exqNz3hGtje95CAruKIyQXDm4fNtxG3C6b9E1J6wMfD15g5XHkME2jpHaEQ0RSiS8aPxtwhYQYVk
UcYCEXivwsdIqH6YzCXIG+GEPHf2I6m4HFK1OclsrsngyNbJN7znz7Rrnqa1ttT9l9K8NkgYVYJK
zgT2hKSCvIh3Pr5W5sAKh7kdXqZAiFb7eAW9waD3OKcUZTnkeOKskBvWdC6IVGmu24bMl2FdUe3V
NKvLyANdOnx2pLYhmuQ1uaHF3sGkQ9oZ44nHOOJE52qjXYtivmDlrbvmfpI/hZ4eMoRxRQ5iY3eE
s82jBlpbvAlHHjRV52Jcefzalee5QgrGV0Gr9id+DNtfjFzMOtjwN4B1anhFR0i3V7NRjv6jD9gN
VbcSvaGhvAGc6+AzRrgpMuSRvDz+tr/zt9LYuDZyrsqzS7S7XO6Wj4lE8/pU/uAWy0aONiLMHDrY
t/3s//wULFV/K17eyX2poiBs/vDp/xxeu+az/L/iNr/9zP/8/Ck3+fVXivDUnz5hfBI14137WY33
n3WbNt8rJfGT/7/f/LXIu4wFcaxFXjevYEI+Pv9Y/DkOEWfCwc1Yy9b/vnhEdUQd9nPx+Kfbfy8e
7f9SM0IxMgxZMIzMH+xcfAvtFV4uKpVfMsJ/E4jL/6Wgo060DB35+E/J4nwLgbjym5zqn4UlCOHl
z5XSz/f8D5VSrCeOPE4lblBYs+AHlJXRrNqDQXdJWdmm19vbLD9LAXy4K/ZAL2V0Wj9EdoP7pkN+
8dpGvyjtfnrb/CQWlUXZ+Hf3SRS9P9RBQab7ejlwnzKSpzVkNCFjffG/3kZpNFggezAhGa493mPq
yt2p29jqsjjd+qXRPiInz2xSgD5DNfVyDC9cFoBwyr6914iQqaoHzdpO0EIN5hjg51pvKBAZgk2n
lThJlAftQ5h/NQ/ShEntVWHCFTYBdRXDM2E8HxVDFGgxesdJo9+9UpRHGZHKqO11LjQKzFnAUZp5
LvUPkmmJPq/dP1Gc1HcwfweZv+WGAHkuFlTDeAHio4dUEwjXOXB/Vj+juWSgcqWGXFjKY6GuVJVH
aLvgMMG1ynrmNqIm0Y1FnWMVHzFrOStl0fE8EIpSWZ6ZbQp1pS/oCTSuqc5ew9WUooVfmTUslObC
FpT2O34Q7SU0pBG/NFOxgRYRmQV2uJODK/bgZVHtusG1dYRigkEfesnTxDYUBQjhNmNwiNJX0/5I
2hW6AQZV2inx3xPffEQjklHjRwyM8UQz7Ji2DIboCLGhDRv1vd1NiOrRhKgvgYVU6hpWOFpgUFsM
AuIxn/cF+zKpFTVeKBsm1tKR5FONqWuKSD0frftKt7YZDf0hfSbECsVCAfktkLcT/gbuuIXDv1GN
YxzdVvBujJHDdZKvaIBIJrqd0lCPil7QsrYXdcyumSgx/mxQnLn05pieZHqacYmNuwLlEvkYXBKK
ekJ4QP/tNtIiUJmtYjRUbKC+UUMWw8u/ee1kvRSeVIWlk7WOs+7fHLwVGHB/XDv/dPvf107SYiys
Mr8elVkIvh+8nf/KuHkcIim/8zZ+WDtxz9jcGYN1lxgazsTfD9/yf1VQH9zMNr9FXP4jSgcC1T8t
VDZWHcc2DVVDcvtHNywOgDLpTavbEGHY6luMI7aWrHxAii26JuZK6wiJtDgR42xD/w7YExIAOWYC
jUlhS1Vwo7hvObX5sbbj4Oa8ozMca09i7HB5Kr/kce4w0ZqCo8ZsXxz0NAJ5P6pTIJrAkBKKqYXO
bS6V9ChyYKTGQu2jK5tR7V5uXIOSVcgwupi7ss+XrYsibE3fHX86f3ioMIA2eSQtw3KdRH3kwoj0
tYxGnJN+mnYKyquE4a5IizBJniMRDxnrtKilO0mVdlppLNDMidwRmKE0RGvOxvxfVz8TFkLJq3bU
LCU9auq+d/Vs7hhOn4hnNg6+F62VTXrwn5xlzzzCP+/ynbaxyctaNi592rk1p2ftwjNZ4s67KzYS
Pw1ulQnYPlkjZHdvLsuoKy0Cz3bbbb/KPHwfmDbrXUZFWHsszMvey9aqZ9A8NY8DWL2n21eyK5/k
YwbrmwRmt7/g01uXu2ynHqXP4b7VSMXxP4qtukY5xiFoK+OmB3sKF6Ju3mSe0nmIAMcHN1aZ1VNq
82OJykQ7HaqvsDkRO0Tzt0J5EyN1tW8xdh87d4fbJtIhVjvmcygbH5CSnWA94Tq0snJT0xZtPI5/
zYe2Y2m2PF9ZE1k4s7qnqQSzWWJrQTOk3hbwPMQJ5CCI040lInK/+a0I6muFV0vGzJ9AjBrQRHwE
Ikxkp4xzlAh1x12smuYtYwcrouRqfUoV7FCrzuHCvjCnJNIGitMt/ownw1Pt205Pn2MMQLNiExd+
5RbJWC3Z91HEABDx14R6eorjWr0KEJqZAZ6KsIpx7NyWzVS+jDSI2VILygSgdudUk18KTltOd0Bj
OGTykxE77xpGoxtDVtruu0JQEK8NR2a27eh2ki1kLMq6uT20YoG2k0VOQxrxq0msnaregbCw9XVV
qsjAwL1EN9CIj+kdUz6UWRxXU2r3cC+jNjgRXJaFu7yZ/EVElmoebRkZOIjJLJoqoBgCYsBD+yuf
LIdwF7TPiLV+WOT+olP254oGP79G00/55uvX/tCmw1pr5bFFZ8fEqJ7xGGtUlGx3oYZckcNK1/3S
AfuXFt/CkwmfwCbmg67o37szgSHJf9xA/nT77xuIA5VJY/MAVCCzJ4g+4O8bCF1iR9UtXRPLt8jo
+N66FSwFRRZGB0M2hXPzxw3EVFUKc+yejmE7tv5PurfqX2wg3HUIT7JKPBtdSVGd/1jpOgP8toTx
3k0PtqqZeD2msAgdeXWjGG3vQ9LwiqxaD8oqF6TH8qOC8he6rXq8UVl1JY1d8561SafXCoiY9zxe
731qvmWGZ00nFWF8hcq9NrxucatXjbRBKVioi4IBplLd2QQxaAvTvHTtSvRwcYBNcFkM/U3YM+EC
YxrUiJ/vF50RrBSk8UwQaUgG+OMs2EQZvogAXauZqFekd1JJdwr6e7CayPuKmDffbC9gAk6CovE4
lK7MSR/rt89VoG5In6VhBeVZIKORfBvWkY5npoIXVZQ9nUNVg4S2KG+7qsK5UOIkcivrMlG3M4LL
X1r/CQnbFG6FkDBaoLSsojdqYPpqmrbvo0MvrYF2ytnOQszTLZAfwC1262c/B5d5Z+psgI9KsdEG
6BMj+k/EwJTVcvqaAO8PHuS1giOUxusCIYNMiwYiZYUSf2a4KtIs52BNq8bwHKThNNfbZUu5rSXQ
J+hc0H0A01WtQzzx2hxOn8lk/obJzAXbqiA6b4A6bxGSV9USDQn0P4ZoBB2Vm8w4y1jEsnY9ps81
Sx7IfAt5F10eJbGAsy9uSB0s4KOaCe9CmYUouqUEHhEqBTUjw/6+YSo+9wkAkM8Y7kscL36N98He
OnWPMHqRXSbJzXnLVAifNQ1bAZyOyIBSGGPhoo0Z7oj883LV/uyZiald6Ppy4YaKuojjdDUwHvs3
l7vMmZj4aCDgMDT9L+WubKt/NWf6+fbfVyu8UGLhUShqhbOJOvn7YgU/GYCyTI+CsREVLOvY98UK
K7nFcuTYKjW4ILz8vljxLapfmhW/rWPfGyi/blm/tGv+OibcMP5c7fLINcdwDP4evGbx/R8Wqza8
abKRs4lFX7zT9tWUci6tP81pXABbTKVlFhK68UITrXmezhBXwvYypc+W+i4wpnSwiO+2k09HfTeb
j4goVj7yk0/OVxRASL0wgg409ygd7VejXta6sS2r3YS2Sz2OOuDRYD10X6q+MBm7xks/JkOYNDeN
LGvpUXceuAfyS60eNdMtKHmYOwN6YoBSnJsnHETDI2g8ollH3sGEH8h94XXqYavKr0wiom112xkF
rUFPSKlTN30yi0diUdfFJuyIWJxVr4H85UA5zVxjZAN/oE3XffbWGdAUfmgs3xmZknheJiCuA4YB
WOVGTvLSkjSzWCEqDkFuqk0r0Y0bKXZicxcVRBwtnIuFPdN+aAxYqMwFYuxAox3QLl/WhVtE7xRI
FWo81olecVuDajurMZyuGhEAcwDFgr7T2qNo75ONo+OxWAwpqVZAxghTCm/J3KqHndbR6GA8nwXE
FMDkv2FTwMaEsJVNY9JWUkcDYFo0b51JxNNTp7rRJrABXo0fqrKgZVGGdMS2I9ENZfI+mT26H3sZ
L8bojSqzj5Ya3QTSHBWPZvwEEKZzdRQexhxVvcLYY+t36y5fEY4z0dgcwWSHW3DvJFJiUUlRxY/D
QQUjCNpQ2SHLQhsof5jhAdlzrQnHbDmxMdG1RuzXRL2HjllDS2DDgtMqMjLmfYdEln6nq80n6neM
Vo3Xmx/2zhln6pN+JkiDepfq0SHi2Bt2ToFEcLZXspf+do7p/xoXufyK8aNVvF9tfAsJAmUjvbb6
neaTAkwkLSnWEgYzPzgYr2MEfAvGHzIT5dCseG4r9ThJR7ZDFZx8v5fz+yJ8zoan9NGp7geybUyS
AAlFmhvJpl2UO7JYDrrzGlsLBMf2GUBIh6qAembRZTbxBVjsiPlmqieSdBDveBKDCCYIV/t2idQ1
ADyxGe0dZL6pmyO14KoBgCDQONaVqQjgvPxdhJaPHyKIGyq+TC+skL+S8i13k/prYWtPZMRz0XEB
C9AAeke1eBvwBvPDWowwdfBEzNWHgP+RhzquSE1ZLnvlA8IAcQ8ndqUwWjN7YIRkw/u7bX4hBS5H
/52hxDStfPCD8TtkBYF5CAS2UYKcUnN85WiZJ190yaXG9OTwg4lJg+cOxauYpFgp8ilMDB6pkg3e
iBbFHlM6LIrIaVQeFls/p8d7n4K/QTom6W8+WaTIq9R08RqvlMF9580BxbVimhLtFHIvwPDqcDKL
N4ABAWRBgScsVwoNqojhNC138yZWpCwTnXHM+l948wn9PNuE5NB4L9bXGoFSzLZePMnjc3vHFK0u
ifYJ0edMd/z9saeVyEjJEUojTmPD6VaTD4kriMeNjIn3DwfqYl0R8VTSFlgEideaa1ZC3KRYSUcR
xow6XsFyOfeP2PNw3OUDE403vybr8/xcmu9FRl7OS0b1YFnzFu+deuwRSiGNQveuQWnn+DeWC+eF
ZmBdgwYkcn2x6c01UwEFmLmcP2Sky9Td0iAfBBh7e7XHXUE1Iz9nypcpA8clEA/DaLi7USHGrGLP
LTFf9xFauvAAp7w/2+25o9GRIe2BpInP6UvmyIfI54ILyQ+ONeA6PBrj1wBjOHy8pYv+o3P2gbLB
RD8gAp5Khirg9mEadLqHpkm6DBjE4uWN/IjuuWGoHD19myMlw4GoGznOUPEY+Ws0fhj6uTAf8bD/
2+sQh8OIDoztfzs1kaHAKebnkYWoY366/e91CAMHDcKbo8mmqcvoFH4oRBwUFUQ7Gtwcm/VPhYjo
uyGTUShGdBX1wve2G4UIB18CmS3qG8zp9j85NSnGn0/T/G34uxjNFVEs/eHUlLaaNXY5gSxFeRnN
bWy+ywksWeQvTwlTAF07xns7AAGLmZrjw9pq984FnqyerQ3nflIPzBXUcpZpng0jM3+6peUi9e8w
EjGjm6NfLYDEQnwr5BMK/sQ/2tTwcpZ7bM4NhUojLZp2S+sZCvwM342/qFFU95BJi4ViHg1pbpSb
iWHlERddd9tjV8w1wh+OLS2yYYV2O1nAhijovm8QArLH4HlYOZYHMCzuEFt42oQ1grq+h1PeMj/P
3/WtMjKR3UbWiSNFeCZV98EBKztAVZhxCHoktxnC5Kje21tGpxQnybsWnW3z1coehF7FKt6CElXr
TqtfW+UjLN+YP/vw2Yo35gQ8zNKNBwzoc2jo0wqTKpj06TH/9LEJEjaBvyFfMOcGtc5wm8k28JcT
GwOM7yS/E4spM03Siwt5w3ozLJlpTqB6+Dr7DQnD5EpN7BLROmNnaaxXR0wFWna36hC1D1jUSar6
l1/McJ9Uck5kxxDX6t/00OFNcUn86WL++fY/XMyI4lQZlCQxKvRAfryYLSiSwCn5k+Jq/vlUobIE
QI1icWEh4Fa/X8z8OtjZ/EbRNwEB8Q9OFeJv/GHWJ5YhOikOByqFu/nzoSIzJ13Tbhwq8ICQElXP
xf98wrbKXZK/ERJEI134lczh1OAEM6a7H566v+jMicXnL+7B78+dGO3+eKwxRl/KFC3sNxXmMk39
UJvXXn+Ks+cwvIb0O1EEoKfOKY/qjXKJsfshXTORiD9hxdGYqXcLFFkFWhZ6I98isXPe4rZJl4Jf
w+6sTPCtx73kNKhy+rlIgz6jkZ7ODe3Tgetsdm3P5nYkTgTd/mN5RhIvkpiTefdpoi+4wwWMww/c
3KP1Bg6HpQvjKX4I0mD4FzQDTVqPJMgD1WM4CPYhd7g3S2QRIpQCpS/SK3o6VBk9+3td4FqHLsh5
xISQS95HE605pd38F7ya0RrPP50flBGMN4flr3KMCe89/YZVZnzd+nRml8tBj/dNgIxWqlTPxiJu
b0bSZy34dSSZ3zBt8JmjcYLxSdtddpfxoNjZJqRvxQqSB9sC7iFBBmaIQAGPKGPTepGcBB6GPHNy
NUS5KaMnPxEMRYVpc+/zfhH3MrRgtDDmsnwJ/buQaqPlAR17VF4myK2W5ch6uMkVMhWwXxu5OiLj
gh1sYN5D2qdeeK0x6tqNcN5iEqXbkrJdcHTjI/6NcB/zLILY5uUg22aOdR+yJVoaXgMTZ+U5v0sw
MvIMzvG4ChlXPQ/VeSeBGRVJEdiFOWm+pZ5c7IiWwU0tWjwF7g9qbfEDfBGpOB/zAd/65d/xm884
uaP6EV8jEvKcveTBXNnyfbld8B8f8HV+fb3npxr6fkAZ24eWRRSLlc+SagBJ492XmCsJ6Q4HT9IJ
kq+e5p0QB/1SxVPI2/qbUImk1MEt191EGMhQf4FnqiOkmvShOGMA8uGMlWCEQdNiImpKWMxLhlgT
7/OCCl10znc52jykXCGnHt95ATaNxkdodaY7dYaiB9GYdZThUlHrc6Q3l10BpITQRs45puXWnPAU
LzqOqzRcGfn9bVjFHaU8fbheyJyQ3EEfujF9abC+RSiQ+LqMIq/aJfG5Mhe3CpfiyieBrlzF2j1l
IuZzaMwYcLKTXXMZAKEk2M0aUEJNF1Df//JNhn4QohNLbAc0pv5ukyHq4C82mZ9v//smwwIK8gfQ
3/ey8IeK8ceO1g9tK9FCkmUD2bJoaf24wRByLtuQhHSh3jX+kcDl29755x3m97ttix3oh7ZVGgWO
FgRDtykbetFbY9xywCaKgHDLHC88q910GV/aQ9+FyxCrXwG5hLxgyf9KceKowWyijRxtW+3YN58N
a/F4Z7QrUol0Y9azfhl2ipqCBWSI3LG/x+0vAmRNgBlQ8ZNtGz5+gy6W2sZn3kfvpcNkDuikzs+l
trRyrFjjAiJj4GX4EeN4mk2ddDIw08jEkwasY7RsB5iKrE+4H0oXcAOmyPxOqS63JnjoZo8ccssH
B+VYOJe5XMslLTmmmeEczp36TroShjD8a6JElfWFLM0i9Gq4ls4hJOEuPeQ44UIJR4FfCNWhfrtw
UfX+u64Cov2S25pfOMt2+B7us+7sR2fMmAR4jXPdleBTJFu2HDtu4Q33S1XL3hp9E8M9aLST5TJR
pStgRHctAY506uV8SbPFsVd6wcCTRhy5uUQ263Onoxl+zAZcWC5OOjIHoo3Q9+Y83eeYkTCQcqa6
GtrfkzXtJbR4kGu6F42mDFGy3PVoT/BPkiwGbGESWpsVgxQyRX2VvB3mgMZCk9f02Kr8lKwHA8Uw
sErljha9pBzbyFWl/VCcQgyecf7hBwtzws2Ptnm2NNAKYg3/KrnXmGeT3bCZoAnhbxpn2ksxufUl
fcit/8fdeS05bp5d94YMF3I4JQCSYG52s9MJqiNyzrj6f2FkWaOx/8+lU1WprPFoerpJAnifsPfa
W9HgqUiIWnlqH5c1wECqk3VEXFMoSzTwyCDqQzj2BiMEJn23oSMPCCI83B6d1E3bVctj719yWmTA
zR9ZfCMFLLi0j0Cq+ZWOyhvDDE12sw4ueIjYbzrU17Mtihdg0I9uAz97iw8YF6vyZsBIYuIDySdK
+MRB2zj4nWzwy1GxNfvvgbVHIOAqI4Nj3WbvdeK0wVZZhnPbOHFAsWnDnQ5uQj8a6QUGcWeubNt/
LiWE4Bzp2aXTB94MBJ6k/ojP85MXzxKFkg3UpsDWOuuvs/VQDUR2tbum93jeh91y3hODrS2f+Iw4
oNzD+SN/ftpw+J6Bcqru7PHLtlylH41UrBV2tMq8nrIntdyML+jXc6F0Ye/143M9XVTmZvPWkpxJ
Uak2FnE33yPFWnsGaVyc8Efq0l1G0mq1J+9ZZxAVWp9B871QvFBmMPhiRDt+CvJ1QGoEA0eywzMB
R7JXM+a9I//skUnre7BDqE2GLCXLRTyiZ5YBe4IUYttFLvG4uFuhBUtj4sVltNa74KtjdmFU09aG
/0+9MpVbcz4kklfhMy+zS2+cxPZOwyGusoNz1bv4VUuZ9rjtm06GQceG7COG6UygRvMChzQSHyyI
nAz5+oVlCr4zKzfpR39pKU1Sz9TcZl4zEtchUeG0yzZkamRosXcVCVd9/a6Tjpc0rqqA90d4HL/6
rRfYuy0SZBIHyTVYPdRAPJ8w1s4pDvIVrAnWQVBlCvl6G9mkO2HVJC4QB0KwYX7YUnCfCQjK941C
GC/A0XL1LTYYVi1nS3mZbJREtqOzoKWHrPBE6mRVeROcaA3noI8+C/GaBxPOZ/b5iV3ektLhDQ+o
b8klTk514nJXy9MBjziD5omBc5l8jIyfs3Zfhl/4L/BqMgsSDNMOd0TvGviK/VXzPsxErjMBg1rD
3y0x4i6nTYrJjkF8xvibSHaZYbjOUDxgOD4xJJ8YlrfKC3tObXIDk9EqQ9ONkR10ZdOSTIp7PCS7
Y1XwMJpvxOaAX7u3qJ58pqVYg3XR6f0P0hXKzvMRXNfmV2x+q+2nWquOTCVFGV6HFzgiE6lsxt+8
01WZ2piixGBHUhkg/V9FiGr8lyLkl6//qQjRFQ3n1299qfHn/ZkCe9RUfgjCfmYT/pbphEeIbf5v
TMOfCxH6ZRldl45IQNKZM/2VTve/unuWhZyO2EESRSqen+uQprWmUKwRi2HNJVt9bGGy6+uW3gbo
ghcIH3QETI9jbedjGi9RiEVAVTLvpzfwv/S7vAn/UQ2pC7B6Cb6S+Peff4q8LybVN0V+iuo9xIej
q+8VDcP/+CbLHPA/v80fH7P2y4uN5K5Mmnrodz2QNVhrM7TUFQifbpMgTkfSWTvcNqO1QlMAY7Cw
lDULrZFyITy3EowHznrym9Zidr8EKeAM59kMhVCMt3EEF6mnloA7sYlUQG/XpDtNGfHUhBo5E0Hy
Bmo8UtJ5kNlZe5g7lP4rU2KOzunDLmrgnl/VICXo72A6wsVn6E8d2IWM7kuETBrp4Lq4T6Cl5s23
3C9UNJBlwhvLewg4yRcJCBqngYwAt1xTcsmYVrBuUjmcQCb34B0AXMv2jD5ueOFxJ8m4F2hvRw6N
CUQ+qw0n6N16C5iMSB0gjcAq5RfYxjLlF3xta9rW8XY+0a/O1n4GQkNY3jYYQFCc4K1NjOwUV5/6
LaoHtHumsuZptPSvIvmGyR71CPWG1D7kKmrWYh1gklBZOxJSP1zJbTAwBBf6rUDyMb+OBiSBBsAE
j7lKBBGjUS0uCfLpGws6IK24noA3Nezf0DbjHhCRRMOmiEqVw+gV6KvO9w67Y0wlhm4B24bMnwL7
vGSQyvTU2MoBo7QxNRcEhKhAPwekgPo5iz7bqnV99ckXtn78GIrXjEpAA3k0UxcGX6Pq+WTSjqQQ
Lbve4csXrtMnIGdmAuyXlGqfj2wlXkvjNAWPJuaP5IsfbdTu+K+NIe4t+HKQvst7ZgIfi/q5HTZ4
sMzovguBH4m4+mERDseotA1z6f77i3JoH5Kr9JEfokeunQyb2W3+UHe1x+lvYaCAX+yvDZ7p91Qp
mVC58lc5XIabWL2Zb2r5HjPeFA8hNSfvb4KT7rFwuvQssmfjT+8SlJcl/JCmWSGmXtw9SuXgtOq8
S5rr2Gg+VTgOk3YrxyMUjHTclhAJ8ViHXgKGY5MO4AjG5+VqhkJazJdk2G8wL6Fr+0J6k05Xgnat
U2ew89p2XJ/lOg7AeSEMXxzMIA9pJcpuryTnHKfODYYxLiJ6D4FILMByRNPHOLdysOKfMmSyNLoz
jHNQFUtVTbqtgTVIubTTMT9lqCBZsJEry7aL20TC3FK7BA7Z8oId0qGlUl/4CPQIh8TNbmCjmzqO
cDIMFBSrYevI5mo8yu8VjyL2ZfpGGQCY00K5aCSTihwLF9IJcyzfk6Jt1Uxuz9ufG28iy+bKa3mI
5B8yY7V6zWquPSYqrA8v/Jrexy+et0wyNugCJG7sATq52s+vAzMixm7jsOlgSgbnqqK0n28Tn72K
OShrHiTtLoc3oPKCMGwzC8PCU7ldFqzMY2Xc0+rx06KvmaCuDG7COBzzpOmMp/xkrtO75ly9iEsZ
TpiH13PbAS4b8toZn5WP2tPWwjQvqG3+0mB4rYmQQsTFaCUXiVonGc0rrR3Tq4ceXgiju46bSjpi
2EdKSkv12XJLotOnq7ogdAA63kBCWBPLq3VuVDiMz1ZK0WwF+TTopiNexavy+Q85TKS6iuV+J8xv
LRQynv4p9eo/FPKj/KbhPEADmaiXEu1sxlIU8tgzlLKxPqvDWSTfFLIVCv+K79pf8p5ilyubf/at
ROn8EfIqGcgAY66tnVyx1FsnbJwhhZCEnX7xao1omxhvbB10rj+qdzMnH/45MxcmjnYnWvRi6lY9
B+Ux5DE/wRopi8cfp9LfUhOJ+UdUmb0bJFTK8JY5P/+PMomJzi8Lgf/y9b+XSeY/qYMMRZWUJV0C
IdcfCwFE9Tp7P5Z4yBJZDbKG+Ne8ZkE465qBo1qzfvvCf5dJ/Cc0/RK/r1qSblks/v5CmbQoYX/2
/iw/uESZZsgMqNATLdP6n6Y1bR9nclogo6sB0utpYVfWjlNI1q9Grv6PMgX4/H/5btRAkqXwihfx
6Z+/W6TU/Wg1Y7ILmgDNw16g3QllzQupyTJO/7i7A06YbWn2eNQHCO8o4uwl9UiW7ZqxpIJz8Ku2
WCPiWsYd3hobNEu4kBvcLCHpQBw3P26O5JsoA7x4DdHLjDLZG8QSE+/qHdpN54ZYbD8fcb/QtR0L
tuLJs9+I25GHdicOZ2iWfngZoDnmBFiRn62vs5ChkEwntmk9MpCwL3e5G8kbE5lo+1nsEI9Pn+Cp
VlBtyj3oIzgUU7EX7meOfYg1Q/Ue67ndMNphftrEa7gy/rBWfR59BkMggUxH1QM8cEQk1WJVwHxd
jv5jhcYLkUUJzgOqQHuo0vumWeM9VsPnYLjWcnxZescIl4ChUbwwFSI8akTvhH+JQfEYPsQG0Mhn
+ZFIjMo+RgpPOnfiFQkE9jT+jiilfItfeiSUXVqDAStWOkyy6KZACiEolPSNPl4R0ucQ57eGNUYQ
dHYkQ1PKbI2Y41H0iN/LRU+vvaIjtGENfdfkIGKQptGwo+hUOUgoL6GcQiHxw101kyq4m0wQrS6s
s1afd9EELG/aWZCTBYovJ5WXBE9sXr21laXXud3Gvof/w25bD4pttu6CBzHjEzLijfzYCrdOQlIl
eAkGrYB5DCcX4vV7FQeaKHGsf0oWqSHTczZCIuQAYjNqYnNmcug/oogDeeJbBA2CZ/xm88Tz1JKv
JH8yTYynZGNS0/DKMZERril/hdFDKr+VdNe+TVYl2dnL7x/Kbbsf98Z+eFzkXsWSHYATQXHFGbkK
obIUC8mXtJ/QyEIV2AWq4MzKMybcHSmTtLjGF5GwAP5e0a2r1MA+mlnuAgkDneqYcb5v+6DYRYMP
kLF4yF4mfyOHkG98TFGubgKzNVRcuj9+Z/nX8n8HH/0x95rO8NDHEk6Ie927FUAVHU5uAIebKAIu
HGnCOWcaJ84NnA2Qe8gFQKb2PBTHJe/96LPrZtgyoHt98h9KxUNVP/T7BWlaEM+Qn9iEXo3Uzakv
IslJODzpMQwNNzkgwok3h9yUpiLVcinjDz63ZoUGqOQnaEl7xGzDfh8JL/dRdljiQQwGhPJ7xDCM
o5y6zaoEBxrUYJvTlr+5cAQlgNAsUMmvWbBx3UeMHIYSh5nKR/KcL18DpCo2HoHssrlSQeG9NLU7
+gd/MSRQO+UuPABn3CmNtLaaL+RejwnPBIqlwUuwCrHnJ/RrfDe3pfnUmMCQum26JFlQ0xY/ivFA
Ltdp/yEhaztg8l+H/AwxBcZPx8t/aSKlHxKLXx/TP59PiD1+fkznutaJvlQlu4S/nN0LFryYTRAX
7FKmECkkmodABH31rWlUwlRO2K430ysktJbpE85LpnoHAfAUhD2WRrNT8PiwtSuob/Etg24jMcEF
F8CFxlqL5y8oHbV9pKhk/Yp0cPwk80JxJBoZkmVQiC6EBhPEKI5mTOKFctMJwiUMIlPgre215L77
3HKctMfyGpjbmOoW8j6WKtfdVB/tTEe2bQSPtg3ttqy7wqnkrjw1H+a9xhBWe0wuo+YkhRed8w0F
DkK+gWySrc4Fk4cPPaQ+rl3d6wfiep7xh2bmVxEnW5ix6ngprB3XbjgdyXBLZUCea61854nATg6K
B9JzdnMHAEfovcgZ5+2hrqzueSpHgvOPvPRFQelapOVMH5+aOx5U+MCznQiBV7Cb3YSpiBDll8Da
1Vecj3/fsmmB+KjICahiLCqI/1E2MQbhuv1VR/HL1/9eNiHBxsKN5/C3mIpl4vHHiotIG3Zq6Cxw
hPyoqP5Yc2kaAgsTFwplzZ983AsISMHx8ruQ6i8UTYr+ayHz44VjZ5FxYGqa+SMG7KeySTTLPA6G
CfNDvid2wcJKQfliBJuKi2x0dZ996c4fHF94AvAy04+S12s5aHaFrzBEEgkiH8XxDkh//qlKxIbf
dxC+WOVf1EZzwWH0NaMDBXeXrmb3me6g2U4GFD8eW5gfQBdAyfKsrSBOwiTpQTd+qI/4GohXLCVb
2pL+4PTyNv1GWqSoXjA65iU+d19A20s4pA5D13ftQFQVIoZo2k4nlBZYSsjBhrIRZ2cUwDxJcEcz
wR+z7qbrKC7gr+TuhEsFNzRNPSoi5kKAVkWoa65ED1dRNrGXon1RaQGJtvHhsOePUnwca4bLLDsI
7SqMNw4Y2TiPG8o6wGP38kNZDzsUVuT8IetCA7qNStTZWICHXYoNmTk8DGFmIwoZCCI1od49zdA9
Jjuguyf/w2A4jISBqoqHUOFgqEZvGyqhlxVP2SJhBbhTsyHQWNV1aU5UO5OXepWyXkKloLoqS7vX
9oPxmAbk1ky3+k2rdxiYl/4pJ0sIMSxu5BpHKC8CnoP6ZBXQNdqTthOO8lmvHMbdER3y6JbdgeWe
22Ekuc89sbIpFZPr9NbIXuRyPr30n3hN8Mks+gqYBKeEw0k240uCDRBhrw8VmtwxZt+MtrU62PFq
eJDxYnM28rBAmJrxJLMs41ghcyip3JV6x45e9g/EkcQ6m487/lfw4SHPd0bWv3Tds25tdJPN6VXD
7gqiP92au1xe0ucc1gb1J80kG/1YHtATgBgFLoRmmN+B6sT4NH1Onwm+opUdw4uZbceLr+6YAKS8
/biI9IXz56Y/YtidiZ2A72oeCdGdR8iyfJHSLZFHnLgVrNgaNQo1ls5wK8nOQbzu4pf2WEGDQssr
2f/IGnGILUFjgwxUleCPfY1sIwGl5AU6LAKc67CuNtxmJMWUBLuLux1y1x8hzc4/JLXRjSbU+51v
Is1n1eDM+wX1yXCSfwDYV98zg007lynPYELbEfBeXocXHhDIpNcmQcUHK8mWa7IggdOH+ZbVY6TY
cErzkVwPqnE4tissXelRGy8WSPfme8mu9uFyHmuF+7e7aqBKuJyBUXaX/ArEFukPGFUuhviQ7Rqq
hztZ3yq0Bn/r42NpBil3cP/J5Bv9VBYtzJF/nRWntwyWCKgQgz/wy/Hx69f/fnyY/8QojnEQD+iS
gPTz8WH+UzNRO/whn/h3181yAh4YxCXJ0rUfDvN/d938J6AiGIJ+X2oYf6XrJqDpl06YA4Rvw1mE
5VFR5V81tboB3CU0AX8b6rvW9I+MbDT+jaWAR2t8bWRUToCiKOSabBcnSM5I80JgQFXrx9/SkgW7
0drNAh9LMbdVSfmUC8NWFgcgGtUpIiW2xjIelJfhyfpUPpNvH4oqGHXzRr4Mi9hJ3hr0jO2ZkNkJ
eWmzqZ4Cc0llDb8kEgcXzn+SbvtsDW12fEChIeuLIFeDvQmEOXYNlV7PBvQ8LGJXG5pb+K4zfETq
oG2qeYPHcAC4Ab8UhSGRazPwMkaBcV1fTdQhCk829TaiiqqAUMyKfkmJ+ZAs4TBKWueExg93RKfG
gm0K6XPfKI3dsupl9rjqJJHwhSUIF+u+ObZ7DgYzNCTms8lWpC/1b0jpRYKKsqXVV6JNG6ONdfrY
LQOWlQToosFahc/yVzIuerGRycJhxIwhsRanrF2VuU1GUbCQ9Bnv4Qm0ka/hHubHzdJ7FhnShTcL
hi8OivaYPcEv4U+9wRPzWbEydL1Ddih0q3WwjVzoKdOrRiTCEtsNTKQGcB+uMlhhbzOBj2RZS5sg
3ZLQFKOcQKPMoFp2IpOu5lCna6wMSb0eLS9GBhxZtmzafOpkMC2jEZ+5M2pH1zC8YLilHYkkwbWR
dnQpYPRm/NusW/nE5fZQfog1vapTSRQk68pYDVQhAzTNcwIs821INiQuj59QS0jEQWoAKl7M3sjW
aQm7eR/SvWpicbFH3CSs1195iM7kO0kvBdQ7+Bw4j/bah17hNbHNN/lLYxj8LMN749N9zju7rI7Y
YxO85U980IzDP9WNxKMz74k4ciTfI/qgJvBmPhXlg/CYHSm4ZTp3e/g2zjiE5k+lhODAOgk85z5A
59gzPFheHvxawCbx0xAc/XwzPkw3ErxVzOssPfgcE3v24peJbITcJYZbRlySOuB0p0d2Ni1+0Gfz
LhE30bvxEBPzlPHZ1s980InppPTV3xUGj8/6gQ+YczDqoQ2wIJnWk+iJj9OxQmPOev4aXQXkenwW
8gOJNe248d+q7+ExbKDFxepnBtMVfAoWfVy/sZN/8Pk1KAJVO9lr7/UBnfiDejXUmErEeO7K9FMx
k4usZ9C0XpnHoTptcFjdWPQE4UZfp6WtuITm2CMrbtAM8rSbaAhJ9DL5tAfjzejmcyawNAA2qPWw
GCTEDG4oQKhMt+qTXG8YpN+guPcNsRWkyVbwvfxi3E2atYsfJzalfEfaxlqetxlFiO7rJ8O3ML/R
Isu+ckW4uJsoCMI+PBKNxyh/TA4TMo9B/Bra0m2ybjP3rtBvhfhiqU5PArx0q4q12pwHDIDaDntv
QVLudAyJ89B58EkPQXCNI2+j6u5cbiR5G5eZo7YvKTR8bt5tzBOlAjnoWtk+QX2SDeuJWXbc4Ig7
9LaU7fPqHZhkRJhEezTzW6y+ltKbLN8nWLpqCw83AdXlQxRskH40xk6U3sNkkxbXhnyn6CNr7BzZ
THM2ozseksFj+Yx8oHiX1d6TrTWuSOge8WOQhg5LuYLI3tFj2pTQFoLMgB0koTfGj/cVD3aFmFhm
xMelS3BH68r1kRlN51E/As3dWaglDeWZnR3bPwvNLNIH9azeK0TBUOIfzKWyVjbjY1rbN0RHp5oG
tpGrR4ZTsC4ZIIqQ0hQflFotsVMKDXQzuAJs7S5Qbf++/Q5IXSWvBxGEhTnAYa5j0JpIh+SB2hz0
sM8jSVmLwMq4z87ljlthlxyiw2ys4BdR4qI8QS/2bq6FkffqTeSZDAGOLBroaK/ycypt0jdyNRYX
G/cDvr8pvWnGMz5txuyQpDd4nHTt0ILTG5aIJNbtKleTmZuHhs6m5miDD5yA/CWLfQrOCdX13PXH
CKigwNpnUMEYDZgPRTSskQZokfmolNeHpX7MPzI9XcpG0Keh6SqAjzSkwMf0hrUB4zVp3qy0pAFA
oG3QvkO5Q4A1rJB6i0S5vSM5SVnhLhRvIP/4FNGVpf4JdB8xNUGwxYJZ8vWgJQdXavaW+SBh55Tc
VgNmycEMQyNiky9xlmVMofOHnhYD3cmQa+9Moh2TpGIZjfQQmF9zrnCScx73gAL9ic8XIea9qmWX
lN7Emgz3b10E/pghAI+1dLYw/6sIXHgVvxSBv37970UgMwRZV2W83Hi2WcFgNfjTDAHUGyuPH5Yr
ZC8/zRAYaFAIYrqQ/oyjYIbAoEO0gA/9i1TxF6YIqrWIP36e6v0+PvnXS0d5+6epXjkQgCbLFq1K
tBUEJ8c6ijiAhoteTOdKmVgrflCNjMJd+lzQIeu3XnHOID577ZCHF/QHM4P43ZrGBOzLvEEMyzb9
Ap3F0XyvXAhf44X2jNkqBRyV2313p7B3tg3RQd3GrsXonjT5Y+buLBhgoKgiFbDm0A05jRd1rk+k
X0h32YDop2Ihvqdst9CSstztpyfAEnPrFgTnEf5tfrXFHeGa3Sna+/WJxTyUnSLbKk5E6EKeHkmD
WWYQJPWRzLxpt6Bd4bpG8CnCCtMVC3qSmZcErsnzDbskmNgpD6q66f1rnh9mcvjs2G6JVCqcyXLm
zK408PO2QiIPTkyiDHm6mWTh2Mw9wnckaUwnhLfEs7O18FK8Sy/COiPQRTuiZglZ3DPCFpSLoFng
ve2uOLJPEom4SsD3BBuJwMoKDIU92+EpOsSn6InKUydsnALGb9edTfdrTvay7T4OGrULUFUKamfR
ukQbUuGUHdRHXB1uY/0QEtzxEVMAiCwisnuVqFAmA1N5rmjK9bo5UqBkp0K4L6c9S2mUB0pyKEyR
Rzg6luoioRmumbuoyYFtvIJRe3TzcQ0ZrXB1uoIFCxAzM+HUKuX+rA8/PuEl3REXsJl8QQaAaDuR
P/OOCkBs3ixyloKZQJS8dVjji4hI7jsQIGWzK8xTS8LiVu2d/tNS7UBYN5S78RuqW+DnErMIoFrB
Hnov1dJWf2vP2V2yjS/thVgvHN2mjjPXnQWny4iHIa58lUn3yaGTv/EljGvOhNq1wEEZb5yOnDEw
ipioohxkzmt2m0p2oP1ps6cLkEt3bORxw3BlPnDwIHIesqvYx3bTbzPVKZmgwULObXAhJjQplUsW
Ox5JiyvxC0dJWwEIY4NyrrotCwcF8SIY/ITvbiLOWUjd6hfT6YBaBUkTdXbqpN/aKw4d8K0oo5qD
P+8LrFBF/4FoNci8MXy1guhoIfsOER0srpqtcVKWfYPgxEzMmI6I7sRUPHKZ9QHbRe3BYdB/mHLo
1eM7E8EEM5CPKQh7yaDN3xhw+H0l3UgIEIxNDgFrgt5Mivu8idChG7Z6aO1iPdBksRYFGLP8L74l
Cb8Mc7Z384nGrSXkx07uULAOX1TpAoUFzJF74wk3DUlYxr6/f0fKigWns9wR88ZqvEIjlFBzpMSt
xdNRxDolcLY11bOFoarkfGPsP1wk8I0kRrMN8BsHsG5IeBRx89i0+n2UQKYVvYE1GT+wqDgWk49W
RAr1rFbPmfBa558CPWI3PA0GOxL5oGhc23i2oSzuqvipn5jKx+reCpZ9FNeXoJk7heVcpXviqj/K
5TOZHcvwjm8FIXdZitXUvA1KKU51wbzMjNAANeNbzpkvtYRdS0+ltcfgvrhqJmpmAURVwkXUmOpG
kdcj690lf2kRKEHNwRdu9TbRFsSCRdQgRECw8KmMzYganRJJ5j3+ex/QCDYZuIsy0PtFSPl/aCMY
8jOq//WA/uXr/zig8TZCV2Vej2P6VwSLilmFExhOLBOcPx/QOmN3E4ATPw1cmJ+nNBrHvWbw4y6C
CkKx/8IBLev8Tf9xQGsSuwSkqiqbg19klao/yKZgFf2u5qkn6J8w4wZEPkz6QXIXmzNSgtb6tCin
0U54PsV3w7Bjtl4RYa8+RbjcY/TYtCdp4KCQLkTLMmTILxbdHHSEag/Qjakuk8uEfilBnh9HWwYN
y6iEMJZLz44rIJmlQaqEabmYvCG6NwxMC4TxsBu9jwoFuNOlkKS98FUYtBawA0LhbHKe5/odHCW6
0drNXCJBmSLTkpzo8bHpkbwX/PC3BF+TZufvwZHK1ri22qugnGuiuoigwVjDvGBvRu6qQbmJ1k+/
CEO/mgev/kLkSCBl8tEyz59RuoMo6F0RLRrSetilvgdB33Jk2nU47rZEyi6PohfIVZkjPWDqw6dI
z6I9lZmdJbsIneMjbm2NsRZ6ylWuvlEWMPQyodh0zGG88FF4y0gFEcm/JCXq2ifWWd9B87INyy4D
UOUjacaOTrzc+5KPFhHClnEQtPT4GXgp7UDMFWzx4g6GCM8urqCLzpMyNvsNu23cATbRwA77g2La
zs1Lg+5hpIMECf/CDhyLXW7cj9BOM/0WGW99+MR7wuq+RXiw6tIXNHlMuE0BzwtUK4ql3tiE+uKg
0WUnaB4qHneiqe4WEs0sVivlIRxZtVjVbllSJOdiH8RbahtCWfJbgczrsGjs8CcJ2IzeG+U89yRF
s9jm4UX8bIEj/qPyN3pLhuSWZTr/DMniaEUlNlefxuyqXGyscRGH0sYVdoRQpfE3CYUjOU001G7S
ryc+BckOcm8UPB0PE2BKX3MqEjIN5eSHXsCUSBxedV53jh/TfyyZNaZV5ZEkMeUPf+tnIo8mWgEe
MZio/+fkWv1PKtWvX//7M9H85zKz5uGGLGvpPn5qWhhqMy9eMHr0Nb+Z+H5qWoxFRMaO05J/s53/
YSBHgG5JUK1F/Tc+6195Ji6PvD/3LEs7pfKXmYyufwzWf1YiDEUjBd1sMG46pSg8k4kg2Fh2e8Ie
peMoEQyhPbB8SSkyWrsRHX36ssAvjHCEDgbhCPjlhK3e/6Y1/P9CrBnt/8fPhble4c1Zpv1L8/bn
Xipqx6jNfX/cRTK+6GU3OYidR0UWIlwd42ZDvJwyyReN870HiYURXHcgrwrDGhiD25Lva62j+Sbi
LlTNC4bxkiZ+sZmPp4YZjYI8hSUXaWDE5ZFKi9yZdgPlWLYHElqw+8RMBQ1ouDYNlObLhKFgJC4S
LVcP6BjfLWxX+RFuS0g3gc89AxLBQpTl6WNfIeXonnJUqSFE7I7bLYh3FY8zNFO1eeRv1lr11kBt
LhiBLx4w8iuhV4jxOyDtWtl6BL4I6LyCJQpe2SIJ6/3VHGxkDGxri2WZtGzNoq31DJKWjDUq6sCd
JUcrHkxyAoanqFmX9TEpNtidDMJ9dXadWAXMVTG4AlBBeW80trIHn8uP52aBRzI4uggCNVJzJ5CJ
PWCM2wVdaCNeTx9S65Cgmy7qzWIWJwUtYt6qOTryXabFR4ld3DNO54bF6ujFrW2sRRwJ22Drb8pD
6AHqFdR3DI9L+xLtCBFWLVe3aUAZjS9TKWxrmuA0u764wws00SWjFouoXH17QuXnRbzEh9gbna7c
D1m3Jpy+pc8Qs01aPlQaUhPjWsEHVh4Chjb9rTGIKyv2OSMedN6wDXF9P8UPy7TmjvdQlx8M4z0D
2Nsou4GASRLIyla/jzsNAzW7hVi859TBYRZ7+hw4OefYKWpvID9oTsQIS5S6HvPTbJ7KHK3vvZ6/
0FyILNx10sYL4ZM4DOJIPE0FDrjqa4dPsOYFAonvT31wgDk2gOGdlzwTkQqZ63YiqFvr3ZBKQQxv
gqBhoQ02Fk7sgid9JX303U1bJOOvTf6icreKx5gLLKJPMbkgRQRpVSW5QcRYMe/EvVLJnmThLpRW
qs8lYiWeoRfvLB1IE5cAq2jCxio/+/ISMZys7nxzA7tVru5KfY9/UspcHJB9sktjr6g9fJVyeScJ
h8a4lS9jkn/zAYGWEuvCjZ+7O6SFJuUS92AFwGRf4N4w/OXA7yXQ6a9BHyGlzMNN1Azfr5mx15m2
j7c2Iz3QG1UKCrbgG4LtAAugsAvD7pTS3SVYHALrVg9MckcdN7AszV8sy0ZSPei2EmQEuRHuRIRJ
mc6QW5Xv2l7YBMpHUnPuMXxZ3hYDzkuMwV54VMKnLCnOxazvfeKWmKSiAQh6fVe0t7TQtlMjnQsu
EvgUY3AbCcmRFJTZpPUJytVPcIngbMyYC7aUGsuvDVKxqfFgyHC3chu3Z1h2A23WxI9XC+MhoaNh
oVwwR0hf0E90WUMQUe+kaJOGY6MCxYF3LNhFBJmtTwHyPl1DYR+ETGguKBfk2NW7exStPV0S/P1d
QYJIBowBnUjGEV6Cyq/raL/oEcUFwmUAogfXteScFLTmfad43cLEVz012CnmS62czdhRKFNj8Sr1
38YygkGo4QiZ25Qek9WQgG7io3kbAODQQUlINkNgP4KQekSkERKLIjW1LjkvDSBAxgcg+dbzTapw
mLBY8KngJP7dkkyip0j10WsVJkvPYi1nQA1xETgKlfDcxuu9dgunLXaCHqlDhd6U5EJ5Uy90Mxbt
+GKtVb+LxWMaEjhUO2Sv0MaHvLW0mJ/xW9Ru+3zTyYcw+yKktW32/ky+S4kcdYPTBHE+Thk7M9yc
qpzvOMLbxlKMM5EPyS6ZCBigIuTjm1WvRcObU8ltoteKy715L0NbwWLSMnznWRoTEcLFVrCoIzlV
gzZyji1mYoGt4aHoQofyTLTWUJRZOTAy4heFBZOIKF5XkzZdchD1q64gzPBS614osZWYm2qxBYic
tOgaQYxkiD9S2mL1gXmlPcMiGxE6hJYtcNiQ54SPS37h3d2buGNQwQXEelsu/oIDOQzioVSsYxMX
hOYyjTqUhOuhvenZShAgUwTstkr8GguAO9ela8SF75M3NG4IrhShaUwIlFpxV7IGEUjmhlQ7wVCP
hHOeph9ZZn1EgENIZlHybluxIZI68WEyO3Yl8T15MVArpVolzZVpPJjK7BSMZxWj1XKO1pBo23V+
JzObFKyDmQ1PPTGiPrQ92qSOp2mckoeAFHFRAkmSfrOEjc5Q8B29SFGemwc343GSPaJNYblFsBZl
SbtGAltaj98s4MgZM94Kz2QW4rX0Yc54K85YnthLBup2MMmTdJrKVV5YmAbvyidrI2vaLa5ZGo8a
+tSmEo9Kaqfp2j8qtbYayztZe5654B7D9FVTHn327uX3GfuPHtnvCoSQeZNF2zIHX+sorJjZ3kur
Jr6fDdh0W/hzTeYFEcwmR2c+Wu+jdpWI11i3o/eaLeUHifSNyZvOlYLH9rPvPTa56msqcyccVZ+z
fGV8Skh/n4xqJR6icFOd4y9SGrPvRgILag/xDqlj47vV5BaP8lv3KqUPkAfpy8puaxAoCuYmOxrV
JijXCf0iCvJk06Kb170KBYDgIAodUyy87qy6Eed84BS+/RmLe+5NnIVsu319H0JdzC/oKxHIYAyv
ccDUjl4DyfGUxlWSV7U48bbVXzilKlZprGT4DGX5EqH1qrZYjwROZVd8im/4xWPECPWj9C2yWM98
n2LNUUHeczyK+BLJoax6zNhQnA+FR/v5XCBc4nmE49mZQzsrVul3/C3SoPVPZgsTX7/X7sxz8MAt
qD6D17s0nrXjHjZEtEpCfdS4LMqPehEi/D/uzqS5cStN13/lxl03KjAPi94QAOdRFCVKG4RESZjn
Gb/+PnBVhdN23+qobUU4wmlnMkWCwDnne0flq0zBxkg7nUgZqATadDnEHRKM20r8pDjyoC0DEaX3
YkKMTqJC4DSBG9Vrz3Mpt5B8l74oWPgUU0IkEt0a84uqlvZd9kwoY0VxGAHSMsvtoCrUmz6Razhg
TiUeppqvFOO5DqquWdcEQNqLbkXmJu1eElziJkVznQYrz1zr2Ks721TtUlwSwBBkKtIyQkRToAWO
c3gMEAbMzz5r49wUpQU3SGy9Cg8ciuDQpypd/idPcUxM+hySp6AU0jQwpn+BbBGp95ck9L+8/vcp
Dmkojl+ZNGCJSD/+6n9ST+bfmOAo2uAH/3mKE/+mWBYmj7lNw2Rg+wXZokpDwilE5IvOS/9NczS2
pr+MS39863+inqo2KIKxkuotzQkdXE8Ec50Jq0k5a/NsYh4V82OICAcpTagkY9NzbBwbZRPSLtw/
0VC4IfP/RVx5igeZ1J5nj2qiWjwpo6pzw/9UybBKc+0U8G8Q5xycpa0/PNjdgWDJSUJXjY5R4ghS
ymS/Frvhs0frn3xZxnd37bwlij+IJfo8CLMaulWsrDqaKjSeBThbE8QosjY8d1BdsA2R+NtgAD6H
j9X80HW63yC87YiuYujhqz/d41ue20i423KpEsYZ8VbLrUa8iwGIbgwaH4XaSQ4KIeFdY3tAvJLD
bi3aYT6PkBtFgsySBhBPopX2RN/ug9WQ8srXfHhuD+FOfGmKU+CtOqoeAqeezYMvhnYbvyvlAzGK
qAyfMtlSRLJ08WVUj6nEVS+R+uK8ow3eT7/ysHGFGsrez4R7gNvXqo4WEo6I8XPEoaq/ZYZ+SQcE
WU1frSWB81S68+D1qb1iJ7LUz5qBUoX6UWbfqzWCHPrvFBIXRDIJyMJqteD6LSco9aCVTuImg8eh
XcSadoMCgveS59sW4I2zIMfSbUKexd2f3oMeq2d1iY1x16BvEtA3mYiL4bIGtMOOB2mQLNXiK6PL
g5mtWoe4z8NIXiid5vTRpsjfhElh38M8NZOS+nSr2MWz30qETsq8SdYrwajXGU6vmMxmXW7AEtiH
y0XY72EqgT4TgSMwJ55Z7iIqcAy+9SQN5V0PdoH0NT2bLy3NkgS+eMhBQGe/o2AeZuvma1ARy7bd
JSH4RS1cFStV4Cbn3mWjFoXXTnmJ8x0jqeVniJ56lfN2hBZjQGsqEUyDL4jofY04OYnE1YF83T54
Dej1CCkHHesP029oP+dopnMiaarp2SD4zPDiY2gKD5EmjNG7T6eMM46QI7wNzFU+ocduVqGOWCON
d/EHEZAB+2fGwXtCaoJJ92Aq6oQPJ3OtGgKuGX8MH7NLjcNZs/D0d2CJfTYcDJzA0zgfy5FL6Op+
G/vjvqLfasRSMyWrCTx6tjf7+uu8c+31yTaVZ+E+BUAJdp6+mLE7b07lQoI/g6jzi3Urr1EEWmey
6LNwdkUMx+7oU7KjP+WhA9nT7jxrqfUumuu82PjapiVHsHytyG+y6k3kbzjZ6+oakBBzCkDxrfzs
uatIpaScE5ZslgUBQKYcixjmOUuCgnIkpKLzlBjLOGRc2sXPE5jo3jRX2kU7aIcmwATC7WcX0awL
TwjUNfj7Mfh/0+/djas6x4m8HrpnBS8Xaclcjwa5CUcVBFeLHRGcBJ9M9rxepFus4eFHiPjZX1e9
jYas7B35R1uKN1Ll8LPvUeOHPy0NBM2JlAQ4eJ2ZsNniZwK2QVBY0ZTa38eeWBN7fFWUaw95Hc4l
sWD6pkZ12OebhFZukzTLgYipm/cZciH7dSXvLEJ+VW01WkvfnD94xh2GGgbpYrMqNArPF/JXTchB
b+ffwzo5hTBQ8jKbL2G5gvhMAGXLezweBXHVWqcC/VNJ2gFigWfG8bx2iQgIs4+gkRfmG/pJQBpQ
ZwXiulxUO2ZgcmmoRjenEulOZLczB2syIdpqcULEIxk7UzorN/nVIvmqhy/9irWVgHzKR8HJBOlg
skIs087FkO7IyJG66URgaeqGZ1Ne6NYDY06YHTs+icG9FyNOFaYdUSxBb54ZGnzO6V0afYuWQFea
9KJaa85+8nw7bNmHQn+PSKcOImdgDWTp7D3iDhxyJHqB788uVRv6PHcpjhxO0jQtBxk9NYb04KyL
e6P4bMNPtYW/bJgmIi29TqwWZUQRxswqCuFs2PPaV2mSf2q1CzmHpb4rPqJ6aVnEIKEuy4dslyS4
lpwydGTjuwmQb2lua63U2u1rt5C2UsfxFy+1t5eingYzlLW2Ipwr01FeYGXqK++1zO7EHKBx0LWT
QhuRwhwO9P8htE8mpTvPaXng2sVhCmrHl609NNiKVsW+ueQdDbPLUYJWsAHdxHpNUPwYOuyEDyCB
weQJOk54oi6DdLLVsiY53lGFW1UvaLqJMtdjIyF5CKsJgFYSPksewUEaWoszzI5F9yo539PGTE/c
cgYJHtJVyY56tLdmEsbuQcn2VrJLaAvwFn3KVG8gg3VhO3pK0D8NxKH+gpIhiuTgmb8TkrSJW+M7
FFFG2TGRTzVqqEUhuinPzIC19cpDGozbalgQuN8GXEq63x2/uWbb6YM3K57y9qKX65AHsrw2xevU
fYUyrUTrlNCEaGcoG8b0gTJkICSPiqcvk6JESlq2Ybg0caRx0jAFdaG2y1LADRrEC71YCcUddar5
BHUOYYwIIGV/SfhOVJFU+AFZFs+VTv6v6MSETzys0s69BcrmMkKngYR/jgv2dYI/dro/gaU+l/VZ
WH6Jy36ff+lLdAu+wuOwcEc2G24vyO3Abms3NtbUXuM19a2LoSFREO3/3JO2Sc0G3R1o/RWUVdS0
/8uTNuwH59VfOeT/4fW/n7QtmA9a4nVJ54j8K19i/Q3v/By/SOfmzC9jbv8HX6LAsqgKB22Lbhsy
auec3H/wJfwWr2Eg+AeRAp39b/AllvZnwuRPb92aiYtfrGK5Lwv92MrJVjMPfr/X0Gv5H+w4BdZe
jjPiTHfShONThoZqBK0LXnULHbAeK+Q+RGh0DHfYh0fi6H9qLybderhRxm63HukPOItBTbK9ckcX
0fHXhPKadDKRTnARW3qu7uvkPlSVG9gnr3kfoQ55KnTW6huK/8pMP5EyGft8F3/GcxCivKZEE9cy
hdhd4JD0Jo4Leu4tn/PQy7BIypVh2vHD5/BGr8MiSh0frY61QN5Y5Y4ZviefYLDVWX9hr0koZGvt
eroW7WebYyuHYoHB9ALcPDeEkvmKPiHOyvqHssdGTbs5qhy0Zjm+XkA5kP+NQBIRJ1YgG0J1WGeE
JeBJxKEBqlNf4AeWvqT2txJhiUREIm7ZGa8K2veOFEQ7yEnWhSldGao7o9x7eYR/YDmjcF46Zjzx
llPhP8qX6J+zXfmUgZPBDrkkjsjkgjv5h/WgW12bnOhHQMDm0XrhCjREgDyw273oAmDdUa+Ofn8C
3I6CI+FL/E/9h4klKrdcE6AnXOvh4DB08Jf6U0ji95EzKBaAkQ436Ap/KccbpVrxk0CLNEA9ayYs
nsFfamBgO0yXXVgS/kh7usa3gsadyDPqSU0yWBYhyeq9LSpE74HUrefzjWjXjDGTnVCXmeJ9WARf
3BBo/UdhX5gsvEtiBQiIxf/OlBGbP9lashALWxxvGliGdfoyiksD0/uXRuvKAzAKwF3mG1XQcFEO
amvBku8OmCfhgBUfPcfIHWSJHkMhgJtmI05r2CwwW/XHjKhZ4T0K2FVJSGS8cvrCTX869Hs1ofAn
pXXY4CPyGqQVpREeSbzGvnoKuNECF8twiHIA/vrLhNTJHZ+0P4/DqYkUg2MamQmcJdH02F1im6Cy
FNLDHLjMfmn7hKuiYBYIDsq4NAKHtCVtQjq/Nugm5aDFiZsRiruV+1zcwGQO2iP0zqW6GrKl0T4X
1WaCegrWhb+XQMgIMMg49qBYcIIHmYx+YUvBsoz2qKtR1rPVKvIFaBirXd5sGVbwAbwHoMHJYjQ2
xbkCSTJjoqx4e24XvaIOI/aHGmCfI9wA8HZGRBjE+6mg/xHib2mgtmh5oFda7cIgFM+pSeaxE9K+
wpRIPyxWjoYCB9q783exohPFSM2XMrOe5kFhTjdCsO3r8xfNbm36t4rVZi4fxNGde2mH/hBdlG8B
Wy9aA3HiiOk/ZEM0GbjyDGWiieaCTXJE2m7mrCQ9kCoja+h9tuZD7rD0sxRMH6POHH3ymRWqUTzT
p6ZdWv+l/8r0Z4X1zqN39oNY4ih7qZlLBlAAHzwYdRsgfjbO/0TjmjML7MmwaogmcmAO4FsIFhaK
zwQqVGOmwAeZNKo9SjWuPRDniC35xY/jdRqhCa1A3wvCIQOeCKHqNvgXyIn22ucm24o76ZZcOBF0
mN4xPw576zeV7eRtvWgtrrK79jyTYQWO3GVr0aO+Rt7CmKKqeOgdDEl9TS7stQZ/0KkXCSUmAusU
nuMHInPFX+eSPXI+7/HQLE2IWHMxMalN7pi8S3TDH4d3zrKEoXkIyPvF8Ia7aHgLYJ7WAqJFlHg3
BCfUccKkUcMiW8DKZIC4CuagEyRUSfCng2gnJcx6V79FL/K9rQ5t5fT3B4yFfwM1JfFLP/iMSy3e
AZiRSlo3F/NV/uQMKiyKAO9JdOa9IZm3KBpbyHcqciz8S5xNwhe8RWjV30j9bi7dRKLXNRdsLzm0
5auDaI7BPOndnqoDaiktzeG5NH76calFZKfxIMyHvuydC96Hp0ZYJ7FjvXCuJQGkMV8V8Md78cJT
zmUzIoeQ2CFkYNsG0a5Hj/Q+fERgOKlDvy8VKwUE64u2VdxihuV33a3lz0A7BA8sJHyH9ZV7KJmI
0Fo27CWZ4+dLg2xQ0GJ1nZJkxdchAKsg0Jy1xYuWaolkG+w0fdFiCF3kUI7RIotJnqSR79a90THz
Tr0K5/+fBpD2QpnxjZnReCYEFgaWhSXEXQXdHL+mn8l3cFHAPULnDY0weIsRbip6dwjfTpbRE4dv
2J0CmSlKJ8MWmcKHfebZsI13mQiEjGIHMtCc/JpRsI1LZtgXpB3Xx+ourvQLuJZenAXU3Jd6G9Cu
M66YLDMicfG/IkKwzZVfs0VBBL/l8i6+1B8HmS/ghYTlFwNelYsAyze8qaEbScyogVtWDki4Tz3n
a0mZF1cmPOh78dTRKr3qzbV8Z2+m6k44BFRToxo6Vu/8ZI/+ickxxjs5f6a3M1DYvjWP2Tf1gzsN
/ZpMns7g5LuShak9oVkIu5UCUVzTD5IQ7Q+Fho6hc2P0Fe+sO/U7OT0qPsQd+oz6COux9N+7V/kc
vHKUCOJ1OS5ZqURi5bHJSEc0osUFf6x/nZMGDdfacEU/mGUJWWZsjQRXQJ3WrKz35ieBZV3oHKp2
aOhnZySjzyoEtXOjV+4A/UrfIC9tQN0WEEufEYm93VuETHjZXoE33I7QCTQCFemEx0xdRq/KU/FK
QgZZOrTZatXCmENaJLfnx9CFjsePcWdJDzGiEAp2qsfwgJjBXmaQlMPb/xkezSO5N28oB1HGz1bs
aupn4/h8tkPDmK4Dvd2mtaw6FKtuYVMEA/f3qTDd+lV+0g8dE3q0CcZ4A+aFmMT7jpL0pR6KfZQj
xYVc1XW6AhlJqbFVs0c+tfsZhS0kbVPTHBIQLzP43qKh6CSnNlgT2XCt7kuj6UF8poKlJZcbWLGh
dgqjskI10AP+a4bBbA1/1Vkr8tU8OUNI/ecOLlg0JEslvYtYUizDIqf7f0EREEnxF4rgL6//fXCR
iXTRNZ28CiYQ5oxfKAJyKubQUJJ9RPk348ovQi+R6AtKS0TtH5LZ34Ve8AkGZUDQBKizmIT+jcFl
Dh/7k9DLkExZn73SMkEX1p8EVVUi9EatTMMWLO8wEKVLSkQhP+c6D4V+DpcEEVeH+nWO0tpEhzFc
+kvL0f5+q/x/dV0SH+l/eB8YZOZeFJzZSNj+OD9pUpJqSQRwEEYD034GwpRaZ125F45cKjV9ZcM1
8OWlKJzVABiSvjPKhFhUF6S7DLR/0XGG6dcjqOgnp3aZDFRkVhaZYESOjzZ8blucJ3RY9T3BDhD4
FKudu36XshSbhS0SLF834yNoL4n5HQjCxYPVKAsbWlkkYvl9+gY36Ho3n3CfPbNOh5RPCAuuC6tD
qO286NpJL+wgg+/ywzuZTiN8rItkmbojR4OAwGIbhpUco6bfIiYKDh2FiyYtbGzNwK3gvxKYxYh/
O8BIsJj7BysylRah8k5YpsUJjeCVZ6RqucD+CssbFdq6U6CEw6a7E8qwQU0Wo4YjIahg68SMjXDN
/IYJibHatASBFykISQh+izKRQgeQveSrVHd19sAC8gBeJ/wRTUH0HKNBAn/fgx0KPxDTYHQEuy7R
2anb1p7CYwDeS/VTgoXTIYgRr0nhbXSq2wAS8R0B20d23yzNzC3TV+3ez7Ne+hFvzXP90NlD9xIp
Wx/FV8+BQHEScSmZTwwvBJYp4RzCGiduCqSbVsCYW2LMtWJbEGAt7MZb7y8/2yPlvg9SyYE5TdA4
smWJ/Pn7eEBqE0otF6GVesVufpp1abi0P6vXYRs3bnMcr+WX/xZjkKTofMOEYX3pqIm3ZH1uuhQC
fy/4S/byWFoi30Ptu+hvFVOptURjcWnFlepCnx8mDhEyYilGm6eegzNkseIi2bI+wm27wvX5DrOk
KilyBLKMoBxs7kjMyZl4xHdvESWzEE7lU3etTsSyXNtbd9Z/mDUYWQKGWzKJ4Cg04a3plt1ORgmg
heCZOebQHVm0+Xu8m9YFY9jRwG4boUQ8S689hTT2cA39TY0UMzkXZ+skHwb4lWX8Gd2S7bjLX7WN
sdABeBe0HxxRIrc7bQNIHn7OXsxd7EjMp6vJLQ5fypmpeOtfCwJFwoVy0l22LDdnnAdNpNQrfM0/
2ToSqhQT8mQ5kmgk76qvBf8RntRp46lLzbjpRJQSteantgkgrWkDw+3OI0xgWvOdBzxXz809fokU
WxbI+5XwIQkXFNj+q4xhRwvYa7N9krWUZS6l9pImBPbNz4HSvWPBXFEouRqkLz+YsHwFKPMIcDql
1s5C6OPUo0NEJ7k6W6ogWqKAS6D1vn0zdb56vC9lfJAwxXjxvPAJ+geufBPOvvxQCchivjXI14zn
2GCgRAKi2EVBFuSgWWi0FwubdFj1hkvM8FDPBTUdZAizss+hE63Gb1kmsSNHK6MDaTHfhHRjBEt5
WOmBQh2zG8Km4uB5Hb6YDrNrBgPSEA+k0sMAvgrWQE1GvinJXnkniG5jERyx628978/cxzeYHvMD
7SbR/0hkLuJtaNZL/Xu8AcaaO2SVxbNlrkilKcxHJi+S/XQGu00JUltxRsFOz+Cuv881MfLekxx+
EOd8AiiczObluG8u5am5iPve4XhLkBGvokkI8RTAcekxquzlPbOO1h0ETo2gGsrJ5+33pw4a8jFP
/ZzqYicr1ir84JPyGef76ISkkKFuT8PlzUTN2hOFwAeFIv7SqCUAGMeL09ksK3SEGKETabb6YpYL
PE/pQKw9WRYgLahMbeVJc3+7CO0wmwz0b0KQh5nnxD1g07r4SYZFK7wwxgbqJvdeutfsdaSLFr2q
zblpI4FTiWf0qEh8OYzS6bokYPKFORbsuUMauEGjCc0IiRRtjOfsmzs9RoN3knfad/UUMkdJTrtv
Vv7DTA/BDSFYCzbDTSyyEmGZDHeNUqIHPFKSR5b21L6xF7VuayMg4cs5kKUk2wmcrczabLBYNKXp
moTlBlcCmiPAi2BtQNdlfBoT6zN3GGMU6p0yXkUtx/KFpK30N7rtzPluAu0jTfoeKzXf1w3C3vJ2
abTKu9mkESwDHAAIbxms0u7CYbHKtyxZ/oqw7zORd4wM1akpCOMxDmPy5Oe33JoQrbxnafwlZ/FR
REMSFG7WLulmPcymdVQmSJaRRYcoTwQUKBw/5VmPku4m1CkhKhVseSGiX1ApkaLPnRcT1LQS4w07
YoDIU9knMC79LWDeTsrnksLWSWQaUht3QCEzoZRBJUkmIdqZVphLHpAC0YSBjzMDoJf2NQCJoLBR
tPxiwj/nY/SCpnZkFZHqWjMc+K62cTNOLVww8UVCz0Ocr3YJepqP1L1ab5T+Q2EB01jPRviJIv/q
ciwk+mdCZwTcTZwM9KRTbWtuw6fkOf8gMiV/MS/WNXxBdsX8Q2ogslxMe0wEcwIzUB705zJn2DjG
HxNQcB4ciF3XcQLuM6L5zDWhYUxVFaFM9MbEI45g1td7+A3taXFXS68BewllEIusXDMAeMElQEDl
0+LaIajaUO/rub13mOQ3I3Xp20GVh3pRSbeyvMgJxGZ+MU/Jjzzs+EiM550GNrT7LpBxWKSLLDrk
YbDj5m5OQRQcvSMkegPeosUrUkGj/oDzRy9XcTpvHjpIFi2DDXAUotrn5j1987n8bsxFNmzf2HSB
bebP7QN0L/6uTkg56iPP7PRKK5n5NRebqm4lHgaG8nseOT0pC1/VD2dm9BLzQKa918AWn7FOJuhT
1CyGikGUxdTxvXXDmsnpZFpn06Ymp2pckDoKVYYAEithEq6jaQUfddMBFyt7q2rfnneSyhdLfkuf
u9TxqnvinSsZCeaei4ZgrCwPOH+rFMj4ieXXG7dobdWv4FOqbPWtQawRukTFgDKQS2BQK3IabwHq
wWW9BV5Wt90X9yiqXuBj6wVkgIySChTbIUClLnENvGSyfRBffPHkJYvpE8zUE1Yy+kWJr3BCPRCj
a0RfAoWFe0lE7jguLdSPOipIpX2lEoa8mzJ5GlHNkMmOtBdxbd3tKtykwygf4nKD5zFWnoZZaCmC
sOmKgNkA7rC5hcG0SXv9MYujM9xT03xk8MeKPYN9UVe3E4pOdZZ25m66FtB6Rmg+c116MmcR6IQa
tOA5mf0OIydn7dNTgBsGol3Q6tCx3XDiSvr3VjlPxOXQwNMjkocdyFNb5Gsghx+sSUaSqYxI5mJq
ggBnQJcBff0VFSpZ8g0SlYxuCFgFkJk5FJz1QgXziKKS/NWeWB5EvlwqI7xWW1N+mnW/2sC1XXtd
tUDgkTiICCTg0v5kUucHbaA5Vr/JfqT3kWy1Hh24RWEbSsXZusIuz31jcmIpUBQoIxfP5QXBSE7G
jFQhBBWbnaxj6PY3Xnon6KN4x0xaTtQnz8g0guYIerU74RP89hCHaL5xzDWkmh4AiMmGpPLHVRQv
mTg6BRbVHtlIrJjUSPf0vnTvGFtVkrlnAyrrclrr/rLH6ZGmxikzRWwp0ggi2S4VvXnuU3GZEvyd
kbdhqfnZ1OgU1QBIuA+sqsAvG6JtLtObBvTf4Vie4CjGoN2WAL5cub60nvNGOnYC0pWm4zbElDEQ
p98RP2dKQFi9cVcQJ6WSSR7scBJR1VsKlo1HztqaMjlUsz8ReQgZe3Gt0JJ1zJCw4NeAcwrZ9yI0
O+JzybAIUCgQIZohEWlIyBDaeturKFk7DPGSaEcoaCZkXwhaVykMbsAt2BbKaURln8FsDKy48h2q
fgTCMwLjeeJ9NJeM+wy5OY42Op0niNnhveD8Jg5OyDuMiuf8R72gRfXxb/xwazZbdLN+tjJQpT9S
8g3GBXnyTE2LMl0VAjSIXd2Vk3HVTvqF+mySgMhnmi8jhg/01ogPCMQjIu+aSx+h+m5kN6M5BPq+
EV8i7VPj0cPct1ckokC4++sB7BeRw66LUYo5+P9yegHdOD4ozVtIko2IsqZYEVVATM1GpUsvuFms
DE3OTztk/Ra9MdRSF+6U+lQQlCPdenoaVFqrz3RRiJ3bkKkzLw7EFIdk7skplTmWkS2kNDrMMdmV
GWwZXJ9yrEL6HNajkdqTIK4vyV0RqWcUEcrRCngPa4Fi6HGrgwFnQUbpGiieuf5ESwcTpb0OG+HR
JMuidskNU3m6UnKEEsRoOrlCeUkHPZcZHVgWOgpJ+mOdu43TOQRRLXHphGs/X8kYjpobR1OZB+Mx
PWSroJrcSM+ekHEmJ3gWZ1Yk7QhxSlR4sllQMH0xcvcG3pAVQmkoFoWmn3Dm6WDG1Mlmo7Ra6hjM
dz/bKfmhYGIcibNaDPfxaQTbpqH+aI5Ojo+HAxLijNbdFcqRbZgvHd2UDt/i9Gi1RluwTp4CKWcg
TAPB3ETGehhwC5EkiBwSQuqYol6i3AoYW7ETErmeWmM33OMffJjM6R2oM/kD36wP/GTxfaIwvlmP
ll0BCMhzHTfGGVpJ7+Zn+wnpQPwCisf8E3nJsvvI/EMekJ/gEgk4QUGUtNvNyzp6friS/gu/kNu4
2vtIL7fUpFuh1lxplW7kZfpWyw+RHeY/GpWTwUglEzskKfL6/4bKiX+1X/759b+gcrKuILWV/y4a
ABb7RbgrEgkjSsQDyhRvo5n9HZWbLZmiQWS/Ov8eb+h3VA4b5+/lisB8/wYqR0nvX+GwP7z1P8kJ
xq7z1UhUSEtVSNhyjXqrUcbGKVO/sbzGP/ULyFeQL1hKcnUVmj7OJxQpRG3uMlbwCF5Qqf23ivwl
Of422Ya6IC1ckxW8nN5ynCOZ2S6lXCNaZnIFgsxBuZKS8BfhRpfRuqDGZWrsjFLTYCPAmmTP6nTJ
EXsC4jESVedI5dfolijaJo0OoMtaxFfGd/4I+Hg62Txi6g/iemYy5JMk15ChltNTw5TGcIuQifkY
jgxJQX0mSYOcCoiEEsKMwvC0gSzd1jKx9WcpSu2KHtQYt3K69XMo+za4G0i0ahFmWoiPsuwdM/K4
Bnbq0fTWFbMD8R1zz0Ha0osbbk39WqifHiZEyJLxGkc3jXdjtR99fhqxnFtPJlxRDBBknGYONeS0
YOHLrkxlPZG8on5Wlie6Ab03HacwRYlSWn6Rv/qzkQyzm9l6V4LnX4d3mcAyvykf1twqgOWLvT9g
Yo9ME6s1OS6tAa9lQtCMm2l2g+FCsyii0RcqJgcwzQwJ6EES4V5+isx/lfQ79lIO2xzOoiNB7GTQ
T9u6csxdmToBdgQc5+8Z8YdfGlcTUwCKyXMXs5uoazhNSuU4shO4mnZL5a0QFg1w1it6gLlsBU6z
vMXGlrKcZqd0rpbDX/jwwFTR9reSaNXEaD8sy7/UI5IDy46U5BFD4iX1uoStj5kbeiY9PPJv5n28
NqSwgixpTgtj3XP3LFVlo9Fmox5DdN5IIQrH4JCPQ3V483BsgDHWq1QkzH1NuBr/yMDNqKgEMdng
grOHfpOO3wOO1BT1YXOFJytD05bGlUwNECQvbiaUhCSRENhLhAJYrNCv9BbgcY1KXRDWLZSpbEMy
YbLJ+E/gTbIHFsNZZFpubOVNu05XpGMpc5Cd3CHWvHfjPiwJ3YmwR9qVRaYxHQ+vDYB4uPKPqBFQ
Ni/kg0piHPE0KHHeEY7WtAOItrnmaoxsU0V66qq1Ii51CFOTRNjY5b366B05/HIg4kRCjmBhV8TS
i//R3gzToKNcVVjl5wq3f73Ey7r0l9SRv7z+n0u89TcdBoUmdpJnxT9Ew1p/M1WZNpRfKJl/CsZ4
EVklKsu+pOgwI9AU/xSMWSSLy7jhZ/P53xVo/8YKLxuz9eKPDnve+Zy0AvuCM8WYd4BfBWOxWOqx
QPB1T+TijvSmCHeS6O1LSOnJtPuLCIcgw7f6xdUsMWixLLUMX2L2sKxszoEWTUbtpFxzSiwrgxxR
z7xFnncp2pwlx7tqOoEQse/tYbeDL60j76uo/U+aJJFFj8KzQmCh4as/uj5H4SGw0s0E9xEBfEPB
gpM2yLjRt08ksAZk1+qsVhISeaHT3U6nI9vswkfbziWQA349ND2hBLw6hFfRGnsEl4RwaOSQUBMO
MtWy+AfCMrvKb0g9tcjmJFqiZo8wV5EThdQVbZbl1L6W2BrbErZ0iTzohrq4LWHmNFsPUAo1ST2y
B07tFxLBYW378OBZTfFaedXBL8x93pTHtJJfKumreJ6b+DClyBpJVmJIO/m0jvW3IgfljPAhpkd4
gZUPlTyaxoYptE3nCflFywe8ZIbIoJOwiPWkFabFMe1W6V0f8c9hcIFiYYymaBh9lga8hFiHjYX+
W2tVJ1ss5tJ99uSXBzBwkKBqclSNpcRByDIbGxMZWoNItamPKf9VTNBZ+rb0WTLAobSd4IfwR+vP
aXhUGOMyiWDI1AzfSHLDxKPPGueabEi8rFEzD0pZ9BpZOYgXvmzzNeEMWZoj+U0hESxeWRFNmeJg
87oMsJzM92vOnaOyGG37YXIaBYCXA0AcB4+aMK3spUuPDHB9cJyyx8gASBv50ZeIz44N79trs7We
R6Y7CLjQOaW0C1v0xNf5L8ajZr0n3Al+exG9JZr/kikjX/YSWn3gls18/9Sp9akBqiJkQomLb1TF
Mw649F/pWIWjN0b9lqq3hHHapH7dwM8PzQT+Mmsep52iXZqCKhxsNqzk217GpHkqihPwWlmcSfuW
qPdbFEAAdEL39HQMVzAVGW90lR8AE1EUEr7PhMLg4sYbgRSyoygaxEndYulq5VeUvkJ51Ii6mRM4
KdIA7F+KKiEJryVOwFlX/F9am1p5ML/TUqQ+Ap/ikgWf0sP4jRq3jGiZ7n9hSP9Kj86rharpLFwk
vqvzavLLalFZYa3LVkgoLg4tQmYC4xFTsMe9FIo6dWzPvxDa578vQ/8nawmwIPet/u//O7Otf12c
fv9xf1qcxDIhcKDk81UsSol0bYnTSIzrv/4hfz3j/vEzzZ/5189EV1VpJjEXkSNVGVC2w5Z8715o
f/rPnnkUUdQUMmdIOvlfm1xF9Y8SapQM5KL84fX/3BARQ89FHvwBTIG/pWb9MvPImorhkCQubdYb
8FX8PvMQM6v/Ywf9fdr5bf75bVv9N3bB35pB/nSjkecizioIXJSot2d5wq/3gB5LheeH47bOX4bi
kEoXo7j00wZNZtSQ97/E647ZTCJNX74Q+dfG61q+jNSPiudC+zKigM546P0UxLtrq8+8wmCNaZYj
6UCsxmSIG0qRdn2fjyhcRNckIKFu9E3AYxQi5iq8Q24da+mtHd6T8VgZt9hXHwVUZYEmOYUHlXSS
n2+W2e9Cg1CnMjqQlGGy8jHvdPYsrPIWrb/vO7qVF7QXtdICaJnDPDRmvyUfXD1mwlcIBBEDzNeG
o0tvoXVt+l2WnazhiNg5ltlqyMmjWKi5NekRITC46iq6K45INSJiBlx76i5tbp36yVQGrQm1CppA
Bjr1atNwnqotwuTOxyI/EzLtpQAoSwgXy57RvmrkVQWLfg4SJRCHV1P/MXZkaW+RSNMED0VckWel
iehRl7W6G4A0J/bgMN0VwNX59Mb/ZPkk8kYhPM+ZjJNIl1ToIn2V/eWEw0NZLCfawTu7RGg+EbGw
p4teLnHqrEXkkQSskLmrfxXtVs9/enHtaYivdKYVkHmy6LVvEBut7GxZeUumJb876E/1BxvtbPWE
eCDLM1cuovJWY/9rOvAVEonL6tnjHiiOgbL10qNhnCjz4C8CiapgEs3YfB5y8k/dEHqdG0lmHwyd
nraSdfluvBbNs5rD4ZdMcd9i+jCpZ7dcFcEZyGu1asdLjL+zJ8XM2IKdNs+UocDrYXn/f9ydV3Pj
ZrRs/5DhQg6vJAiCmSJFSdQLStJIyDnj158F+8z1jOeWT/nV5XIca0QxAPvr3b1axRkGpZQ1Zf32
1G75effhDtkrLF8S1Hh6NYudFRBmPeQGrA2YXRz0mPlFeq0voXGdSUCSyjmBP/FmzDSQBn1YCJCT
p0cd84IEx4EkZ4Q/VxrcUHiU6Z+J1XhbyK83Xb8YNeZgwjXN80DEdaAXvuf5D6mmoBE9vyfEKTm+
gsi2WC5w65K1ck1DnIENHu2wJnA4HYPoqlbbuQid/UJ/ZmHMy9w/5NXesl5Hb8/J/1Tf3xl0SLKD
QRKKDW8faitTDi56yyESW8fONxHKXj+yvCV6w5acs/u1Rv+v/MUZxreAk7i7ikLmUNx1LJVwVQrn
yTyAZOU1BZuEDFenbgbbLULFsEI3F5+AuzYDjWdOCdZkpkMPf7QAxOs0Lt1Bnuihe0y7q8GHGUlf
BiAJ9JG+Al2e88SG2964VETBnWHvrQ5WLW5e8Tz1wFzj7ABTnRL5jfFZlvKaClv6+XTrdTYea0a3
ZgAGGTPN0gEEk4iBW+HF6xtmHEcCM1PR92OeZ/pFi1QSsVab5Twk9F5ZTbQgwHXRHRZb1rRspM1c
6xffxnrjDbtjOTZfpsBVQfcAXoKdiEQ3CyE5+Sp8u3wHn0S3DV75rrObhxDQRL4KByctbZhvX/91
IZACTf7QFF21LGI8/2jPk36158l/+/ofbopY7CSS+H+WmP8kBCLxETrS9T87PX+6KfIF3Gc5vwCG
U37IFdEggnio0X0p/W/w/98IgRwsf5nEjJ8eOrf7n26QWT0kVSBiXbKec2KKJdwldse9LcBJkRgH
bY2aGjh9uKlNdvsF97lp5fkv5rhQVJpuMLWS6ggzJmnuPnRDO3LgDOcWzMhIRSUZewdam4kBVHpo
PiL9gxBkS06gXFovagb6JzFPcnRoffFdMlbGN2wOKvV9caLYgb8awR1XywSsEkVPI5/MivsUmYvp
KzcxuJOpqxZAvbpTAj4EaCzb50i/YbVJoJskEQSf1ZRhr4XuCvLRm2h7PMp48bjivKeuBSERj9pO
hl9/KBjlvWnLQU4ytwafY2XVkyS5Cp+WiWlood6wKSCuPLwnvbTkhpcemxf2hj2C3IzqQC4SxmOO
6cSKXmfLX32d97H6Wv+MKJfyN5brEVJuT+lKc8lsG2m/oUIC2/9Fjra4/jmPq7q7JwT6PItw8XXe
qy/Us4zGjxCGHzjy14c6dqupWBnFY4yjYJC/9OiZ4nUlWGXcJ2o39a6DeaM5KVPZkwmsCSbXkvaw
YbD+afLeGK5ax/TSLuUM2/zBUL/5F+Ojrj7M5iIR0ZcNMHU86eysExfySiefIShEKa61s1K85Dx7
nH4G7VYYJwWJeCDBn7Bfi7EVJ7t8OIj6MylVXLBwFt6m/txlDykrFP+G64UzfxLsxHxdnL3yzBED
3kH9oEuHTDhN1nowEkpn5odgC+3aS1d57aSg1Zo9maFkvLawtaOtOB30+qKnaygwKf0Uwy0EaT1K
LI4/tcbf081oQCD4zINt3p6gFNMEGgvuIAl2jjEJIaC9VNglSOxHRxyFGLSxu2gY7jtmvSyplzKO
nBEHYUVs2+nFmlkQgbnFE8ZpfGQEIxtNJViD77l3EgTkWCZVdC80pwPlxB6sxRARUMtRPFkPBfCo
Ql7CKdhlbp0QNVrqUnXp2uRiGdhodlH22EdfOu+ukUXnJ6Ht1r9xZR6rLZvMkAmMQaw116Yb+7PX
ulXxjjCr7QggLgpjOR0w2b90awN3rYrMCQEo7KOj781n0xCWk+pamcpUwD1dcMR269HdKtTvZflI
9sM7je1SeIgJHAe2D16vwmDfClvR16g7uPUyK9/HUV0K3aUkM6eZ3G2dmmPzVCO5gDD3d3wc1nNF
rBOUGzxNy1D8sjh0T/IHL2RkncUNLvKMrK2tw/9ecIdEGaV7nIhiuKXyg7x7VL7DiJbWXHIcllYg
RByMP2S2hk1j7WK6Tp5QqMM9jZQgAyh1lFg7m/LKau2CzBuUwNTaF8ljCeoLC8a0jfslGbA/o+DE
nMlpJP6mATqIt0PekbcXpB32WNwotbkoKWzzl9JKWWG6jIN1E2BScobo2SwOjXnNaPYy4M0vOtWh
6fNJd2Dy0lKrEYsjnmYrmoPWNb8tXKaUAH8xF8J66Zao+7AYovchWhFnyzB15EngmHAqrFi+YTQo
zYMGnZG9uhDSmo4aB7kx5eDQt88tUxytdyOfNo+JWcAfJqk7ZfpisHgqhWkVgf1RsJcCbxjJr2s4
Veu37qErHX7nuQsdXA8MHzBuFZR36L8MsOxtSiiJK0N5MQPEs/QIkdtKoCtBfOQqCbeS3X/p1Hbg
RitI3by/iZZy6RiIvXxIaCMVZ6Mu/kpmyBO7V2i1Ha5gExQ9GPRmK2HmSjF19Xi7sHgJ2W1IYJBB
CSu2WnUigkOqRT3vBMdS7DLnUdF9+mBhHAMc6zNkBY5hZ90mibBQ72S6cYtbhOmsYq+OPMkoo5AR
cbS7qK2/Qj64RTz7iKoe9ny9NDBRuqRMWKdydgtzt6e18Grgeqtxv+m44CTccAQW53df+G7IewF+
1xaepTPuvoIdVKiEl5LM7AeOvHf5ADQEuydx0j37JHBTSz72vMDTZcr3Q8SKH0CAgi2H7bwBr0pd
8976/G/rC9SizaRY9CQGnH8epWgm/1Vf+NvX/zBKIWXLmqhT9EZ1ORrVXztV8N8MWagMiqVqClPO
X/oCAxTAI8rC519gcfpdcWeUItiNDC8boLlJav+rpMMfhaF/1xoYAlUSExbrW2mWVn4cpSwrretU
RkMjH4OdMdzpLAd9CwTXjOkSJzD5anlL0NQoKIJJkykXcbpLAORN8C/JmolLIUgW0HZVdpmbZp4t
ZYwKiQ7Vhn0nHDF8i49e3qw9z8EjZvl7rYL/AnLSnY29wpd8j63LNLccHSc2UR1FthwZgJAIbu9/
ipKTVFfLdPQcZjM1DsMWlhBpbjU5qkw+7R6OdnBPA7fORVvrv2HolMkptecwp2PMwUSHgi1/Iuqa
HRS6OT89psgYbBhthOugXZFxDnHzNjWFBUsxsrkpE8maMDFymF1x7uuJCpTm1UAdz0H7+aozccUz
USGEgQshh0QFkPoCghIeUUKrM/jG4qI0fhMOya5zUU5UhR6DIGRSW2j4hoYVVTpNarcNO963InkO
6m9GvsaSCQJmejJZ6S3lHmPpbLal/puKb9pJuhnEAz9VE4C/ZHp6VRSZOt8UrpkwcOdvn+ez2Yyj
1LGtAJuSKaaCMNv5D1xD25wfgddkXnRXLAGwFfsfAjJyi8RYbvTQNm3JZVluvkWsy0V+G5W/N9Xo
lhi7Os5toReeG4xeFDUIdfcSgKgqsMH4ZbKidxK3Kcgdg726FH+W85adbTvdRaCa2L5DfOMw7Cr5
jbUgRZjeZ14T9qXAb8fJGJgm2jq4ZCzy5iPbSYFmIokkMwVnEL+BmhLIwwRkWota5B4qrTV4PBDW
kzOYicrGkB17q129i51Wh856n9rXAoJweYsoReHWLGy8aS8ZR9XnKepYYdPXynGcPXuusqpJSAiy
IQft6A7wfZvWggUAuR7nb4TxzEs3Rf1GLGWido1mdp5YXHdn1DSsr3vYW8WVGKb46W0Das2Y/0hm
XkoEsQd2/emSpzJ224N8Fw/pERlPIy/yMb5Hbsze44uNjwiIhEJrqrmshVY5dHREF9g5Y+R0D7hX
IQ9kF+6PfETHazfhxcOfaMUQVRpD3eezSdGvLgK7okCne4MF9xFXePfoEVGVn3p0NmV28QrbWjz5
3aWnhiNn1gh1vPY077rIGUPh9gGLfO7kIQZpvFTaczG9T7KyAIIKgzXTiMff+fxPXAxmyqU2YQM0
fKfhGjAGHKlKMD/UyM1IkgrMI66IY+8HyH7kkYgUZyD4e3U99nu4DLOB9hIZV+WmsJ2a19S9RGF2
DnhJwyRQD0xK7eya8sF0SV7yaSKshIhnJj/kf/lOZaFjS9wSAKHPNZr/eKeS0a3/fqf65ev/ulNx
RNcVDc1Z0uQ/gnd/3am4M85JQBWAySx7/787lWL9blmahjGI3fDPjVH8EndT+COscf8EAf6bQ///
LwxniQr/mUcAtvCX3mk6awJDV4ZmW4NwY32HMBadgNUkJ9TcsH7SXlDNMnONw82vcCM8qjocairk
CHQuUdMX4o3bT8dtAMKZQPhsFv56pmqisubCwoi3TAoKpI+z34M0grrnQyyqW/PL3NYGnW4YKO+e
txvuQJAobpQXKPGHMSLw7VQv1kdEwbG+q78EzOnCvhy4EBcPYeU0OvM1Bw5cOTO1oyOKxRtdIsq6
8OWtzNYa/gfLN0oPJgTB7FzgU3/K2PNSypLdOBDnT1m90sdN0ZNK2ynhXqFpPvMaGLsL+YEjnXBN
BQ4V62JDkq5AOzawExveWxVeiN2VED9seiGyYW21h2Qd5y5aRk9JlLEpOZqI6impV1ybrwOgw/Sg
vqv6wdAhCQAtKi5es0uLLfAAFI6ElLuEilxPmS2Hz33F4hkC9Vt6RMPvpgw3yIV1L1WU46qRwciT
Zxpx6aykjjuAHZQrv98A9/LxJksQChfybaYFksYWyN/lpKPAR4Ea5qkm2kF+d+cZ65yEuqSTc7rg
rC5fKmC1cLeAvy4rEmqL9BUmHXzkya2I5ojI+tFbrOuvoB2XWKjoFxp4O3zLnqtntZ+dVvWnGtvs
zaPhaLTP6SDsjDwhq44/eDxa5haqeI/3ZVZXE+z8oPwBURAmrwTS6CCihKZ9FMDqVbRnj8Jnx267
1DYjl7G25yY9DfjKjGW6teSLGV5Z5EvBvoewocU8+8SuqnpCKq+4mYwDsDmisLsgFzYgRxImKOtN
T/CdzucctdJju0fPlQYQdJWHLq8gUmFLL/yA3GZ+6Cby61asH9pRfzfi5mhyJbfqygHCvZfYYSux
yQAD+cxH6OLlaphwOth9kCUojLSirWGh8yjwB8lcOBKULFvvcLlyia+iBMhG4lhwXQa2OhKA2HZ0
dBIQXtO8p+m3EjyPgmruNYwH0zjZ3KiH/NZjME8YR7R6WooWLR0aiAIMvlK1qKVzl24nqC/VVkNO
toINBLbmMoe1sMiBGROKRz1NG6zO2WaiCjORWGxw6jHZClhdvR346TVOngWpb7tJVl6lOljWdWId
lNzWl1Zwzv0J8wU9vMLSSL555oLgXIasrZ3ELwgm8SV4NA9xT5TCqadVmV1rAL0+UmC4eA9at/DW
eZau5eKrSZd0haE7dTUfFLsfMM3jKDFqPsonX17D48kn4l37Kbtjth6ADejz3Z4lEJuInBrihmYb
gBoOCRjc0baBLA4hXaQ9AYs0daaiWz1W55FigxRcOeb8imy7BvoStPirdo8MsBw4KqjWHS4EBqZ1
/W4Y1L/Rwc30SMHXWhacjmsMxkf1RTTcGCxzbQsc18nWS3MGSg+Pg0jG06aeBtHPLDdMPehHQAZZ
N0H5bvcjh8ncyeXF6FNNfpblzx4Sd+VM6JJwjGqAnNjfEkeWEAyddNr1GTmZ30xxNFIvk5qtQa+6
logLqe43SiJspBeTB1rW61zJ7BhogSmtYpaRWA/4saNt0N+0alaORsfkS3V981++oxustSUalpA8
gH/9H2dPVcX1+iMejN3237/++x3d+N3UuY9b+IR1FPt5gf3XHV1URdMwZUuj1ltV/i7ji4ZJ5RXp
9z++6q8N90wHw+JrqtR3zwr/v9hzs73/Vcb/8aFr86//sOcWS1PXk9jsgH1w3Az6R7+GVec7hfE2
zLPtpPmIh4A5rcbNSTbJ5yp12IQm1YNO9BIiCSXVEqkhdRGpl0K95NFzo3DAQtdKjWue6pxN1Q16
9pjB8krWLCyJRw8Fe4L+rcbBS33VcyKQrlRUt9HleK0Y2MMifyWUSrbqCSzkvNPVp/qoFHfu+IF3
GgptbWZXUQkdaRBRPOvVxF6gUQB8mbeQEjZHIFDeC7uUBGDd3ATtXdfmTfHYYNJdDoIrmIcgQ54X
Dr13Fv0HSTorwPYE68FvABMeoW8l0UOFYZMh2JJiZntyeTj8OYi3K9KBer3HiimG4DUfBfNmxtvK
W5MLjQU7ITQD25qrCHeLNHssePoajPWjugtb2VYaOlHIFiTpK2eD1DsSG0QLS5T6jjQ7A/PblCyF
HwQXUi5Is/HX/Gx6TyUwjpmgZFFHKxRzDJ9i2yy7jN9yjkccUo2RSJS6M4gqNVO7rih5CKOtGn9m
MinAMkU2L/3p0Kqx28fWhzwfoNFjy2k8m8O5KBFZuzS7KCB6uYdVqIkTnRBhOPjL+cpceK/ScFYM
+rnD7KnHHDMUj6QKrXrt3UIYUuZmqF/gFjBMtA8yQ4LIAqBPdyM78YpcnHaJrpbmljKxWN7jpBEG
R+FMUXJZRXWMex7jqaLFL+IaNsESYWAi3x3jJJq/fOSOOEd8qAto0DSbat9q3QdJ6/kfvWAfadI2
4K489xRgGlt0PGatn0401vdq+lzH9bXGgqhzgtel9BCyHGK1u/B1gqw4DWPxawYvp240RHZUk2Il
7iPIrzMJGHGmbYnTXRhYKu4g6oaWYuGzMqINtdZJNGxJnGI/kOBcOjqGdOYeBcKsw8/EOpvtcUVb
SRBu9Arym7rruCgsTJ5ucatRWdqvDQyEFRrpXADCj0KgVCNdFsCmf8SBZ+nxmRuwOrG1JgNaTLxB
I+0ekrJKXYOND2R/9U3kh6AKRMNNgv+Bep67vElJb4U0BcBJ+JjXG8vQ/BJ5YU1Bcjz5o+DpxRbG
3SkVv0qGE6amzNBecyyLPgG1hF9noY1+ID2U8ZFL5wXryjeBWeOtfyQgxQPCJZ5quWuw3yG2dAOu
dMODcCvfaVz6DObIFkFxpWcLx2uFrCpHSwOSAj7XG93FcrDJmvwQteFHkivHgHQRXiHKQ0yT5JCC
yvTlsfIH6MBuXBX3Ar0KyN16sREInarkBEU804TfWl7tFnDx9NSl58nbj03GPh3LNkbFWE6cILM+
dG+ugAScapeEhBW2IxUOVi/N3xOMAA3PlUd3GuAOmlTJOoa1OmcPfFz+uOMjTBQvKm/Xlk/nBLW6
BrOM0XE9XQlL5tEWl2uIcUfcdLGm8trRDB2rM85zAEzX40+xmMlbVjPeOnsz4LLhEMAjFw14O4j6
4htBQWslLBBX2PwChiCN/hQJmmkDjQijpEwkImMWhZRxUSIQVBFv4UFIvKV4ssKrDuWnwYxf5wzg
qEDjpouMiyfu21nE3hp0lIc9tjnM8PTkavGqCia7H/GRA0WduHL6CucSWzL9F8BsdH0QCsPwOqjn
oPoIw0vc75pxAyu40V9CjgHkh0wAcPyPKmUudgq6mQ4r2qj6Nb0lzBrUGaXmap6iTRdUqjnBU2b1
syfybBgvIKygE/PfqQDnSSI60Jsby7smTKckpP6wK2nixnjgNUs8m5x4O8ckV+xY1MQRVEeBVI1M
+eoB/GCalPbD2gCizsdTPkQYBClm2U5Giaji5axJFZSi3yIjiJvKk2YvJ/CN5iXwdxQkYdkpFx//
5QmIdgFZobpMNuGSGv9sZMAZ94um8cvXf5+AzN/pqEPXZmYREeH/mn+s30XEdZ3J6E8nPN/zu/Yu
UnStaxotBKIEVGhuRvg+/4i/Y8mjC1SDxqOieOj/Zv6R+Y3+Jr3jcjf4ofES4mH9u81vrDlMjtkw
bJN8o6gb/h3OxK68STsA9thsPMTfCnkXny0B6aXckJFIYeZEVrCrJMMxo/TZIqFDDWeTXBqDLDaE
wB8Eo/OvnldptlL8zfQqm+wiNJr1JFVV5h/ihxlNUWLOmWY4bDvx2mK9kZnyudhhWcpphlGcRt3p
xUvtfbQsl4Nj1S/++QHIvw6JMyFKlXR8kNyY5kn1xwfgN57Yaq2BaxAKOTgVIIHyfm5g60nYL6Aj
GgyHOnnRTXcezAOnnyk6QF2cceSNbJvuPz8e8g6/PiM/vV3nZ+yHZ8TMOl2Lsq7fYr8OiGjmbhlx
T8WL1x1Ui4Ky3M7KlaS6DG6hNq7G2QwdKRcLwqzKyiALq4PI7lGbKUUZx+deDGW7dePpEqiVCgqO
I7ToNJ5y4WxslN1NZG4K/A90KWHQ91yDxWQ9pueI/SzmElWe9vV4oL5aPHRnWvoMbIs5oaw8NOkT
Y+EgehEsGPklEz/VJtzIBGdH2Sm06TnOu/WMOy13HLXnfmMirMMRT5yQkjjADnoOab0cLAqYfeNJ
1B7qI8TTqHiGYSHDaWXUkNjr41EOObim/L19rR/Go09wqKSu63UeumkUxiltgo4puJf71llAtzf7
E5zNAMw4v1WvHILhqJZ4LOgLK13MMb74yPgol1BmmCRNFuvUkNJNk9vyqX6p7w3R3NAOzvRFp9lT
gFVHCXb4WxQqlN0Y7SrExUN9bAD3B0cDoEnmC0xCfWcP3yR5eeKRoc7MWl+70PYoPUF3Nd/k9Ayw
g3mK35dvASqd8a4E4JnckUx6BqSJNzyl7qwZQNGxpcZO2DJhAZoz3koCV6hjkJJaPhD3InMb9rWk
ehVnCp6ZEr7Rd0sF5jGSQtt6y6kImBWqlejJa2L7Au/WLHxWqWKbcOTb3bnDrn/CLAF6teMOJzyK
5qmoRHSGdSm/B9NdxvMyY0Wxh2uSK8bemnlO5aIwZhgh+hmoT6u3cahfKNdSzXVNvTSSmeNhzgUU
te6dfbnv99FuWAM7et6J2VZLV2VEcNvxpiOE06S6pBgkjkJ/QjhQI+0YMd62weu8/uYFRMsbQRfQ
W8htUlyOzKcj5xK0TsAegA8axxLZNa2A/Q0My5f6TIA8sb7F4dL6SI8muiGT8geQ39K6zh3W07fh
teUtXDQ3Dic3lcGCb+zRv7g3qQuHzqi5AIYw8X60s1cpPav1ev6/TFdiP5c/VFujcbSGQgJbJIPC
/k+xtafkBTsSD7DL15TH1tFFrotFTeGFuje2AO+xy8q1a8jbalpKXzFDQwT7g/z7Q87aBGuqvkve
BswHxRMlSt1bZTK/fagZ9R4HxTv3NHkXjMda+CyHr+Z7VDnYL7VD2szsLFrkIRW0mUPivYLWofu3
ttvBsWjPpn9TEcxqCuoYhjW3YVaP+PgY8/uPVQ4WB9NzfO29DpwO/MFEurqr9jK7JtEOfZop0VEa
CvsqY61zKCNlMSANxborcRTh36Yjc/Vw4fUT0nMFYuhrXtBl5yHiUsO75lEYXnvzBrndPOV7xTpm
2ToNViAyRVIjwrNI4x79U3eMEkG5rsNLjiCHAO6jPmcDexuQn29pvclNFwAolxu/thXCrlh7MsBi
QrnkQI3/AiAE4aaF2i35qGOWDlfogOYEc2et86XRhYqAGlNos/XCOwglkxN0eijiY149k9NEg+av
9XtwKxTONGd4yBhUCpXe4n3UrVgpjpzL8f4BjF4TH9RgcqVY2p9YT3H4AQCQSSh5BCHJ2LYU2u9U
7UFetLxx6i1wj/akRDtZfjVZvM6k4S0JqGW9ioD0mM0e2FerP2rp3thDNbBcY6/jYalO2HUF/hoD
S4hWdSefiHmOdtbcIw7PlvWtl10tOEvtQxB8hP1HxM5NAQWzbUg+CeSp8GQfO+Vo1KcWUwmgBYqd
G1hRqGanLN/rzZGYaG7dfevRt6Vop7ZnLTrX/WeoHxrxxQC/j2/kNzWJ6kKYxH47iasQVdayvW+t
apevuuTo3aqm63M/qs/SS1FvkOOT3KFH2Rdvnn/idJ6cYRjkx+rD6pbaLbzyt4wC6Utx93iyFN+R
wgPtDtJTokOZOcuNHao2I2xf2lQrq7ukQgtZ/RaVReFlltpvPW/D1RnXtnFSZbK4vC+5FqapnX4i
mcCn2LEavFvKum9dsYIr55LMGoIzpahctyye4ZDF8nI4kyjlD2hyJ+/gHfSHZN/DuFM2wQF4ECkv
UdmM3K0ek8+ayCsURt/BgbMyV4LDR+5ZiVbGpnZLF8/RRtKhqIoQ6Yw1l6z/8ryNYkhmk6mKMVf+
vwqcrVmX+0Vx/Pnrv8/bxu+GSmyTBaJqUHnws9tFJNCqaQrrQtTF2R38feLGHSzOyqeikExFqSQT
9X3iln5n0uaXZFWR5sXjv1IcDQ0x9W/T7E8/ujTPdj/MbmWj4U5Ipw6r7IzEJ2aK6xFivAMoBWG+
8c+k89+U/CRULnvEir6mHvbSRmlWHUrdMsAYiy02fixR5jSNUlicXZ5dKrtCvTUAdel3nml2mE7g
M/kBnj86BBbA7cg8FNfch3nGkLVg2wAAQEfqolv2lpzlbfdR5x+wDMI3vAX44tgkzH4KDPVLIZwR
yBj0Am4LbCqzdYeJEUshJVTcGD9Z9tnTS/+EU1Key3AcXHya71/mP2vcPAw/OFQYcybQ3ABeqrJg
pb/JTLe95OT3qXkRkOevXX5XKreCVW4m3KmJ+vCNcbglOGLElaG945dWsSXPn/t1ITsKVmCM095S
vnT3NDsOfragOIuEUgU1nJZZx9tKAKgDuKKsguA7KhKQXe7sghPJQKpJvkpOOJz6+gLOEEubPq6A
JCdu0rjlG6wRC+urXVM2SLZj1+1myiFpSbywPZpRbtkDyZXA76meWmI49ZhZyTeyVr3oh1L2eF1A
yH0aWOcG7IPVtkzulnlWpgdimZxbOCGI+FI5zcTU0QOoC2OH9h5upiXFokz2kvVVTLzQddTASRu7
7fAtA0nSs3/uuQsnuBOt2Dz1/A4GTWRBdSl7n/4TTBioWp+WiAk1BehT06eQY4A5ESNeEHIfpUcR
KYfMJRl5qK3y3NPi09rwQXQCjUnlX1LGAwQ4huY2+zCjrzZjfuMngcYYGzthTq4oLYNX3r41HX0/
EHEmWk9LqnzRLif6Z5CMhzlQ3DyKX6wJwLyswyPLNPmtX8fDnXcz2+7Z3JwDeJ+f4olBlGZdaNU4
Aw0eHpsqc0/eCbk7wbDRsWTuDSDZdC+O+T3TnrJ+bQbXegLMPQej3Ek4kPBtCo5h2DeTvqIYW2vs
NjYe5eHs6zBjhiq5l114SrqrZUU7kb6wKuhUwECbTOjd4UTXUzi/PeZ3LEAzxulqLh6mHFqB+l91
2GrBiw1IzJGiPQ+9cNBHAxV34W2b4LVum4s/y0+RspeRUGMk64CtKrtRUtgcY0xgM1WxnM/RNOUs
dM1c0yN7R6TZ9I3naPuWTe1M/0oN4CE1L5gu4hYLqyvsrqDZwxqDacbp12PWUYRl16t2D1irfg8B
n8Pe3/XmuvmDrzcCW0BnIqacEJ/SQKCz/AeRIUkfcVydNaJxHicWq6BNqt8w9J/6ltYP+VFN7vKH
/OEX95TzjiYeQk5iOe+YeRfMOQiALC4jUgIwOGksmBYBXggUZLPVMfg8JTipGwgnMtvxu0o7elcW
m6UWl4+TZ6x4o1gUsvgvOp0EbBynKPmwGizmM0VNw+CbZqA65J6lK3jFrBPxDMP3t5PURvSr0q1p
upQv18qqslbwzwQJiS0FfOjk5ibxD6L0pcP9Dpae7qoqG2u2iyF2fY1WjHlWlbmmajdEeSPZBK7x
gA+uQjvnQgmHXPJfOmi32TMwEFzgXMyYu9PVchhsU95b0XOcPRnQmEKr3tNVWLCAVqXyW2zM5v7Z
FOfj1a+lDpYrtE+F7Di5/nM7di6Xv5Y+Z3oVElhkoOIK3tck3CucRwD15lkaSJzMuijjcEWsV2Xt
oUGI8mXM/pesvsg+qLB6ywVNlZ9CZa8JZz7ZAjUo1RkRskjdOiaDnlGqbc29ilL9pkIpyf2LAsEs
ygYORvF6/u5gp3dmqWzzKj5pmS3MtJOMMiol3yXDLHq3cIWhnwlPJLFkhGaPxH277yu7It4c77Xi
SYWiNxgF14yvvnlpjJd8M/Q3Kf80ADyOoH4Xlkg37iFLrnF+H6StNm4seiIMkgx0LtNUTPq/3aRs
2MJHP3yDQ+czw0IoMR0gdGkLGAD9knLyXemvpeN0GQFWRQ8dJ+iZLn1IsjVv+yZbqxwDjNSO06WA
2YOCOJ5hSoJleyKtBylq5OlajOJikJwSSFdHrdiqrd0iXUmjCwMqgQWiOwNWSMMVtB0L544X29xU
FG1max8dXdtU9I5ANgAzltsJB7e10l14xxebqKTTlb0D/F+bxUKAKh0/N8W55kChr+isDzkI8K6t
na7kgGQDM8zxwnHgkzm3sH6QaKlAqT/BQEb7juUzP/OQgYqlRgFs5D6Jt14FFe0G0JY1vDbw9lsY
1AWFm4bLi+p2ZCBRolCMBQGXIMeAj0n4VADs4Kzps00eOqJ1l3JycjvrPr4nD8MByJUGcDJ2eogG
gCp69k8+rkqJiI6Fab5twMzEIA3zNY3RfnYb+Y8KdzeLNYfpGtK0Fwx162Wi8UdeV6cCs0Xp9tmh
4FZhoUGOA+HQyNa5Cj0n3Yv5Smmi5eR7TtfY2kYQbOxMKcZPfYCkthtO1mOZbURvqbQu0HsP3YFj
+cTJgXzBN/EVGKesbKw7vJ5+H5L/EB0Fy4z3KWabODn09KZyjCgXKECjuk7aU9EdAF9U4TEuVr/l
ZhJVQQL03ypeprbYBtoySU8Gi8uY7cXoRrRB5eE6Etf/5bGcZTtmHwOYls7szID8T3k+a9bJfx7L
f/n6v8ZyjYnbQCbXDF2Cyv+XED5P7OiqVIT9GehDzfw+liOEWzwMQ6WiDaT+rLx+H8sRwk2MByTn
LQsRnV/6F0YAAve/jOU8dPR2TeZ76RgKfx7Lx0pVWitRy63ZvY7B8zDou6jnkKmtUula6jeFfqtc
gyCnG6DY0V/tJgZ8LMwSRD3WoIjmBvdO4JK49kUsUUaNva9HSYnr7hooH950U0IgTxxOWQ8CXfRH
9FbodlNM91fS0ptZcmEeKcJVH0ycKSHxFC8VbjX9jRlIeSkKKaYnlVr6G22impBEi5YgauhKelUB
PfK9dD6+RvbBuTi8GcUKYj3UPqqieqimRhfvy9ncepq44Qyxss/E4RZJ/cPEKpsmRa+lf0gH1Ikt
2TIpFxrCB0t5yXILIZbQuqA1J41hvswmVtt4zeJMhBsZtsdwzA6c4eRFP2J78JqjCiJSVvexr18N
pomi+2jySFqQXeKCcfdZ20HqpOZpIb173/x1WIxEuzhRoEuzco2W6E7djiCR4W2MCb0B15CMxChN
ytr3sm00e7w/e5i9dvw47rVPa9iktW2OkJCpPsSENeGtGPZCUdAKyGVJzgnjVDPipWPJ6kPU96wX
+lnLIXiKpW9icBTRLquUUpiBGIoQiBIWp7OEwZ2rMy92PC77YtzIkQyCKj3J3FhLxy8NCJ4m8y6T
XXvVNfE5F/d+Xn2W5B55n9DQchII/9zHnWguflMKSR0Eg3LgUrecim1Cz63HY9NfIshNVw5JKpEj
ILYfVMYiWP+Xr0TG7OXlL5R04Bf+vyxJCp/nn69Ev3z99yuRCS/qz4aOP6Iof9mRyBvrfCvxj0jM
DwZj8i4oFFwe4G2Y/5uS+X4VIgojy7rGZUjDyjRDCf/NVUj5FT6lKywFZUm1CPPwG/98FSLAhmnX
jyEfqwz0HO7CGKQQwXYZI6XGJ8CSQLXF5GRSJVb+h7sza24cu7b0f+lnw415uNF9H0iC8yhRUkov
CImSMM8zfn1/R+W6mZVZUe56taMctrKkFAkC5+yz91rfWsZZBY03YVTMqWsWgOZhUUKIfO4Z8wvS
4DwoFrq/xYLfi4OoAgufP0UEOHOGHcjYBdOE8XVK95GCHq8Tqa0eR5mUI4thpGfiFkG7oUbocQ84
qrSXMwIQBt/+cLKeFmzwouCAGzLjDTdGz+CkoiVurVSQsxGIvbLaF7QHaurrVHFlEgrtq1wz2Ycu
h2yRKRksbRGQxxpq5CecHOL3o6S652USmFWwvb8pGYIEKAr4jZH8z+yB94gvZY11hjAKbKSQ9tOH
Jj5ActIlor9cTgMsvZmZHJzXnnrXILSH1O5D2UbrGgyhj86BMSNoBgFsihQ3I8GZROhdi4xDFQgI
3omJE6PjZCi8Iz1addK9HgrOZEV37zevkvCZnkYig3JrejAhQoRpi1cFdmMYIrJm4Tl0nQDrUd9b
EB+yCa4XB0IjItZKlw//2U82YTIKPjdbZ5D+1/YBWVd/GbVjOPvjz39/sgHBsc/AgtMZugto3fen
W1csA3edRgCq6P19rzF4ulWHZ9fS0NQwa2Wp+eHphujoCFOC9ZUS9HeebqqZX2oM8dI1HBFIHknU
Ea3BH1p/PkiQOLDiYQuIzbWYuHAbpZ89buF5/OZ/6ugOpdaHLwuOcKsxUKH70JIebNAcydP3pHSo
vXngShaF0rr3OI6nqbQdm3FX1ZlG3DbnnaZ594kfGQxOnKrM+HKZj2yn6chD8J4T+VLt/WSmcLR/
x2JgyOzV81Z6otMnbuBtds7GHZFmprmA4qklS61adM7MbB7rT+UbYHx2+Jzu18EhpQRFL8dJCpcj
5JYG1SSanWPLHNNEmHzMsI+6uOaRKLtgDShB2g/MDOnL9BbghxZZrDjEaEsN7SzYJNfi2jQbY50s
m3o+7fQHUhHotolADOMW7QuQmvtpI8Nk0ZT4PvPItIzmg248pSDyHLOOsK7duEazxN5SDgEcKZYe
kWuMbMHgkA4y4jiiPEkX0TvsU4jGNiJuq1sCP/UTF/Ncs07Mi/ceMFt8SNfVWSNcEaNBLKDyMSHx
a/kh+oa4r1CJW51p98XNei+xQDzYd4Q3qhfnlB4n/6hq3yZ8W+2Xfyt20RJ+kU/TADILNq+yPlNG
FsFZ5AT5Me0YGGXStCe1pB9wRszr8qEk67J98frnjkbAstmtbKAK7jdakQwykzPCRcZysKRWjYzo
y4F7BMVggYaMTlqGXc2fVwj8A3ID7Gt0AtGqV0dWTjH624XNIu/yxfhes6jRh8gfUC/gXhaLm77i
eEocXPMZX+sbLeSofeBc2fTErWFsdy20WvKyRu6XzcnKHQGeMaPDqyhDv1uEsQvBTqQ3801WtMbq
ljzSe3Hm0PZkos7myAHbb426Jk7BoEGy5xjLDBaP8Ehti/kkf4Lqmk0HnFr6krktPe/H9tuAt/BR
Fxhavn+4Uy6kAYAh5Jx3BplLkxQhCATBOfclb5kIeR9gPO0Hem7t0h9WdYZzM3JbbUaGQYJTOlqY
gFnBFYyAAkmDAFzTMIen1oNoOn6g62iAnPoKPSagp5oEJJsG2ryB3CovFEa9rso94A3PKeo+boxi
UQQzImhqnQjvhaEBB1rK7KcKPPGFbM5bwnuu9av6Sg2MC1NOocULp4rInMcwFEY3k1muXK4DL7wM
zfBqBp6bOA+T6tZgX03emM58sdnhgrO2mGGlaYF9kjbr8CQKcpATz1nH+Z4oo6tKo65dwC7ogc3a
55juQMD7nenveT+vn+lyEQIixGs7mY91jwvB91zpRAhSOboFRXf+3IzhUxPOhklbaOVh0j5ZGghd
YWDgof+nVyTD3rEg5ar0otFHcnKYMBbxcXPgFsLNroZ53kvWQqKj1yJzHcs1jDME0M8MlmlLCH/r
p688BuBRAtrzc5pQukaE8WKIV3iAQlRHTMFTlIY0nrQj48BJu9GOjmm/dG4AvYCwmbX9xBzC2gY2
Qtk1OzZRTCQPkIthjCvlnU5Qtq/jg4SpkoR48pkZzXoqFMC1DsFA3SXFnozNAQLtCzoXQAYsD7eR
LkKxzHG9y+2SPK1Bued5NR56c1MF1X3uaHe1zCB/UutzgogztYi24bqUIbrvHGeR06OnxoEDI8AU
i7yG/gBSfNDv/W/TsLEbEsq05SjvQ25KJcFwomzyW5CQeNhmGz6fMUAhrjhrYjEcGvB4F8goUGl5
pagHeQJsXcyyGYinHo8fUA8L9rQp9R9qU7gapiE0KyIZrP0oEAfg8Dn7yEzbeMBnW7pSxCFWWoA2
sKJPAhsazDUt3Z3JDPcBvlxz4lcpzmHiIY6y9lVX7yob+5HMfWeDZvDBasBJks1101DhyLWC0fOp
fKYL1r8T+oCGrDz5jDPcoXmoC06fkxM+d9Y9OsNZr94mKJZIAkg/E5KeBcJwvlTJYMXBBRxavSPh
2YNqlZ60Yak30cp8SSKZOw9gBWOrTRHcmw3gTucSpGjaV6G/c/xD0bx51YZOpfJI+EFLTMhwmJv3
NmOQ6eBkx384SW+kTmqifKQ0LRRi7qFH1cGTKRIP6OUHFJid8q4iWehBZRZcqgLdDEOZsV4p9tlW
534+Kz7rhYk0hCmOM12RgJTobLl54/YycDhHRpyxO8t8EInYpZ3tf3alh09UHOAorOje/HU3icDF
X89wP/38D5Ue3R8Ui7JtfmGEf6z0OMcRz6jJgkzwdcT7vZvEYQ23Cd0tfKLMeU1OX98rPbINLcsW
1MO/Las0FQwxvwx5mTQTYq8IXrH5U6XXBn0dBBIqhJKmTN51SH0nc0cH1D4MihytVe4qTU4x8Qd+
5o4QaKijOPiTnmZy0qvG7k5mNKT4435CUCxfFUaNOmeYVMh7nXVtJqvEZgvxy+LOsrjjmWBvQ2iq
yrKYHHjzSXORIpQwk1F/2mkhqIP3gUFs2+AA9gDMAebInerqgxn6nTe1rh30yylPH3xmtXWS7uHQ
1CWN5xT3AUTjas5pTzPSey8X0ugcPc2IqaBhoddA2bFA7CW60UyH9G6sXA7NAFwGJq0RWveJznMz
6a+ogCK5P5McUur6BV8CfCngUZVGf7xBsBPbLWZ/0TdRaQap5TvKZXZRyrfR6Hfq5Gw9tftqyMmf
MguH4enV3NduQVbWS+YnEwUwkzUZqIo8o9P8zSd4Mr8lbxl1zqy9VYRec5KtKWOK8cgaRy5k+Mj8
99CxN3HmfIZKksqbxH4zykNY7LpuxfDRcC4WK04Z3DNbpnRl9zVa0KgwnWgYV8uKlnQFMcYlEosB
4Jgemamh8ivKBamJSYN6h2ntAoTWoN4EVNLimFwnz3UcA7g1H3QA9ltSvujWY+aHck9P/LUNnhSW
1lassT2LLfZnlDosvhuFhRjYUrs21LuYBRqb1dJXnYPFwh2ygMss5J3o4bOwN3C6WOV5vwx1JG2p
Zv3TQC9P534KECEk/CrVNY1TxqYuMmxm+lWMYNgGYEbfMupchQkXPALusAPXVqxqEWYUGN3YM0Fr
UI93TENTBAiJln+ILqQBPRgvc0VEbs04YFYJ+406tZeKndfkrhkwbqgsokq6wiwJwc+JPisGjGnD
fhfGA5rTmvi396k42nY/V7SLYvJCRMrOAPkDSzVKyFZ0K0LRt7CDffisod5D2WDkO+kTazCTTQRc
vLIZzHvNx5G0gHJDXA87VBicAyT2Pv0SgzhRQB0BlwkMt+o56rKmoTkMDanuzERUFHRyT+Cq/Dkx
DvMS63XKGd3V3Ic1T0pacJSIbepn/Zhyib0POwrgMxSJC55aao+QKLVallyFs1wErlGaa8WyeKle
/JsCCWxe8Usy/qJBwKG7Ha93SBF7gO1mLpItMOas49ynDNQ/EWfWnrJJSCPGm4Jhx87StVgYEpF3
lPFxA97q7ksbrQMHNA9J8JqzDNXCQLG6rT/lF7hySjNXt1Tpyc32NxMBiY2I7qNb1Oxzz405A5qg
SB77Hc4FTgpv4677MN7tOwwCHtLDTRAeO0L+kEghJKufIFXaBfkUXAB1BgTIO6V0n+bls4VZliCk
R/2GY8K5kPAXb0BmMVo8M8buyECdi0iVlgw3SOUzCSFVMj8nnDn7BaA8bOazcpmRH4Gosjs455JB
N8eXi6cuAleLF7Bcgfivxe+zEKrQ0UoXPmEWwlPvYigubqMAEGUP2vQan1RgSwcT1otNLwsMxHzc
v/IyPBPtyUbBQAJ3GubpukBEcG4u5pJvUclxvIXv7bULNnwuwYt3TO8hgtNcJ40MuYc4/EzUqT7m
0pm+qLnzXf8agKuZjfdBPYuOwTo819EDlWx9xe1krYrEvKcFx9qlwhhHssEiYBybmOAm5IFRd6+b
3zJl7Zu0tMaqdt3Yjjf4QhLtyiSX8q9f2LdaBRZnVevI01YWtTPCZ3wk2qGNiO96qrwXNJH7Zgwe
K7OB6+3BBgFtVhTJyS+w4ZCSMS/v45PGXLqSKZUaqh4kB1Q888rixuqS5j6qEfC1VLLM50OWrK7R
naWedCTjIQ3BlQW/3jIHTm/sSshfWnEPej6HyJ5RYNWR8kGNqtA7/Afq3LCxfag5plo/pzx5pMLS
oRug6THgn0DVOGhNEf/HwpfclWs54dOvuu4wDjy9Meivf+QRFPxQb4Zty8J68p4zZS4drbeYzKbX
9sLpJL0jqw/rM01C44nqXUXcWJ/EfVfOtHX4EpyKt4aM5GQhHcMtZD3sgHG28mTOgIzMvxAAHsv9
W4lB6In1OjkBuGc66nCP7G1sVFJgMWOVF/7E2+pgDZG6Nv07s8GflQ66pQoik6wyKRODqh+aRF6T
U/Kofb8dWSTz/EmPpnpuR8a30Lbo5wqS280mDM8S5EL4SJLeLcALWiRANbYI4Ox5dJp7BONqkQIP
gNilxz4r+vD4n1yK0pqnUsSHTCFkCMTUXww2IXwzaPzjOOGXn/9eilJrIhh0QGQ5Fi6aH0tRKkom
kziWfzMr/0/TUTBLLJNyk8aiotF15C74VynKv4IoryoWd4D527/6OyMFWYwM/uiecZhoUPDKCgMF
GqB/vJ9qp7TsLAuarS4rKw82gt9EJ2NpfpLnA1rUsJJl5Y9UL/PmOoQuwo1jQFSPZ74Pzrkh0o/2
jIPrwyVJUkUA5ruZsopoTIYoP1ZmvbalQ/UqKSu0IcNI55tqZ2XHIA3nzetwZMdFv4fY1Vjxo2gZ
agCavmtr70rqytEeMdY8bFc+DE8GFEAVKBnlENPpVaj3+T35BtDFoK70pXLA03qoVh7nKxFssbgw
9ucLKJGr5sAsgCkmgsnX4G4aZ9mndjD3GIR62q2ERWdUnvwYazBWiDua+iRYMvIrdGNXEtOQ1tCJ
q/Ku6oL7H+6d829X+kdkv/pr15d7Rwa+BYLG4D8/fQBaFGZmkSv1VsIwresJAMDXdnqupHyTOClE
AwBdGfaN6aAyxJGMnoTdZMvRM9bKcyGt9HSdjusGI2/FtlEzZjYqNMjm9d+8TkscSn6+U7gTSdLi
/iNx/qcXmilGUngNUYFJQH5wN5Ns9JEXStl01SHJiUpXs1pxPYlHpu8o2cuJ5icoSQ8hz4KJzgVS
NzVvJdRkafzZJfKzT0PIJlvRwiwq0QHjzQRVv9WAUVsxEEyVyM08maBkhdJnPC7KMjw0Lf6Xng/H
atNbb+DxMcTUyyJQM2o3FYjfhWZJN8FaVcomR+aSklMKHSQuXv2q+FbqOQ3Phl7hGOMKl8chddWS
rKfaTt/ifh93HBV6/1YSQ1KDzA7Qq0oqlYlfkMJF36siLLguMMm6qdO99EzmA9Ka/ag+VFDeZXgm
vm0/+wnn/Y7QlaYhThaVt62IkxvckNRbR6aC6b0TDV1pZb8qrMJK0rxUBIL206EhO8p4YnwsuRoF
n19tnFddlL12UJwKuPFycUXs1oLoghmUzId5dvSv4Sb/hhpMPfXP7e025QvtYL/LZ+1OWcUb/xzc
ed8wgKzoyi28b2A5mccDq2NmePHuC+bL4SZTtiWvK5ReEoUIryXyJ+WC+oj6XQHfdW1baAXz6tWG
k7GpLg2svdhNT8OqveYbA5Uk4rudA2u8XJTKwpD2/AVTtq1MTi7hKm8WjsN+tOMfzdj5+an/hk1V
RgIxHLEir1PHnJsJM/Y2ilFfHaMG3b1138jbju6qV9Y0owlgxpiEzPQFizI2Ze0SDfhpp/qikvnr
KwpCYkZ6JFWBa4unHtqKRU3rLVvTPnQ5oQQsJuGb1BDWUpsbmpIX8eHZOXGDVvkS6AicU7l2y6F0
o12inojevAysPXTAwTEXs3ZvaCvklbMhSOhtB6wqGs1em+JNp7Vutz7fI3eMSTin2jDdlJCYMOSh
ib3qXrAeE8pmlusMP0WALEJSy4UHqI2hwKDB5df64d7mkDaOBBgT3GN4H+GX+vJkkcusgi4o6dxn
mnPwvH6ddJz1eeYqYk/soDo4eL6VA7/NDL1TpubbIXM4/xuPKT/Dl3+9JIhd75cVgTk63kvSKQzl
5zaGLTVK4yPC3UaMcRsxhA5cy2FugIEFb0l/Zxh0n4mjk+E46/bXJLgUd357DhhnVD4itI4DSoct
af7Xr037s9WKBo8uVlVFQyP0x32N2HnFk3u/xjI105Vi2a6mt/DgKU9xDxMO5hQWkUTnuAkalrma
jk0OvFXdBkwKEje5vRlczz6zr5qa7+uGOQ64QA4PE/MuiazIvHgX/0vXNiOk1ezmrV+/p7fAHL5N
94UW74YvGNLYSaQxqb9Vgf/7NvyX/5H/a9eov/b1W16Qn+MHzU9f/vfxtWs+yv8jfuZ/vue///gl
P/Kvv3Lx2rz+4Qs3a8JmvLQf1Xj3UbdJ83sRIb7z//df/qsGuo7Fx//9X0VeN6/JPH//+Lk24tYQ
VmagLDLisX830BUm4z/WVr/8/O+1lfVPk1RHpKq/ZoVZ/2ST+j0xxaLo+d7k0y36jbwYU2ZuKxzX
35t8Gl1IyqF/aTX+lpND+VWrYRkysHnuQBtyjgid/LFQL5wGiEgopA6AnbDKcnZ5MIiUVwpowQ/B
dK9eRSgRGOdWO8v2IYm2tfJeMjH56yeBqKFfHlOuII1GXgjagV9c3Ojy61JXS3J+JbADsbkAuAao
kexh1EawsZsnNUpAMNDAII8FJfV0IKiPczZD5EoFASxDd9OX0uAwPM2656brmlkOc1NrMh5ijKiA
G+TkRahBU5Ehhm1A60LysA+hIbfItqB8+vjFleuUylshXc/yi4GR8Gx/0h/RH7tzDG6Uzplg2M3z
7uZMnybOiQR5hByhfxvGA7aoWoBPOGipj4GzCqVzOr4E1puDg6DQH1U8B+MOU2yExlUj1BleWz69
jMxnB5LFCZmJoLAP8nlEIOy0myA7duh10e71yjujrBUzmU2NR1ikYfikfGmqfPH8pcw8S4PwXK8w
BPPquneGNoyLadoEiKrN+pTmyyC+5D0JTz3+yeKMw2B4onECm3I3qG5z3+zyQ7yLjwQZu8ZGWw6E
8ZZu/IlrmcGLOyykG2OFLpljP7FkRPxz7dLNUfUiYXuPnsIVVotLvO1OZHlAP+VV9GfzGkE3kQ/5
tlgikV4DJZcX4wn7JMBU8r2AxSLuoWEh/htI+y66NzUYmow4o+CuSz7kAT9aPTto9drxTlJ5RRw0
T8anZCJMwyHekeRfUJ4k2yvMxy3fLcX8RPpEr5uRJUpNNszox6V1OSvHpVxvtC/1sky0dQLBEM9d
9h4ru6FbTcfGYkamWvGiDtlDY/BuiXZHnktawZs/i86YjFoB+1se74x9OvVn/NS+EJo7xHTF42GK
jqYVPquvEMPs6Kww5Csl+XmihSS/pISsxvUlK3Y5MD65U8n15CcGt6XssziM67iOiV+X6daFxnx4
n7pZQ1I4QD8RCEPqN9QjQlFpcBgURXw/b4l0dUwm/TyXIHT7H5XaYC9paAnrC+85R1PRCWWjNZNx
KQtBFLIM2iMUAQvdzhcdOgJFzISlZhU05K/ztd2zxx+sptj6+N7rtHvGi0GnHlcMgEaFJADaghKs
FnpwPiYIiTb7gChIj77JioXQYCJ8+NrpIvBlpUg0SH3SnA0T56f5TQ4Y2xPGDfEdavy0lQRSMjkZ
ykFhpDrgr/CDDkoMXalyZSdPhOK8tMmaMX9HQ2CJ0RcQj4IGgQR5a25o37he01VM56otiUMO2m4N
FhIuBs5bXk+pB6dPBNHCQp1lDCNYv6yHyoaeSmlmLTzB9hm8zeifRmrVCKpNAIc4RJbFYA+9ljLt
cnl+6pprXLQYwj4ahAIpp7K5XH3GNUSJkAq9f5NRYnqr7prwQXGVTJM5+yp7r2oMVAdl3MXBpUy7
hffpKUDioOWlT/gESolI5wraJAubYA/Li5wuagVTp6VhtM7qA64z6cKCQ4w0as0Ax/IiozlNc2uT
JQ950m14zbEP824LENCUToa81tQVjwA1wFz2GzehQGuIqhsxWaio1PG1j8mzQlNswPCpvhh9sgs6
fwEHCJu4WSwacMmITgp0BGvfgIew8YuthWW2W6olp10mDcteO4tsxEQHcUWFa/XFrtQJWAQXOJAU
4aEMbiE1sfW9a9q3gPWa6KKJW1nGqiGmJ37TPYp7vhHHj+bBZP5oMY5XwUlqJetLN8rnktq/Gt4y
TvCq+WAKkXs/4yTfWHjl5YNQ6eNEE/4SpSRthEFoyB/hRgtE1oC8sPnce+pbsJPokSl/ueI2uCDP
PmNGG2jqM6xJbTgcqyqFXdNsNZmjQzd3xAubOdayhJtmu42KFXiu1B8ji2wK1EcgFGtmt66EmlB3
S6YIHKlSPGpKhXEYE4I0UyyGK1EVrQSAigblRqmheDHR0eXp3guVNRAqU29OXoHncXIYXbFN9QmA
ZaV8GQicTDLKGN965/Am+FljAHh+RA5c4s+AruyqnBbgfCUZ3WC2spELZgPUavkoO7hgDXywgj3S
9AuUK8J9p8WAnLYlm6m4ICZFOqQyE9qY79C2wHTxIeZwAhMsNEmFFmw6Ogyhn26MB3GRg/iTfiqL
eo/ahML16DD5r8o6Xw96/VnycOX1mbYe54JWjLBaDCqgfAypOOEZHLgMUCSNYaM+mUylKxFJwJ8p
LBBlrhozk/ds+Q+yvmNgQnubtFAupTuarJW5t7OFOX/i+eZFc4c8Rbp6CdAcDHJ1lXa+ByHSgDCR
dPu6lN1/oCdtC99su23ZLmwzW0s0na1mEWU6Gmhp81W9/KdWugxzbVPV6fXhSaBB8hddRFk3/2Sg
/dPP/17p2v/UmH9beB2oOn6j7X+XLlrM9hjigSYS/47f+r3WVWQKXZIFTRg+vKjvta78TwpgSmAg
QrrwR/wtRr/ya4VJKxLRJSRlysuvd/5jravKoWZ0mU/9aI7vsvAGbH1J4UwaMeYZ38UszzjGgjev
lmyGWcwf/3Dx/qSN9ifJ6yYSTiHFxCeCP+On7lSst1FT6NqwHSancPu+3kIf8yWP50yKaRPKWUoE
XEZGS22s+nJdlnQapVT6plZiCGC09cZvZATAcEr/+qV9KRl+OidTlIvGmfigLOWrB/tDzz4ovD7V
+pLZBG5cig0oSRbGzACtJf43P1k0KnXUNF7zgu2hK55q3A4LCSFAZT9UNU+w0r7CfBlZZSXkgb43
D1OYEbVIMlczKBM7EmuaiKHpnGJAYuCm5q6qUwO5I93Q4Km6oZpBBZTvaHEFynUMMC+STggAKDmW
g4P+8Uh46C6JIUQXd7H2jNtrL+UnRjYX9Jd++dYx0HJYHe2D2S8HEB6v6L6EXuxmUyIm66J4qe1n
E3254DQXdTAjP+ZBPTZ0YvN0h4V1mYGR6r19WEGc3FbB0hkVN33IFHJDQEXNmA89JuorQ8dIJr18
3uyk8qTmyxKTuxqtNcia6bsexQu58V1hnVEZK4aCEau0Z2no7hQPnVDOfDMQw06FZhMAX7W1X3ta
aKoothsETcFw16yKBxgzd/Fddm0fk6t1M27ajU8+I2rlc7j5j+T57pX7HfJY4YCT2Dyp0tjj4Tji
EidLkMYi8lT+gQSNZdmg3U0BDYNuwxgUAy6LcI8lF3EHlpX0cQrf1AHgfNrEjLIbBuSNyoS84dqW
4siUYXN0dOLqt0FqnZjzA1BaKsa+UCZaWrWzGQrtRfex2Nfg9QqFTIdeSCI8jVgkuw/fE7teJzIe
QGNvdlrCQB+unxgJ5a7cxE9R4mQuPSoJF8pKbdUPBodbgym60g1YuTVbSNjMhxbKRij2jAmFUu/p
FONffxvlXk7Xtqho9KT8nsdg3rDjRt2ThTIOUEwhX51lxlmQrAXQjtzZKdN/MKlSPEcnK8Z5BCZ0
L0JfIT32BUlVUURGF/xeBvduiaZ5OnQcGBlE0opFgmxyfnT9jH10rfZcJY3cna8/8KlSxFde0uzL
DNuuvOwywEQWBYfdlrcJecuuBazlmwZV5MYM0NDWbNwp4OQG0Dc+paAZb4HdAtX0wnAlGJnF1H3G
UmPO+ztzKImXlIfnaTxgB+cq9D0RbmPBHUf9YonJZd29DAwy06AQdnqEB6ISpnTqHIWZJ21cLGEM
QvFFqYtoGJzlF50TETU8VU0fmJ0yRC3FNDXn1JFyvNaad0krqXeo8pJTdY8DYR6IeWwpBrOMI8Sc
VuryYREU0oNlhXsuZ/SkJgQWmTqU92ypUcZqmbGKs2Ydd9NB/sylfpFzkDMiSEVM4tPNIejhwfph
8RA5ax/AHzHl3EIDoJcoNI8dqpi2Dy8TdsebI2n3GB7RFD8KSmT/EN41G+nE7a5cRS7DNX9E3YKC
yZV598FMQtaRg0xmNcU24nDUmGf3TFNfKnqUwUZ9ND/lz5RWczsP1+0lvEvoRGBcO0/RCmMnLEnH
dCsOZrPyyPeAt6A+R33QHzQAsKcqfMsfpiPrkEKvgc0FQiO0tVmA5A5yA3rHO+8yTmt/zRmMmA5U
5Yv60qMKoHt87g/ThnNfdHaWKGmMvYaFf8Hj90imnIVQGeLsBqRFsCGxyJ5XBJzy9408YRd5OxSz
4Kq0q/7T+jbo845gytchnovf59FNEKpxpCYkwjJZnUocpoWIeA6wiCNwZKQh5Bgp92mDPoOo1wa1
RkwrWIL+GSocjoSlWghiuE7OtBvRenxh5ql3qYvVh+BWv5QverEkFIACsoNENYWthG7Kv9pJuZoy
+9MuNgn9cp+YUIV2dYX9jFttpGMSMGORci1aFM5OQ7cugOwSfFx5CHoIpvrGTORlnzz3mePGyV2P
eTktsBJEQksmVSHRcqZxMR5aE46I8VCZV9FbZ2np5+O9HmcxBC1tQ48/wZvTnrs7OwB8sOqvTbbI
gPaQo2q6qqIc2J2PIMhoeGLQmU4qCNGGw5IozUUjmwjumiZ9hBbWtj6JAwIlhB6KTTm3AuLWRAXf
wDDxHfozTAwdB0mpBGz9weiqJ6Ab3DYy6yJZ7Dmu9qLQjirrfjpoZz/c9/Jebu8nVjwj1VxIXRA0
MnleZsvAOQ8vAxeaQ1rH8vTXu/+f9QGpy2h9agRL6ni3/tgH/K5uiGGoj8mELiEbDha9M/RNoIVc
xxwZgmbmqoPzn6CmYoKCTEXnoeRYZ6CJ+OtXZPxarYF0pCAxDJ1pNyLEP76i71IJ42sJHwmKE4oF
AeKqOSDW7ByKvuNukNcqbrIT+tvxqYgXQfpGm0znAAyo7lNtVjFKIigP3j7Yeke4gjU0lDf/FLyo
axQ2PDRNfVI4Z9uu/sRWDV1B+YSFRvPlYhI6NjffkMxgKH/G3PXvktd1fEA/FV28S7CaGEiRgOLL
++O7rPRKtoeRoivmwYLGEtVPQApwgfUGbYijJ2xjtK6cO/O9/5h2xRvGB8cddpH8mCsLuZ37umts
mU8jC+obUm3nlr+JbzyT6aYjxpHy61m+YS1B6s4QgV1wDS2kO0S/lY//oScgW0XZpxDTRUzLv+ek
6r/oKH75+e8nICxYvwWgi3b+76cfB0oqJT93MvJcMe/5fvqR/ykUFNTbuL6+xL4/nn4QT5CiRlSL
zqFFVf+OcQur+S+3mnjZkKEIf3egr/50q3mJ4dmFXRH7xWHf9jj4TKISpY0HJZGwEManzCw7RrtE
wlwhFefVZ1sdB+vDkO8rwJP9nZe85xh9EUQuBYKnwpW1hlBD0QkPLsForrhZvsTsYDzDqBDYFntm
3pXGMpQPGSVoDQ66r+jqiQjmeB8QzuYOfYWXIbz4Ht8clb6+YsxetF26tuX8I/SAe9OwbC1qIuqG
YpbnC1AIUOIiAAyBgPvw2HjTuOgoBof3MsJ2NDCpzk76OY+z3WCdAmCLjf7mIZgqXl8s8B/+xPgX
4ZRr5cSCb9NgKUuUCsG7V2xt8D3VU0KgjerqaDEs7V5PyVi+w5BjAYZpTkl8EootUelF5QKnBN4s
iBkhJQ4ZhrtOJqTzGEn78BjV6y56I8Wp1tC+uhgxGNXXoiRWNe/Y2dqCiatrMeLVX418YznLoGZb
AlIOSGoH8TOsGixz3UMIsdAiM3oq1FWIPaMXe5+Jp52Po7LOvZwe8vyAO2IePPXP/DgVbYZGg49p
bdNXVupz1ZxHhCZe5GoAX5uufYavTqHYLlUWhW6BGT+A7/FJKZLKrRvTABppFrW4T6Jzj6R0mJEB
ZKLLtdMWvKS6RtI2XHDScSLhYpKDegbEWd1BhhZQ8c9CYC8jCNzVhYi5do5QAA2e3K1aBIu7ce+s
DFg9/qrqPlR0uuQEh6tCXwXhdUzuWjgA0Yx999C/dFcHz4JBPsAKzGXTuGF4mOJ9B1Tz3NxTd245
lxGbUUsrLEeFfe+YC4X/E20G9VohLEA5Wh7gK8YT6r9lC77fxpUj9JbyFbudRvIJJcu2+MIrJtOM
g6Ls7xA/0iJG6Zdeq3KugPkfnzwDRSRcE0PgGgV1JQUITkwcY/N46ySEy5w5sSsjevmZ/x5iJVQX
4bX5TD5ZismWTR+mdb5lEnKntPPk2pN53x7sjbnXLipS4xuSTPub/44OuCfTM3OLI5vRJlK2BANr
l3rRP3tX524gpPcNQ7/1JHmAaIRry1d3dX8FLmOTWZ7RIXS97G7KNhnnHzTXaxAyzJFwn+UZkXBu
extV4opPvbWJsp1eXCwgstnOpnnouRGWvNTtky+rSLGCxihLl8LCUXTPWLwn/Y8CJJHio4mZOyrD
eQiWAcEJ+HD708xfJvsJCAmKUlFApcI8XaHMkGykKvQ06hI5LKFpRBUsGpPZdHgvVOdH6S5cjSfp
IQ3uwn2Ubhz3o9tBmSGpIH4wN+HK3sPRfDH4bAv2xpl5anW3/oYPSz5ZB4iSl6x75WPX74dLtvOu
1VvzRvc2INsOhjCogvskv5EPXFkgk9ypeQ3yo8yEHUOY3u8c4qsV0l1ATmXUkzMKCGO69FeT7iVt
CG1caQEcObLkRA6uMlIxjgwZlrpND9Oee+FdxbwMBgYa9t5/6DfKJ8E3XHId58AW/RcH8Dt6G3E9
jz4ydMNBvCKAT+oukzGX9RW0S1Wh30AgpCxzfOZeXbTQOnFqUt6AROu8W2/lkJWg6ru0F9oJtcKi
gU2ZLwoeH4yENBt6eMVF1rxY2B5rLb0kSD8xaNKOl3ZVsE6p7uV1JLnldC6GUxchId3WCFCDBVc0
+GSK5ClobarX8Rq9wKGDRuO9Ta8RzdPWXZDSqtV4GAHAS9r/4+68luNGtm37Qxcd8Oa1vC+yiv4F
QQvvPb7+jKRal0YK7ehXxY5WbJEqEmWQuXKtOcd8U4RXzBVHyTq9qfCjRyHRttRomsF7D2DWirBr
+qKVNXD0bXgPxQm+iHB0aLJvTsIM07A5wh2xIOAqTTJ/ryH/0qJENDgNlGuySK8RncM/tWUd9Zei
5JfH/yxKQNNgSzQVfriKtFM0WH8WJiTb2GgqMSDpNIO/wCTlf5B88kWHXougQnAi+ClBoGZBzkBN
bqKXeLcg/dRlfBGFfIhEPksLf6OBsSy6wviL6B5riIW/lsBuZBlF6oT1xkaNHfIRqgCHJTiBZGId
UrSFfPa8mWkdXDYg9tT8qqJOxgAUdiQipUj6K8p22SNdLs9PCsuZNF4yh/cbDyIukyicOfl0w+Bu
2+jZCthzP14O6ikf76eJdtGnt01uT9Ifn70v2pfPTwuq5i/1Fs/L4aVHXgHgR4Thfm43+5bjdZVu
QDqTh6cGhB+Dw3GJfqAkaivTXPh+k9h7bo3+zqVP0MxwPGGO7HrsyTZn43DbNG/wn71q23LgiWTY
VenCyh6iXp45ZG8wwerKJy0CycguvSyGiY2+Qcxkuw1Hh40k/E36TXBAhr2MOYtKsrQAPrXGHBqR
G4YntZv2HZYHqkD6C4ru74vuLOHVzEYGmGG9ahOXTIYeRfpWYi1jHccCU86rSpvOkzZdAUfksjL5
BYBlpjK6Y8q07fNFAoGahSM4k8IdLDhZWYcU71izad7Yx6sOPKItctZbqbgUuVa1u6e5UD53PU5h
cBuQhtuz47FBo2XdY+eOwRUR5nKIGPnEGf78sWMdJEUDF4fMHO7oPLK09MFtbCgbBlqOnpy7q/Yx
r7JpsSPvLvCvO074egK3jTNkjYkHBsN0rDgzTaw3zmiT6CKF8kjktLWQcBdlkYvpn92SsPOHYevh
9c4W8YEEJH84kh6W4MpJzcsISwcqFFN7HIGSyH1dzzx770Bobqto/v//qdqnx3DU6//RtlecXxU8
3PiAGDjQcLR4n6x8/phZleZ6kjNWG1Q1JqRwQXESWKTEJueGl3YYaJ2mfKug7glRehrECrsufa8E
GYmrActU+tkAdxP3GjV79xKDzdNDFBDI0pjqtV3YMGovHzNikCTX2UWGeSmTKYeVeudkZTnzELHS
CGi6jGG6vBl9FSODLT37dL1dev4jIcZVitK/dNZaaa5lPaPB3bCVQRLC2KMgTizuQ94eC6cQ9sJK
CZy5rlHpRZxkaxeIqOYhsMnb5FLyOYeTkAIKuYLlmfcY4zpikBHGLGh6zjKCXH3bgrOEwYv2Lltk
POuAJPjcKDnRuCJ3MWe3KggZ7mEmoPEIwvpa1aup98Yz5Qe7r453rZJxqy3xbCO/9c36KNKLfP7h
ILGr4g7EAEiWDyJGWr557U8bFEOqL29r6hrEDD6gclqT9AfxXKT2VkK4VBACgGy3CJYJDuupdmjc
Fbd7SBxgo93lADIlYqFIX6hpDdUu6YbmlazcQs/30ZELpYlX3OVMeEU8sekuupPHe1gCmPLaDMEg
ihS1comLrBAM58tIa4+Egh0AlDM0ruRX08UpMlwi9V5hdZnGEDxqetpkynjcncFOfcZ/JKx6mKsr
EerJASS+7x8wMK84YqCPuNN0TD4kRQ+Gvgva7MYRE3sruFLobnmoEpQgxdDpQMdfdBiDekbxqWcv
KhiwvWEvZZMmI6bvtt2pWLkJaMqDZcE9npPXVEeMcsju0XmpNLnjveCDQ6B9a8rkVKj/o+clnLnf
ei+OqQhVO1NJgCbfe16OVTaZSu7Y5uiaC9/b6f4qe0Ada95U9DMR8uNxeqCJkm7zbK4oD4++ubKC
rc5w+tPm/e+W+HmveFfZfROtf7kS0Qv7NHrL+8GWeoUr4bh72bdbQASxWVzmVO4qtTThlt5lRTnO
DhHmZxTMO8Ws+OSBKswv60QnLLBEfNHDh0TygIvfPMe4RRP8g9WwD1Vn0mosZEzQnGZc65BU2ZF3
UFD3DeHhzVvE1uq19x3MgoRgEDdQp6F9GdXGNM11oGQ4stAYqTHOSe+oIAIu34YGiz9twojK3o3R
C0BT1rc1gxlcSOOpcJnD+AYn/pK9RZ2iIl40BKuZm0Hf9/WsRI3G5FVk+mS0myMju/Di1wSTIL48
3Z3a0JCfRECChVjYpRsJmMNF787ggQ0dk75LF7SZMg/Qg/bW8f5qW5AoxAD1qFRpOhqrTx8+oZP9
V6d6eEzQv1JdknT/Xbr6/fE/K0f7H4J1qEWxfVDv2aJv9bNytP/h65SqjoMUFYs65ejHQF94iTSL
kug95vhL5civpwemqCL6RTzqP1SOv8nUsTSDqzNVgRqzhWj3820TWVooaw0us15tSawdsVQKNg1R
IHnR7eyCvautTyZ6OqVY5JyOUvQ47mIQdvVPL+Jv7uB3W8nXO5hL4WLQP+DPwpz/9VIyNw3zzB67
DQoZbOr18OYonHIdVrdATPCQOT+PlvAuo8uMI9ZThdGdIWZ47eX/uJZf1zWuRVyIJvIqMW19vRZX
MZo8rQjW4UDApDUlEkfMVauASJSZ3YKMcaisDTF/dbf/43eLleqX18EwLA4TJrw57dtK1tRml41B
3m3Qzz1HOpNCBrGkkvWtx0QttUU2Km0Wia7/tGb6WW4oRv98Dfpvnz+BU9wKCFy4I74+/2ioW9cr
MrgFRMo0FWgOwZQjVrcb1kqd+ytpW8GV4jVqpvarDxCISVvUAIU5uTnNG3k3RABxapDbDF3PdgOV
R5LyN1egCIZ+zieAFItmBZs+uXFzeMD2jIEXicd4XknlwXUEvjIQVRRwYkkMTmKdWubPT1MgvX55
qTl9CTEJ7rz3+IHPn/6xGYtU9XmazsoZyDX24vzRvUnFEVsV43KTKVLM/Fxjjj72gyyosMTHvThi
GB9yJlFIKyYUCJnEQ+LN/nx1Imvg16szUPMg4FHBpX77EEJodYeyJHKxdPSrqkTLgP5aYrbWmLOy
sGiGMWBrMRK7NruLjqfHJ0Dc8k1QRSUYYXONgusiFvzRAWfPu4zApJxyy/pJ1YjhgypOabUYEeNV
FvRNPFikw70Fw0pKMxDGmb0TKZQeWoguUp4lvh8Rtcl8ziLnecS9a4pfVrzTrHrlpaN9nAsNeHXf
0K2Q4BEE+rPbClEZij7uas/dNHhu+FvjAIWnp/b+BfPoBbiPmdeYIoBJ3psMrIx4jqMD4QCuOOEc
WcZ3gpWGrblT4RZNymriRmgKHxski2LwBwYcqQHvQ7EQtSfpktRhmn/7Dv7k8HdD9IHQNRRC4YDd
/NPd+1f2SxCKoU3D0YN/gq1ETDP+0C/BvIrU6rNh4zeP/7nrMa2RoauQo8dvwN36senxHWZ0Jt/D
L8FWyn7476an0WQh240cPBY/ehifAHziW4ZqiPkewxzGL85/2vTeIb6fl9jvV/7tziqzUcr8qog2
XOGsIYO7OZFQdK6QwRJ68eJZ8syUVx2FKxwQEMnLTmdW3eaLIGdlG/YSbHav5FTA4my4lxI6KXkh
Ue7LwaqulhFJqjrzb7T5Wn1tXQ7SxhqwPeC42MKbcmD9Dy9YUzfGY6WBqWqWqj/HBVHKU38lKAmo
eNGD6OMisJFQB7OumY8uAWOrph+OMSphhPCr8j43cBgMe2xmywv1Jehgxc1dEf7VQlGoZXroHMar
t26o5yoN7jeP2COT/qLYVrnZAK/n5U7TmIashrhBF2ySiwtB/1ApcJMMArSAg8Dz90x4wAyPkZcv
62FfZZdiYB3grwpUg5SkVEReiCwxjDA7eT0QQmEW29zZtFftDtmI7kFEMN/J37jrkTzPE29v73QG
ZvPI3Na0Fm4teu7JkjkUyQo6eb0j0gwciTljC84M1NnL2lqOpMcJ8QHMqFOW3CqMI26iN5Mu/MQ9
0LTpdRB405IAe3NlWOvgbbvvF9QHrlDbLr1oXV8RbJtN1wlBzt05jnYmiWzIiElXrckb4OBfx0sm
GTV+Aqc7oiyUKYFwWKZXCaF32wwyRz5N05sEOQGEO6Q7FUkS79ImtzvGy+THJvBXrifMZXV6rzRJ
TZMxLTfpn9YTbn2qis/ryW8e/3M9weVla44l02OlC/itilYMPluWgaHrvTH7UUOzdTKvFdZ7mSvi
t310XwEA0HhlHUAcAZfqvywnLIS/btTC0Q0pXRcL1PdqUa21xlKDsN1krndXg93Qm2oqww7zs+Gh
wxUxNYF8tOgjfboXOb0i0wEAYzaEJ2tqcdF0QpRkwNghW6QGCGQj5LZb9zwIISIS/hQlW5/nTNDE
tp+KmXPDNLPTHBIgNOkms85tgixPG5fw6s5M0uEr0utB4wHIcaOQTedJjTqNKsgQaWTcc+xA9ldC
K/JkbrpmHpID4aPHy2cJYJ/EI96lJJekP8bNSggT9btOWzJnJszPm5c5ywsGEKQ0OXdTaTB2CHiw
0/k3LVDBJDVe7aI9tylqdQqBFJEaLVKDLxnIcedpRaJ5Uen7VEXHaGsNXCdHOxF3/eIDNVdrDEc9
hQ33KK9Qk8DzcFLKyWFkUGdUDEtjDiQpadOdGJPU8cJWL/t6nmIIJxFgJ5FhaSy8ES/XKiaByAz2
yakuZypYoviBMPJIFX9a6ixlgEsmJegBuVnKPLVktEBJomWx6CIBoUIsRF1qiZwAhl4V/Sk/Vq9j
0e6LXqMmOLYsYcR7UHK18YQ8Er+8IBUpN5jSarT36Grqr3F06+gLlvIabwfmIYaBw0XFbNbprlVn
nfkWI7YdJoVoAs0Qib0XXhk15osZZSa8GyS2DsoTpvw0VJdZfzDG+8Z1oRLR76slmxlsnKSzgUNC
YetXpu7BMOAlzmjkRwYp8vBZcGtkWNeoiNwTfX4Hbn06S5Jpv4Ht4OTndhNctdbWl+epeS8b67gh
v4ztLesOXYyTK7nub+K6vUMwFAzmtucJkhdaGpBZd+Forgv9FBT7Vl0O3kUuz6vz4O3Ch/HV2njo
w5bBvccCPywSEtKvlOGI5RvL1Jw0DZsRNLPEaBnWfKQl3D8W8zM3PiohEVJqiizBdlYB/VENO+Gw
IXaKMWFC2B2c0ubJ02b0TeNNvKepHujL0ppXw6zn8//k3uLZHrWNYmJaI2lxYdlzzCXFob8uTCL2
Ltpo6UQ3QOiNYqd0pzEA8PhA74jJQDEX0mMEFdOCiPR8UzL6iLC1Fdneo4cLMmA27jPq62mIsevT
Qvibk/BvSBEcOW360GT7Uv9/P30pJe2+vLCbTWJHF1qvdzMH51HCTEdnNOiq8Z2B5HQ4Zo20dEPn
uS9JpGVo6TAcUexqF7c2ug3znM7VONwXSDfcKv+RmK28/Plaf+c51Q2Y6Fwu3gTwyF9PiqGtuLUO
NnHjMX7J6PGCw1kpLe03n3GJiy67Gv2KGCvTRnvKl4sNRh/Smvx63ybX/DkGM2vcGt0dMahq/VKx
41vmjVBqoCSX+72CLbNYNJEBeCpETdGu6SbnckWgi6xgSRumGsrtWJxmWjEA7SL7ZIneWueFBP81
zo+m59+6JWuADoFNsz/+2B7/UOIrDBB/2ZK/P/7nloxTRaM3QiCHAijE0NhePzW22KpVcjSwQFD/
f2psYUcBvg1EH0KOICLS3PjYlG3s3RY/in+h/scan7nnr5vyl0sXQ59PDWHPcwupGUlKQ5eFFDmE
aNeyu6WvlrP3IVpUydxVrgykC3wBR65dLEr6DXig8/6QdtuQHPZuplXzLL9I3LNRzeVhTulePqMT
cMtpixcDjkB4DK+HnF36XQYJ/BQgxbICoHbToMi+Ca+wo8jVokHjbFOFXqX1vBsfsnjTqBvMzU24
ZujoBgS+E9ChLFt+DTlzNWW5OU8J0oD0vEkbjvmM3IjJFIlgeCvnfqlOy3ypd8vyJak8HR3XrhKf
/oBj/5jtOyYcXcoCmnbmk9KzbHglvEZYFlcu+ieSgyXYEjO8ygNqTkNDZOSdjSh9I4aVAwwjEQ/1
OJ2AtmAj4eAO1q/FMzCQSTZpWPnVK29MCKG1fLZ3/ABD+1DRCFFpiEQ0RjhoxxMnQkgmc4jgFC9N
al1+8DE4ZMLpAE5hSu4Gmpc6M46tTIL1k8VyZsJKwVK5iCFEjuzjIyzrOIewlVAKOR4mT7JDTHFN
Q46kizlUhiaGkIAUMXBytFWU3zT7ozkCC3lX4N4N+niLWee+pcLJoUS6D6OVK1OSSQh59fo3mWjs
O4uTH2y24DF/IM3QZcTdM5HaOO26budms5DQfWfmJmoXVjf1bORNyoJ3PcwWmTsVML10Ed/Z7cwx
V4wRGLebjIqfKTCUHW3VMxJyOZsaCFEgQNdMIO7Se/UmvugxVJ48kwHj3K5OQXxWInlSz5gY+vRD
sJKCgQzquVuLpMPCJYOMMK6FjuvYe6XE7AKxQ9cPHDxWFAGGNCcsK0oWcrMhaOtaYFsyNNtg/GgZ
IiiD0LOWT09mr+4T66w0jANI2u05wnoOyJbgwl7IVwRCgeMxdoB5OevJHO70nr4fMyobfJgTSZsm
NO71kuna8wjJiejH0Vx5svESV2jVVBJ7sbSGRnGtuAvGJQMqFaZu6mX5zFir5iRI3bOW0KYZRDp6
87GrF0m34M1g9K3bmzI5oNZx2TIYqQ9LKVs0QMU9TtIz7ro83cmCMmNsjBePe669KswNT7Fy0okT
0iaCUjfsNGURS6u433gardOTnKwjnVP5pXIBvziXJuphC1AJaMM0rYGVsIFMvDPK3rCnX/SGncmY
8RGCQ5M9yYf3DfNv3T10QlDp1iCg1ThMfKoNfjcWMX9zoPv2+I/dQ6HXzzGRjeOzmoZdRRWcYFlV
xQny60xEITGVeFaDMY0YpXxsHco/smYjwbFVgwvFMfBfznM88jdbB6odMCZsK1wH7avPW4dRjXSh
YPduXGV46hpCyCjCVHx3CsAdVARI5xzqaeqMyr9thGM6UHa1WjzQdw228llh1FYTRjAg8A3DsxHi
fkaEqgDy8RkZ89V8YKIeOs62UBqUW/I2UNX7hAimvDU3umG+oS1QW+/SYzWx7OACDAGe8eClZocq
TBJf4P/p74V/sbLM5Fxzh3XyjSkipCSkFJmeXSjkURoSkuHAoHPupM6MgvrCBlhqJOGrzoy+MVnW
anE2MLuU0hauZq/Ue8HIxzxy0K8j62ypp4EI+5ux2/U6p0vz4CFfM0hk6z1/5moHJyF8GuXuIhIQ
/RCSsYGWRqqWqeUtzJGRemc+p9Ajy/JEdH1irKOQUIDZQJZKNj7Fxm3qb8h6WjaYXlp/0xEuX871
haEuzYhTTwlJuIMVEp7k/Firm5C+SwZ5zMhvXGtV8hZM5OZgEIMALZQnKRWnNO19oPraLrcVlLje
tHgIEV+75xICxay80nyUdBMK/hA6xSS9kqMVry9VJUF/UjwH4imh5ONUBZ90PT5JD0hK43Dd7Ma9
cg8ZYjE0UzwOmFIucqJ1L2jdyaQzjNNmPb6yVGVnYm2djX7H8Lg7iriCgWwHQCKTBilN9Sgl64BW
nEET3ezuWsj4O/+gHgcWxlN2XdYT+0V5GC9TABGDUFEGd+M1wXQmiYITfiRGPHrf7YFm3DWLFvn1
5iX4PZSQ0ZxoR5NNCq2GiajSnLSPiT/r4AGT7svfSD7nAYRhZAv4+ByoInsTEZWh6085HrWlCnM2
rrRbYRuy2oexD8423Tx7ZWxQdYIJfmSzhT3mHvGxXQ/bqppGC32Vx+v45J+UJdhWMRbogPQyGPNw
nD/FD3a7qV9znHY0K2a8lN3ZhKh2VpuDZy7reC7vHDisuTQ3F8MOnYATLVnsbSr9vYYrAwp9N8tv
5GervhkxLBKBKs0rHFMKkQMM87flIVujMxpwCva39PNIJINQohvP/iNjBTEZKO+S54ZAs8zPSECJ
Fm65cfyyRUerTELBmtZEbm3jWiMXZ0F0D99ywNQOH+JxuIB8kycYHMEMSKjiB0GzpiamuSsI1ySC
lbyZEePSkbDkHl9WEOW3vVCOSYKRHbrZmTA5OSWD1kUCXL7TtMHjQf3ArjUZgG1bQLcd4NtI4U7I
j17/3wf+UwbYabDzxvzqJqjieVA8RVV7HqhtchUvlIkDOL9zwX8mYEA1jWEcWFBbf+KojqcTaKii
3pFqB/U4uw1Q8/zNG5pN+hynFfxQ2KHsP0888NNzqPjaofzl8R8bGqFhoK+YyKv/Di8+jkPM8TGL
aNAU/xWP/uxRyv8YMkckR2PQ/+N49nEaYsPF1aIb6o+Qsv+ypTG1/WVLc3Rm2TanNZE89H24PnTD
WNU44TcVnsI8y06h80KQ163G3V1ktwIhYY/Qp1FioTwbaO9r5TBXQYATQYIAe6mCXwRo7aOQEZs3
NBzjYiy6lg88lB4U/lmZxaRkUR03tBQLJZz7vFDLmZe80J7U2cxMeBo2/b+p0RukgSYRWvBo3ZvF
QjlbzJYTzSOMGtsjelRIl7oBnWLNXYLOba93uyS6S/VgY5n+PFA9wkNRxJTC9ckOVA1QpGlHdim6
bxJpQMBrAKlZMfMZPXqL7IYXg6DfHChBbWnRHMYPGC3sDt6F7kN4IVGncbD2psNMit2VgR2gcF5q
lOcOCvVct0hDdXdZE4L2UIZDI4WLMrsFhYMEPFIz3MPwfzwNa1xltTNkcjEkqQR/NUC+RPekacdB
y+j1W18g1QuyzpzxMYXYM3N7/aHVG2uWb4aVdZ9gj61nOiDDBFB6JTyw5CityNE5qevWCtem0mdz
HJ5S4+STPB/WWqUeY89f55K2i4mOGpOCIlt1t7qPGLPi1IWnyGLcg1Nd0cp1DB+nrTloJLW1jWL1
tocwP4wQtvFwVsxHHX18pvrv2cPctd+5Zxm3E4kYToM40VmRxFMe9ZogXhmnUpi7J1V8o8+7EMWe
/hJiR81S8+h33TAhjCe0PLRHDZSj5i7QKhvZf7IMCqFQNn7oFv7a4lpH8KLBKVUFo+5/FNe/rkUI
M74+/udahCRdYfIqcgNFj+Vzxqr9D5IOCCI2ZTT6IpaJn0sRNbRYgxjbKuhgv49LDKFSMjWNYYps
/ideHsKoX9YirpxfrmtiFYaZ97W81mueVe9ApbNCMr0SdXgKoGIg3WvCc8TkMqUjaxYUo1YMKHZb
MkZt8ulAAxg9jrQstQOgJ6c/1GQtYC1GKxqjwKQBSiGbZy9pkK+xZJhu96pRBre5fqw8EJ4uDZ7+
oDLa7ENqhYxN2mIS2sXxyS1BYelwtrHJdU26ysYWrZ/6bIwAx0KnPFbYlnsYuEfoUIuFjO8a1h6N
ZmPREwqQ0Wyx98lj6dQQnzBZVe7WYj3rKMmCqyZ6qjUYudS7o/4QNq+OdeXXB1PFTIMPi3RuDfDB
pDAuakxliCnx1uzHdlH59HgxK62qYNknE+k6v/H7eSdhxhYd/2ASgqgI51TOUjgN6VqYU+vgPFLN
OQ8imQCRaHeHBZy5BElemszBY2+il0/m9pUUz4Il6ybpVum5vo3UxXDfW6y8nH+nLirwTbdza6BQ
9C0mziNSGGLcg2tn653cvT4nympcGd4kfuPnI5ZhgGMc8gVAAA0gnnpvXRvVaQQVrQhQGZuDi8IZ
NP5Ts+ON0B7iW9xm1clbGatiqV7U9i1dfqN+ezXGSWPfFOm0Y8nRSnS1hEjZUK0kGt4IbUj/uRoe
HOehZ62OOv3RA0p2JFDMdwdoAEzYwqIgKXwts2uVlGMVI3VhbwDwwEyJci+I3qyAVjKmLmneJqyE
/ODMWisioUNbdffEmWWRgeplziuJ8qlvilNC8TQ41dxYaMBFzAD8gbo/DFI0Ef+lJ/fKfmmcCa+V
719CELOsrVutAhUDIUa3yp6azwbRVmQKxAsS6ccMIM1F8eyjg1fZeYazh2Ee6oQXZsdeWDbybif8
PjrxXCNmfTTSgXmd6+NrJA6OjcDAUgPetI1N3jhC7KYtX6FgPMD7uo+YeqBISBkMTSMTX7PDxGKe
DOpFK06OFPCcqHgpAwehX8IwMBRTQcllPigzKAQ0VS4Rl7toUMUcMWWg6HWcH0Lwlj7lQZ88IuDI
ORRIze3IrBMWRIwEHfkzY43bdw194o/7EdW2iWoJYWyrtRbzp+HBDsjpVCUsGty1LTLzlIyTnnCZ
oHhUAPrO7GLK9jzFFOESxXtEWVDMx2wnvSjsMO2qOEh3Pt68rDiU2bRnRGgpcA35BAC3h9ZiQt3z
MVio05z0eB+GFj2DsyQN+y4KyX6K9FrXUahtrMO49YEdHyR92s+s43CpSaTCb/1Nmk97xg2sB+10
3uz0oy6qenn+N1fNtIBY/lUcOBqSVdbrPwwRaNr8irv6/vhPOxW2JaTj/1q+2So+qmZFtWgBCdmP
KgZMH1sVvir+joHKFn5/hu4fnSBZQPPBuv7rBP9v6ljK899sVZ+fOhfxuRPkaqHuUTE3Gzg3Uozm
teD2Qy7Kjd1Fu4jhd++LjD/cU+xUg5wZi5JujhVwcjRXLTygrsmvVOwipjjCeXSpB9mjGyHGXhVL
G/HTGl6mmGG/JdwcSibrmBDwc+YQRmLSwQUrHo1KuUM578ZrhKH8o2ge3WGu9We+8uqo/OD55jqK
Fpww6d53oHU8+uM0ZXbpc54J1whhtv6DgXyumXKcHe1nL16nuKeEjXtU+kVu1tNWNvAIkwOYofGN
AsE+isPXfklr1RZ+67FE7WmgMXDC1F9obnWnaOPJRTmoIQlsSfeT46CYJRV+FhsBQS91uGnw5cON
0Rs6NFJgv/L7R9gdA+VfpI47kNhT4jp9U0JtufPZpWQn2tjuIkj6JRsrL0nN5l5jvAHSU3OD49Lw
MYI1DGhNEqpY/NrB3JWJyvLcZPucIFSFhQrvGED45xitFAlCdBYiq5sghaPkJ8XSZP2DWR/bt0Hs
4tTd1ZW8ivKlxhg83A8w1ott0u4ylV9JZvCWiBAZJCQsnBD8KK4R787NtiXBNeUlKiS2W3QIPtbs
WLHuFYrwUK8XYeEbM4J1bEav84LkOnkqbOY3vX07lHQHfC17dem6x4CsVLwfIZWI0EBPS+FCRcqo
wJTyAgsVB1W5y+gfo9nliFRWrbQZcCTWKaPIZzEGkZKw97bayKmMMY53+8kooqObJEfYvApnERWc
1qp6wam7yjDfdLRhdO86krKEnJVknls0ykEKKlgFLD5dGpcHbWBu6JuKDe8JVrvWTeD2DhPkKBFB
0CaJIvjHjGKZgPrNUJ+If5jfpUWwrbs+m9Jg/7uXTGRKssgTpmUtVqg/LZmYNr83Gizk+F8e/7Fk
4oRkhEp/GqjF+7r4c8lEJaXIOAKAoP+MIPmo7oU+ymDdZA6sws/4WDIVbAiYWy0a53Qw6J7/l04D
R5DfLJmfL13MZT/NXRPs/WroWi1CvqmLPn1SwxwQlddI8w5hZcCnFa5xSNdcgjeqFsPKAI1Zxvc+
X/JBa5nOtEq2zKWKOoFcbV+PQKT1p4Jzq9WrF7qAm2rv8yiILMynSvPaoH8hbKyZ1t+Ilh2JWEcB
2DW86xhSxhjfy4H00sJTlXCzKtx0dZ8vke7NJQ0df3ApJzunwQILybeLjOdYZGzag8MzeCkXqkJh
7iK1d6h1gewVSLtMOgQsaWB4AboRJpECzHW5a+TWNMkF6DSkPCJymK5yKI1zh/a4cKua+oaGSOpf
1IiOOm73SZZPCXRS6xtzfPyBRKUS5QUasjlNc2YPrVxMfDgRCpqTiBFmOqcHOcS3tK5Zzhxux2TC
ilqRqUAsbKOp7A8rKsZem1EG+hxVpKksnUpj37SrPln3zK6tcyOK1fRapt3N/A2sMfvWTHSDBtiC
WWTf5jNjR0TfztQWqcgsI9K8gx2addEiL1Zq8GQlK4lJn3Q7CMbTlb5Cb/PQ8j/jun9IBPtbwwdl
zgtvFnnY3tFc6fGZPIeNJhx8731l73qoacIP8FO2pvVaEjiR6QfJQRHCW+uyLSHEnRXP8nDAzzty
QjEm54D8s+NwVbSTCEIEfwYTJEjrsL2WXu0r7zV5LRnh0TkXrAaPNGEwwk/WqX2S7zDEERQsJfND
GkzjYNrP0w0DBMgQ7tHdBvmkN8m6ntgLF78Y5lQUKEAtKhIYbbZdhiQMrKOkWg2dPOMFxeK5jHj2
irtrrEfoynW2PxIygmhdGCsrAZO9tB+ZJs0jJjcywYVee8sUBApvS81gQUhegoT3lF1Jqdpy9NqB
Y8aWCLl1T5oofPEHtZ5GzzaGU0AwK0RoiH7HffQsosOY4KxDWBi9f/Q1KM+Pg4v9UOO0ZtHlc7ZY
WNaJFp8HckAEEtNvqZxXA2V7P80Wmxgd7qxnYl8dc3nJ1kGzfdrUEYjXfhYBIqmsZbwaaXypwaym
cZjOuXC7v+gB8crKcBlj+MDq2C2ShcZxPZtybiinfL5IwPDj2UgAa0lGG2Ql75BxgxRI2HIOabFh
sbmVq7DUjgVCH4fPbyOHE5C94HXh4g44CTwUhYzHLhTG4emwyuXuQkPsL984ryFZd35wytUjK4Yz
4VMSoljgFQFmnGSXHUbZnBNl7+5KOpkK8HPQQWRtq3wOeSWDs36ilQush36/AxIZYWXJJOySWUvB
LeXeauOaZoJ6xqA6+pg8zxliJj+FPQ9KQ+4v6LW+GNzBjlrv04QJfDMsbdASyhC280bgFOESB/3B
gVKsQSvOqGF8CptKbtYqR1ON7JJ3NRSLpAYBhENXzDYMnzenP5HOXajICB1Al7mYM+JkK7Blrfzq
o0FUEWvOc29lWwsWGRa9EJhNaFNObTQbn62zjGx6HJzbmYVz9rcvLIjNf/VejI/JUNlRsZU5oh31
x73YYrP+2vQn3+Hr4z/2YtOBCkHTjN2TUwyP/NiLxTb908rwboH42Is5tbB70/UHU/EtfpYgExyI
NqUkPxbG3H8w94k+2meXA3pqpgtQfxFjAbv4Psb2uGMrtaCk9ZlP9ukZzLlDAqHrpGtwSp9epd9p
Fnmqv/4yOodUGeTDvLczP2/7cdKbmVYojAiZcDNDJqFu6Wgh6ikVoMGjMCFp9Uq/IaawPKXa0m7v
TP+pbSgoew3I4Cv073r/54tCFPCbq8LcxTHRoanJhOVrMdKqtVXWBdkc+Q7QOjX0q1uES8NdlEFJ
7s6sPPvWfhyJTF3D7UlonVFdm+NlZ1xKxioyJhjJB+sQkTD+6rOAVcyJw3Ta4EyowFfBwUDgPFkk
5Q5RYyfD9zGvVVJ/Wj2Ys5TaGl6tCT4J1vgcdeuFStdwgBiabJNnnRgwFZ/TyF4yps8NadQs/6HP
ZAOBM6uvUd9gD9k6j/G2rC9H8HRteuOQIZTBUzDk/kTG0d6gEgjSa04genxddKTH46zr+K+yny20
tX79zF5LHx9ZN/+uq8h8bFYlA42mbLYeyUQpmixgAMlWA0Ff4QNBYHrmiLeNcVpZEwNI6DDeB/JS
2MxGhKi+lC5y1sMI1LAJIh+PTAgey16ZxQUieE/fhB7HqKmu1utRvwKAuoaMOilJ6sSecccp6Z1+
c0liZrCXHREih1ekwSnT3RGGPPMY0mgUjS1FTEOcQgailAR6TjJx5dyw72xCjG8D2+VYHg0wSCGJ
D+REWEyi/t5lDvIMrRIGfAw2qebFhO8Py5wKvPvrMvebx/9c5hDlYL9SEeqoOu0WmS7Jz2XO/ke4
h7nnxcDhi9QTzxbzAnHj4Y2Qf4Bx/h1u8i1D1lW+he2SJeO/HTmMXziX4tI1wI+MdTF0/Bg4fDpy
KITqBQLuvxmCS+iwBVUijUMmeXqyCi7RiowrsnZdugJRuQ1nTrtxkLSl+KgaAtCUPSoYl7gnn/Ms
1TbGgRjVmjKvSJOi9i6hR+ACQ4Ev5pZyTVZx0ZL1tO5HUS4neBgNTAzaXNdpy3jjonVJKUGIopO7
k8czCwZVmZEiQE4NwV/vP50+MP9XHdx9ZgWL2iaFfqQlwQKKZDo9MmjFA/EUMzgltGxaOwo5FHMF
vPE44OSYBALev+zNGcs+LecpPWwmBHU2Y+BnZHQ3IFYdzO4SKto77pNvIleIj8WGpGNviwcUoGB+
YUhbe52iKuWEpF3TIwWl1mXwYqkbCMNlEDj1n8v/4+68lhu3tnb7QhunkMMticAgZooKNyhFZBA5
Pf0ZaP+9HWu7fOty2WVbLbZaItaa84s5GdE0ta7voxcQjLUoXPVNEGpXzB1JXYp57EUdcg1SDymM
pOQXKNasOFVaCgAXBt0e0d1rgu28sbBBUfOMGKbaNevCLR+Dxwh+o1+S8guDISe3e2sj+gG7pduN
0xdl1Wx3FpfD/ejnByHzkmlvyg+5vDEIdPuZMTF5DK58EyQKhAgHfCb6usQ7RpXwwbzgh3luKzuT
bSSfySogum5ctoOb5tUia0+W3ILo29kzhYxgXL5jTbvCf8rzbY1CqkFy/6H2l56dS3VS4RjJdinb
BlIXcym8GvhD5sDkrTYu93ciPR66fXuU/cV0C5WNrn2Gpp18Wt9G7rTNGp1Q28AOuQO3cGjrDRl+
SbqsUJDgJaOpCZ1LZo90qOWeAVIopEvxoJXv2f1KOAqSF0xxw5uJRGcvLatvkY2t1ZY4rhcwJSMA
jVZv2/vZ15Z3sT6DpTHzJqhi2nlRIpKoUpjYoUXmekz+E/gQenn26/BrCEPKb2G9L4OPe0LJo13z
VMjWeRKdZhQffDiPOLdl6pZMovZJSEmlXc02NjNppAcfzXdmf725mAU5z/yZXscL5RWIanuzcfTA
k24Q+dln0pFIwmIPJIkQwIKOFkpS4CrjYiVf+Rh9Fqyiaqj59uy1mStOMh7lpYqFiqdpeBQEZ9gb
b9QwRx8FUQDZaQqWsHhc7oZ6CnV6MW2SukflLf8q1EsnI9C9ylvpEcc8Aq1Cc9Ob33hwYnAHyBj4
ftT+WudKCu1KKZ0aq2bXLhUkbBilE7ccYherdBnwZ3hsCOg3Hu/Fie/rYG0TyTboHGXEHh1y9sl5
Ky+yNTzEOgXU1ES+8Z0mP78DFSDJTdCXVe/EKjt6YiMynuCgTkJCpY/8rkWb/FSQ07cLhw3SWHKR
7lnqacYTQgPuv0XGO/O+SD+leseZI9PaTSpR/2oodCtR3j048kYsiP9YdUjK+bUduQQYs8N4n9Mt
HiMhMisPI4gtjaknCts4IuaGd71csn4W69aAtkrmdqItqVZN4FZnMgXoa01aIpWhrYZPKT939wxD
E1MEQpAbmjsd02a9VNKtka4U7RpqpwLCZVYLZ/I+zW2rmhmxgYRPkn2o7AGn0GnII4Vlxj7Y218Q
f90rx4/d5qTcDUrofRpnKxpc3cHQj770klMcM/rUlwtvWLzCcIaHj3HezDmac3a9V5jfoUhGCqxx
sxliCrxZ3oYtCf+Y9dtr85zS05QX+yhb1uMTmZAR+e5YAZjfpFv7nLbNQjDERaR/ddGy2ks8O7HB
44C0vxPNcCsrt2rkaCqtdctQlZGFVH76XwQgj5ZddWsptmkMVOia4nGJghc9mEjmK19lRVnMc4zQ
56e656jUu+IdomtAsC1wNP5755R5K5F0Lv+5vcPSNPDD/zGnMFMwbfxxHfvD5/+cU5g4CO1QsE4B
QP4QN/wcU/CPY/icBcW/lzxoIlotcFRSA39pVPkpvwIUpU7SmqeUH/71f7CGKfpfpGkwJSGkFjWs
FNQO/n4L4W1pjrT/0hDoY8Sk/jgYV2783GFb0vIP0vdt8626n0II07Rda8OxkD4b6uADuUZaBeGv
jSsMJEfFFXBHhER1D8vqJabMRNvMotF99rX2kbD3O0DJ7r154n/m7+Yna4L8IhMKe7T8ZdW5o3Dm
HpdKrym9evBGlo/8nA3bkIx4u/5E0rmJ1kg4ed8bTovRIbgMVGPBtBuXObR4IUuupqxIRQVxUGkl
J6kBd6RP8NlchWZyqNZIMlyD6hOet6U/K8oCa6+McO+xwJm5C+hjVidb83ezuQbqWPC0wU2iS5Rt
5elNMD9L+TCQxHFHk0Vxs5oTwwtzNrjDZ7bScTpkh6g69zViC5yQdlrbCvVoA/lgK9jc2Q9mtwxt
cDlmSrBst5FH2R18ZGJp/JzhoZiPIe4a5CI6gC8gLXVUTU9b4wLc1V/3u6Czdaz0JOFzhnJaItmk
QnBMX8o5qhXWBWCLnjqockIS7+lS1nGsPnCs2+QD9HN+BZ7Z2RbHFQnbvSCgddQ4sWkLUCN6rW2+
kHkbIxQ+qGUaqJaScqpoWRFXpDIZmEf5RhbIag0EGHw1mEIWo7otuRhLztegfO8pYSD5E7nAZRRp
KlmySQqxv1YQS7QWUeYF4YiEqZIB4und1pzt++aZ6lJon32YljSfPqo+tpNmmVYPc+5c9kGUY5ID
1yZLgocr1tyAddf4isfVgK+ftH5t4ZOC2p6IdB2w9GQ4R1I7N/lNd4GxKy8xFeEs1ZXhtqCircS7
DwXyZnCyF41CP1M+A2hFiRsYb48Ag2r4IAAl09ZzQFqGuMHWO3FNqNpFmq71cKS3OKRZRV5GgQ3l
qEynlCWcNsZuWQSuKh079WpSXpi51eTkyVoOEJw/Yy8Zjoa8hDMLJA+utvRJcoQKrfAgVozQpd3m
e511vduKniQ9RaEruEOI1QnlNKU33VFHmyYvvscLLWjxuNa616ipF/TaCOum5uky18WKkN3JI4/x
EK2A4Eu+617+ohNc8jrSekOCyiohMRLAG2ZPVZ6zeCZD+m4Akwcxpa8AeR2Fx5mFr5SK5QPf4jS8
6cQ18CI9v/2//HrgrESgRrAGaSB/cz3M5/mfrofff/6v1wMZOujtuCN+OdT/u8VycYCQ6RpdXuL/
XQS/BevmT0D+oBtzvuvviDMNdZ1IfNCPV/xHSVyQbX+FVaGdlbCwcPnMMovfImhBanSCP6S0t7ZP
TXUYhvcRcVMmXlV2Uble4NSfg6AHpl1/YwEqaUzUKmYoMuZiw5Ex3xHJTpA7eDlJUXTf0bqS3UGB
SP90cCnDdA3EgwvrPKCaz4RwdwTchFscso31ITvDA6GESuoCvSQ4DClSRwL0EIx2/pE/h40n0Lc6
66n8xWCsrMDh+e+sHTydmK26A9opfJVLnVGV2yVYquQBvEPhjNn+Xp3nqCGuOzPbVy+1DFdzmUhM
EeyhBB+nQVN6EkviTzOyjp96osCHjPMBX1eDWaZDKhiTxSiRCcqiPPOAiHsTlMLkS1K5sqDwrrvT
Ur7yb3yfah4pznTyUuIYVqfD5mBBPL6lPtSJJ/DMdvmVnP4Uuf1cQwiiNTKejvdTXVAw8zH0sTcY
bk1SYGNNGOAdjCl0svpXfTgpzbYt3ApVArb8nXJfh+wb+aLGSebK6kJmqG9JMiIR9SGb8UOc8a1F
9MvGT/cQkXwwyY5J86nmT1k4L71oK8KtKH1quPVpO0Tga4CY+oSM+sa3ghaRC/KbPwA/qeI11V+y
7OUjClTMzc6Uf96Jj/YsMXGt4r0EQIyotJ5YGRIAMuSMtfQgZw+Z/qCr77L8MQezCOZx8CKXHJWR
A1xZSR4BMNArXjO8Z+2aeLWi+7hbn1m5JmhcBZBItKXc0YuDqqQ+sqixscuQmcg9oKoAI3ppYdIk
0wIQ4BMkxELOr3MvZQ0xGkeXtHIzRJugluy14q7S+VTlq6F6mInA8FEUJwSXMykgBImWBMF36K3R
KEZ8QmFbzBask9Mu3+EJ4adv5WeVr1py7ZyJJDYuXEw9vZ/CmUuc9NNwO/Cz3FQPsLKwsQ7hG62+
ra4Tw05FWiYLT0l363oQzmXnkpFoHJnhpRdMnMZn9j4AnD617xHXYLdj4F+lX+ae/6lqm65J6eQl
rqf5HrXNYH3pBSjDZFfWV5Vt/LG0NZZM4Tus8MdEi/YTPqoIPpL28z9dlavZVCfdRqHpy//gDhfn
Dtr84z+aPI08WBHAOZJGal5D4aTSmpRfGXlceuRgJ0lT32o61Qirdil7/aZTHcQ+Yn7l6v/ln+YK
NUd+f0Jf9G++OiygfoLcCHcRSdz+31fHrHj449Xxp8//eXUgm1ZAOS0SrdCX/eCQfq4WBDxyZfBR
nbCZ39cyinxI5Q4T+bI0shp/I7rgQyJHPZ8h/nPHojoTTX9gX/jSEWezyVDGov+R6hm0uvPvpVVt
+oGNmrWYmoMCmxhWqqSmr8AeGOwiIMw72B5tziVR18UiLy95CBwg8tgJ9qgIGwuQ4crRge8xoNSq
QSBhqd0HIrZNQGKU3hcohNEh+M30NmIQ1xGHNo30EMRgkwb3w4DLukHDMd9Z5CX11Kf6lWp39Hv3
GL3v2eePaCWGTxFmlv6GPD9X/C4K9m4JP+7Af+dYqObfvYcRlZlEc5G+SSh4SnVjyoUwbwjIX+Pp
PGXorytnpGW6KSiFksQlxR86VH0jfpXcalinAepU3QlMGw4U9YkxHJml/bH7LsmwsRaQ2nfMfZ6a
MTAuC4POkDURAGH5jK/TnZ1VBuTsrEdFEDIJ9GktuDN4wgn7RpacmcoqhgopSU4u0jcL4hkUeBVy
1JshfbyITQrx1mTxblaqk6tsK5hA0a5IdfkQWT3wCWyReLEAKejQ1YzWFqUnVVAJPG4vAbfUaLYD
DYfSUqm9NCBPGe+ZoO/pR9/0CIixsD+Iz/V6xM4JlpXemuoBPcR0E30X9ifCtafzEXOJMn0kJu9q
bMy+3UG3PEybCIS0fo5weGALo2e951w99q3xOHtG+DMG1d40ySJXDkl+U1RyfeZ9q9GcSlmL9FDi
zJmTi2mHpc+6poxyprI6ftxzGTKhWoiHJzt971kXyjJbFtsccwvkuBFdQgyrAkmR8sLwtF3B5Ast
uUkC6bFFwN0n93UxRxaG/TvFiJdEI4/BIidpuIyD3Vw7VItN5CT3p4AvItk2FAKSbitwpA6IZPqr
VG8xWWK1ScGPMrrrZALUqOID+/WX4OR0N3+TOEkbMDE2tC+g3qvUh2HcSgNiG7SQoc/ih8Dd/KjL
r/qFOjVLQZDjIypQNiZtLz09EAbXM4duqbt36t6orNHpdCE3SMDxYkDYW1RiIzuOiG3UpbInuhC8
lFBzeTU2NgFMd9NpS3AxLL6L6si0pcwJi1BlMnImteweC0qnM3btUCRJOHZ1tFAYlPJZjKlyl9c9
G85ANJrOCHVv1y09FYq6SZA2EFGGGG9K0Z0QYSCuU+Y/4nooqi5IBE7HNQMDuPp2voYIr5z4JX57
4RrCLmC9T5V1VWXxNCfeqwyhsy5o4AcFxzlyYWLh2c7D2VxjfscZofJjl6AvqrmorUK5P4XmV1PG
z3UdbEhXtykQ5xVC9sKC90HHvydIHDUGz8BsFqrYHyTYvDStmXdHO2LAE1VOn55s5OyT9TDfQVWW
QOM0hlL02dCc8wyEmoOYCmc53c1PJU+w2rpqctKqnPh4aFVaTCE5DSZhcTuwFgve8BJaMlFFhzs7
om7Zw+Dx3UAtESmOYKKEBMB4TcNVmwJzKu9JQoUfahh1IWGGEgZPlZZo+h+LU92SYcPYIDjpvKO2
4VYnDWSXp/M/60PQXEO1hYqhZP5s4vEyu/3UmG4MolxPl7KpbQBCtB33w2iWvwTI/itNUNxXMzkv
QgIaJoHGf0NaynO522+3vb/4/J9XtgXHiMUIDz/qjF/SlX9e2daMExK8rEn8Ci7hX6XlCnymqaAj
4DqVyUOeK0J+kpZ8iJ0U19R/Z4B/AgrOQZe/u7J/fOm8GGsuJKg0e1F/u+7hXRh7fypLtLM0eEsw
BQuaKqnoATYx30ht6/UXq730u/Qj4/RFjHd3aq9bTcO7ComfghIEu8QR1Q2InF0iSQ/LwVFee2Ed
ZtNKbl+kOxlfBP5vhRTY7IE7FyNTeC1qz0QaV/FyKNbmINhGy47yqK4a86vSlJPAUkItB0A/lz3G
SrEgiS0EAkmMeicnJOUL9tRRcUTXKRiMnffrnK2P0drnCA9d+KGi3qBJt0RwfKehzhGrUl+T0h99
5EXLprOSrX2h3gRc25wwr7l2rCg1jk/J+4glh/Kz63QoyA45E1dePuX42r/0PX9q42ocswMNk2jm
VQEFX7I38s4LxMpmwftkfzWP3ASomU0VEzsBLes021n6q8jJ1MNzMvz0SbucjGkzkHqjpMSH9dmy
/Motd6o7l1Tu5bshH80IxWdI3uMHnaIshGgIEbSIxr7MttP1oDSnqn/2tevhTvkYsvss+U4yR+m3
TbMxSgR91Cc+RVpvJ+OhIkpX3JrNrZWcArhPe2l8w07v7tB2i7oZUJTNXs5IwZ3PVRLQl5qJlbzA
4BVzteWXWpTf6Y+MeuR7oKiqcsoKmkcGgwVHGlbwOGkIrWUWhNnXOJHIYMkZ2ygJwOx5kcw7mo6h
RfpIuRfSflK+v8myWIHRtVG7L9CycdFeic+hRXY1ivJzT54bh28dvZPNTBzmYJFPY3NIGreEijZq
Hu5+tVXC1y6HIbwIlNnNoXMxyh6HJpNO308st7gYuAgb0emGBSUmwazP5dvcIY9PNYhwK9yEZFfo
jH49eZslSvwROT/yeDO4xcorVKQO425ahNhIGPx4MELzqa1fDPSVHdeSAaIhEowvXhUkftl95/fM
tvIHuOg8m2VwtF5MRkR5ar8t1QmtR5Q1iQRaLV8z6tYYF2gEQPxH+hNZpEjx9FUW0/DkKdxmBteU
tSppXpjMnZK+EAvV3XcqYsM7UKw5HJTsJYTWhKTOCOmhuWGPee+HoBhzdVBcZEaAmt9RjOhjxQ6h
P5JdHJMIRLGGsLCUy/TZxs9MJB/6Y39/Qv0yfRbSJedJlICaAzQ6SJsLnBvYs9qn+WYU3xJajwnQ
3qZ9/97LylqPQq+J8r1woeKqvY7yWrplV0M43uu1XK99kBit+MqgXW8+o6eiVM+mfjPF5CIwEWP9
HST5Goqe9VVYwfPsDfab9jV7iZ5pU8RGd61Z+sGKIFxo+nttkexMUJPDi8RSLyFzVu7aTgbo/o+s
Sh2SaY0TDUg2ul8ac1e1C5luM9XVAWV0WOp7Jzim/HEEgf83L6rIaQg609H6EYE25yr/Twps7iP4
7a03U2h/+Pyftx7KmjkDhyIbFuHfW39nDgwAk7Xzh5/q90QYwKfC/zeh236RSP5KhNFPZaLtMVSs
AzB3/0SRaP2lHo/7E3Ej4fb80X9/6UlAHSxvNUxY8cIpVdXrTgPbdOt0FaeEmZykzE3QLfCekVfq
dFInL2aVgAUQNzpnyXCUpyuaiqpeUFG4s+422gVqBE2UKjzH7H97pK9vxD8aBCXOVAZkr3JKkCsM
cF3Ca7FBLwCII31Wj+UnaZjRkRAXPFjpMqHGk3SvESeBusAMKCV2jZb+tUQ4MZuTEK/FUGUL8QkS
m+bYLlzCKsvvI/29jvQdQAR8FYymuaecYRuk14FL78CjI33Gp4GycOKtmgV5hsvSADyVlEUb/40K
868gZJLzzDlVCYGpAQLy25niV5iJQ9DQWW1pr+w+4v7hN2/AvxB7Esr9h+Flfgci7mKKYm5D+zXj
Eb9RXI3ihCA57lti254zSn1g7ywCKj9L8kwEVcLESzqKQBCJ20/DwVrJqVMlsrNtxBu8ePpVstxJ
CMExpYXSA5cVpAsdRNWiwCwwnPNn4vNu3VXGLUFYQMPNP3sr8DjRqEx3cne5TaBrRA4spotMswzI
gVEor0VubCzkBKgFade7gEUv+/6A9YJQPuSPNU1VlHRDs4oZbE9DCT2hsnvL/MRsEQx0QrppeGyV
Xdt8gsAL8jks19I1r3GPnAYiDOKElKAerI36pJ3PnaRxpGlqTGQNRhZIR0gezOjyWuPmZXIqxWVW
DA5ODPphK9YyWfEarhbLNTCnKP76jnq0O/bNjT/p3XAt43sukiXIR1nKmrAgaMIN1ilJDntA1fsU
YGpBrU/BYTLzpsWDQXQv7umKJtSmrzcTERcjhLHJ/jGpb3EXHaxolZHSo2kFRvZj3W0JOl9kw94E
hGjyDYbhBW7jJTHigBZexYvMCpwURVdDS3XPDSpRh4pgY54VpacGPSYvia1OFF0q5Vkvk2fR3N0V
SjkZsYTTQHw42MO7gt6FhFZPYzQMMBfu5FV7MGDGehRIO9S2BR6AaYUMJx6XMzlqkbz9aL2ptS1s
SAvCe540TschwZLF07OR7aL9QICURNvAMwj4I2gJIqMU1mPkkXaOa4LKAGXcZdo7wAaik75dZBXo
dLVhtFIMN4HV1pYalIkOdeJDobTrHjqlZQkUJmajxR2rDt/pgeGiH9614DCFT2n7ySQyE8WY8HAT
GFjkmAywv2d9ZQtEqgAAgwMbBePL16RtDLpKOWJ68GIBi/5zPCyDwq6AYyZs2PFxbIZVSEEPeumj
kqn7u/SpDscIMJ13Znk/Ta+mYGPb5hkGKoieaR2ikCFwcqzpuMMZe3YGgEkW3krD24jNctTXJuCx
PE+dsfYsZUcLAykbtgqq478i5kIeN6yUGMFX8A2ixSKLK4g4IVu7ewQM64zcxIsxkrFUG7x9sC6l
OAl490p2JMcLQumz7MRPtyuWTfpt4dk6Ca9p9yY+M2xsun2+GXZBhWlFrjZzu5YEClDhyRBJeCGa
1Zuf+fwWC3Pe2D7omnVZ2U1x7HpQGOP+Lk2H0UDBkL4aDWpicRmBJaok9hbbdtym1U2rodPrdz9+
1acjSFl7rWgkScZhXdNbZu4SgoIX1uyTHPDjaOmsTOwCcDv8oidpDsyWpIX2pfdudYrKFTQ+/Pwc
Mig79O6Fr5z0uDdoXl1ELz0T9DKFpmmfcO7iTHMmsyTyLEcVCm/mTJptrXSnZfqGz0dXRq7TGz7y
fpaCLlsWIopiyXWiXcBmYZEW6MLDjKBgR7hIR2ErXItH1px0Dq+alUs1gki0zJoz4usRHGC66IkB
ccJif25OLCLNDw0YcVdvGdbV0s1u6m0Epwps+QY4hi78g9enMwcVx635AFob2qW1QtuEf58RV37D
v4YAVIQdRxG6bPchxqjXlFkc92i7EEJbq5Aevg6je0+eQ2Uv7wUgT796KhsmzV3WbLP+o0xFt5Q+
meZGD2taWq7vwE9YezgMmyjZlbwpy3ALKXEv1Z1pOT86VfpT1QSXAoFeoXUfUHUR1qyJ7+6sdgG9
m1vSssu/exgkjwmLBkGDuvg3EAjOT4CEPw6Df/j8X4dBrPUqPaNESeMzmRnnnxAIVlGCXPCZEMP4
f86VXxlvqAoNf/0viu55Tvx1GMRsbyomHANRjJj6/8kwCMDzF1PEb750aZ4yfjNF6GKdWPQwtRsF
gBrBTX8KVcHuiDsqxRv+t8dRBD4kBhCp6pJGv5dom5TbtiObtFsMvjfU5KtKoddFNL9AnrZr8roP
cv6DNcbaprFFlS5LIk7FLYxqcxw4kOC+Act1YvhQS2/uLs2YpKEciq+cJwg/5t7/ItSdWxljO1os
rXJuLJQgM1XrSP66g9yFDlHgE7OXVPFITE+TzB7q0Jt/O42o19KNZHY3MT8mPano28T3XZpAkQOG
pE1U6I9dn3CtzMYcEmxJwKBfKioISXKbI91yqJqUuZc94UEZfAWSAQHUc2jcQus8V/4QmzQwOyWL
SzFeA424wPu65mIkkDabNkoz2T4Nog32inDRsViPZBSqbr0JvnsA6L55vKWck1F2EP3JKeAx9McM
kiJ8qqaXWU4AFNszgCBd1fQl2EvVn4yXUT1kFJG21OWB826iM3rUvnJrRxJvEZ/sFOZKRsLtn0xs
IgVUcIxyvYK+T9igdWicbA7quQcGZv65mvm+b0gS6fOB+9d8ktKXicElT4aNzOWr4ZfJDrVxoZXD
CXJIHZHGPb8mRUW1omIj8jUSM8ubpvOXSceJ12nlY8fPJJZIblWazwGg6/7UyIe+2SX5Y5me8UPy
L5P/PFrVTuF+EbNjKyL2ZG4pouqSQTsZU0k5+XAQcvSpFfPilOihO+0ruk6pQhKkXPVqNDxwvFt6
rUomMsuMXkK0f7YyHDOKmqRKhHhPwYRGJqRe36E976Td6HsCPfOT6RnhJS68uL5FSfYiiauAnnMj
8h0NHbdpnEMAJvOB0KGFYThAJqi/RMoeJydtz0HmDjiCiUu0buwx8fDSeYAQZAM/pLk34nQwP4oz
N1s4LC0O8Ptkoyou5i8udWQq42fmILu3b11ajYuA3hhz2Pr6m4L+oWHCMOLvJv+QFMyvwiLvtnPM
fJDf0DH0zN78h1I8o3L/xQQqkiRaj9IVAzI/Zd5OJeFxPmoKFVoAmoIVP5ZX8kCJAZtSdTah8gcw
FT8xDwMmngBiIwDvyRgEsw8Bk1ZSzEijJBDEa+jfGhW9tY2vCg0FgzcWSgQtm5k8MCitRcKvbhED
siT65hH3OIjpWLpz7gQoJvLwCA05pZzHFyLSZm9V3G11xGSoFUZ0+DmclFpttMFElW6tmlMLgs93
WET4VtnEiNYf+vOQ0vHpBZ967UwI+DJHDc4lKJnkNipBodz8oJA8SjFeKBhB7lycZQWIFFTM5BKx
EHMuJJtgbbWMm+auf1HO8E9S5Kr9ukSWWHoW7Cwq89ARynek9hmjGrJrEp9CoEN+03zQ2DpWk/6c
6OdWc1JreW+d9liJ+D9XOeW0EfEbtbFAEY9grcV/y+SlB8F5/jsnIzp1gRwjInOuoMitao+fFNAz
DKBaMbCHdd5gLuSal1nqhPfFHjuT8IqqvyV3s3aNcTE+6yRQaO/Ga7Yu9q32mFc0jruCvsCHbXDq
0k66vF960ZUGDxklrKqaOblko2bk4dHWjUCElXtXHwnQ1H3IQtK3NcrMiKxNrlrJ+9DjzdwfMEkI
CW2pZwXXALXFySr29/Jz8DlIB4xo9MaL3XPYnSsMjSuUfopKVZL1rcFwJbPmfS106/6BlNXufYAE
WwyxZwlEGS3zx/zRv9sWowgwsNY5jfGQ7pr+ChNUkkzuaxwos6r9rLffmfwoEEq4NAOnwZojoRn0
GIQfmP2kBDIJCszHpH5fhso2fS0Sp323eNHYmV4m3luvMYQSaYiMsIUbf0jv/T7gIT7n30/+sfZG
lKrCskwcq6ATYWFkO94yQbMtWEQXZX0ptKdReazVN5ErT5Yf5QF/jHVNZsYvuZbSmTRzWDIElB29
TeCWT+mpau3ovm41LyQywSS9fK2DliYfYvSSa3szQU7JCTF9qOnpjhdEMOMnNRuP8tOY+MeQV6vV
NSF+eQlbdinbo8qrKzF2mUR3SLkvu++M6N/aZ6IPVuAqhJn4S73eG+l59GIA4E+S2umX6oATj2G3
6pgzxe4zph+wp3bNsx4o5SCXZQGRRqqrhRGeNUBbSvLeWmWyuFC4SZagokjq41fSWYGUlWeVd+vC
v0VMqDv1XKA2fsd8kI+etZbCT2jAstj0ky2SQHk/p9h+5PGBFaLrHKpPA9KQuekWRrCiTEp4SEiV
fKFiKqqpo8AGkr8pR+0qGsvxDA6D+GjL3xLh6CqtOcwAK1EEzPcwGBA/ZW204mQNbsx2RjFIQSTz
Qbjc5H1UUQK+CDInyVcWylLKxEO3aux+eNB53Se/I16ueoLlZ81dRodyIpFhyYncUeuhLsg9LrIP
E8Hp9MUDoL+DM7dg6y0xFeEGrjM4FNLi3nL0M1nDpS7+oyVtH9UdrQZhtQ1nuehC5ceCG4iYYaBn
WzFTx1gnB21iT+Mc+xdzixQ/YQqEVYTFI9/kbzJYiEz902D9p8//OVhTYqcBYUIfkoYFuchn/hys
LfpeiWDBJUlA1S9eyZ+Dtfj/sE4Cyv7Xb/DrYI0ciFRvHOE0vvzSb/UPuEUg3T8N1qYKm0rjB/4G
5U/wHMFDQiIMA1Wqo3jcyo9VXjJ64V7q9YdY7bdd6MB5sInqA6PZLV6HR8P0caZ5cvOmDXv/lWoH
DDooSeNjdrvLdEAxlRJJVCPRbFSk4SFtT/pR551IiniFXG9TG/vgNsYrv9C9sFW2/qMx7GOk/wrd
dJWLis0iwigZ0y1nQrqm/kIUXEVAUmK++nN7JWhVMInHuTC9ka1vEXED5eOLQbwV9BsTeRyZh3RM
XC64+rFUe6esHu5oRhcq2KBOD86Yic9jDbOCRQwlgSK+au1lllziCSQ8BL3RVL6GIW1EVcwDBMNJ
Boek2/gIKa20Zh+lix+Zu4f8cEruG39ZSq58FV61VzIGuatVTG0Lfi0fLzKPwSWGyAuRAoD22Kmb
Elu1CJDxDUuRGC/+CSTG6VaSa2eX0sOI45vw1ffuSKFp9868Rm46ohgfPUDl8GWEyUbKPDIY+Rpg
+wRuef6FagdAmRaTKa61ndg5vAghjUz4fDUKtYI51kBmBcIwOPvoBJpxTKRQB+SrWCOv4gv9207j
ZI2jbbBlOiXpj+YRW2fiicduQ8eIPbz1697WvPiWfw+b8aA/FFvrnHn42pxwCXDkyRfiVIaNsgs8
0+bH7UWb3pOdchnsihWhYDthJzwq3ui2trpgdF1xH2Dd86/VFv2+19vmc3U2+PiwmU7FCkpRWCS7
wgnPw3c4LYdbsScfZ5Es1ZdaWKjrxEvdYd16ETZWbZ+v5ANWO4x7gkeQpxc/hl/9Vl1BJfOCrWuS
cXCRTmST359b5CDkDeV7sGffoD3YSzPPQgvzwwspKqR9zD9BIKjCZNihBJtgsx41W0rHrQPW6gqe
+tyW13bYghy1OlVbloIO+B6BA5l3p9QIFEPUFU0MMXW7Cnrh2BrjA1NvJR/8wfaF/YRMmrmd8GSi
tgg9n5YxJIW61BnUU3kBvxvpaH9pvFqC1pRMn6Etjnh736YPbhJgIzpf7toWEAkDIKJWNN1+tBKw
qKDBZt7o2BdrqmfBmTua34lZ5DLiKcMYAkvBRFR+Kx+IBdkuvaJEwCtyV50b/yBE1MVmiR3Vrn8K
zvHxvp8epAflwYye9XSdre6bUqcb/AXfmw7PbLLCLbWtXi7kt+FqENmZITwoN91xslun/JZcNm6e
ZyzUfrXQM1v/HolessjYPOpICKQQHPTQDupbZXgtTyWxUGdaN61mBeYd/Wh3McTtcZY0CXhEUBBb
uzTZ6PqKNH4ipQ0OAZS1tAyUnnaOo+WcfhIvR98uegfBF4opQmZCDgHGYQKeJU+iFGpc49rkZ5sR
Wod5pWUe2Eyaa0zYiFVyId/vwo5iKRESSJj28v071MxzUlLs/gxRj5dEchoGZCZCVIHIzsk4TebH
jsRP3kjwTrM7ebgwPvN/Qg6XZxkd4/1oZA68v1W5vepQdsevZf/pUU4vStJaPf1ev2GOxju5IiCb
gjOC4Dq0w5hLJ1Ulew419b6JixVWRFDlgdMB728NasDPcFIqp0rHfd0/pn2MpzhayePCDKaNcKhz
T2YCrDGzSvGjBpXV8+FYIyXo/jWZs3+Rt+CXPxR2WRz9wTqgWFPnkYzESzYOXfbdDnTjLpcOcHos
z+hkwCzbku7HWnX3X9MY0YDdoc4GdSbZg+9H9WwgCeO04WfELsORyFRqUJvWLfQDgbO0icr8XQkn
XbHeQvB16dk85Q8N4krTCWNbcBtX3CR7fs21uebHlL+ah2RflhTlLXgjCR/JuVmHZg2ACAKPuUZz
CWLlXaaby/iKoH///7k7rx3JzTRN38seDwV6s8CcBBkMbzIyI02cEGnpvefV78NqVXdOSauBTgW0
0F1dyqow5M/ve+342Dw05+4kPFlvMRjPAVXDOTv3kEgaGlNq5TjrIRpwQVeL6KF8DT4IrUDsSl1G
tS/22b7f9pRA4+nS2XWpQ+akIQvo1TRTO29ye/zSnsPLsA8JEmBAm9sCYJNs7ve0Iq9VKlo4E/Yi
wXdNrj3Zqh5JXHcSFVO0hjqu5cCISIuUQ+ohoqbWnFmIYcxWikvfACOPgAq6cbKQDEDmwHxoA/ZW
Qg8R0qPyPKae+CTF3U7Rm6cIggb7Ws3lqARcZ5YFCLMUFWFf0deg+RZnUvIq3Xmn3Es+EemLYoKG
I1nV43guKGl2IiJiZ8lERWcAtZLUxM2APJ8RW3HOH9tR/2CSzwSevPflrnZENBj0qyZGDbxWH8mW
Xnbs1AUMRiL5pJHgjPtsn/RePmtILwqCkRVQFuxe/Z2qiUSa+PdyUcX2hCqQbPcw3ATswsFNDAYm
XxCJUKOo4KqT2YtpT7dVVI0yII9OP7UvEg6ctpS+A7UU1Z7WZ23OKJzuqvFQiVs4EVvAgzW7a136
bUeiD9PBrZHU0AgldUvmroWQPk7KyuovFWYKDxFF1QaH/yqFoG7i0Ospvt4U+UkAjvfgeQTZp44W
xrE8mBIOu9wtTR7utPRaq386VI0vFjXAXPSKLOGvdAuW9Itab2aNiRD5/vM/J2oiy4GoTdripLlA
dbZZ/Zyo+S1aFYhSRNePCl8Exf45UUu/4QQGjVZ1Oghne+9/Jmp+SyEQxEAVz1QNIf53oGrCkv4w
Uc8vfdYLkssIlP6LcGEU0yzICxI9DP/KbEnYa9bd1xhUPPCSSLkUpBmvhB3ZqgHco56eKcCh6jjs
3wt6lOF6AdSCblHsGW5hS4kebzdBts+KQwqjB67Qe8towvV4mWTBLvqnjtkYXEXylyqk2sgsuuWR
Ltcm3Zb3qUoxJ0SZnuEz6empm+gfeeeZF16JTLXLx5ahEJ89T/hsEz3oI0igraBjaAlGpRyopgbt
DFs1nKhBjUgIJGBHPZkvdX/HjaXrFOYBXCkEGHU2oYU1daPBUyY+km7UVrYEbBylp9nDesZ24vOG
83dxgyGIObaC2ae5q2c4teKdDBidTNuJ6ROA2sIuBVxdjg8P7xIxkDxSB0yRoXUJjUfhsSXxoSmU
xayA1oOdNjh97Zhr1pEIqtmeCHNhnN7I8kKmeQince02qUOqA6F9XbKOFYs7dFfHF0FKzqGh26JE
VYRKvZd8wAJb30XEfwOP2KHBzb0tK7udrjqZIQTU9YndsjlM4UrzUbnrS+gF+bXinNTRpfPvFLQv
5MvMcH3rcmaWhLHtIAj6U48B4aPfwwPm5NV9RicqhqhacU9+zlv1bqymALj1IuGNVHAFO2p7RNty
JRRR9ObNbDvpeluPrIBkU0NjGCa4uxvs6GeFXiBEEdZ5Hwc7YMyXeE8oCSrzoljp1dZ7FNE2PpKy
5IYQJ/3ZmO7kWesPVFDA6xVABzyAgtPk2eF2Tr+cH1qDciB7QtxFd+Kuf2t37S5I3uT2y0MvEx0p
FBr8yu49J8bUvRBB1Pm/VBEP8lvmb7IDiTMUO2G8GkBEANxN5Vl+FDobDLGArBCp6Tt1nLEdqj7v
VoZvbfohh3fEVkkHEvHENzyAZQxD3mwqeteS8Pmfe6CiARZNVMYIoXC6yv/LgQo0wLH0nfv7k5//
eaBav6lQZ+Qh/SsJ9nvHGvJnndMbhTPn8+9HqQKkoagclpzOaMd+5NX9zvqhieY18lu4XA15bmX7
O0epNttYv6fS/XjNEsEPiM0gE3/8/jfSr8u8xmzaqN5WhWjHAgsbomuyA14jPDY4d9pz8UR6kup3
T8YuvIuvbVqCDyfQJZTLM1zFz4NVvaNjUGzrBI6g7yj2O+lsmNQtvtYbazwZK/guFJdL4wbpUGpv
CBYEuqvNg/pjz486kpo6u5LW/ijchWSP6p9t80nLBOIYL9vpzTW0kkPWTtG//HTvw//1P/M/kU7N
KVt/fPuYhq35OQiNOv/+97efasVQW0m9NaDfVck7FhjPy1G74pox+iPVZaTj0B9NAoC/Fj9MgVtE
Xvd4JXOmxZzNSRH3U76cEO30NAbAvHBcVg1joD7hxLHyew23QVEEeFGIDCJuEx0xUyUuGSLSWhxR
KsIFdEdClro8cc4RfMNGZmbSaRxQKLeR03XVoJBIC1Qy30aAP3n7XHx/9v6/XfKzQvDb+9csMryJ
4ay3WrSPZHZWcgmDI3V3NRqf0aX8lD7UBhPuVh0PnuKO2/qxsNYgurTYqMN+0tBZLPxwcomns9Dv
UQcWXizv4ONJyV7C1zb96qdNbehr7V2OlgYYDsssge0S8Qn0ACEAz1GTOQ3534QzeLa66dL2GnxF
HJys8VW/saYNjy8Mr9Nw/kGRIvfj1KP8YIw/raf6kDjjoWyRMdSOJrDwOMa8/02v3ceEUwt7FVkw
KJHf+lVbfenWc9Q9977b3nT0+ldtepRhoELSuwrV5dhs62Q/Tu0B2GLyH0s6l2q+niZ86wmYsdyq
9+2WEqLgB6q97Akf4+jc8/FF9V69i+FhgqWm2vWrBR+AGrFj5Szi6popNiZwUwseDCVHZNdsBLS6
lUHhJ9KRQKgeMbsZzWbsL+IwOvpwiBXCggQmcP9YzwHoTqWuZXo3RVeWP1nNY8lt/bX+Yj4Md2Hl
6A/hQXobDyRqQCVl7V2yt079Y2eFV3/WgqTZSWfJ0gOBPIqbqD/oQklBrcSvSByhyJ53pvWSq9Ac
lBc3H4V6hWcZvTGTC23u6+JNPklbJGr53kcrZ2uWE3hO0izkAqnWxgRxSApx25WwRgEmbBaebiUu
ZbO6mfl9feObjsRL2d8BKEWgKGBj5qbZgWv0n21JmsqCvok+g1rdQoCn16rbdnvvkEiOD0+awNfv
pXNb79TJwpi+RNdEl+LFz3YGrF8JXBbgsGCLro6BJTlNTaNIhC0MF70wX4eWF2+18IZj/4lPWhVm
dGR6LZGEmznVwcTL4eCIEUtjgd4oBRSXcqAH3VVpzZag9RFX681DWRgQou3Gl9fxJX6MMIIFeDn0
ySCjam6G4c8Ki9IlXKQ2FV5h4Mglyx2C7Yk0uiBwo+GSZzZJyBlDxZb8554jlSBdgkgGghQnEzyJ
rXopeiEK+Ri3fBFps4gwmYbrmIAlxiRkoEZInz1kgwoWNyVZCegZQiWCsVX0q0EyiYFBLuh3ZYo2
iHtHv+/CrVqs6UIwwM6sPXr/8JOM6mYHmtNk0gZQoX2nSH2wtc94OLK9lS7RvqKUuCJ0EGRm3a9Q
q1O+lxUrn5RLMQNW8DLX99YCg7fGLqoOI1jKtJlvkwIjluAPAhCt8FhONbp5VSBYtOB+qltKky9t
uc7FT4a14tK9Ysk/GXc8WcB0meIt38nfi+4dQ+STOX1NB/wJWPCuBUNZ7qmLYNmtqq3PpIgNoF5F
EUV/bjy4Er1nAzfMmqYuNk5vF63rjbGKN8SiWGRtojS4jx6D4/A4HBnTdHGPQo/ID35u8va9gnXA
NvDdzwPhErwQlSpzd4ZVoseeWnmNY5Q0IqnU3erriMZNQQJ8uXdSWF2P/bhBncjEqOCaV5IPnVMg
FFYpAf2kLfMPlTduXldfUYfwIO9W+OSR/GlXQ1hW1T65NLa40zYZaKKmpvds0RoXT9FQo4IO8Ehv
JFvMcD89mu8Qx7GoLwDlKTF2626tfwRv4wj1rGvBVRWUr4BxXrOFVRZVMLLTcElwhwJ1+HTvrGsW
cElZapa3rGuOPTsGA4nK54qrthMf8515jPz7yg9dionpQdPQ3OjcGTXllIf8qd6OYM+ocCXk2DL8
sIm8BI4CZsHc6eMRM150AeYbEJXRrCNtRycanWKajjq3SwAwiHdppRfddU65sQiYoDmJouK5YdN/
6JG++TvDPPPAhSiMqjxCHElCZGq9Dx7f5FFAKUuuZJLfWXCSst1tzJV2QlKDSiNx8h29ETtI4ioh
i+kS0n+Xf8S0Pmh8YMrSxJ88iThrqTVFqRikOFM89DoEbSvk6hWiaUsco3q5Q6XvyAH1SgOmKT+6
y3c4GfP+URlWcnznoUvsaTkiLxJd430icezVxCTscccGt3/uJD1DCwYbP92Ouir/mGz/EppQocy+
T9J/8vM/J+nZUqHji1CINZbn+rPv0AQuDpnwsD9T0SmSNLscDBGzoTzPQb/P0yrQhMHsK4oAE/+q
r/kbZJ/0R+s/g7k+x5ipqilK8i+a/9xMoipISEcEgFCTVQwmQXAHiRwdIe1xeqILqRPKrVn8a8/6
/0+y5h9Zxv/5mc+YybdRrlaLRkzKGAE0SuG4Vh1paHZ51PBsSs+BUr0yoy48bM2w+3NDjngEQhd9
7k6WWLF+bd6J6YvJ/PCPZkn94CFzIp6Ibb9qtsJBMni8oooFuQNKQCsBgw7HxTif+wVFszx656yB
AoUFXjY0dwQtDY16jVhxrZAgly1mfAalD/oLZEelFhKmlGSDfKlIDhI1c9rEQbWymHe76wzNyE4q
bgIJ60CVbmq0yc/yrR3eMjzumsKEt5DvTMZy7zTmO9xjTPAfUb8E8LWr987NH/NXXCwTvga3e9Bh
V/wnKXrJoYTRIhBN2G9CdHo6DJBPF7LuzMVcWJQJCegXZWYt0KDrd3TMtCQ580dS3iAvzWA9aneN
SWqrQiDhVK0FP98mxpWSHsYPZo7IDzehcBb6ndJZCIX3xPcvhxvzVah/yOZbjAa/T24VWrVmKQ5H
cgxFUhBgctXpRR3J/jrmkd2+BZz5IhbI8UWX31VIXp53EuwDSA7TwcxELnrpIOccZuID35lVq64V
nNXRQHFPmucQ7xWG7BqMuybR1oCwhayao3rmytxBmo0dpRmfmd3bJ3AtqDvRFmiY7B/kt/o+LR1U
8Ka4T3hw+9LHGMGerFsL7CMoFp2xl4Vn8AnFv1dxmVo732tZepLXKWVI0PrnJqGL26r3MdG9qmCR
aWCdS7InLCzusypQIa5XioYtpgEn5d8RamOXZeNtJKCoB6wuuFLzONqIPK74711erOI2AW96BqOa
gfte9XcQbo5IFhEp3XPXUXDLc8HRlqH4hcZQIMo0JWd7tkqQCJf53l7kUppJgEl4yPmdEiFJgfex
QXaXE6pNNffSpGo77LeVFx9k5HQSFTyK8hzQdhSRlEGpQF6HKhELlCoxqe9Tc11r5FzbvbYsH0Z+
9cAfKKL9bpaEcIIY0fDs+8s5CK6nKsU3T8VT5JJLFz6HS3NDAjyTRVC+CZj7Z8IADV3croTi2OPt
F1nCNEYIfPSkK6GKReZ0UQqeePgJNibuqGhNpl42Z0Nd5GA5xntNOsQ1Qcj4QdEyOULqBM1jygML
PQtWoPqjJDwAdkzeCISGCIQcY7pUh/qOmir4kn1ZKk8SL7a00HRtGjYEogfBzSjEGFjWCBVK+QQz
D+Cv7XZ9/VJAslC67M8Dqo/4KsCHWjP8dK9jnDELPqXiGc2DxzjQXPAa9t2K2LncB8dEHJi67XQM
8HpBx4fNto/4jqAk7JbsvPx+okuP0TUG/rMDspqu4ptEcCE0ySvKQAGstaDQVEK+y3hgKxj8K65v
yQ8uXXNtGIALXpBKOsrAlZfx5IAwlK8lstLz4FUHLoeJNTJnIpu/Z6E/IUBkk4/Q0lvdLTHIyApn
CJTr0dt1XJlW7m/ivHzRNHNVABynWegoZDBILdmu4KwFOoxEz9czISTNXFKk7AWFoLu2oRb91m6s
T40btO+FQ6hoTz3BXpWZQYdSkVjrvstVrCCm8IHhSnIgaNUdbQ0/TCVPHbGop84j+a7lMWKlzT2v
rpnVskj3ZcSzYDCHIYEivubWLq0u/I9+PFBFm+dPffDQkGhlTNeyINRJaBf13JjDK9QxBiji+CYi
wtDU/wVcUP4MpAebB1yZISxyx//nA0lqJdmYDLXZdnhDzNv4BcnXXrL2ftZ5VKfZ10RwF9o4MkMo
AWNLpx5YPylbcOm1GewRlG71cV8ddLYIuzt27T5a5/oV/3Kxanf5m7L5505YJtHqsqiThoryH5ES
A81fTFiyJaH2/z5h/cnP/5ywzN8s/AawNJKuif9ieH6SP9ZvfGfUU6kmtX7QQvAuPxFL5jJN4f+n
0krUYBwRYf1ELI3fFBBL8ppUvKu6QorD35iwSPr7FbP65a3/gllFAy1YskT3dKaN2BoNtLP0OeHb
DxTUhmRAIqVt/RePZr8GJyLabw4IdK2EMUv5rAN6k1D4j/n4gDDD4G5YDhqHZX8vgk7xeJSwrfeS
tq10NiAvxzE6jOdMlp/LEHY0pVN1hXjF5WQy0QE+6M/miQJXSdhLmIdqyjMRGdk92+NrdrS2Oc7X
nfbZig5EEZHFLxDy04ElwS+X6pEgyx/NMGN+rslnvhGC0K6F3DUEOJEFj2fvpt95dymSECxNIhVJ
+/I12+h3+iHdifBUu7viEJBXalcqn8VCO+tL9aCdBmJYCY5bxk/BZ4yojPdgM3dck89+nazMo34k
L4XQUCMkiAjHmgOikGW2fkEKv6wfildhWodIO5fSNXbHdbBiT2Ivu6jQXMLJj59mnivbUZidI+/o
d2PvML5EmKgSQhdchVwkpVLgkkQbL5OW3IZ2W+KUNxaswJBh0Qz1hOpdlVyDqXSQawFjiWTwDw89
h70IXOetitOw0zch1eUusfcIxjc0Ic28XWoZPKevrcGs5B1H3ZVJ60RTu2YQHNtLslFO5IPyzWE+
SfmUBknby/SKT/pSCnam72IcqUs3Id6/QGRxFLQV0xX5P4r1MnYvZUQkLmNUPqdLhAFBqqrjSbtA
II7xruN06l2fsHPiu1nSqekKl+BtRbgkHZcpxarXBaOyPrz3T9FdwE5PpgdZ4x4gDzGN3aq/wxm8
9Dh/59a1uJIfzYkPCA8HkqCIM7Ey37zmIgpPfRKsInRcUH+PLX84ciwgAJ4shD9VNn0A8/srbDjG
oXclutWrVZU9D+IrTSehuScrox42gLmGK35KTMkzoh+gHY7Ywx0lXytoN3xhCRCG8GeJebaKEM9t
oy8JUIqZtGdAoYTLp3N4WqXGBqIthbBLG//REPf4cz3FX/a65Y7vxh0NDbyOcVWKbngayV1f+i9U
mlfluUF9htGy2mlL6iB9c51bK0SLm1HSbaWeQV85xPGbD3aaDtj0rgFd7Fgf63dsFz8Ac0bp7TRu
0ND6GZ3J2i5Aw6PZ8Wd+U68CWSuuSjnX6B9VTKcsOfFMQmIW0CjJstCMUGeposiaJMrdeOy/hclj
jVyDpCFK8GqGd5Kp7Dyn7ljeocRvGTy65t5CW8LggZbNogAtOvXHSKcLhu4VVd4SxCl5FF2Np8DS
3nTKE6x9Gxzprl6IbusmTKnERtoNKCVDqxYF5K4vwgOfsH8N7turv6X8bVpXGAWehnU4bqITEba8
zzn7v82X+kP1xJqyaLakj+n3aLfQmHEW3fkPg/GM9k48KdFhtg+L0gcV0+/WiolR6FwSre08/OLx
iqKQBiaCyC5ksBXkVJP6WS6a++GBBs7eAsvaEAeRdModuZUorSZU+pZFThJqFFhmYmNopzmkK60C
Arf1F/RRTQKdjn5Llf1ZMD8h4NbPDR5Ey3RR4ynAn2jfHjTwzhM+W+DBh+Eteh5f6TwmJSxQFjk9
WkcqSfUKnY+5jVus080duHT0UBGtE1LQAR/iQrE73gFGwSSwhLOC0S4jb6srtnV5y2vSVFCj+O8e
yL23FjUbfkWAMKFDz9R5L4ue3e3LM5ZWLl8ahEnIYQMu/jnPsnLGhIhKDWHWNuaWk/G/Nn3opmL+
XKLqwqK30VJty+zqWSRgySvGZpMag64N7XieZqkcEpXdWGNkq98IdGvLaSNZvTNh1GHRvwrkzdG0
ESBe4hxMHBJBqd/mo7549422S9AzVQMLzNaS197HfFP2ePW5mxZCcx476qtZkrrALVqXbLOQTZLc
58IWfacbedfOmJ1kFmXoIvo40opYZQLtbn4AcHUQyAusMShv/BIl2qzDezGz/dhtKuslVJ+62p46
uGRH3DWr6TCsMIpYFc1oNGdcCChDSRaTJSeflPoTKMVpiD0RcJn7OtYb/olJbeYjA6I1FKcGRT2I
T9Gn9hEGEzmhyhpQMF9rGmQ/Oeko4gn07xdSj+ifBAQSt0JsBbOb5YSjrnyh1HlQVtONgf1KjsTI
HjXuZKzlQMLothdiRQ4Z4RKBE5V47qG3w0ssnc3ntt6kZH0mb8JEvqgCTqe/R6Z5X+jjLi/BCg0u
WKN2e9ZcmiX1+CThtUmFpVD1rpF/RjHlStqHaF2tDKlc/zrkX17iZggwaEAaONkXqWR3uVuvLcXJ
8P5fwi/zNrnk01T9rqJRdpEdioEK1tVwAG5+iI5ov/INNRU79Ul+a676zttJy+kRFSTMz5It/FxR
13elBI4u35zaEYSuiEjxPpcuCefjZuTL2MrYeaiXP8u7gQpt0HhHsqVt8sVNN0irbpwPxGSyKQxB
40eSb7MI6YZoHc16rFb1KcscdW/ucjd0W6rrDvgMH/F8PPDUrbQ3MQHFWWB/orjXNSipq90JHPUD
+EY4RecyYb5e6F/Fphrd8iuSv8b6AsVLWXrp0EtJhShhwRQsH+VVscd9Ja5TAKMU9HOhQugGdvol
pXuYuaC1Der6YDLYhMnZtfmbu4yU+iN/ubDGkmfa3TuVmR/mhTZb1JEtuYPRDikpyXF0kcDopJw+
O0E9h0XFPbko3zyUYNFinN7l0C3LZeTjcGELZLluj0a0yg6N7GKxtsJHoXEK6luM88CBswAQv3qA
GUiF2YIOXtY77Yw988BTpeTWEm5pED+cSJSk+D1eVKwxZ53T+JisfbzniBCLW//QqA+J9NJhNDPx
lJFk4OmMAk7VvsbyXrLoR/GBK6gxsrR9QDw57BaHOBlN2jboSXe4Zswk6cZTVtxWZFEUmU1Q5UJH
SL6in4vI8SKA22v5jueqD7cJzgVLY808UtpTu25TkJA1sfBxLkPWRntzpIxADjZdF6w8KT30p2qL
wxhcQnFkZIdmeWI9NNAzGuB1TBMn9vTnnDLHkoTSxX+NZt1lYTRG24KeEu++VkXHA9dBzYxO58JT
GkXlt73jTxjnH/jn/9AbzMO7Ihq0YqGxQBTxy1JYCHpVCxOC9epxkrEGf9Zjdq/1rNDyQcMatw7p
Z6FhG4ucuDVRGcvSPiHBlGyymPi08px66A9cJcrXhX5MmLMD6CxIVPnWXAT3n7sRkiUkIcoDEcfn
YqAc+fbNOK/N6+/r3/E1/fzv/6OTUfor5v7Hn//PRkhfhvxvwQk17v+WA5rUFVsaUDdyld+zin5u
hNZvBL9rBpZ3jPSA4v+RAyJvmc3urHbsjLP6Qv07G6Hyq4hhTlFCvKJK9HnQxPwr0OC3al+FfkCT
sMYDRQKkJtV97V2honk2YzhVFlWFempCHGXJ4SP5qK+Wn7EhVSfaWdOuXuNaWlpHNC8qWdrNjDX6
Ftnlcrp5K0SeQPoo3BuvvpRsNQmvoxpGl07eBKSaWwM6fyvgBgMa9t+/fSl/drv8AUPhS4FCoV5a
sVAJzULM76B+6ycqLoSi3MbCvmNTRBCufqmP4O5k4GRnT0y2OZ7sjp0qpPfpKj5nxW7wjsE6gwHO
rlFFEksgOYV3acgGB0DiQfDXrxFY4JeF/MeVh/9Kl1HRoEr6BegR4zrWLV8utmiS54T4QAk2dDzr
JOJkRNuUwVG8pVVwJE1tHDFg74143zL0W6sjjdBmdyuYUHo83d6cUw7MGiqzMDxGnJ3Krb/UiD33
kC45DRBic0y88jTyJXd3cQ8pJ/YYKRFvzjrlkuS3sSrYEIVuNyH7TirzY3a696b2OqcZGCpaRQkM
qfLf0jzBzC0ZjDPSU9zeDdNLjT9fggqp9q30Iec3ynVTFd6ioRiqP88SRXE5pXtc8zNszSJJLha/
UHsKlS1mB6Phcc/yoJKInxL/pt21vkwBkyQc/YbghA6rZn83Rok7K6kbkttq+EXNnzY53c1tdcFQ
YBgnFX++5vWfETh1gsAgpAQtQ0hgpMHHwPcckkSsNh8yWXFNpuFn2WlEDFmzxLJw3+IeNNhXPOjT
5BNf2pwX0647IkGKAAeIv5holMT56rMPpNtYN67BsxyvEG+DPE5zHf3OoDkA7ftU8GjFsExKjHAY
jxrPFLhbMpFkrvcCwZg2Cuuwby+KM47wth4inJ59uyJ2vqJa5c1Aadmk+4bHtmJeknA1BEfVsnXa
N9kxHMWJyauNQhPMRiAG0DvWCzKeulagomqWobXyu3WsD2n3roXL9pBedRNzCeBI3d0NAyt/b8sf
QTlu2IzCg9LdBLIIBVOivRkFVQA6LSDHoPAHS8wgnS0ehWnSsCwaahc5fo8HX+hvXgUoXvL5oBEF
l2cssBIlIwK5WFqwXdTKxCaf6CSsK9N/MkKKqYXqOMo1FZrjeN/ofuRUytnsLxMhkI4MvsCCPl4z
850sDNZT9tF8JF9Gy9ZV9d7ku148l8o+SbZmecg3mXfkP6O/ajGeG04czOZxkhuPLSuKuI4xhbf7
USDcch92z1AfhH6m3mbEIbHxM5ZnmCmuRrCtyFpgZEIgEXPVlpmLUrYaSMNVt8HgvRvwgkz74cGj
FXFA6+qxyjeO6GP7Jg0J1Gog+KYMN3VGm3nV+QdKxUdEpCf+HOzwBVRSxFxi7WrEC5YZmzb1fx6O
Fh/LW5PiThedtESiPCGQykUiuMgXTkrikCvRI7RxmSNEjWlIBrBuPkZxpJcMG9GYUU2Hjqr13nMU
ERl3Sy2GItJ/66J0rAyGRjcBX6BzNYsGcVLSfvl69E66uhhr74WRzamay4TSUUKjGu4BunHG/XzX
VWZF6wxyvY57rgxXKsrq3UAdbM2yVWMlhu1ISB6+QHlY06sMXdCiLWdHmmY1JGkUmnUk1BORQDs9
BfoC2U2QNBShlvCESWzZKAfbKx5rYsHBaThJNJiInL9RIjhDMSmzLfJVkj/B+OZOTxellL0X+kMt
8a4chWIOElV4uXQi3WKoh4Eq6kIsNIK75eMwVjJiX7I2VO3OD9yyuog1bhVtr4gWUuaEjAN0JqiT
NDD0pH321HTNygna6fWPgdrzBFt2V2JCIv2zstZtlaxrSt2xRSrdsENXJk+hzceYmcWn5CPIDvrN
+h88QhnA1EzIpjLbgq1ZDfpXoLoxpwN9B9XxOP/68z9HKCYeso1RRMjiD0XvtxGK39I0WlsR1hqy
/CMX6D8j1GynYFo2cG+AxfP3/QTVma7A0xkJfrar/Q1MXZ8h8+9T+S8v3Jwh92/aARU7l2d5ar/V
eQIrxldTv4zTq8IxnukvTNYpZlZVoTyJhJIFDv+bLt86sLfpNST/WL5NKLomYjz61TgtJH4h5TeK
trzmoZ9eh5pTPf0Q0c616wl8AKEiceEyfV9Exk/BQ7aOiN1XDtJxqF8pO5k1uHHySkiMwV89XKSD
kN+b3FZjfvOEtzq/lcpZ4+ls2ej0G4Y5pG/12ZwLxGC80OlJTwxK3vGffCUzeyNmkKnVUA08PH95
JcPQ/boMGH/4+Z9XMsGllqVwFfPnoj7/vgzgDZovcSIo536NX8r9RIghdO7Sv2U7v1/JCHBElgQ6
iXnFiqSTDPA3LmXjV3YI6dD3d67MMplvl7JR16ZYqREdRWQzkYcpaDlGwsIRUGqwMhYgjicF/CC3
1fixL1y5X6KmoP+U0l17jlCSHoJNinbPQEBgI/DEpCNsA3NT4r62jZG8RCFaefmN7iWhG+6beRpF
OSntzXI9kUwF81wbq1IBGEcky2DI0NHj5kPoK4f7IF3yGJ7TZySHNEJy2IAwBDpZsxUVfAXoWvPS
qU6dr6vww+PIN7CrUBKobEkXpKgbf2r+EvyTQ+rnL9hSZ/kXORIYykAQ/uKQpkvyD0ESf/j5/1za
s7YMywWhrfOx+i1Igqte5W80pB8ZFrLEMvv7Ic31C6KhYR0hkF4RuY7/fUj/uLTn+hsC5SFp6aP5
O5e2Lv5h0f3lrfP6vl/bJcu0EZdKg9IVWddInZ0kxfcTzU4BEbbpGefbZPQMm5RxURJYFvLKwyw+
MOTEyvAiROlaQoslIgDNRyTB6h5rB7tB38V3RpZdLLE06VMGUKym9FUmnqyVxQUJW/u09XBzQTK+
x4DG+rVhxcsz603KDzIG6iJaFtZhaNeAdARfM3KhUd9hQ+XfxFkd9gvZWPgl4o3Y8D6TQlsnSHxG
1uvwpp4tlKiqjhLK9a/5ql7V4rIi73xUVj5BFDCZPVNXPpxKQic8iWg2U+zvkgJ8EBUuKhG9ZeDl
mdEYKysTp2VN2KqGBGkwJ6p0xjOthiJRDartsR14MTJ4dEdTGTgqLJpBuzMfyFpFckVmWDssOxkI
l1gvD00MUU3c9NY6tnaDgi3mA9pQf+0aOyT1cviwJmEjkdphTbvcouGnC+t98aJuTyQ47YadAs+G
OsgErPVT/zWt82XfVIDG1k4rV6p/LyCiEp57Yy8E6KrQVw0qZ4gbSB+zZNoS9wVtG0Cv98qb1z+A
6Gt0b+9yqIgnlOahF545TKyB4jJlOWfHtsaqQMndMKjXc94b14FhhHsZMlNBegJcMaSKS/4yqaop
K3RfHTxxznaFY2JuFPEaqAua0fE3vovji4SFj4+leyu4nqxD3tpq8qLA0UiioyeEOh3LCefxvUpG
KoycXL2PxSd6+/Hm1bC2+m7SMGpg4JnOyuhvht7BpoDYp2ivVZ9uo7wkhY8sdFR4YXtnBGtPXgoD
8Xjs2Rg3XP1E3pCJLgR5CKB4LS5gqDJ2tVMwU+ntPeXe4UJ/r58NZm91U7x1u3LFKK74j90mUvfV
GYG8satJaN2nW23H7t5sVOrI9DscChU6P5gxD902wzyYK36GFvUfvHWb0SDTbpAEqQSrLMToJfCf
tNipLgzLpU3VpfrsP1QUPGBFcON+aX5Q2ZLQYLNtplMsL+ST8Kkr0BYhcRBv6XP0WHun3iJ+FXrD
qzawRfAoKPyH/GiqxUqsNmbNZe/4tBMP0OaI69EiOtNSeQ3Wk+GUm4xahRg5pYSMyS+fSQCeY34L
yqEGJNcFRKMlm/mKpEWsKw0bMFsA6ysYGBr0Ilgap2APdynsobpw6RxE/xjJBy6G5ku7YVG3kEMl
o5UsUAscTdIfsCa0IZwimlErLl4xxPtFgXYbkVfcsLvzfNTRJSIeAqR6MxATyTLKyTxYoq0m7Bd1
No4FtNekckFotWQCRnM4YOwBg6DtZTW8JrK4MvryPij2Q4+FZNZUKNf0BS6zGa64wqg5yF/4lpPa
5SW4ZDhhJsdYn8vTSjIfq26ZdAeNJroNewydbALBMh6EIMBXSSg1PdLx/+PuvJYct7Zs+y/9LJwL
byJu9wNI0HsymeYFkRbee3z9HSipWqU6Cp2rVylUkkqVzCRhNtZea84xURBBiJi+la09iAYsZaZH
5j5huVqQYZ0Or7Vw4JQyUAnlJS3LtYesdAH3RXgRkEa8chO3LrNwkDIiEaPPg/KllusyC5gg1iQ7
iNWmQcVWIwFLAdMttXDDqIaprcaEESaMRZXLKNnWBkfVkFGcOJ9CBe8luIBT9puLJYELZPy2qUm/
UWFtBQwM6l2d36E79OqipQeTp1tysjvQKKi+AKLrS+YS/bv6IqM8wbJAjvdLRmgCcVOrW3tLvDP9
iQbBVbJIoTXEcA0BvKsbN1w3wiOQi+myaBwVwFYlkzKmuegJlkNCVmV6BHkSRCvkCVpNSwG8Huih
eoPHbySN/tRKy9TbP8tzbxLiwkZhoyAyy3Zfm/iozZsVaQOi0xwDa4OOy1IWPiMGeI1gaVYxb5V+
XslDq4ScDXSdJB8/XljQ2iDmfZs20VFFWJf3C8LBDHcBoYCmIVhKqjhxjsQW1u3ov+juTjOwNFVP
Fk2tya8RE6gUoa0Y03c3ww9TNBJuA3ojGg6vTnrse2dAp2TjPEmxJQj5PoK/G5drhoh+aUIS/QBR
w+A8Pyu4tmoDM7C2FYq5+wLUuUEdGg2sGz8UJH/S49X+rX06PdU1rOxs9QxKj5/ap1qR9EFZtRze
SV5QFnOLQVoP77x8VUkYa1+qVlhaxMXbA4rGPkq3JOM2yFX1di6hx+RQDQSf8TRlAmUuGmCO3WVi
9qPyG2IHxtWsK0yMOjGdQslWUAYU1LoSeW6mRrqyvzPNaJNx26KdFQii8eiaK3T3dAwnvVfzqNxW
dEy0Fa2D9K5e1XmGCmSCY1QAI0Vq21S8iSgVSRL752652PVQ6U1aR4Yv+Hz/ui6V+fI/Ng/+5PW/
16WWSEvCNC1VxLwwTVK+K/IgB9N3/91V/L1zYKK5I2Bi2gHqOqSEH4Yv/JFBohIJiZqBUYFS9m/s
t9SfWwff3rYEf4JPjZlY/2lCEepRoytVFGxGy1jnysX78s2UMgeRuLsbh36bcL1RTiUOFINm2C8E
06bISoicxRuh4UTDdR8+eQ91/+YKcwqTCvW58Uq+mwQdjEyYZW3OxclcS+Am4TQyEr1fyoChqNnx
Y6v4Ah9UpvHeOyNlEeGreMTgE0ze4a1bn//BVySDNRgdGleHKsrSpNb8i50SrQJWnh/bWZzOn1//
/YpEI2oAyDMlS2Hr822n//2KRCOKdJTBn8zPRPHJJuX3i3Ii8Vmmov0a0sz+5ns7y/wX384QuWYB
ZNN9M/7ORTkN/X7qaE3vfRpJITvmzhEn3OCPW6UgLLKyivx846PMsVOeTMQaE3A47oMvLK0LcZmu
q4PsdA/Km5FP2rfkc1w1+2xjBHZwgcOFB82Oa7gUdrlAeZAsjM96z0DFs8GsyvuUpw4+sll4G3fG
diwcqifyMHk146ccj+wdCzQZR6J0xlczGPMRFtpB2qnwsj6KQ8H+DY8wv9jAXBLcx4QYvBtXJEAL
5YRgxhxhxto9fM/eNq4iusviq9kMFzZVkrTAfMygPjjqbxkK9InAM6sfpikLYhv6X7fRA4Q3522E
J1SD7c2H5o+k6qqaTn2sDrTh+dO159nt0bL9W0NRWMAY4y1E0OQuWuWQNEWsvbCAW+zx9yPTK8SI
D8WqgTV4ZbTKuGdZHIItvM3NDbheOr6jjbnWp/yj0Rcw1vCllOSznEt87WA4CfFjGpQ+MZpFSoqk
CGe5/pLc03VxyEESQswfHGauolOdzZ6DBEmTZOpvpCjMMrHd7xriqpkqDM18fGxYVZxx527wBev+
bG9c4ZptmfGw7VmMR/3s6XZmY8rFHgH94jqMKxBKhnkkJ7v64lIwqKbhicD2CJwMPZy4qoqZAEXG
LlbpjGgBftAK1OmTcY2bpQaSmfQkCFMVxqdHLzxOahTc13hnDQfTEBQXHZgww7ZnKKDLSiMXwN0P
ms0mo6Lfvg6Ryz0DU+bDl76TwvDDUsUEQnHAL7UaZh08mBRShHe90IbiPSQLjtBFH9E2zJ4KJyZZ
A1KJ+EUm21O3kQ8wksJlqxzUElTiPN7JGx0ICafC2yC9CoW5qc1Blg4HRk0nrzgJT82le2Gjwwgh
dp/r/q69+U/dQXQ0dhPLbGKfFbf+XVigvgHeyh6M5OUKo2yBGspmeOwFc66xHjjusAKU96wchy82
b+KXol3aZqa/1M9A244MN/KLkjryrjh2b8mjMp2bo4zYc55+kJe+HL6sa7kI3jhXbFIuRjrLBao3
W91zdTVfXLcluKx6B05Ah5sazxJrzuR0lSxwiAAVvsmPUbkU2hUyr8mPuSUpY9igPp4QcUSiKXP1
QS64uLUFAR9f/ho3MBo0crmJvVwy03SVvc/19V4+AYtH8xiWe3a91lU990di1i6QyYkDP8d7f59t
NVJduglWO5z9NUQ+C7GWXdxraznuoAov+i265mCfP0LqFruZ+0ze3T0l7XKcae+RtmhQxp5lBtbW
fhJRHyRgdcQL7tAfKzv0okinuFpW4RWZ7Ie+BjnxKRWOf63Z3MG7ZUpk94+8cBtdLGVWrrm3GnOu
bsxz+16sJsUT0AiO4no8GldyOY1r9GZe1Mt49OUp1yLXHHiHcNxO3oZGxb7Zc5PyQUTXIaiiXFcX
bZu8DAcUmAtj7V3Ny3hSX4wr09zsTmkobqQjksJ1uSSNRCI36dGaJBWWnT/xebjNhSeZZQWNNk90
FdnhHTN7bierEWf/S/4RcwqIDri2CwZW8iFC26jNSCOE7gWr6B6fEgexqTt3Qzs4s11iZWLrwqh7
TQbGisTadFGvCAhHEO4/RYRcKHM0hCxA5ln+0myRTBrWlfEdtFLM7bbh6nuuLgH0cJt1ir2v52Rf
LMLeJT6pr5FTRfN04T+VH9aTOJN5Y5CP1/6Ld+VmJptozRLLoqvurWu6Di6mvAQVWfskw+05Qijc
T+kcPEQz504qTxFyc4nPPknppWnhttbBMVnI82Gnv0fo6s7iHFnlqnsT6VexAKoQlE0CilbcJySe
rLKVCqRnVxCEcBK38ht6NjbM/JaE5yzeY58n09aRFmwcJ+E/kthw361EHMm2fybvEa43V39Ncb+M
LUiu8RPmhi2MEfMR3Wq+7+DP79k/Ek3ypUuQjRzgyC5KagB64t7IsEbONIkp4CxcRBlkkpn+mX6k
N+2JhgGnF/Zq5RjyjmBmRLwdoE5tgYCx9Rz93HBRz91lOJ3s9BgDWZrV061AoMkAAu4sOxLpQTcB
kCUP1Yk+CY18qdnWrtqWSzbjq3jPFPQ2vrO5AatHQ8rWnqKNynAee9DcVG3SgzBUi7b8kFz8m6/M
WAzDXftEUqXyhBB6/TLJtvfEuXrTjdPspVvz2mF3f1KXwiJ9qHF+XGlLirPp3GDeJ+ixQ8Npe18h
skTe0pO5qbE0sOLdEG2THX/XAPKiphEWESHQ7+5GdpSOMIgeDSRLVRs6iWHHT/HOOGLHNOoNiunp
SUibA1esv5HelK00x+3UfekYxqutEbInhqmprd1DdFW3LKZYTkWguFwbpDGSbrhuiZiRMLVStuYg
UGbAZ1AXLGvIji/1kQ4nfbUODuDGXKq0fVkgV1wK8tnTUK0iGATrp7nYphYqcTH8Oc1E8yx+uV/h
acKJNi8kZUm2eOcSLubqCxa146TwnBbjmbt0v8xP4JOJg/pORmjDfbpvVvmS0iL8lC8cc/lQrYw1
JZGjWitki/WeENBLjPNdsrMvIBqsdma1eMOeUF0IobAnBmSsOKKDJZQm3RLOwaqzWcPJ9uhWuPUW
/ro2l5W0ZJWi1gLv+BmfuKs5s3iFJzoHNQIprOMuPY4rEsMSlbBl20Upz6W4Kg7qBm+MgaWNlHTr
iQ7GghelMotK+oS8g6qD1LgF/Q2GKP4aNguZdBMwrMzUjxpxfEztFs5Kf6FE+l7D5yhd6lV8IxQL
u61IBBcjm7j3j6ZC+zFvXguMMKoLjpLUDbpG3czsnGzMZwnChvIhMCWbyB+8xhWBC/JM09Ya+nZo
kFqzqLAmE4UNZr34zFQuNj+BXZqSW+GGE3Nf1G2VdClUCOGbfBwPTUhtMuy71PwaS3XfyeAZttVL
KjswQo9xPje6L+wJrfYa6QdtNc55NyFtxrJEhY3eZ6VDaF8qW1CM77Bkt+azyg7drmnhD3aJ0wie
74jeyg5WLKXhiTSjcwsEmICOcKdeAaFAyRcA89jCTCaI2tZVR7+Gj+zvCjuYYZnAUDO3zuJaPl0G
rLIH92oB6301mA7MsfdELY7j7XghPmwvJE5+QGiQrKWDGtryKZgpm28N50RfphsYFJvhKdlBtEm/
MlROAEOHRf4lndMtcBl+YPvoqnP1lHP1bbMleXavRgx0FPCI026R/oxngla4k79gN2gbet1LCPCo
o4EsZ2s6xcIGJZgBKXU5Lt0dBtRmbl2gXy6znXUuv6RDki2iz4iUmWrJsO2g1jPhLl6DtTSDUbIb
kFmg82fp2YhUNBii5tKSmBKFh9reOAfr1LCzGkXWLNpBvBCfGCYC3KBXWB6kV30F4mJrffXmzLxG
0FFDp2hvpHyd1GbvrslN12zvXD+WKxr5ApYOIjBm0bKnPYjREc/ImVXVvQl3LhguMeuhRL69xtHC
YITzk9O7DU8umhucJbu8mKGwmufb4IXoghf1njjwC7cmfhb6uuOs2LEyXjgJmmFPAFE7eYgcbDvB
VIS4m+mIWgeDzinjfpq7TrSLifq2vaVqD4vow1oq+2AjPnDpcB6pENfBzjzqzazfpFuR6AZpq0kP
/nCJqmOdLxkb+CSjQbrJnfyNn2pwsuR+WT2j26vqDTX0TH5oj6A9Y7K7EE1dVIC96kE/ZrfM2iib
Fo/2TOmPeJuNGUcwYYqTjYumcgpu2fizecIB0Wu26S4wEL/Tsg3lTfatd1sWd06CgXb7C/5I6cRv
w8maQjNGssK2LQcKixACnzVsKc5AvkJE3BG+oR2Taok5Yd1GUxye+FSsm5O4yme65JQP2REj37z+
kqndIE7vXKou1/FY7vDmLMkGeGmbOS6xF3EXkINiK2dtTwKgNuMMoTfSb+ljXM2Icn1P1pNZnKgc
PNys+Q6L27ZD9Wzskoe+mqkn5UxL0z22vL/HaNk+egSoPQQzyJDA4vcg5LdYt9bxVfzEJjRu+5V2
KJiK8IQFrLjkAsmP2i48qs/Ns8la81V+eTdvCQJyOAniGfi5cjbOqUmFkjzl/hEbyqe4VpbNPLnh
A+I538yC9eeEEddvheH4jxNVy1j51SLbjUvMGOLROnsfEuCtDUophh5IKbUvZQNAbC+9lKt2ZXYz
wwFXQP4fIHOUi+KpftTevE29wvJ9Q1jL6G+mvMYsdvKcj5sn81zfFpzApQopY5gLr7Ew5dUKAGVY
VSys0gRds03yJSZgMaCkmrFICcnKBKcLKO0YSz2fCvCNpkMV074mWRbhxrbmcX54TuURgSdueKJH
SnxQPM0JP/JJaIWsbUhRPyp7eG+jqzwrmrLo6nRdi/3ZZKo0RSanqvgy9BPN0ee547Ok+I951uPl
a9s95hnwjN+CAzXikYewf2/yYh2jPYvcF0/HUgMDstCao2w+dgM4LD7m0T9Uu/Qgk1l8ksiGYqM4
6xYM/bbjFq2ksko+1fV4Nq/iohVXyAiNe+wgeWXMu1DudPXDwRGP7bQojCuVuYB6kLbltf2gVIUJ
Wsxw01+8HWv4oHxC4+OulosbiPWgWrUbJsbbcW0SmnxBK/gIBL5pHSSjykHobdxGrBws3906mDe7
6KMsZ/lB2XAzbdW1zpBlVc27J+GsNsuMPZs5q3bEv9C5t7sr4UB3plyehWdo6ZlEO87DO18i4RIx
ly4VBb6MxsbXEsjAz9cs4BVuphO3HuFPduhITrKLhBeVElliWzGHC8Xq6sqYmaZMQnWRvorIKqrL
OO5FdyPFxHAuzF3+xgzshW6Mn84ACzd7rGHm2txZL3y1SQ5OMpcX+kI37faB4DAcOgNLCHfgnXfD
JS4/Sff202OMHTnBsUTHRCzAjKte2LOlIzNIMujAMAlYpurKBwj3xqxz5HDbJjMof5kxJ0bVYUGW
mtcTL4pR1HAdlq6QpZhh6kUPPFbgHgHfb7yWGm2X6kPAxwEzOlmH/ZO7d5cE+GBsjod8LTVY5K3Y
5AHWS3anwR1iwpXG85jJtB4aL4ZXfWh069savsZpZIvd4raxVWMu94kDlER5x6Up9y8mDCYGiuPB
gzTv5dtEfk5LmITNuIJlW78rzDdMXKkd80VksSvis9YR2lyXLPHhmjUr5CdtyfCH+Im1bOh23r+2
3lM8Omr9FCBLD0nUrmb4pgztlJuOuCW3x8OMze4+xCn569zk//wBeVN9a02/Z9yAKPjrn377PwdG
7Z/F/51e879f8z9//C0v+e1bTiaIP/zGSeugHs7NZzlcPqsmrr/3waev/P/9w986pjcm2//9X3lW
1a/kAHx8/rGTimaFHiRtTRhEkIv+A1kUzQpd9h87sX/y+u+d2G88JElBeaLpk9yBJu/3TiyalUkz
iPAEmcyv6dO/dWIn6BHNWTKkYSKpeDR41Q9yLFG3+AuVDXEtsvx3OrHy9PN/khby0RUgBQbkAPHf
KBBFiQZAcPN607T+HuyYXMl3RWoJ/fXNjWUc61oxyFMbTpNLAdxlTYPP6rVlMPHszGrlVio7t+A8
TNPpODwE8acaUMgkHzpQcmGLshb+47TU03UqlJcKVUylJ4uW+XIr8kzSpWvUc1k3Kh6vIazvJJgw
MivpcQWUrGHQbCzYJzXDyAECWhZ9dXzjKNz07KCGNSQWgIXYT0nQFNmcSc3ZF5tzs0kMbFVzmWIa
lKOWP+XkrPUfbsPgm14g+Wcx4q+UXwSmCc2VUqeOn4NwkyU2ZpSnBlieQQ5AWwNz4WFRZ/jVUJxD
dMYT3PBpi7xj/cOGTX4H6dGKu+gZyk97E3mEpNbq7zrA+RlSywylTsuP7wAMJhDQfOtDSuCZAi6M
p7DVSr+ppbez2P5O0heUxaHYnSaNcxzoF9EjSCLmwaQoKF56tqbsNgsX2YOf4Eszx+ac1Az8hrS+
dsmx6xGy4bZVyIjplgVCHVh+tIaWwm0UFxnHjYBZ5eS/SBCUI2Q+PcNJ1pHPTKCDyMlGItogCpJv
OlrTbYD1PJ4LJPK+Dc0qRi/N2DIB1Ozu1EF/8wtvLdUPUb5P83ecsAmsB9Mbdi6CAkCC9LGj13xS
LPVBbM7bOL60iJmAU7PBHhA4peickDuJyJ5CLVqZaftcAkycBsJaqn22uYEEZKShH9fX0hwAxBU0
CEmnHAv6+G6H/qllqhyn95HyRJRNJ+fQNZOuDzpPoCUoJUhHBiZRs5krVes1757J5iPjmTyEX34f
7prBVZpGpBheuBjNoFtAnZt1qAUZuN7HpwinhLaK4GGN2xjIYJFVh6ZoEBm6todwKOBZ3nFoqjrZ
GIxs2ZP2jLpzJrkG76ZjQj9NgLvpwddL5As4Pl/Nk6g9u6CWMqg80wQ46ORVCRsHiP9AjcEUGcRg
TYxZgIbLHwQV5a27xEmRkdqD6ANAD3mXGnKoCGXBP3iWJokyLjNx+ouIhImT/JezNCAnf1jBzX9/
/fcV3PwXrjVQeTi8oOr/IRfWZAVXmd8p8jSo/Tag+32WJrPggy1SVKyUPw14EefK0KEtFTX79Krv
D7bf5Ai/Pkb/HJEMB/qnFfzXt442lzkisQCTlvjHUZpfSIxx+yTa+CEJr2C6MB4scqJDpiTpZpIe
JQCYxiZcCZAcp196Umw0GOSv8bM74mq5dep2iKkYm+wuozhDwfcNA1XNBCKjyYDH2+XTH4u2xKGm
CBGEJr7HOGlzTECykM49JAnc2jlMs9rcK91jrVSLMr+he4nMAXb19F+//jNcV6894cjtFo/yWqvE
VXsKJ2Ro+q7yKJne3vDQvw0E422lVXuE8RGUFlnjeKn5LL3nnQL8fyJC+CFBjdOwtgryezqR8kpm
zZO5Bg2TXt+L7FEXlF2uo3PiERBRLHvILkyNgIGMrgO2M2laPwIUebnQHCK8ToiGK/05WnEv6YOt
Epk3o/UDXLiRRLpAy7DG76Phu5L0Z6InD66UHjC1jfZ72pqvrr/W8K40frCTzjL5tkZy6ATl2rsm
PbOBAtmr8xvfRqw/smWmx47gdcjxKCX9ytsURH4g6xn2ubwSFHJ4WZvlVZbu1A/qZ62+e4WebToc
KL7b3JJYRIpSisT0aeW7GPW32PRfev3mpsamVbVtxcYsLN4MLMYo7yfjJPoaK6L851nSeNrFa6qL
R8d3xMSbLkS5gKTy1mFRGUiWyZdlPToeT11crRdVDZ1Yfy6oY8uhPlfKKeJAVxbJZjzTBPOUyax/
6EgBy0wRrD7Jl+xZcMFEBC6pAXD+KFu5/Dv3iGoK9wLDC71ajoa704PqrYyFWVl5UFSYPHx2tCz8
q5HFrzTRh4xeCHQKjvT4IpKf3Qn5NePYB+FVbPKNNncP8abihWQzxp99SF4Jo1C90KeI1XmG4BC4
fmPemmzjtXdYfoK4dZN1NoFaDKcyb/VzEx3gxiR0biRgXWZ5qNKNh/Ch7ESn79UXlUORkAsrojn0
aK56PKoqvIzf6OCN9Og27s3kUhbJ7GwrKpeGEkNrEKBFfXaeqF8eXm/uNmWRdRimUOCG/mPYOzy3
0PdEmJhU2V/8UrHpzLLAIM1pfAjNr1K/SdXnLzF2dEmO+d8xWQUG5GXzU69v/9zVfqq3wcGjkgHa
P/3mL1d76vWftDx/8vrvq72B20ed6mBzEmUof9SYo5bQsTL/tmp/102oImoLWeH5gO1CRiv2Q7Uu
/ouUFr4TC76Js17X/85aT8bLT2v99MYnNRHOfJFdwPTBf1zro0w3ZbdMIX5ynQoFkdU6MmwhU2Aw
mnNfHMEMmbtRsHYKwmBWG3wS6iaPCVX2iW6FAgKzRaSNc/TpMk31DhrsmCVuig4cwVLSQ4fkQgmp
de6JYjEuw6cqZrijzxvBWDR99pCyyhtdvdVbMlMQEVkNFHU9QbqrQrIR5wCU+TsH2meB8Yx11upl
gfNx0LITJf5EtSlpvliznp5mU/tLH/CwGuMoDol7JlcPmZ+1Ksm2Voh5muBhDTrpQDy33LtTqHbx
bo6s9kaSHFPqs2By16W4SdgamNAAExE4kWmqGxH0+9BeRrI3hH36HkTRNBYaQzCduHLWls/eGao3
CJOe4VSHa5RgJ/cuJTzhygytU7HItvHSd8xtwPyeoQATGGI/RA27JZTtIPpSHd8Q3kWAzsy149sA
79Kg+DfwFhYENmd0pKS+chrLol8CwmgQ6OyUS6ksLzlrSKAWJz2DQo1ptDtlxqEu4ucE6aOb5Zdk
fLaUGuGlvqqV/t6RA+4JtoL9WZ+XCB2gQGQL5mpDSEzkMhUci1h4NirGLGfpkkaTLPfJUrukeNxj
VvHkuTLqNotc3GxJOVejT+CXOWrhOIBeidOZ0aXnn7Kcz0+0OO3rhT9VlfWEqVZEtP3YeW+CsmiK
uZ8sywED8kzbm6WjWxvPYCh89L3iC31YXnS7UytXFOKERoTVUqUNmx4Mmhp0iESyX46euW9CsnTu
k3LGnbCXpKrnmXaM2LF0aMjYONuF2r572mBrrybCgVBa6U/qUTIOZebOs+mwgs7mDQ4gmYJHa0iJ
9VuM0dXoBhhfIjjzReNuoHHoV6Pcqf1CpDOLUpcGYzpL37QDiY+cdtZ1HlbDbRDYZlblsoGNXhNq
J1bDIajOo8iAc2T8LR0MF70LzDrR+PDLQ1FB9iZgXCYPj65Nj2pnsNsUUqTsw4J78JrYyZG/xDwH
lOyQQxlRM22N0pStEdG7POwbx2MgFSFLKUfagZP/lu7ZxIZVtVUdLRtAtDfKopT5sG4fWuYNRXgJ
45Ws3KPhMSCe0DoIJMijnMhbOOBDOtHCl4MZLSUMIY2hkyujb9TaQaXnW1sxeamVpcjcUznmCR3G
YCt6zwEsnXBy6vHoDE65m3+Nwa6SVJvgoyC7s8emHMGkDVPIU9ZiuS1DxxJQ/6zoj/0yjFIXRa5Q
beK3NBFmBkc3AvlZPqPeCUoIvYOw/mEF/xNRrvRz0TsthIqEZQdxpWax+P5xIVQFfYzFTK020xrC
xZGXgyPUZ71ayBs1e2PIJhKDEe+asSCO4jGFLvfPfVyyQ0D8ih0WGbNsKiY7hL/cHPGU+nlz9PPr
vz8uERpCNAHejY7xt4yc7+0tMnJUEQ2rSaguctppX/L75ggWCCJC+Jjfuls8nn8XGkpkEBuGhY72
b26N2FX99LicPjiPSfxfOHGxov30uEx11gxqNTQD+tQzZ3lj7NhTxKoV5Kos2Tb421u252L9gBrR
zrKutcEVCLFxDKVEeRS7IVnWPTumRUo8AyGU6tUAaETHpFvAC6r0vdwuBzZK7mIMDiarIjI5mv1p
NuvTV6lxAuMWGqc8Wgnhhu42FeJrAmNNJb4deg8bGEXdGNhABNq24toI4YAdivQIx6u1lLcwPVST
CP+l8sZzXZ6HBwAE2FPar3zVLMFOPo3rFm5f7u/pFMdvwj4kJpXHMlaXYs3UdtgKewsPjG7L31Jv
GQ7ty223QP1ylA5w+2bEhWbv4yaWGRGqJ/FYEUppEhoB/Rqvf8qtb82DT/nWpRoDHr1btymzNCqE
f+79NC0+OAanbT07/G+0+r+4n0RL5rr7uV380+u/30+TRZcrlUBq1rdfLbrf7yeTjD6Rtu+klp2o
Myx5v7eLJx0xcNc/K0B5ryL9XSTgsjZZ1P9Gs0H5Eyc6306n9YxRmAp5aoT/WICGZZ42nUs2rEvo
JQOPOiZPF5ODUCH8+taFXMbKO/LWAn3nHQ2fW98FlAooWbLUpXwim/OQKxmCDXw+0iEqPwej51t0
UCrIYSdTqS/I9zyLqXjwe5nMBzTmIk80qd7pd6PdDCphlqLs6MNzzRQ0K2BvR0BWzFNQfvrAvwVG
gf2HXsDTUZSZn0jz0UOG1U50tJemu6RlA2EQEAVrQQUsZfRQs5qfHdxNtMNQjXN4+z5QrkgjrOjk
lVjmrZcyevbMAm0x68ZGQIoqgVoMeIUV0XQgTu6h0rpD5j5FxswQT13HwJwwXiWEr99wRy1dBq9E
Wyv4V2SyeINVKT5K0ruBGkkxt4OoUqpXjvwUgdoRiAtXTyXFrOEWTsU4cyY54cHYW+O5YuTTsp2M
qXPnRvqejoDb2iZdYUDO6AC5A8aPLAwvAjsAVU0exw5HkkyPQUgOTbQoPYq9EPR0qRSnQhk/k3Rb
dsVaUj5A3+UoXjGh5Po8GKpFRUhoeoCDXikHnZTnjtRi5DSzNg0nwjgxZENQoYcjzQAmBq6US+KV
m6kNHHRvigvpl/7vwQPwHQXaNaBYj6GR+lNaji/RNlX3yDSa0FGroyDsY2ZWBA94HgghmHX3gUni
SkYJ9ilmu7BwyCTQjsJEgWq9iIyEWR7U0Tzp0le44MakKYuUXVZq837AlDh5XyQapaFZojLGN0gZ
mlKMNFm/r6bueVspj0AVtnlHXZ/qYmOP/uPI2NSg790nrxYEUmbSKs0WqML0yWjZp8ZVrax752uw
RGjXJlP7vocijhoH+VKm1ceQoYZENWK17lVMij1UnmfQ4f2YMcob0LLKcnHSGnramlUJs4yo+Hoy
8ZDwODBH6So0nzHvu5p2IRWoPb976Xr3Mcx1xoXMAZbTlq4rN1ZovafgOYdzAZjEH+pt0095DBwR
91EZ+iNjHHuAeW6hNlwY5Sl7LlDGTGx9M9jpFeJ4IXdBYmIYNQekgn1kXqClowZycVaFdKINeVZq
ampnIjNUenzE1QuBaSc1d0LJZ8Km2+9TLLeGv1HqezXN/ZMPknrc/Anoo4KFMNwb2o1/hvmS95Jv
kG1btGzQz+LU7J3I2gQassaB0Uk2F2X2F6TwypyWfurUlBvA6mEpwZXHZSdz6lH1Z4jU36ODOBPv
UFBL0ohVwcecelfVjeIFj4nJhWcwIeW5XvTU33H44jEUm2XMkTI2sxFY3yE7dwZDG2OfAS3163kj
LrM226eMBlprkyBXy2ibap7F5Rb7nHmU557F9Tqa3WtpFA8y9bucggXlfjNxO470E2wEMOcpg6hm
oDL9GwN2TXPVqP+DK20Kh+UtDl6Wrj/++79+7XpITO6mRoismT93fQ1p1LtI7+uNKHPqcra/lsyE
mWt0OAgkXiFcXLhso2ovt2YDY564ePOS51M/XUY/1Id/Voz/+Xsh7XCCBtL2/snMEZqtVI9azQwR
/SzvJsMtLpGFHo4HcS9aziCFqxQIQ6nD+l2Dg/a37Bj+wxH5d5seyVlT24bjwdPQnP78B7BEVMu5
6edDvVGkj5GryWOnF9PmVfJ/dKUCXoQkXqxm1OATu+OvKn9aaj9V/oBnfn7990qF2Qffjxk15p6f
OCNsCqi7SewhXoD92e91ivgvTpAILs/A/ANeUP7fup8eGkMUzJ06bb1fdwt/o05RJ5z9T7cHb3wq
o5jnG0zR8df9eDWMYmJlojS0GzNkSJbeCuZuoo/shhF21vnCvKfnWsA4NmN1rgPo1OIcIVRC8Wtp
zaaRtkBrVHc70kw3XwvsMFm7EvJHCfxpTHUdoLECP5BDNFdGiF34uOWJCg212cAny8YI2jqR8tjs
RIPdP0ZlXAE8dQOXh0XAwDAaVho9eYWnLbhdEf0zGVgDI1IcGqPhZHxJHdqT5N2dF2+oyGU93qsd
I90LckCJ6I0YRZy0jpfSojiQBOM5wSDuOOxn6SalKapejLbGBkQ+nmwCBrvMKZQKz9NHyYzaHyUn
7i/JZFhHslVq46OiDA+JPJ4VZC3+WJ97kfIFiSWN70q6kklfI4BGydw8Mi+SEnGDVXBM+nmVx0ez
hQlXCFQcFQNjr3616kWFoGqKF/MSxJKeAB29NF+mJLcMEXsj2dKrugO+EmN0JZCP1LuRcAASlXt1
291CgeDIgVY7Q1TDX6eZOXdJKSxuCXmBRnzw5Zx2To+fquz2BTuqdBqyM+AIrq3/2DCtSqKFgGoU
rTXWRRh8vmJbTwVRjuI51eg2JXOzWjbCnB6dO8yzBp2quVNpxWjWzpOc1FrVHOx2Lrp3iA5IleTk
VAPMYHIVzxVziUdJRfHvTvnWK9lAJk7yZDjDHKAaL6ZBSsvcZw0yKSUC5tLqNx8+wnA0X957JR8G
VH8MpeRFs8vWxQ6R3g4Z5V48didkmP4b+s9ti5S3mbcOkwL0srY0gwLO/2pnBdbMol9Uz0z0Zsks
WfYrwTHn+hxLPfI09BmAAfYRWmH9ah7pS2GHmItHdxHNsFvZvf1J4Wt7jjunb+gQfrTOiTSEPDuv
nX4G/GCWjAtryWr9nplr7+Yfip0Pi6xyV0pCIxkiRIth3eTRx3H1nuMVGbJcNWh5q9v/4+5Mlhu3
1i39KhU1LlSgbwY1IQGwJyWKlKicINSk0Pc9nr4+6Ng3M2WHHb6z63Aen+xoUSSIvff61/qWhQh1
kd16b6xms690z1aKoryV6LJK48W/wAtI29v0GKw1UlTRlrK+wCGrtwgWLy/PtA8qS5AS/ds8MdvX
z7WrP9A5B2zhhYETf2nkH9/OkGYjh7Ys/kCG7axaXAwL2qj2fcBrNi2xSu7VRX/HVBKf9Pxdz/8E
Nq4OXgPNQfS8FQ6p96u0sr4p99ni6dnZb511tXhhl7Mnxu2CNVjX/QKfrMULhcmVf/BTLycHAJcD
gHgJkSRZWPfMuSiU5S3iE8NbhXN2QdPgN31XbIEa3eq75thvclddNyuslBe4egvm/ES1+gW8cv4d
L94J3C5S/PFsWJfvmPH5E6Q0N3JoRbetFUOrvXAYKACICfdEW226x0bRyfJm0DIKtkdIIuxyQF/S
F9aVkPRBs+BaoYmDCWCqX3Xk5XYUUPhl671uSX3oWLwBTT5biSQwK7M1MyGfjxw6FL7l/ouP+DMx
d6a+qRDh4HL8zcJpql8Xzj8+/veFE0cY/SfWz4Ok34/4OMIocBFZsBgi/ayYsTzOAhvleTOCwIKl
+18rJ7BecF9kz/lThAPd+EeGMKS7rysnCzSL97xpwGvAGv5l5QSYlY7+kG1Nz8DDU+q3gU/CpBDW
UgoQRsx5wWY5GXv9sWWDDxOoWKm44mUOCin22pYRs1jB8MQ91Z8LUKs+C4sgyMICr0wefwf1D6+G
qYZ1N/vGmc+g3eL9B0uf+y+UHefKuYH2eS2HbS/tvNylAEQh5CO9ZfYEJIXpip42C6Y/MD/apVA9
YIrNwJtANeJTxe7fkvD394809W5VKdxUQ2fH91XpTL2r0EIA6jJlZRuCiM62by23ZBE6PCGiU23L
ADXjY8oZxfsO7rs0V+2Npq3GzsjauOEKyz0uyqQ4djjZMapJUHMCJ/bsXtiVxAHqVX4HISfwOVO6
cvkckFtleQ+coWZZJSnVpVs65lDkxZRCmnLrGXidDEclLTwZa+DeEYYthdUswFidD5LTyuN9g6cB
Yqtn5cs21h8q8aJr6VPKGc1SIrzF2JgV7BGZX8DSBK47UjbFuEa6aJwBD8lDfDXCC8XBbbvGLKRb
0rIk3BlYz5zwHY65y+hcPGKTBw1ObNbFZysUy/Ytv40gMTOATdVzU66rLD0lrCxaX9432eDOP6+K
lZmY0NKljcrgJKiPIIM6/RIp3zQ2B4WEORc+lMkRiNKyMXydW918jFmZTP9eG6wjlaQ097P6rsNt
TonDSeU21evBtWbkNTdoKLzhw0xp6rNLyO/V4FUyhlJgS1TMthIuKXFIrlRlu6lGwGUvTLLbQVcm
AktsaCiuOjFscsAMLwhKIkq9toCHxuAYGA+wgze++SHI36oWJA9cLlF91RmvSjyU+TxNe736irc2
xh+vwjLQog+leIVsmMgbvVkbYHgCrqCac7W1DulELnZ6vRGwj1grTblEw7UsTml18YadMZ18VsTi
vbMQXgMCcearH5PxzHcDV1O9Fl0cReecEEDWxutKfqK6NKu/efoBWf+IUEbSq+zyR0QkZnyG/BGT
rW2As7+Mj8RHkbDJZ1txdIxW8pqzT3qEzH9fPk2koTtKRt4w2IvtuSyXDTMqbXT7COn5TRSe8skh
vvxtIh52H6fW2hiZq72I0FUZrhSL6BQiPV8CCgDVbYQhnDgxPQIS1z/QSAisuIFE9dSwVEkyAXeD
qjdhHfOeCxvyuZm/3sXsNDeYNmtW7xEskVMfEYEu8TY8Kpf76MqTL66U1ve28kAqLzn4fOImRAB/
fa+rFPFugutIEkVwa3p/2kulsCrbCoEe/2B2tvZuPAeEu+YkvC/cxfJWhg08utS4qQpS4SbxXgvS
oXSefGNcS2JYb6n9WGgPJFla8uSYV9DtO0cp11FjQ92Xc6eiAqdib0EKozzoHh6YZZNzLduYXvd4
SF/ljHA2J2pTu6nhBsAFW3jZOLXgBautYvY0I7gFE1kdOZFNWPJsRrIz+o/RuClW5a6s7yJ2MSOu
cCZyFEwxOry0Vnf0ZuVJ2/P8CoQ10XwSwcRQ40i14k4MnnRxCSCbXA2IXaKQIX228lqdEP7F1mEM
jt6FXYQ57Gd/Y0tRNo3HrSMwn072tnFKj/C3CLSBy94rBMygbiPHkFElsMHGoRT2tXqj+TMkBBnh
67doj++7syeMB8kNLpHIi9q8T2/5ccLXmg5Uh6oq0RpxoUsvE8Gj8qHO7aJfJsKCuaFCKVc15+gD
5S0OQTXuEgoJPeWsDxMnHsWNFp26y/GtWbxkRXMd26fEfMo7yscfDRpaOu4kkcHEVPMRKceVQT9E
jofMjL93g3yXEwwN8zcEnanEEkb9HKuUQjlBVpabHMbXmL6n8YcY3dj6iCdiHUPuTNDn0h0moJVy
XeuvkrwTqVIivAs3e8EHjsGPvlZVl2Ki2HQn4Wz6zwPNGLMF19WMTdVSYROHh0Rd6iFTSM2V3j4L
PHaDSZwZbBjcq0XfudlMgMggeGub8SGybgEfOQhgkitimSa7Risa3ijrouY2BufpeeQ+bTZ3BjNW
9QmLbWLT93hmkSkOrBN59fQv3pYxecFqgHESvyMzCGYgfzl5mbsGvk5evjz+p20ZyBQRuiR+HQQN
FIUf2zKNZIBMjcJv0sR/DV6w9+DvZLoioWb8xwD6u0+fP0JPgeSDK1OUGeb8k8HLPIH9omfwjc8T
Vtor9bk/79ddWZJR7pNIVrU9WKqjjouBBK7mCuOD8CY/5ulTP9gjgVK6ZUMHbIjp30fjjr/kM2as
6BS30d6ZUdJ14jHp5/+QdoF1VeDQqz2kRhEFvV5Jolu9IXFrkOmccSIzvzCQQcBLwAi7kdpfZM+U
PcWc+VlBKruf1nDBBo6RpduhY5DJDft38FfTqD4luzrg9F9W29hLCfqwHRERm//Vapxhzt2LXFxY
wqD0/uXVC6QX1erL1fv18b9fvdb/NWcHGmY4ZnyzKeLH1cv5gEkdw0QTYRTFmEvn97kh1ygfJbio
OtIbF/APChUHjv+2GocK+8er95cnPqt1P2mzhTaESPulvE3RUwRj2JryN88X3ITOqbmpQZoheEN2
GGKDS4vA4IjxqaO8vlfbhTHtIv/NR1Dxbj6hvJJcxHjMuNFPqFx6Ck6Shj+Bkvk3eVjklDWlj524
1yI3gTUR7KjeYQzymMnHgjNLSZ66hoDN5GshFiA5IdMzzfIrqB0RJ2kRbmMhZ8ce/1TUbzvTuFfw
EflWepuTHIAA2Rli1cKtFgE/WZXianYb1Vtv3JQEBZVl4W0VgIPSNp82swCPLYYjP3WGwISLrluX
g/oogigdLbIWwrOqnfypxua6SfMNNASttQ2d3i7crP7JugRgEUCbFNcxu4j6Y8srNuIeogetsZYl
3VdzPpx4ZYBE2ctveguwED1PC9AEHqTrpHg2tjdBf8zJXMY63udQOaVF6IY45SYnnK4BL3GxzYWz
Kiyg52Uu1NXwnD7irzUnuI7UU+niztQjNm80bGNwjlluYyzIY/0RhmwYZ6lS0NaB+KEKs39C3KdV
eBg7eVeV+cWiTUjOzItIKZik16c4f4IL2JVOujbvhTX14PSGUf3ENwUk4rGQXImccXQf008IXwlw
gg+JmZcZJsaHFdr+5PSPNUqOtprsw30q7D4I0phled6TUWxtVSJkHjwa4HtQamqXo1W/iFzQMz31
RZLr3aPZMtJ7LLfWwnNuvYMXOQRuUbnZZrKRquzBpk9TifHNGQ4GOqRC9lr38Wsun1qICZXN6cHb
MgC7a3fienKbjXVjfnzND4KDUdJFEFJti7plbViirmGWPjZriRFYKxq70fueSzslW6fRimC7RBlh
4eQ8S4HwexzCSb9ULa73/AqHNpbcFlSAagcc0fjh2SJqYHIYiUv7W6sK5rLOaytHT13R70TlQZd2
Xf+oIe6a99xt6WAcpjmku+teA+vSam9ttNe8O7O6VcS62UNhlV/l7zrdBGfVvCrNWZtOs6MMUmzH
jFJ4oquCGquFzJa2vEzxE18PyiXHQtrsquIxsB5CeKnZXUqzKKhLQtUFxnM2w3CLlMNg7TzlzmsO
Q78Xyh24OH2PcNkOrgS6s3JLwaVCpqfsLuIkqN5lmngn08SxyOXvRgthdA8/pBGumr+zxh0mOWoK
Q7Tgj/LcHqeLOF27dD+yehkf/Fwfv7EsMdFOjDUIr8B7abJnzYec7DIKh1UFG7ejVv5SmziuSZeP
6PCLmBz8d9PbtYWjXeCx0owK/4keqzc2m9Kt2dSUT2IvXZTfxGnFTYYihhtu8i1eAEJen2fcNlz5
35n2rht89MWJMkl9O+3JUqUk4PIHiZvZxKnbQpW3yGvzHo/QbN1WocnsVHH2yWDXcqbtGdXRgVGR
Z++KRYuizpRvNVXluYbKqscsqOxhd6YarwPKOMxgw3RUEW3cpczVrfRKiSq44+auhp3sbZr6GX2d
ja7oxoQhzHrc6SSoJBmSAvaMyO3C10QSicaRXEXIaSosi9RhXyiDKYEBCJQr7otq14qUye7klq+z
AVcEkWf2LD1yb80oyhxsK4OCNN9TqY0Z6++C8dGm6+GCTXd8UWQqbRayuWy4gLNFfJ9+M57ybXeC
kCB0W040rf6c8xLoKEcBBeByCRhw2vrRxAAClo2Kj9JAORnIEwg5nkjEkeGBCt4lDl8+sDqHZwIE
Wjc9G/XOym3ODRRTV6bj+fW2yaUlmu+Cj+VwTqjmySuRzMjQvYRdf53kjmcRBdsggQ//LS6xdChc
pLPQwmhmIEsAGppYgymAd+VDtp+j47AOiSbgACnzQ+zbkIeF9NHUYVzL9NrWlPZa0GagwivDSGfr
/DX8uNqlRR4tpzkfSQlRRex8KsNdTpV93PbXCAWln40DihtmvYNC4td4Qk08l/22bQ4gmEfefoK+
xAJUVsuRVdMzPjTLqY1VPdTw0nBvYM8w26dayEkhBNWBgmrbSjah/yYraFBE6itUu1gEE6U/dvci
dXQNwfiNElKBZzd4WEJqRbNOPObisDbXg19+z4ASmZkGO+ZNNNByIuvcj/25mgOKHacsMwFI8a8+
lFhQ6TmSsGMz1b8h3kv4sP6wrfv6+B/bOg0NFkzjf/q8f93Wsctjzi3R3PZbLO3Hto7dnPZncNHP
bR3EyZkvyqo9t0P8gzGr9CenEv4TChZc5ss4TL9MWWMxLNou1MRt3O+r56m+DZ1LDTMonVx2g5MK
pMSi/djy19rcjqYee4xZ4utP2+I/sx9Yf7K95AXUkK15QTjDfTEDp6NQt/hUxG3f0+2VvkOhqoV9
kJ28dKeOmx59uqASwhFqm4HVTZOYdDCbZZsjCLta9m3fFTaJ8qiagLIK00WH0MpDPH2TlGxjwnrj
qH9ohTsr2jeptrd0+ADZwaOjQtApvMy/a96LqUIzlAZqcnNxA9LCuCFKvmTP/XnEHERUFb4NVZ77
8IWbV09VbEHJLVNZ0EbjGrdooS4SybebnFahuVBVsMDfWBzlBhqTgc3zgY2430H+gF6lUkKkbZ6g
ekAMikfMPa4YnNHBm/gSIiv6tCO9SDWOt2c93sYvwyzkM0teh/IuvebloeIFyAAUjZIEROgx57mI
yG/yrq9vumTPUOxVUyy5RVTeTTfP+g7D58Dk66MDwZUtxKfiO0+ealAfABEcQe2cacTIzBV3AoG4
K0xPaBMN5vuFYi7Rw8HzWHR0Vjjwi2uPFjilkOvhpvOl081IELaK1ymLiGq8CiHwsVAn4JKTW4T+
0IBs5O+GsYOXVQg2nLZBkTmduA2FbZnCP0ezRI30D4p1VBp1Yc7jZRUIXvYBHSi1iBAIa8F6xCBC
aDxb1vCw8o4b8z3X6EI3gZmpGBC5eNbCTsOqkpNs/D9B3SmDRLQfFwFUM7lZqmQH6qlc/qtvdhQh
cdiEPYv36G+85AgWf3KG/fL4Hzc7biVMuKAkGJ8mkF/PsARduOP9iaeE5g+SUjqjr7nPEkfqDwlG
l9VfSkH+wc3uPw6iL5arX771L3e7oVbMJGI0t1WdEs+CMpfK6Xro5h2sEDxnD1XsXQfRhDeFcF2I
y0gpKQ2UH+UXhBT6AYHYJNwDRhekeZ2uDMWhirbEXhFQh4mD02DCw2lXZoEeaN/DA0nBHPA1WEhA
VGnFzTmk8HFRwtUgOiboG6oyaV18Y38chgdLOLHpksN7HizrOLEwZq56/SlPG24Xa4Wt/rTx04eK
oQ0FhcNSNe768GOa2LlwH1qQCZKoxcBpcqB6eN00FITPdIN8i9bt+iHkTySnV1VHbVpaT4UbrpV9
aCz0FwPjGyWcwtFlvy5SOdw6dCeOg7i3MOPOzY8hOdWx4tvaVRwF2Fjhp6gLt2ztEMhZdxgJSEWh
q1IxDNJ0xk5JeLh0Yht4ZLR9VuFjuSfhuq1AfIU6KV6TLd9qbhLI2CXRjrKot/XwmmKS0ZkH9ThD
LaACKYdQOUmu+czPvfOqo2UuMomRwbIdFno+FyTwS2rmkcolT1404veORl++wsQjAcAdKo6zGsfa
qP5oOeTW+FF02JpT/ZFwBI6p8WBD54wcjWtQEVo67dL5yMwpRaFOPLzDypq6bG4VgYb0s15sfbyo
6TVt6NJ2U5yFkXJK5nN5wQHdBx4EboMZpXwdtQcdnukou+Pou4P8JhGf7dhcVhwMdBN7MTttlpb5
lFC5ZvY025yu+I1DJAPvEpwaKI8HUz/qrd1CRso3U45Do15o2mkSnuGB82BAG8gRJbKEwLYWywzB
LuoRktHxq41cb6N420jbiVpzakowCTNxK9dhQyeeG7CVLiAz3E1YfNrVCKGzj28qYkmPaBL32wEJ
pURKkZBUhJTxoC/SZIISSPaBXtXPIkSRN65Elmk48RkVJYuPLXtcTQXMB2XSbcV9B4K4dFlZY9QN
wY5II0ywYhF1KmaV0mGUxqWAADD2NyYo2fCK8ZQGwoXBtePFjTvzp8ZZV6q0hArrxB1mhONnCaHl
ivm3qWR3XUOcmzex6bydzfjo9hKQNOsszdvd3nuz2P1O1KdWevYQRLxyg2nd87Sq4FLIG6MQznn4
2kr1RSjPoe60D8GkvWuPxhYkXbv0Xf3YrsXdPMXIUVxNYsm2/qQ2O2y+RA7phGRyqCyMZGM1FZRj
TmdacyjVdjm9681VjLYMtdjk2MKU02BOICyXo4LkuocfSMILbzlmuTPq5+7mba3bAKsSbxouVD50
zFUKZqCK0TJT3JjzZ4++AzcSPwoQwb4dHZR31u43Xqtl96yA44bQ++9e31jX1LnASiLcgVr6FxMG
NNovIAkGFKSXfnn8j/VtTovMPQHwdkRj9pT8PmGgLRCWD/gG9tKf3o9fNFoJYyvpYQTcr+FioD0m
WH/OHSjLbM//wfrGHPZPVFrqBjB0kqqWOXb8qtKK1RClqSbCjUnsCqRX8UZpCQXyJCxJCHvhgTty
myxSjPbYxNDOiqUcbzN5bxBb9FeW76irW8KQXL1lBqWyC+uZfkuRNOuLDjLSATUQXUCHFtVGOXUt
8eQjygsmJUa+yJXggYKlhK8etQ12nPFgeZviBjzV5O4s3+msP/lDhv87Fu6CaJ819BB/Y4Da3IDe
joW2C+u3Kn/2ogc842CF6+wjAX7IPBU6pWYeGFM0VAf5TN2Zvotg+7iJNlJlN+lG0O47v31WrwNK
c3AKhpuKriqx6SbJ6lc7+ME19QjyuhEYRG+NvSQ9dDAqq50U3AnJS92+m4+mlG5Kw60th7VFZj3w
N1OxDfGGtv164mYDmrNYVhJDFB/X2sSwdl018a48wjfXwCikbjm8IvbqSrNuxfKJuDdc/H43dKQA
/OZJHc8CDPKGsXTmWAH56nMnHamq73pX7dfDmn0+pHzu6NDebX9cIecSqBgKuyP7mr3Hldtus5vw
MNv03SFwDdEJ8WXO/b9J/RzObY87zmv1NwbzLNyjsoOP2q6mlI0777GaUgg7t3u5c5pOWemgPyiC
96S1oC5LeUMY3GAHnQ+vTXNQPOqCXkbuzFKAG4Qh/UwM8eW1wo0aG0L1POCu4SfTuB5jjDgA46SV
Wa3Lys4eq08MqvxAJWV/pg91fKlSJk4XOVmnuSPP2dk1k6hMz3afv2B1NcdjrannmNDRwLS4cU3x
2LG+B/lKRPtFp/ZWqNCfYEyL9Dw6z3z8ehr0g1BNdqvNGGOE3YTlxQxvelAucOGsC/motfBva1gQ
XpZWdqFZuCFrWElMtDz8qqOk4h3Nnbus6Nc56P+4vS+YfWPzFPwTq8LTyLBCig4xOjTVX0mI4S9z
W75O3a7RzFhFJ3k9VTvTW1fDS8I37ycIgM2tRJwPpWphNK8qu85qk6V2M9GSi8Fw42EELShNs7Hr
BeBehCcQSBUcV5R0+dyGc+R3SB/IhBvDGpoIex6WuxoriDLd98hKz6R9QmAgU/Ne8t4o94N2799p
BwX4sZshN+JbjpUmXHrfO4WnuDJYv7n6AKzvqzPhZR0TzDpBk+IMpQsbY3Q6DlG1x4ZV4nTIzyUu
Mogsy1TcAYTkDAzXqFsWxjEaQXzROlTfz8km5T5Cku+gZviUQEHJgEUyF6sVr5LSO5niyuwTpGQj
y2i6x7LZSI70mL7DszRhppblfaW5mFwbyLmKLWL+tAxt5U1n4a4EtFxjH4Mgm68bf5vl+8JfR/iy
1YNXH+Wwdns8Pf0Ke0Rd37GMiub4mAkcvm2L3mwZ09O+VDZQpUNlnWabYVgxvYeix7vf0HSg3zHd
BwS8SN/DZsMdInagZlsqaaMJvD1YA/UQa3cm7mMQUnL5DcYivVmT8YSdh4nItgIkbjgQZeM1R33S
pORuYEm26yYj/kWb631DEXY8iXf4y8FIiXRbBdxFCoyhPq0tCABLrnl+8DaMD9p3PBvNNyTJoMPl
PjqyR8eZB9223NaivfUrJzKW/KDcWMH+QsXxDEKUEgf3FUphM0qO5TOTWBnSWpsRqDaTlypglLQI
yyc6Iv7dmwOOvhhCWaglDKJ/szmY+R1fB7hfHv/T5oCCStKdHKt/axn+aXPwa5XwT/NbnVyzigdB
Y/RL1uHns+8syqGKk/6ciSX/yBWKWeEP9gO8Dz++8VkI/GmAa5pp1mVazsUKqcJDBNev2glaR8A8
Px/Vdc9+uvDBrgvQgQ3Tv1n9idykDuhpOcmbKnpgxwTHzNGHO08+6/m4HMkYpw2rK4oM1CUwripQ
Naa/Lx2uQp0TVz6cf3r9/0QpxJHxZ98HEqGiw99SMWj8+n0g7pOQ9SJaK2X8Rxzk9l7ihB9ZcC3G
OzNxGkzTOf3r90VwlwDqQfEemoOc7CxWjG58b9qdUlxyDu+dfNKEpWhiodDOURWfFO5QlvHB8TtB
UNRw9qA5LZNPza7vKTZbGiwywIdBmABnsE4DQEMcnf0pNfWVwhlIGxHzOCeL0UOWXfG17qCmTPm9
F9LZoBwUuKE+vlncREyfHxSGwuM7cyZUSGIkIgkF3KnakZKLCBAohc8Kg+RHFuwA2UrGvlifvLK0
dWnfX/0Ukxz/u8NhX3y0b9MKhPRGp7ltFS+9BN9u4K9kMq2cmuGdpjtsiCiAVL6V1aLYUxdovwGC
WuThqu/XdXFh/0T3HYRD/64pmKYvVBoaANPNHRMg2cWXFDAvuBFfQvB48cO9MRsz0e/KG8jkalth
v2twixQw7T18/5RDuZhIJYZINcWX1Qlvr8foprExR8H+IgnICRCm9gSQRV11+tboyNWYspNN5zGa
eetQKJrcTiSHyoOcgvqJLSyBWZtlk+BLaJ215t30H2mvKNJNlW7E7OrzEoU21WyN7et7tX5WGEwZ
iLqlvKglaRGzWcrNj4HvnN5iMpAdNQKCDVfYoqK01ZT7gN7RFoGlIy1JkPqaserMBjcVSGuYRexx
En9ZkgNSBv21N/INtRRsgrHJydWyDlwLr2RjF9l/FMZfWKz/K2vTuzzMmvr//W95lsC/ale4QLB7
zxw7pLJfL3wcz5VgpYFEqSe9M8idmGk52VK6FLA/TzHYsRi02+JuZJeat8z49JJ+Gko3fbzNW4U9
GgOm0p2xX6X71x9LDj9/fHYUqFNXRdXeZwXVr8/OqmQxm6cdW5ydY4RCQUBEkd8Hdg2lVG/j+KG3
nkJoZTnzW8XETspH7jaaD/l44vpwmOdRNNBQcFYTAjJXn7+9TafDlJ4GY1V1Oz7PIxZqq6BQ19iY
0bbLTvV4MtpgHwy7Xt+p0ioaHwp/FdP0jABMtQQWDkwKqYMNkOeFGaQG/aVW6NirVPdsumUpq2kw
qF7SescBbjkCIpKVm2C0y5rpHiphcPSNY3bSqIOijv15zPmImsyn9/K7XECgZzFnl7Gm4oM9X6s6
KVZbRoC41Glq32khlU5VtInx6hYCrbLFoxp/S/N8WwhPyQvTlYBa7GCGQPuVXS+ETLA9g/spIkE6
Y1y3JDzKnFPWxqpWdfAwZN+tQbA7c03OYEletE68q/QJOturDD7ZbQb+HsM96Xtbh4WhmvvAquz8
IA/jodSYNK8nE4GKD0DorRMMpNzmqJFPdnK6z6wds+wCwKvChR0L0mZGAUVooaVblHut2A/Dhsya
FUAUhMjPgQBzzlFh3hlC2DmJ7dYX3VFehtXWoCF4UUBUqwgBL5JzQhS3cbE1RPmaAlAFhGkwOyMg
suutQ1KtYQ3BkJHY7ey9sUvV8ZrE6TAYKMsYGqGF+TTbYTgwMAhZ24IEDmxDjehMin6zokaCfmM1
2AnJyjRWCow+69D6ZwN0HIRwcTUzL0Q2rouupZ43XKlkDXQiWMcmewxJIFPvQTOWvhf9q5CBVVJ3
/hu6ZzshV9nUa+nQBTsF6uCc7RMvbUISe1rmcD7jef9HlryvzrGs7ZNaPc6G91Cz5hYA81IBeg8e
E6RXEIui0hx0MT10WrnSsAMr2kjaAFhitSbPTcuMPJzgF4Fr5DS2nBWeB35ahfuxfE1xDnizZR7r
OeLrKpbyq9zD2OYTMjDNhx373tyD76vTZ7mkomNb+fJi9K8NaQ4AP6vIbxYjpO22v4mDcqiMlonb
PsFZ4wu3sD7+9W2B6PCf3RaIoyggmSEzf67mP+06irSrO1Iq4lYXS+dGTt+Os4+WwVDM6MqcNlJw
pign7G2K3fQX9HLaq1aYDNKVxSdRBLMkkXKjmSShujUc2hOuIdHyHC6dLnS52KVWfvsE++6UTeOv
U3J3+WRrz9jMpU1WHNhfe9EtI9olmgcd/a0WH1k+0PodHP/yBIce5wnkTDlEecZs41FVh58tx5nx
Wor693ibHnTQTNYuU5EfOBRKcbTLewOsBN8NT8R6YQ0yYIIN2wYf0ggOoKo4KOQrw+D0TVBhBTgA
MFTjJEc+BRMQh0vxku9TOuD4dGv4mB2ElJuh2bx1jPEp9vKwMCWMCjq7JyIHXBP/NfN9bYlfX4tQ
aKJtGq1VNPKS5tfiXogo4FYdQPmrPt1l/TbJ9oGUuyUBzGip0ClFDoE8a1Rxet+0lGDHd2bn8qy5
Dya9E5fO2Lmm5FD0W4oL407ObY9+H+WSb3plKRnLeFMQQdMmPkG0PNupzDTSEW/c66eD2izq1zro
4V6xEuYu9zBXu9QFnwgqlSTQdZRspDgiym31Dh3Bp/4k3GD2xtXjt9+5A+S2oC3j6sEgmthSmiCs
S4XYzaqX+J72Fna42WNtt+nNUJ8E1HGNYcmZIIh/iijErL99Xrm/ccp/22h+YZ1/+eX/JPT5DHAC
pEhoHonx7440s7vhy5Hm6+N/HGnYYtMYaaqfVgOD//SPIw1CqCVhjP4ULjXOEz+ZF1SKIT/tzn+A
KWqSIuGpntmPZPKUf6J3Kjpf/+ue6Jen/uVQ0/ppSgVExqEm0R6D4SkoKAOrGbjVfb6Sw+J7WEUo
WZByozSkmLqm30S+hB1L03Kk/ki6TylcKHO6kVq4uMxYkn2SsxEpq+axMJPXNlDXekzReBW/GNoa
ju2DZ9qRv9fnIAd3cIM7edx3jOOzecPdcM/tlsZFNag8YetP4ChmNYhJkavCfUY+o6ZfxZcHW8NC
1Pq2Sh4KbWACc6CDhakbOyJPMdkcEoK3kiWIm47kXyv2siLQHMYpW+jqunFkYMAvpXDVspphZiXz
AFmUrZIM/Epx0pryjSM4xhpTHvZA8jai2wcnnd15ulHlTRZMG8u/crNAWZQIgvUsrZvabNzQXEaj
K0MRGT0HDEUqbaXSjlVghMs5WdE64GqaxgZ3KqsrVdmEFKyxRxfdAV3owtbZ7O3EnGuPuveo2k7g
43S3Vraad2L+pUIf9E8pQw2abtj1BWu0VhZyvUAF2vP1JQDCNJuHYDA5bow49T7qt/aNFPRDAPxF
3dUe1kUZ+1x/VqGnyOxgGMMKi2jenas9Cd1EWevzwVZ0rYN8kad2ryTUpA1nYx4DIlw34kvF3US1
mcBSBY/pxJPb/cSB1uBgK8jnRrmjQ1cDUy5Cg4x407ARLOoGSzJy2yqbPVTiC3XOYXsp2RSI3LZa
OyDX739LSRRHLrKt2BFZwqHhpintYuKLNbwZVMKVV0FjGfYf/GDdmXRK+h+md/asiPfIwWHZj9eC
du8eLlLcn4fq5KMgGRYYR8OdOIR3CI4mMzaJEOfAPk2kx9qLqDdE6WIU7Wl7ZXBqgU7wzVS5mFFI
fkKWFD7S54ZZdsxMW2RAljPjHpl118y8LWbfealjxuZdzeo7kj/Mx+mXnEdJ6qZ/Fpgt5cyY1Pf4
wGKQBMRhPkymUNY8juK4Mc7jqVwGH5C9Rd7ap4ROWCU+h7pNMK4kUC76ShtFRFSiMSyp+UamyjBe
FveETj0umsmbXhOluhHE4MVZE387yvDtIT5vLXL2PaNn9re9x3F05j8rbbBC/FLbh4jMF+uM0lfr
Jjkrk4kvezrMszbfx0iI+27CjCcWg5PLa7JuJK+GCGbBAkylgKeksTkEIB8yxmAkwkZ9YgtvFQc/
pj1hFXDiZQIhH+E4cPASdYdY3sG4yFjnNIb6sVABfhCHM14jnNWLvk3fpMfqPLv4SrzTkH9fJu2+
5QX3OX+SWiI8ZEbkaGkgW2fZ47954aKoGO4g+hccQetvGMASzo2vC9cfHv/7wjUzgLn66ELm0Plj
0aLLm9VHFiULmhqHaMSlH4uWYhLs4GytGZ8DvJ+FOBkdarba/R6/+AdDus8v8mXR4mmjPaKXWeAv
5yHiz0pcHvraFBtmsVWhg+VEaTW6ju5qGTqC8Y7lmYWB36mZzZfWrnPlrbdqcIaOB3LBrqUMRy9c
T1i58Sxo2cU/VhtcLPDZb1Gv7EbGU8HdhLW1C440dZZ9+JADEzZ7/a7SN1m4quoDRTZCEWKVyA/q
jI2apOpF6PG7HU2BEJAU9hu/THBEMOPuGFCIgMS0oSAasejrRTArPXM+sYWlMEeJA512r+E0sPZi
fzZILcICtokI8kRHFjb+HlY9N46tU1vtI87i+NIU5uNLzXOF4P9zd17NbWNZF/1FmEIOrwQBEgwi
KUqipBeUInLO+PXfgmem7HbPN1P92lWuLrtF2gzAveees/fahyZ/skLhtHgS0ueYnp0ZbVGGLKqQ
bLwfLIuMCTBb5fss9FBFGO9bApKyaxdJ25q1N6jee/Gr1rOzFjyCKvNC0MFMBShIicjkbM1C5Oc3
iW0AyKr8LtP3j3fW2fiUYVlNmnoZu+CLjhejRPZrToiTD6eYWLBS/FSj70Wo+ziFV/YpZDM+AxA5
dgSJPOUMOEi8lhg6kY9RJWeAwcnGH5ljwNhfmTiryUJd+Gozyn95ocyzPJOiZbEbhXI7rv08gU1V
k4gsVDtjsd0XMBpDzB2lIl3EOj1YtbEtmAfVkNQqVG0GwpQcU0dtXoeOo3fHvlcb5EeY+6JmeLcz
IgYCaWdKdrv4cZu4s2OGv5GA45g52cnfdYD/esjRZORdCR8t2mlfK5xcqC0i1OW5KhW2ZsLj6oH0
lkD2GeZeKq35Vsh+H8MH/9C2KB1sko/g4lmMtBqvNRHnbQDwEG/ZfraNwrnltuD2Yd1HpGZkg8hf
BTie7dXAgu1LgIfjiA3rGhur1gSEi9iB9qEAgyVXORPOraOTl5TCNls6jWL60tB4M1U0zNoKhnIO
UlpZWGSEjXSJjHyi2mdICnnEzIyFHEMo7lb/KoU3gMd6+kxEzV1CGLgmUiEMqHTOav6Kt23EcD+C
NYldyWh2Gcb5FBVpUZF1HGEUHWQG3GxdJ+woeImtaVNhj03K9XfN53zHpv+Wiee6cdXMnScs2DQ4
2K6u6WsabpFkqpQOKBMb/NrXYjnZfHLSMR7RFlnc/wuuOQSr3SH8nlT5Qh9tpXMHLQFslaZ/xxrd
R5Tj3Fixlp19DKcJPmIN+JYIyROj4SXKHznUqgCKsAOuatz6PtNgofQyhokKKniFQbDPZAkz0xhd
0/fi0U1kEnPwPsiuIW8ji0GhnD/k6NBZOEAb4ReWrBj9pf9lfCHelxhHcym3QN10SAEChW8Tdnel
eZNN30kSnE6NrD+GA7w4Sk2805ZeAoJkDxQm4yVIXDl4NIvK09ClNoMJ1PpH80QmZ42SagG3+nga
QIN5GEEa5UgFpkYNgCRardPRENchOzxMAKAzEV8EKJfCBAQHJYGUlpnbA+9RcEKS+2ruY0paC/9F
O7lFC85n4RXRnGEkoDARDB/VGyMAb5CRkdFi5p1D85Zcq8EkJV1nKOOkcqmUqz03u15tFavnOusZ
6dNJDOym8nTxqRYvMrVhTSQ8C2FPwIy5bb+1V5h0+XfF1EG+sL4iwArFcWkMLiRC1hXr2Bw0W2DB
QF68kcg34/A9xyyrlnKfsJQBCO+2ePGNHIx2pN/lJc500j9W3bS0AsjOWwVFTT0PLG7xedizhm+e
pYalw+cWa1iaJYMyJoA3LqdiuZvhRxbcV80CkDF79GBjaxOS9jpl0rcVHvRlMeAdM0uhrRAyt4EE
weRmlpkY0htfpS8MAmaC2bgXroHlVDr0zzXSLC6I6KpNO/TEecqNbqf30WdDHKm+Gk6N5hUm4dQQ
HFm0fOKxPVFwomybik8jd5bM9H49kI6ZHg1h3CbmJY/v5PsYbTKhGer8Sf/MJ/ybrUNlO7wn3FRm
njBt5uRulHuXB4rRKZ7Ogr7VB5Zhf1j3rn+k6ZOQ86gDJhjWfLoTFSrKsOGolmtd33Rp6PB/xWLH
TsAg1HjgAqkH5Bec02wz5jegg1sM6NxahzYg5wjfO8RN0rMdxr40Y1r0FKzsJIeM98snzzcxulzP
vKJeu1uq1XPK7vGj2zI+mw19btwZxByCPiXTkHGv76bPQelY+WHSjnX82TWbcQB9cmeyXy0R8fOF
bhn3n8It/IDfBO4FA2udfYk+i7qkxCGONo2v5ofw8TRVG4b75XPyRLbvfBiw8weQ8A84imUkYm6D
tpBLCJqVWjhQ0YtyTTgMiuraXFtPYrBf1I8sVO8WRq3ymCiP7biTzmG/jUks0g9meKpu1oug3WTy
OUC495v52Mr7erS7d+EBOkCDtZPmpMPeajJXcbPD37eqpakB+VcGrMcQ+J8+7/8iP5MpSP9Y1f6H
5/+7qoUfDIVbR3+m8h/CjH5WtuY/FDo1FuYVEMPUsYx//1XZKtTCkoKqmicscCGJZ/0b1W38Q1UA
UC7pcUCLmRj8lXYMA9jf2jE/XrpC7wcl2xKPtIywfun2moaJVBNWsFfXazpVJzPkFpqcBs1p2hNr
XSluqzq1dh+ihJBfNGyJQ/WEUvROFW4lutKS6tMs7pCkquQ4fweLkgn8foGgaGCPNKfdiBWNQG4h
KXZzfspC0hD0FBEyy75nIMs19G1VQa4Hu6EC8R7jYlcvAF+646UQPUTzccDeOPgKcwkiuAV1J1T4
OrudGTVH5psGHZNdT9JS1QGmDaF4F8R4dbY+NDvxNdXwwaB00mn467TU9ThwTZXCmyQYaR1S6Ilg
O4ESwi59i+GsCpHIIAHBEhi/lkEzUlnTRsOdIXEzczhEvjMBMJd7CESIs7uXQPBkCLC5HTzO79oB
8F9IkRfsjWnf1kdjbynvs3goS+UxYdM2Fyawdsmq0qYctfRLZqIXT3YTjtT2hx8m2RnWqcmcFBp5
vRX9m0Y6qLE0LBqQZ3wpeMRso46QskMFKKlwZ+5q3LSR8VjAD8iM4ZlRPKAWnhMCP+bjXQKj6/1M
DFCc09/N530BvU9kF97kRnoe6CmolC8LQx1fMBKpaiXAosnuhzRXseo2bjriAZUFGC4EvOt4iihb
0LmuZ6zCfuDCKRqYueCMZCKi014GfIjud2emJKCLL03xZGlInWnLq5JB4qCPSOlRvKjMCwTzmI3R
iT1OI8eE/YU2yYGcoJhgqs7Oz0vGN1PziZS5KwJ2o33Q67uy29KJIvlZ3xDFhu2yrVlU94uJ8Wks
XsvmRQ9OpXJW1kICCsmm94JojkaW/IV3PTS5Zkk4YXFflOgFmh2qG4h1go1qMCvdmX566eSSnefe
ot2iV0Tg9CzZxWgjDbqyv8bkcZASF7t6tUr2iwI4zlz6mEKEsHjNh2O8jzcSw+fGrvgLiVpCX56e
x0VNv54TW7sVj/6LsmCkONDYyB1vJDo9No9jYleYeQq7Vt/4L2YhXo303h2L3ejNB512PqplV2TW
3QJO7KrjBGWeXV/ZGUivGCJPQIxnW7CIEFTdzPQqdJclDqWR/VVwVSKWJk4abDicZOAbcorK1mG5
56mpfElIDqbdwRdN2CSpJygF0/IjI5q8PHZMLZgJh+so2Iwl6Sbr4kMuXsPuyaxFLpp1Z+0MLjLo
Obma2ToXLnir6aR6AikrTtYRXLaa0F1he80x19upRF78A34u3Qvf6ZMZhsvMr/0Rscs51a+OvDpl
Ij8V/ZyBawrXAbIKurBGdIPJ4CJgLJ4RGnS9V+eVbWA37rcWh/Ee9JHIdz5StZxmMjga2Nug/vlC
FG++97fqiaBrJYGTho6wfOp4g275jSfaB9YvXqzH7rnBcc3ZS7tvjXXW7vj4lMWjfSdWD5ws0H/g
68cI8JDeqR8MV/wP3e3vLTwdD/VdeG+eWIQEMEQa2+6J+BbU9zqnHBMk6bOEKtQ/UnDqV38LAZNo
Egq+F/na0W8ujyY3C9+TAFqSEN+QCOHkPLGqnpOzcNEmG1ajBMcMCT9GXRbF0On1lYT3mmjEBTS+
Kp9gLD/rMoWIm052WQMltGMQk5vqebzPaKZJjo9hZEBFZ4fv2GCO5ik4LycoiNpo4+u1SUCP4NYx
5KltO+FjcAxs9bUT4in+VvneqXq4ThzUgOALmYsTNA7lnAXnGBCLMNHQdozXMngQdd32mX4aoQIL
BfE8B+Cp2sXN44JSSD3NHjhCsaDuBszaphY+spleUpq4RUWFqfXtSslvlohjTcfEMN58KeTNPreQ
m8YJ1W3tltbVSG9Ylytpjfa/45yrER7Jx811Am97wYVFaP94tpvLKqzL7ZB7CgMqfTdFrinslQBC
0gDG7akcX0rjrIS7KHZnEntVz5Aw6GwAJXTKqbPWKYJRZKQVQFfOyE46bZOqwzeTTW/LgFqSsJ9D
CcVTXrJLdfFVFB80iHxGMdgaq0/F8ptbn8oSkQoFfCsQZPyj+Pp/lSfa78qTZVv/4RUjNAAz3Y+f
/7qtl+NYmLEpeKP1sBhDTSdqXi3JQdMcTLt5vreIylbrV8ivdiRDWyJA4G0q3pT5Pk0vAtMI1c+Z
9tNYD1Yx17moDMuKaOicsfhceyfjC+9vHUgqlrzhvTsJ3Vr3Pa24prij7tGM1vdt4E7SecZHk38o
Uep2pPj0EbwKVhhbDRL0C91jLBed+/etPQ3DwEhHT5Fi71+txf9SezKP/w+jwN+e/+/a0/oHKkWK
Wub4prTEIP+sPfmRxhgQkrQMu/sHd+lnVxXDA1fPTw3jv2tPfMw0fSXZxNUrLsCbvzQK/I+yQGNp
I0Pm5CKVF33SL9doQeFm0oqXGMGvKhs6MYBoNdwSomTqdgJheZU3m6RfUyMhgwBlZui2xlaY8dC/
+fWCI0WHL4Rfa8G+//fr5U8deK63Pz7/5/UC0puLkWxsgEW/NuFxysCZh4XFMUVZRso/LxY68GR4
44VZmvPLj376QBfskcnxxjIZdP81n4yk/YgN+k1M94cXztX86+Vi+nrXl0Uk7QaoNKUNSitEsKbT
MJurraGzmO+tapsL7qxvu+5RmuigabGdJKtiA27Znj6xz4mkUllroj716LmSTwIdexhHkDX8ZWni
UC9+jixPkrKW6sYGYQNQP9ilJ+O9PmHfOjP0ou+0emcbX0NyXvkeKqAV9gkFPit0ZtJPbE11rXjX
5ndduVrapj0Gww2qKEYATkJGPDtwN9xE06GWpM5GTIpIasUmh9q1RsAvsUlQ7KyoiloR7dBqBonJ
QQulKz3Vryj0smgXpE5DTfyl3ZovyvteXJ4dfaF5I8mMIInkabIOvnXTMePTwTGc+QV3mgZiUd/5
yaUNP2OxvmPGSWcWjNK5eIUzjjTOMF0rwRTUe+W7BU5DSHUHjjgSvVR/BNtaSsw7+ADv2qXvvk+Q
ii0Ozkp/yKL6OGQfnU483keuQCGEwUT609mnfHmjx9y91sMVivcyvaA+S1zVuBsoZZH5idORXxIu
z4p+daIU+wrLhhgfJ/3FOLArw0DHQNjjD+/guDiS25679lMBO+T1D8Nj8XVf9UcjOhF1ijYazEbM
ZIaG6kY0wrVISa4Sx2TjM5HFt+StJX9N4zBqE2ZuG8AR7Estub1BNsZOAJ15HnEZ9FsOKmKxpudM
t7sfef3dpueEsrIEu3yJz0j0ws+GgTgJf+v8Snt3eERtLDev1Rcn4EBDwVdg5P2atU1FF+wWLIcG
Z3HfDg5oz4v1nCSbFLUCLF7P1A6i/5FRUyzERmtVBF68jl4R+vau5lW3AQrUcfwOzi/RuX/gyIHj
hdkqrILmKw8hbN7NDUYM7U5g4jSvxcRJXY4zmrETEUEj3M2f88bB7BVydgGVgF2IWfJ0QSVFl7H2
4cS8LV6JCCJ1+wp7Ni631SYyzs1jMD1I9SbZaUuQ77SbqJS0NSey9MQVrCBiCqmDAObuK9Nh4oon
qncFag0JjZBb++sgccI134hK71ZYggD9nAyQpVan/OdCFzoX5XCOvJd2F9VoYxsTimMnOKI2Hvnw
ix2d1KzZUM+nG3YBI6E02QbCumIYbSsA8tgSdLYGNg7KVDHdmvol0q8PNSW95gXWQZ+wPWniJgc2
yUcyhS8yM7uAoF/8v7gDt0U97EKvPxAQn4yHFnPPRCM5QmgncXThoiyyk+i/xrBFOzAWjURwpXkW
KeblKsJrU99LABD2GE0HcnJJZHdrRv6Pw6KwWAu+h3p84Ku6xbvEZQZuUaSbe7Rx9Q6OfcXXY4Jk
xZel4/3QEZStai9LPDV30JE7dF3WVf+x3A8oNBIkgt0WcGDbJKTckxeIsgEkuX9T681MQHB9shkH
GSbVvZvnu4iMFf0heIevWmRe3znSw5IuDSoXl5lRIoYfNiGu2/zB3wRbGXyPS2xNgzZ619Z2J1yq
s0XC2lrRgei+Wp3XKJ5+F6TPxC2tZsRrYJ9n/yuiBYsnmYQzaMqkgPYfcuxxsWvvCaELyN+6jpzq
rb6De9SIdhIPe0EnE8bHgC295bHTcDbD9sOMCIdPw5d74sC5bcA10QdaaZv4HkkKJiRpi57ijdOV
Cllnr/PxhDZJ8IcXc4UW2azWeQwhrCcIlAilXWady/Xiu2XSgGnrmiaZUx+n7BgFh/mDNE2LlGZW
pBOy06uB3wl94UA0UJq4xjU9i29mujVw/fFH7qJWfFq6rGjvcAzRfFkN6qErtkP6vKR1L6j+9VQ+
h9jJIyYWAYMl01GKA+8mtFDNOxxk9rFwF4R7UXrPtNN3OCBRWYZT80Ek/FMtpK0PY26JsghyHUNd
dutIxEn17MGQJG9CWKwwXPTXY6e+NlBz0Qm6mSLs0IKmvGUdM1oqnKdw8vyo99pSBHPEKlzC2G5i
Yl6nbV3E6wp41cRdJg+L0pwJq5G4A9dtLRNVwNRRElK3iIuOvoJb5uFXY4R3asOaqbReq6lOzEo8
aER0mkXu6hr2+DgF0N8SVz68Bb5+6Mo7Wa5d4C5gzOT1yN8rMzvoRB+413zrp/sWy7YUEVw5O0IB
NTe8ZIhdOUFXn1H8JvIi2AY4XevySsuuAd2ZGOyr4PjRo7pEGzzNhuEYsbUxE9oKxanriNvhgvXF
c9Z4GpINDvca7wmtNsAWgfgIhKHBhkkvAu5p5oSHdPQtAyOuAZv+9KHYMLfl8DjuJ2Gnsv0mbBGT
hj5o1rZBnu4yzwRHEhBSUimHZHZzc93nm4Bm5jPD8pB7r4OQGzpp5nQGDvODyhoM8EZz4nyj0eeh
HdOiZBvWcofAc9MUL61+TP32fvlXBuWpsx6Ze0S9Tbhq1Hgmc8gRiaUDjTbSDrG8EWlWKMACUFij
/Kq3xeQSxzagj1vV2Zosw8zaSNVT+1ax7T3P7aGqj3mxF5Kbn7rTuJfb3cBfoZXUFui6yjX39UAY
sMQiuZEmB+Q3USK80r5CHt8PJLGlzcAiADfZB6Lxnqrc7+yv5Bvfeity6wI3Q7NkuhZ8HhGONsZW
jtnBzN5ZmzAhuHAzaAu5vSPRwj8l3eI2xTWqUffHNyB2zLFpVdlWHqKPlgGq76LBWlUpEDd6P0by
MG85XIvFSWAV1CyiWVhlTEQIK+GaxvdDdcYjF/iLUlbt1yGGoN73GgjuhbhY9KXhmbDmgsUYYCWC
r/GmkSG+9LZ8XLIUPcjXtEMpLp6dhP0gJXrk2VxksxF7XPQMfd2NyTkXmsiLmjNAyzzzd337NggF
L5qvjzlmjQJwZDuOrEusVxux3knHDqBRJaGmu886z2DI1LK8Q8aUHzJrVzfn7KPKXdDmzngRishB
RqxRcr2JMc2RT16utqiOKDuKU35h9sOK+iRvKJxQXjM0jiTHRMaH6UHNPKt/y3PLLou9qZ27Y7SV
9VV5XUgUGj3a+AlTspdPuL9x/VR057I9iVoFav8FobFSgdDJtTNlFyUH81w5SreuN8g3rska4wDU
nwwhWUsPbvVIeBg4CNF3i+LS5x86kBDSM0l2oV+onprGkfpH4UgQSISvmDUeTT/A/4d68aEhRHmh
ytHap4HVo5ZPFM0fU3Gk/41iPAI/+Sl3XolL/Ix8zd9W0R32IdR4wcayAerXJx626A1CHCHpcAhp
N9EJew6fNGSGiFUARUkvhb/btFQ6S/YzCml6gMnSsMBGw2dBPY2bQeT6aFe4pB9ROWAPDn0wvLTO
Vhr/FmqRgT73iuaYTn8tgh6i3gXaTZHfeuUULZ4jVklCetLNEL5CcpMfUENoDYNa2wIJMqBbj7kc
DFIa4AdqcuZ1/oJhgbTiGehgzi1ixoT+MB3BfCsqDhcEF0j4MNHRL5zIvscNxS+MImO50WDL1CdN
Y0YxHHpMf6kFyt2qsfKq26kvER3dRhSSGFVMcdUSoICretBJJL3J7YrOtUk3nSNEzNyUnWyI7ITP
tN8YPXW/cKeQN0MwymLkNvX7xoIFgimKM0cMpZuwP8IU+AOuZtbmULhyg0cvEdzwSzZt/UelAwmy
mp+nYS3OeFQ2reDqtJt6BrxcENnogibhN3H8DEBvVM11giNdxpk+cu/NzVuNEwT2d/QutOmWiynq
PKR5WbcVEM6TzdcaECpXTd+7UYqMNLtrcMRPGOM3MfeNgg52Rbe5fu1km0RXXX8q/eeRezdkoK0j
xwxdSXBejIvx6G/FxG3Uj8WIwqoHSpX1Y9xk8xoy7CKfH/iFzn7bDa6O9pgJg3oh3b0XM7SzDvQp
bbonYuk20ULrwQOkYAJ6sbohfdwu06rynT5XytB4dqdDr0d7v9niOKYLbjxxz4WlPSNcstx22IbA
CaYSnwdeii13WM1kl85okXriQ9t9BtmbjBGy3g/WvSxdzUMHK0XYAI5vJwzadsioYCDhCmot1WA0
PofhaQo+lMcOmIKvXRrCeAAsBAtowUidLjwJOH0OzL4D6bE0n9LQOmIKTeWTbNzHON/11Zhxq+t7
f7i1mXGH72wQNoZfnvNbJyO6fNFeawT8tLMZxPnFCWUqzeil1MQ4YS4gIFCR+wQT5ULUfDNxUlFT
WpzYJpKRQnskgm6o10Z7mAWnKojzrmHvj2up3CtYJkzpLFenIaugzD7V45b1R+NcE7TXMLCXopBz
w1Adyuw+fPyM7huG16zZ+av4LV/Gk8FNsMQqxI8hPvViBR4YdRrlQ0ZGSPZdOQNRJAiT6aegrXV6
g9wUc0XPyXwMQchuM4Y17iQyYt8QVCm8T9zKzD92cCPuy4aYBZgOq7FCyaF8xo85lPtTCQgh+2wY
+a9AHTQXjg0nhB0FSo6KvHSE0oH+AvBjXYt75nQWsJxeOY/n0vpWO1eR3NEX1lonci5bd9tEOwrV
K0fPDMO7dZ8+ty+c/4IQ7iznVvyVmrav+j27haQ8KznKiPtcNzfCDuBtmTmZJ7vaY3OavMbzP4QL
EQLkGZvkFmC7WcVv3aEFbBxfIOkxaEJ2kXzhZYvxhBwWzRE3ixOFfAbU2HG4LeQH5iv9gfN677tg
796J4coGjx5DkaxMlcETCwj+g5VvGo453/czs9Kq/B63rJtRlS8EjIo0rsscYQ2iPBkuUODSYzeD
64zAwqneWFNmqHd18GUo15iH+zCSj0XhKWSmNhTjca/ib8N+dzSC7+QqcnJa/pepeuI+0DyNp6AL
MY5/8y4gDWOSvHGaE0L0v7qAdMt+N5Aof3z+zy4gHnbSbwFrShKsOQS3Pw0kIPlFTceUbigiCMxf
G4GGLokyBhEixn84339tBJJ/rv4Eav4VxQKCDPp8f+oD/nzpP1zzv7SN81BXxEA2xJ0anAbtYolX
FcJTFkhI/YATupZKcb+iqycEZ7X5ihcQb/PNNJhDoA8TGCutdCWBeMq2c/vQBx9Rlp9wWojKMf+Y
xm0wLsjK+dOIEI0PGoLyp4S9wbelq4+dULoqFNtFvKNHKL42DUQSUMEjFt5dS6crAlfF9KumaOgq
xvRJdQk7bmX8v9F3SkkotuGGWNpd130M5rwdZ28iv2Viiot/1PgxYO4+usATyzdJfZ6kQ53fCVMA
ShL7XIX9bVMHh4pbjp1Mbx9A3xJDtlLDO9oguAPJa3praCn6hLL4lG39B35qnM8JC3q+ZlWOqC/b
obyYBgY0x6eWzlf0ALKElJa53w7kGbcMzalmBmpjVEeEstCTZPa3Jo7J1xaeMC0v6cbKAB6L1iR7
b7VjoG1SKXM0ioUNGlGPYSfDwKbb+CcQYNkbBzVRO1NRdc8pes4jyuF6GcQB1mZ2bQlQL7ZhALF3
UeU+xNPOVPBX8pbaXY9s98Ac06eUGLHBWJTGJcaW0akgjL4R5DihAGEJTwDLIxG7sT6zwQ26x0Oo
BPJsNeAlF0fi5b9RVaHfTMsroDHrFTsOVr5VQssCztcGxX9FRuAeb3mebQ2wbx3GTQAtcMOBMsON
0YSV5H/0l5y6Ix4OFSPblmQ92PnrDpcNryE7mXtd2yL30tiZoPbyN0ZcnX/nxYopFKluCnMeS8NW
+t8XK7T8vy9Wf3r+z8VK5uEiCC9DFWVFRUP1c7EiexWIL3MsFqVlWPXL1EKGJaKZEsStP00t5GX2
IEqgwf5JBPkLxgGN8cdva9UfX/ny81/WqtrM5p7bf6Q0pXQLp1PiXwV6ytQV/K4UyfNIG1tMzmkR
3JRiR5AaEiNoSebn9NLAh9pnz91H85zRDyRjXaM/tJqQP3jygxWcetlTV6NNfAgF3JnhhnmMs09h
fiiUMz7vTbgR55eueckvA/zIXe/T5LJWIRz5LkB6iXB483e+KNmnJKaPoIsxS6r/cwfl0vp9B/3t
+T8vyiW0Bm4qwj34MNpvc1dl8VmCSMWd8sdRGno/MoMBKgNwXaZvv0zSZIUL0sQxKpM0Iv2VDVRX
fpf8/Zg4L3NcXt6iEvjtohzaTolRUCxYGRuNVUunyLrK0qYk61LGmxgigmBX8Eh9KNfTq3bogGRA
Ahiwd5ym5k4cDlLnfAY3IvQa2AtspffRS4Dh+t6QX1OsaqiwQmHjvtMtDzmAl8R827SVJCQE8WrY
5/Z7O6Xv5Yv+aD0tAR3N1gL19uMMporQJFd40hLDrRGIM5H4KsTNdKng3C3eDwMkZ3YgOcfnTCwV
16BVbepDAPwdXDVrLefrjBGR/qJoB27z1XAv+x81GC5OrDhUrC1+/p5F3WRxNwiSAwq1pzigaqi9
zonZCLDMaK65GT9Yu5PyGtCqQRaXfptgLdhGeFXE84BdGXUPvyFSLaG59ebqAyeg6CF4Zqz4Rj4f
j4jYperAgNzvLX44PgL5iBk8PMwwMFYgKJJpVycPIVZrtj1I0b6wHdgNa/LQamA2NJj8I37LV/Rb
s3amYyg/q+nRv4h8W5TKAPU39MRxvBkw1TJ3osla7RLZ9hkjJthmxFuorZslAGEZ/ekWxlBnQc1a
a2NdaPQx6Bg3KsEa2wiKmrAUAYbNMFKgLAD7bFzCsb5M7Hn9sNFzSpitTC0hvir5BznrtpWQnUVE
r/TWu/OJI5US/pgLaqTy6Q8lFQp9xio4SPOmo3ZJK9enksEORdTZmL3M5VsbeNl3jmhfsgNUlhnj
tG75hz1pZKY1H1qO/xEtcnIdtZMkvQfk25cnY9gj66PzuW6RDBSHhKDfpdfe7SM673P5rI7rFHId
6P30uS+2RXSkTsPUCmkn6h35XOZPhJavRt+hhQuhLnkpoaERwRjE9MmZAJRMYKGyKUeN44hCMtlK
eMVCPGfH5pgxQZAu9Hf4haMSVdp4Fpe+1YAonc7auWIGYXq4NRF/H44WudUCbUgiSBzzEn8a7mht
RcmLtvlD6lV8thxGXZxCx/rE2+k4/DK3yA8tJ1/MNKH0li4jEgMgByMTNPszjBNvFLfqkgPIHGna
qu8lLXBja7wiwZO5hEP9hJwMXI/of408RqRCZVgTps/GXat4fuep5asK34xZuFfdl+m91tvhsOMm
7u+wlMhr1SXMMXwA2CNQNOrlut3kTsDQaNxMVyw70HsSXJjvavvQDXSTdvngmqYjFzZGldNyC9Ub
UkxgDxoQjBhSdQyr4AzB3jN9b6ZxAZqv7j8sk0hhB4EwLSaUUBvj24R+oTsT90ufJDsG4grpvTXB
FX16CJGPkgDhwse9Mcnjy0Z8m6ETM9x3BQWi3LooOkdK9LW1p7qk+aos4zmJOV1gnTlmkOAjl0sQ
RNK+YYDTqMgTJnxTdqh6wpgzdHJdfyAYe8ctxkwQYcN2YQTTv9I5xs/hi2rsMv7tkmki5lhXwNTC
fHZwr6F+bYodQw7gm8IBdB17ftBAhrB9bjyuNsCFnUtmdcJglHXTp31sE5NB841puRKv0fvFTuWv
NaSpDEklZ4mxG7bfpekg3V+ID9xry/poJ6c04RWsx8Azpp3KXDbeiXzg40P9GBrnchOVZAa95e1r
wzzXbGjUvHHKJtq8sPbjdGmA570jEU2ThcvJ6MAR82e9ZRUFT71rBOKP54TTPeIFd9buJibLSX9H
nlj91dOZaT6bzzdYhPfFKmCOsxqPfbitb7pHe4X21mu0zpleMwPTOd+oDAc/jAXg70VPibqNge49
hZfoFA4Ol21UObSWpls5EdW3yb9y2NBHQV2XtLC/pOZVx1v/CHkyu8rzmtWsPrZvWrbO76wnUyCX
uoOjt+F90gqkixep3oxe4ziJ5MZkzwPAEVxXxTYPrmZHGX7gE9PF1ZQ/Nem6WiwQBfiRUV0TnYn3
LPH/qSz6f4V41I5/KgH/UGdov6mcWq2UxbGEZp/d1TJAF68CIgB7xB7IvHyIvwbRU4t9oOzKB4hP
6y53It0V75WuRFa94f6J3HFYJqtpkbkCe9UOjZQ2HQQuIXV8UANP1ln1D13zpPGAdquso4n+8VHj
oNfL7ClqsMmTl1jGvswBVa9301nlyNqyJHJ6QUPB90ZLegR5RvLIZfRtdCC+8TRqu+QoZlvxk3Go
MDjjuLXeJOUIsifmyDwEHzkLBLcsN7h0RaLhm/eshxx3sua7JxNb4/Qtn3CxRSghRTsCdgB4C0wT
XWnOojVKdeDo6HFpuNkD2azc3RlMc5t5ON9lrC7xoFwPWNBjGoHjigsQ7JT/ErO30ezu1nGyFqG0
JmuyHIhFwB0+NDY4GLOEpLVR1LXUO3hwjJcZOOW04poSoJ3Q+Qpnd2b5CraBsrU+qz12Hblz/UKw
LW9m2FzSvD7o9Z5dtjQ4BG6S0vl718oaFhGF9EfUY/+r20T1++da+bfn/6yVUY5xKoSpTGX745T2
8wCHMBDysfzPAL2lIv4pO7OQ0RLnjX0GgeOibPylWFYNYlEwzqiYemgP/YUDnLm8td9OcGT//nzr
ym+3r4AqLvfzBhpSgot669f3DB5DUudJdsSTzH0pdBfIofwZ+FG8xcwdV97yI1V5pocLg0MCWJGP
/g3bGaKE6D3KmZZGEjIo5AaBCdIhbYJ3hUhXCl1Fmi5zaH6ZRDWLvWKrRCzhyWYFeQVidMd40iQU
z2CiUFs7mS5Ny09CjLiGxiJZtI9WQ1F0GXoy6naW/oRHBovOfgk5kOqdWr4v8U8l6OVtUDMHIdba
noTyW0mAzvrFJjb0i4GNTlK4xzrN/5p60bPi9CPCrDw3M9sjnP+60LbM+xM2pNnjaz32MVR/SR32
nYJuJdKu+VbZxRe8Zy0jr3teMO84OpfJcy4OGygZmDzu5W5LkTItvAZQQa9DeKhZZECmsvUL/Vs8
FpBG4rUFNcSZS/QonBRiI3F02X9SjRwBvLaTIHkxJjIZUuFrCSxmhAhG0QTWmnUsG0C0n/XkWQjO
NZpbxvwSscoD2UWtc+zU2xSyI0Lhq5kDRZ10UHjmP3+iYwakt0XPqJFvYpwii98Eg+MvXXLjiBCv
QoB0qcll+z/uzmO5kSvttq9y485Tkd4M7gRAZsIThiBITjJo03ufT39Xqn91SVV/dIemGnRLqiJZ
KJhzPrP32nbcLyds4pbtbWSTFwz5iDOky+DUI8tBitcUJKrD8kftx9heVYFCovNBEwVmv9mYT+OX
aO7r1yJ1+sxOTuqbDPV1RSYCG+nmIb6hQszu/mN0KffydWhufnfP3qWS/9P3KAC05QfDPb/HQdJ3
+H2XakNQ3biapDdTuYso2dhqyjzQecf31QBvDB9jaDKxr10q5bWgGvmfL8VPW0k3tDlesqvghT5N
KyFfyOg5NDs9Dzu8KvgFxn5WKU4767276tLauqM+Q3tIVJ7w5mWPCpBtDUNCt53Ka9knG744EpYd
upIZj1wT50aDgR1JVE89qYPmYwodClWQ+KxhIbkJIPaFu/lkaHaDxTPfogtr9McqoM+xSeZqHjRE
+EgCqaBopaStFV1hyCj5/DqgbOH64ofr0cpU76l2KlpmfYjPcL8LO51vhuylk9F1yJN7buyKjXZh
h9FJD9hO+KLwC/0AIVutLX8pd3W253iyaZdZcy2qC5BMeXBM1G+SLBKPvUhv5mMZMlNFqLOQdlL1
EIR7BryasKpfJWyWeOGJm1gN6Ire++4hqfBczQjtiQGjueiU+Rf7C3YvEsjW0uiUsrAlAw08H7ge
G1QNj+o5WrUXXL3iN+ZaafFOrEk+LYfuGU4Y0eCDbEtC73QCFYXg0OZRT2a5oxtk/hyIEk+II8vd
vHuQ0NUdindWfT0Et0WNVIh5c7yLQGxGtlrs+QxDZCbYAE8pXzxdTH2TdhtS+KoH4CdazfIG4xdv
l0X61p28zka5Z4EChZHaOnCGgCbCH2O1zYklAmuo3VC8ecbjJCDWQ2yzAqiagHQe9gI9BftZzSEm
gywiPXaKgv6NumCZv4KXK8/pWaiMTawLa9KHSnrUdtXUfFD7eG2w4PTW3snHqoUeAest7FT1XCKP
kjbCwKsP4t1kzUpUOXzlrzpEaEErNX4WfWoHjDCiIFnHFBohaRcVWUUFgpqqbx91Gg1NfQkVFGx5
sWTv3XdbYDX5SYg3wfimS6cKg04k4DouPyt6jbLXwAK9K09ZdQK57gj1BxY9Wt1jlru+9lSkd28w
2Jrq+iLh22CFrvoYhv+AbEsgbR3ZZ/A2aONOiITWLlXEPi2PtyeuQtBVhFOKnRX1BsjoVgx8guG9
T9PoJ2p2PFAeqot43RFcJc3TgCxjvcpHcTpmMJO8RWisxGOS75PiphHBadN1JadplV6yzpV58I3+
mWjfpghPaNPVa16OvDjJ4kH7EGTBxr++EJujMb+XzjOxWgbcADTRTt+9C2V1dwEbHm3rd506fhl+
VxjdVdqFZVW+9hyIkXIEbJXJT/QfowJjfSnXB+/Wc4ogFaQ3bRYa73UUkOKqekWoxc/UolXzRLYB
P7A7aI+S+GVBvfDerH3A5GQlOJy/IIFStgekfwup7TfPEM5vhCsUdtIWJ8WYIRWbCTtWJ5mbFJUy
3PUbeiH6OP+hZhAU0sVmAZA6klIQgKgsOd/63hHrrZa6meZghitrEFObhhaEzVLK/ZCxRrcrmVNq
mDO2BpR0OGFxmmuS2/UrE9eRsMs9YskWxrZPl60BIFRKoObBOWA6AwysQqUEkbf7zLGnEgFPJzoA
BpFXbRdd5IIcB++kMpMxHyrGL50A3wjI7qIzT41678UbedHtDkHH/GuutelepMqWpIXqDum6YAXE
EkIxhmUh8qfZyVuM9HUgzGuWmiJYVJHMEAbmo9xD1xZf9eyYqJeBpVGBASx3UqR+slN7y3Zc6fX3
KDHCQoEFQGF6z+ZQsovHcYP/nbz0IoBIsChVRGYL/wO7+yeCAJb7KNA0xJVYpdT7dZyllMz3hltz
KzMyLBCVj7YM7qkFLlMISxItBPXjmSj4YeUr1Nnyvq7dJD12JdLEa0MV5Tm8DVCbKZ+kKi0lxR58
ZytOWKsePGHbCwfyNR9rsIvTGmE9t2dvvTUTk8Jq3Y+OOjpmMmvSxrT78A3Axf5a0k4BO+wXjO91
2uxyJA1pV2xNvGZtaV75BAKbr7R/sL8E55jBroadCfQmE4fJf1zWYCGiIv7zXPx/+f4/an3zN5W4
FcsQ2bzgXJ/Xx3/U+uZvzMRFlbn4vDz+fen8wwsvzxU+3g+duEESXP5d62OTF3W+nFBFljazaeXv
1Poson6q9X9+6PPg/E/bmmYKWs/KZxMbhpKpdqQ0QCxE8pfiTsYtMiglQHmnVDzUahlYYRMvoE8F
CYzQJBiKBFxkJ+UUO1oNJQXCa2kd/XQFAjmfkB+j2CTFeLQY1IquH0u2jHPRP3YBQypYxDpsi95Y
VVNgywWM8GBpWdXFr2qyfD1HZ01pKDHcsnKZoAsl7VbiwyeI1ECfjP4YtcXZVpbP1AYTmUrDmySU
x77TECI9ZbB92g32TmWfIGINrka0lkQ71c4yenOCUZkFUQanE3p77zYqkWstBi4Hr7Ej7HyyJ27M
zHIPQ1V/vaZ87MW8cv1woEq1HIPqTUq8bWAiEBePvb6QSWBWUbaRS9b4iZvU+arRJnugNs7SMw7I
Jo4cLL0Ys8+s8h3RI0xBJDeB4gXBDDTCVFmwVBYaJlAFJ6QULcthXfTSVcqfqzxgxK8tUJ8mQWRP
60TSndYUuTiZOpZYQAGagj7x9CeZUThpW2XkjJCNRQ8WIYIXeQB515l2MiDrjHdaZvBo8c+Pn/2j
oLZzXYlKIAI2Caz2oMm7vgAjfiCHYwKw9GWVe/Wl4EJLH00enFCBiyb6adEQEhW7cFPhJ2HHAMy/
jM9BtARs44HCaXsIBeEr/wW5OC03NAGoqeQQx+4ZhTDq+PYjSJpjH9Z7b5cRrg4kqWivSAvjc/ag
fgXZUrhb7xpAEdh48W7ix2IoQam5SL/gf8l0NT7bgpPJBEwgH5Y/nx4qtHVtgAU5nlsoDOOpkwvK
J3Od9JCQmU+23AGxakP6mbJtHH4E3SftgokLIZQlRjkM53DWE4e7zAgK4H7G4vFhGLP/WMIExYgm
hKJ/LveWvJQMl13Qu4YOihB1f6Naj9cQq3u0qvtPbDTseBjTEGXJht6CGsWtM3yJVAFpgXyjfxFp
fpBAFKvfxUCHWMDXXE7rLoy4i6JwqenyTs73k+7xQ1u4EgEj0MT2vOxcZQlhZwqrIN/LbkDMzVXZ
+ifUZy3YUHM4Mq0PZ+I7ZLGdiONQtWMFZ70tDseYO7Jrb2GDkSobmUkxlEWsOdgWBAx2++IXTnlC
aMK9VzxIIyLQJ8IWYtu7M9/yldkHTilQmu9JvquN9Qi1QWE84IbtM0ibploAoxk8hqXs1UwX+XDy
lj82/sMIWzNiDJeSqq6Qhjxn2XVSj9UolZ7m/RGjfI+tUS0HL1aSbTMzu0aKx/iYiDXBHBgCVOHB
oI5Bh7I05YAtBPNspnwN/H50+7iYLNfyakZwiekW+ir2P1QipUsx2XodWm/e6+uKDOYMewKy4Mbs
3DgAVa2fleKKArVAFvwQcpqVtbYmNXRFrOCmaL54ejfW2QggFvOH2KTl8YiG4MywW4XTqZIVtVOV
By18CtUHHfFwDxrjpdRep/G58TW7ql7hcXjaNokIOXX19guqUCNfG5IhmKAzDEzfrcdyJ73UertM
/HX2pIzdUvaDldWuy0fpRS/uUQDj4tn4mNLL1FBzIX5O+keRbUnfdKt8QK4S4AM3nqbgCecXPjNZ
XstAGyohX1lsI2VkNUNPji6gA/TCDc2GCthZ8C55bBFKa70weWU5FmCCTnKkbQU86JzGM04PU+7k
9ZIVej02x2AijRUeBW/CWbcYIA5CUJjFfKTGbay/5g0VmHyToifMNsswDciq8GwhQDEOtaFgy1kr
+P4x2uHLB0ZrCoDOyqWo0vDyqGF1pQTwKLzOrA+8oHsoa8KrTufCr5w6a2yhSh21uA+B9Zwa0jlJ
pG270DMTG4LJye9wd+6NR0kW1hXjEgWyiVLKrslbj6nAiBY+wolTJsM/mAE0b8V1BRGJJSF+gwX0
H+seNvS/iFR++f4/6h7rN9HS8M5KOqbrecj5o+6xfoMmNJN+VCqun33YSPAQ2on6XCv9bK1VNZMU
ap0kPNiYf6vuAeP8U91joHWZ0+yACUn4fyWUDn+ue9RY4bjUWCTlrAHm/+F32/eMB3Mbx6eAHBt0
7MDEPWJ45inO5Mkka6L1Za/tx/46b3QiFB9lRv6MLUn/WlZQ2zQVZfJwbK1qZ41kfoJYYZcHe105
1LH0wYgrYLgGr1I+BdfM8VgkxywaGuIU/OKavXjTozXRCfV69GQMkM9fm+RNMx5Y4s+ONnay6UlQ
3+HsBgjWuNfnEJkZ9I8AbZK6hwAQnfgVv/rbMKaweiIqBtKjiRSfhk0YVNdSAzeNdyj+a2LjBtg7
LKv7ZBch1++L2VErtqBfobZVcHxF5mpmTtTc2zDUdsrtzJ4v2BczOO+sxl+tcRQm8PQDLHtEITdB
R4PNnVMb3IZdnD7pDdNTsShwD0o6B2LKp3o64sZMbIsBkjfUZ2XqvjVpfAeYyeSrjLRFyICVuao9
MLEKofBU1shGZ6dX43cx0+HKQtnVrD0aHJ1epL3kK8Xba3HA3UNsLhWPtCnGbhvOw9qSqW3H9Hac
x7gMwxiKZgVoR/LP2ik/4iBxtOBVnRd2Dw2vdC+W/VIsZBcvS12G9hSFbiKXOnji2ims1jG08r0P
DOIxok0qoWgYefy+3D0YZDFUWffil1GB5J+Khd5tavwrrTr2QHQnKZQPABocum3YO1Gg/0vSrJn/
cEXS76pbtGycJeZ/O4HmVeKfO6/5BPvp+3+cQLNyCNc/WidA7vMq5Y/Oy/ptxi/g69el39m7HA4/
tiwgy4D8cmIBBpDmI/HHloXkd/o4kRjoWSb8t4KuQPL+cgL99aH/1HlFeRnIXi5OzFe2/cT7JS/a
t4EkDzQlIQMGQLat2NpqsMHEpWDj9pJPdvxp+pmPWLbI1KEMjWf463ePozzrrkb8JSKQvYy7OFpY
m+ZDhyUNVvuq3/zv6bmScbrzDhQfBT49IqaivN2hVGcLXNiAAAUapsJNIjIsxelqqek1BudiJahS
lIZRfm2zePS3msb8X0QJIpn2IArYU29ielIV601mImdK0s60sEZIV43VajdOBLNgzVwp6Fq1HaCd
5ti4wia/Zx/SqXF7CFuGfyZypSNQgnXGXn6Jiq0hLnFpyR/hiQ4E+Gn/2BHAm1IukA+Mvn6elD0x
e5JR3bBUPyANAOnXPqZobBgF1fs3NbClQ/zA+VsWW61dGV/skiktjwNHgP/lBU7zAi8erm/nI6Na
Cnuq9OY1Gg7MhMb3TNqhu18W0YYyPACbaxGiUpCMDKBpWHTdyFlMslWhfs7OCilr0R6QkxXlDzJJ
FnQHqkmkp0r0Dl2BhII5BBYbWNl2bD4lcWXSOtzTYTlkG/mkHdQHrOU9XQKbEwJZqiNl/hydiUlw
03+POtStlQ5wrl3m5VI+BgWvcsEWGnDDipetiFYGc7XPmlirxh3QOzbzYL2f1kK5yvHPZacWI86x
LI5zsupZuQ8hdhUcoLBswT0cMKzLvLKo0Vzm9w0Frj27VXDmLONv8RWWfs8p22268KPpN02+13H/
bJKDLOyKM0GQ0s2r7mh3im4dYNMHRwBFjGysc/w0EHuKt+iEMQZ/dVqx/cI3j4CiobmSncLbC7KD
RMLMt1p2y55hIsBvyGlJmCskybIhdQP/43t3QwiX3bSNOEu/UYLUyHXS8RGK9s6IPFz7V8T/u5pL
wdyGx+ZZwdwmYzIMn+onfLdzNevbpvmMgkodlEV8of21yFQ2Y3lLjduqjyywQlqCbpmKaJeONWas
EDtKQJZWuMlgW8De6AKua2JvJhlB/GwQk8BPlgAdymdBeZaBywm0I3mRX6bhXZgtlbZPMS5uJajF
0peofHjpg69eIu+kJN/SdMhACBbxlTAhv9/5hOlUtq5v9GDXk7GWbctw12Z7fyBVZmuoB7F472lp
8ukly889vOEYQboejwstKQ8dscwiPVm27UuHm1AFqF1j2xs+fY4Ky8L4f5eKTT9tG54ifaXBkp12
fvzNlyP30bRNOqyDyBGM1447smRKgF6Ex/HhW+gH37VYfJkXQRV8fw81QwoMWLfCU8QTqyXWB6FG
+jy5rleqD4rLf5SddpPz0Rgaz2F0j2MtHY69Mrlm4x/5mRVhV0/EFyhbnjeRt+bAKhW4NHANSzuS
JVpP36ViM9qtHGlcQ2X7SKqFx/7nHJrfGa5J8unrY5jfTJlPk9upbmS+tPzL8OHfBuNsHXt/3Re3
KH7EyWkRE0pQXnqAbkBsDLL+0Ilfq8hpOFaANzA+6eHf2l1zRCRIMSR5SHVmZ5SoHHV9n7xrx45U
uHh8lr9A1DF+b9vUyeFc6Af+O3CqKnHYUpbyvURuRrUHiJh4hwkdJMuvCIlJfG6FXRw/yJAGPXXN
maOiDtT3knoSEaFwBLAI1vBRbEcOkkKic1wCiWw5UXRWBnBmEd7d63cfiWl+S8urxscwf8BShxzw
xm5cbDdRvjInHJn9h4hAdaEk22x6UW5s5jH4Z9J1xKO8EkN9ixQp9V50fG0B3Gaf1WW1kHVb61lW
ijtFI1t90cBDwz8QWASPsUCrXwzBDYaVLi+kp7w5RuuOGYP/Ms+TUC8mEOJCQuWZZUnNoXVlDf3S
u+wzQSARWXzz3pZeaYc8IZ61k056ejQzFvBLPtBEQTWPaeOmYOBQs0BB1FmZkpq1NkIo5Ou2XAcZ
XLaN16zllQc/pScA9ltQeRY5xGiGmU81vMRq/C5i7WVzblb0+3Af0uQmCfqxIUZIo0yrgRE3hrQd
CHkTZqR3uMiakzH7Uw4xSj11pRoPZfrSpqw2cRw2n7qFxqbHmI/GoQCQ3Ejief6nhciTFBbu43Hh
H4uIPWpEWX9Wz/Khxvk/rkhNHc27ivxn1M8jHfqIRM7ue5NDufB2SbDCLXpsAUDko3zw+LSKdeSE
vrefKtHlMyuDepSN0pU7VutRJm1a7KB+h++teG+5k73iWQCz7EfRKjPeJl7+SgRlR0/Q1fF32nUH
fOtdRror+lguaL+75hjrptbNqCRCd6bkW9S/cuAny2ytswOHGF2LX5oGYRAmSDx4T/9kGZApgo6i
SUYSoxvyfytQdfIO/1qg/vL9PwpUnGNcT3TDCNIJfPh3gWqJvwEbYx0hapJBozz/1o8CVcVNMgcr
ivps5eDP+1Ggzo01cF1JNNhRSH8rpf1/C4AgEQ0nCUsIfpOi+K8t8jikdZyElbjNuQgT440mhrxE
ayGhItcsvPG8cxI9sQPU71MlH7GVIjYTyfrq+cD5ZI3K+LX1cheZ31qwA6VoKl9x0WwbAILQmkhf
xrTmbYWrlVEy7UFAw/mciIVZhdim2+A5w2pF6Smzsfz373OW/Ol3iWlheaC/B7l5KHVEkUr1QbJy
HyHwgKsoxhFO3NA4CJZ8EREAqnPCGu44MXlr0cA15bGV4qtAgAvpnBAzx95tQOiaQ7EZM7CG91jO
XPPE3rhqDuUrXXUsGKs+DAHNb5NrcsUDFoFBUZvJDj4aysQJisqyGJ7gI5kdevV25a1DicCgx1DU
MKJwPVIeHIUZI9y221yS4YNep8c2PAfhihUHCG05ZTr9mrAFTNpzgy7VX3WCY+DK9a6h+CozWAdh
SsLGTWM3g+UXTWCOKxaoKfHMssNHHTIN2Z6p6Nb9a9KhXr5044mES6NxNQlajMnuEeXhykfBVS5b
ACUEJUBh5WdwcEXY7vfR8IT8wRs7vgI7+0Ivl3oxrzoYBhefonzQdbBVbl8zSjO/mODKoCWzJTph
Wd8Yx+Tq6YvUcAw0RgRHz+JGCCYkBxEbROXMPgWdhyaQM+SQEEX9rtMe+CBxJ/bOx4BhbvfVgzH2
duyzA6W6EGxVjOiFuy20nqiDikICbc6o3ntGcs/CSb+oY7FpSSMRHTwU/lPnP/Wv0VUKnT5cW127
0+T7UM8Oypr5Qgf+rKlf5tiH3numwdLEfS5uRSXh1J6THNz6Jp9EpAcE/fCWLZAEJSruBl5T0Fp9
85kE/kqECOOxpgj49zQkeMEp8ThPuwh3eoU4V2LLzn0qkQfCn0TNuEjXNHQwfwv28jAvBEZIdTK+
8Vbn2wsl3UyEaQkMuEcUa/0krDs+Vv1Jym2tuSfTZ6rBBz19DWwdhIbUO0azwqIMMVACL449J4yf
EFG0czTtVrY+hwjJB5Z5PAJogljLkZ4AJTW2AdBkxQprf1GkpwmCFn4EhP2UBtm9GcUTFkRjGB/8
NDrWH+NnB6SEcf6j+hxgf9fbGXRS6B3N0dL6jtQtyyagAQNm8WoVyVv1OTtKT0J4Db1X0lkobVJb
b6L1MMtx10J+Uuvnhmg9JYKlmR+HnbYe0OXybBKtAcZmKZAqqbwN6WPB4D5PxE9t2vUYN3NplQts
wRxNPdDsyTQgBdEAK5nb+j29oYCnG+7fxu+u3zU1kOyFvkWLVMr1vQg4CYx2E6SmE2pID5AGsCfw
EThEtJtByo6swIAzHcVaeGhNa6sNySUY0r1cnmOCQwMgCnpPaVoj9wbpH2kFMre5PBr0g1me8/zB
kB8z72oaxHqNvhtODpSAYyc+6FBRA7dSXzQ4WWntA6ndBcRoTvE6gWqHaTSObiHW0cYti8cRqMTg
UGXUZfad8lesL/ySLDhm4xqpOz5baXKyPeut7yxYSiSfyrtB/h7MW8eu3z+a2O54igkVS21kN+eW
tVvQHuZgTinc06unI3NyJxT2o3xuolsivJr8pzhuON7UYptWk5tBvYoMd9Ao01aWg4heNNYWe5+E
Jp0Ed4sDpNzpSJTnzix7zaKPqdx7mkuMq8A54VTSMZNOzNoWnfbRYuNLY3kxSThRHBaUFErxumYf
eGMj1M0vuATLGAOu2LwnzTacAW91BJ3A0u+i2uzRULPcQWpTF4vlGF2kntgB2moQhP2bKpyY4yny
nVhKWV3qnbEyYLa1K9F6SJFhWOCU5e8qui8GXuiMP7inwSqXSjyLKYXnkQsD87P1ptPBM/eU0uPQ
yKuIiyGgpJr/vetW9cEU3JjEF5Mi/GXKN91d/gw4KzjFEZPR4Hf+ChEIOzUmLBzkCZ9DrAMUY0hf
EF9zCKLdNsVFdfbbc5Crbk3kR/zsyeinhra0sW/uT2I0yECOBQJM+uP0yuTZ6VRAj2xtsujezXej
XHP0fvbGRqCFop4LRWhPtYd4kQgQFQZHbHSrSR9erAEky6VkbuORbdLV0VJotO8SKao2CsqCJ7Wd
iL7jEWdcY6H5JUWsGTnjUdsc609wL/HU45Eo163s7dAyug0xDPJwQhXAv5gTPPf8VbQgUnJM63wz
tilfYSNcghwy6OSywSl0i5J5N17H4ZkDu9maV52/tuCyj4+TpXKWmcxgFkKImq76TURhIb/7D+AS
aGITzOW2hsOYODeMyIqdPGNDDyzeHtawnf8Z1kc5gNosZ/8Khv2HxmtSLeJuhKorUhvOC4//xEhl
APprofrT9/8oVGGdIozRNdzGyuzf/DFIRS2jMV+lQNZm9Olf6lSoCexY/j0t/XOdahLJyTKHb7Ww
o/4dCQuV+C+D1L/+zX9a5VRqUvha4k1bBVhOUDGFIt4+IsNJhrOeQYX8YqWhBXvB5BqvbRXSgSWs
wt3otpA8B+JrDCoVwme2AcoFgQkKUk59UhIbrfqATD0pN6bSOBwEbot4itkRU9dV2o6umOpuVEJH
om7oMgJPLEauElE0xjEE9kVqJZJmjSFpSu2QM/RqB4S/bbH1EYwqDHFamUW63TC7kjxkaVR1uvDO
+othwcKoeSBX5sROzhHk00JKhIbls52QmYomf5SEKqp0aZaUuYNiS+zCLW7aKBtfg+CUUd5ASLbN
J+sd1SjnJFGS3fCQkY7EqMoPoajnrwm1RWIlPEFEN+lj+iaM+dEkOcBiHpsH2LpM5cmHNti2isl8
pkT/Tgql/uH5xi5D0UZG8mAz66zpg5kLkV6crjMgZlq1ihEdtiftqXsSP9RmOXUYe+DcL9RnJIZw
HOrgFVmNpFIuNK4Z9Ze4scPmpeXbvPE00m7UDDPmoY3xmJlOoTwISCJyxxpX4idzCh153eBoiGAo
4QbvOWKIXVHYcbSO9YMu3z1KPhC0YuiE1+51mm7DdON5ZdZs7TRKReNSfIOVADGT0QRTTXaVR2vD
HmebtMEKokEjFhcAYVZn7oZ1/9UwP5erowXzIKgeCILdfUA/rzNHCbw9uP6AY4/Fm3CjhQbCS/3H
RCZTJyb5DiMRJIjHNNqi18AFh00H/1ZXf+X0VGgQQnAc9UF6YxqD6nQU5nE3KTsTakZKcIbL4fDU
glnaNqzDeWPqREbxshBURVAx52SwktDe85sNyP6U6mxbZSdVQI1zjcNXr3bLbJb3F/QGzOWAfTGs
8G0dLL5XrlC1yNciO6awKmac0Ks6XFkZTojMMccif23P6dyOqK+ow9GaW94xsVCJnbpLO117WVrB
6NpOCFp94cBMjDFgQLsTi4+6t2+3FfN3miHcbPnwFIPNmFbU9/5HTwR9XRArEC/ja3xNi21HaxVR
g6CLLV676MBPNE4RTZgE8ytzzCjfDEFLLIE7UueTg4rRRIaVqGf1sbE+p+Rtor1TaPO4/VyPtq+n
/QMwB9mPO15Igc/rXM4KsSgty3+csCp1BoWfga8OZVE57STfOETc6vMvEWht+c4/e/6hi/o8o2AK
oP7XBR3eo1/mHz99/49rhSuDa4O1/u+5zXznj3sFKoCsGlwPv/uZ+K0/zT8gF8xyTd2U9XkL96d7
ReH+g2+AjNOcIet/517R5snNTzYobtI//dV/WtDJcV/lNeEyWzVxm4gQu9JAVhstZlM9YqGKKMSp
J65SKU+jhfbO4OYg2VGggswVevSR5cMEgEuVp31cf/vlO2hGA0NTyKlfDMdgWQnnDkigcC6mdh+O
eb8alefcuBqsuhnNRUwFJYg+2AYQVBpvQtK9BCYbCj4xCRcNLWsIF7fxXyphsmVpInSBEgrxlMo5
VvLHM2sntyBwEwxXOq3VkLw0TEyisN36srTL45A4RM/uKmy1c+ghp0nLWFMkEC/R4sWkvkvyB3t0
0vJ0N6SO5Ofn4yahDAQ+5DYEEXtRtNHau+UoXrlV4sCRmEYasnZHHyBB5OzYaHZcyIbKxpJJaceY
v4DYlX0IY3tAK/QapeKLPA0sycWDxF+Ni7A+jjcB4/MorGNbns0tGaMJ7R4zNrDoDs2XDNgimTGE
zQHCDjwuNjSp5IGS2hx9B8ljGn0YHJClv2abaAYF+OPG5dd7Y+9jVU+uZaLZorGrtZ0RHslVEZ8m
jvHscQwePEALS6yRZefE6Rkhn6mB6t4nuIBN1kj+On4Ivkh2UogTjN3ogzvQQ4HfLJ/oTsxj0B2k
05xhzy5AuaQgNL07yUcoohb5W4UjNVvFyBQnN4qwu85JlMyANMwvhP+xOYVy5tsWodwIphgWsJeJ
n1lESCBwDzzL4cKYsEm0bto4JQpA/ARr7T6RqccyjcNyAlPpTo/4WsKYozQq2OnpWLlgKI8oNYhD
faLNxXSvv5VHvFt1vM0ZU/MjLcJyop3w2FtkZ9DERPMGTiD9GUzZzvxGo0WIDxov0KaidzEZuOOy
wvo0ZeGxGi7SK4pK6Yi2DhsAhnSP49+Ldjk7hVGAO+eTQGgAoJaZX6dsrYQBlzMKFuw98aS441dO
5cYgn2uyXGzar8JRTeV9bP2XWNXupTKtTfU9n0bWqvqto1rJGPkQ01J3u1q/GaxafZQzChN0gDDs
mbDop7OiQzjre4vntabdvxVEhUp8SZIhzmAlKUp3v9qPcKZmaQ8fcIYPy9TjydOY8MW2xgYepBHe
pOcAe0LBaGEeB+l8+uaYT3Jafv87QEOATYP1O9kFFtqXSHR1+hL9d42hUMpLTZm+EkqelE+VMdam
u6uYzn2337wCvAF4JylY7OElNrbGZAUWATl+qybcc+fFzalcw8vijWfOzpR8vvyP1Lmpyfi0dars
rVKODW/L0vUuyE9DcU4SZFQxBwUK1Af88A0eIoJZ4M4eQpA45ZydLjQQPV+68ESuZKIuRHGBkz15
Rcjc9ZfbjH/s3kZ6r3GDFzB6s/oVia7BRAfIIoRyzkZJO5yKctPXe6PcjN6d2DTv4E+HSuHwWrXw
MuujyeA3oNhW4HbUC9o1pKlhezbQh0rpCaMKqysr/ipKpmMF+w3JoIjnlTEPIYkyclsuB8IzkWch
me7XcatvJ16jBLONZ71W42GYoclLfVfNzhGm1f5Hl59NTjCrUG2fWNZ2Vlglg2uYA2pmNo0+q6FW
4JibB3vM5ViodsF9hpzGabPJeON6FgH3vDeN4n3MHgNmSMO8E+N90VFfqu09RvA1oTpKj+FwNFkD
Qz4lD0i1W5bvT3BMIAEsOp2iqgJoW1EvYa7Cnc8FsuxhzBhAV48BbIMKcrAwuTVZqiHaU69luqXf
Ut7TFRGMhSs/anX3rIz1uQ7Du44HVnuznmA8gHMYWDgbD2EMPtopGNNb27xc1+2dfVrVrfRJXwAj
3GTs5IhqK1caMcf6psRzy7MmYFHXkZ11ChFeupuMGx0u2vyMoKVbF9U+5p1aTxMRdpzXSByMYGMo
jpS4nS5dIgLQAhnrIg97G4zrf3J9ZLGkQRAEc0gV/xtSabZ2/1wf/fL9f9RH5m+URiIyJflfBpG/
WEfIGNHwiID0Ip1b/Ut9JGoaCkpFEf8nK/GP+kgh0cSyRFQQfNPvFdffqY9+rY4ssE1or3j8gJV+
JiqVda/0Mn6iLdmfYih81tan0O0lPT6B1Vn8aTgxE0j8PPs/WZue8jBr6v/3f6VfHen8KQw2TMYP
usJK6q+rqKBpB10JzXprIcOLKVaXIr1vBx83tQXT8c19N11S4WIhREkvaACKihFWbWx1c8LSpoHX
ro5+07/858eFnPWXGnF++SQNPSrZQjzjf31gnS/3GllU9bYSdGVVclIqF1yybppBlEZxgvMiIolo
ITFc22VUYR4fp1ivcZWAIYEVlYJXFDjXUs6kJNoWoX4JvTk2nIkaryJBppP8jr8dMzwwwv5ZYEHj
s3ALx+yQG/WDkdTr7kqIcf/qo3uftxjsjU2E9f+fu/NYblxNs+279PjiBrwZ9IQEQe8pSuIEIcrA
e4+n74U8XXFMneiKmtaguqozJSVFAvg/s/faycDDohbbE7mWFAGoZiw4sOhYqSx4eMZhFs8UijFV
WSaHAo9yMOfxzMY8ItKb+YGyC7p8IQNxllx8+02JW75EilonjPXUc1fp61GASNk9KeSWuIfd0d3L
KD1aHq2RPFx62DE6QEmsISrLJtct94xQzgG9W64p51xDFNY0j4w8Go2aUQ6ZCbNE0dUNJXAEXL5I
DkkDI7kuOOvAV7WIOac9I4ZTZucw56HgeDlWd8rMbPoiNvS03/VRZKD8VRT6W4HpBlgB/maAlY5l
finIV4xwQI2r75MH/XnT2yLDCH53eY2qX+/WIIHM8oA8Jo0vRHQazSsL9KEdeXRjpduV+qILgzem
p6uiwhUjNxPGgLh0DzS+ixBAuE2FPDPknha3KWpUA2PyZQ31ObEQoRhYdHF8kX3zkgqUk0O9B2Qp
J9Uq7YvbyLzALJKXqhf2lSqfpcpaw55OReYvIGvFbe+Gy4DEeS8qt7AYRQ6sLmTSjEY3r+R7xWWU
Q4p3m9dK6L4VCiuD0VUaGpc+1sCgFxKcAI5k08z4tEkKlmhcNqq7hsSGZyi0W0P/iREIj0cInAQl
5DGJPnQ9eZ+f3cR65i7NsTZZTJNiX7vBqeY8YB4c5WkFc8kL7JbfoasEYJycEIUSGnb6mevZqqbs
Vq21K+jYHwaQJGGezYWhZSvaBBidqz2qOkf0dy7C/eBqypcYXjQ2X0LUFII4gqw6AEBjIrQhCfQn
l+QlV+sodjcjNJyUCVOWLiKhXUV9MwGjYtbWHpridmuasOmHWjroGb9N3E9C4FcOboYCCjivb2Ii
iXorXpNXUhEYaMsotRdlSwGVqY9SevSii8P8MKyQZlApxA9EbsWzwTiK2JDLdKY/IHkFJMCpgM/6
RxOuKmtbs3la8FEx4U4ngaZ7GNmzqgHDnpnEqgetJCWLjaREaNceqhh7oDixpgYIwRPZ9sMMqA0h
RPLSks+jkeCutZudNDwarEsMaqS7KE/2U1pSrDDaOMNnwVpaqLdBfvFQWZHSqel77QnCa8BKfuUk
B+OlHkvKe3PdQwFq4T1kq2TpkrTZLwsPr4tdwNWgjj6n3UcLucFyiZ42HAvpzNJVF8a591/l41QR
QjkoK/ah2rbC3pNuh2INVcm7oSkP0xeTrkKYDzeIqIHJLekUk7cXly9NQ7rJ6g3+Iqncec0e2Jah
88Wz6QX5SK1XA8kj1kkn1jGQd2W4Ej/Fftuadv4hvEAsC8wlz6DFiICvmJM+8i64W/OdxU4Vkyyy
jr7MdsOgp212imEr2K6KQ2689Qg4wUFMBuxW3uqhw/AR7JMRLpvRRmM10nIipIMWXy4C767oB228
qVO9RmsPJnBW3wPhhb19dNRZ5h6pQvkJugplHbLcq06SjL+r0JOawO8WSo+9b+59oucaaC38A9h8
9YmMUjJh7jIChIrNHJkOhTOidqLezjA2E6ZFBz/MXaSGLEsL6zj+KPmhBTl+hWtOqju/qQVK6yDz
DJHIaCgR5Pepig2QDgYG4YYYKluWP4Wkvta1tOsFc5hlsXmJ0ztThAUkML+Hv07OJx9AmiLW7SXz
1PjhTXYtNG3PBCNDlJAay5Aw5strnvQydn5RpcfO9byGgMg2KwjhCqTDjaqwNQ4JbZ6I6yH2LqYr
4kj2Dn1Aj7SSfPhO2NI+S+EDu2Xek7ILuaQ+iVGx8cJuE9K1GYiNleSAtK4/1OeaxqxfIlRKzVfu
Y57wYXqHtG56ySl5lUi20nRiy7IS7UeBUg+MX+9/Rk9UW2D/a4ncoq3B877nsPhPrkx/1UsAqvUp
p05nbfN/LIRkXaGo+qtyiXrrj9//j8r0VyGpa4A+LfGfzD1T+J1IVQQbGwk4zuXfJ3cKQE8U9L/9
zbRH+l25hD5ftfiB2i/c0r8V8G1Z/KR/mtz98aVPpuc/mJqburZi0U9Hjm1boo+JurVZPsD+eKQQ
EIahdnO/QLr7kj5zdvGzHjUqLVu+JgUZZXQobKvwMOhzSDkxyuCz9YSjKKafNZN68QUDLMJDdRsJ
47PnIJTRJnRcsUS64m0TlyInfK9aBzeL2AWZ8yy7lsA44MyDR1FRSyCVoRyZNk6zYCscgSsFRbac
8lfcEhsrp0dLUw0poklB3ehOKpBPErNPEX+4mRcdsdPT7CG9gRNsxXn3Tb0kB+eBPk6/q/6eYk5y
Z0YLmW7USF41tzmaW0OuliPl3o9QLXXlLUkWZHzn3LYCG9qELXCHWqsXqlkHghBBS4nqB7lS1H7W
hbLR6A5Nnqn9kP2EDOA96k8ASKhjGWpAQ+umzfLDQhTdP0nKC5iqS0z9lMksSBTJT+wvjM9H66Yb
pJ5FDc26xdMdOX1+a4TdNIQ32e7nnsGO4STwEXyONeJNSNaEEDl1uNU45YqrxFHB0F+xUXAT/aR8
sW0CiF1gLkBKcU2Ldfjpdhf0N+S8ND75Ud2853WYnNjUxkIypw7W86eHGp9QZYTIWEe1BYvDgk+j
JZilPHWnHri6OujbVBqsuVQoRyuveUPZWFE26q5EaNtDk4uTZKrLxrNopBFhMz6o0XlAbaVCF1lc
zCsJoRRvqD6+lJnHuI9YhE4+6VIL+9tOvuNXTWK0MLrRAUkEa/2sQokaI0TRzf1gbuWyXE5/5PMz
at6hWcvCIjNU22xQG3cXq9jmQY7LgzCZRt8LrvLsmXeEeCrd8XVQCXCWDwURLe5CwY+N0gClzB/+
lpkf2Md//P00mTo36wBRH8q8zwbFU4xYjzXuNwny/jYyf5CEK1wkmN4BcKCpReqXsj8k0YUnbUBX
kiAHLNAL6MgDZWSC7BUwxqMhNT5SqrHORwEdZEeRgj03X6F4tg+tYI6xZV5hiru03PFPjy2GLLaS
5mvhEABhfTd0CT1Xh+5zT2WXIsiPMBzIR4qydQ46tk+1pz8iA/bwaPF6SI4CaOBahA3F6yl/N04/
+9riNNVfx7zbpG30Pf1Vh7wvUVZxf1F4g1EQsAuUqXYncEq3H6utmDkIDJ2R6ShvB+jBDdnMIqgM
FOIeZYMAsvUiAgpSs1PFgBLv/gKcADo44lSit7Zs1y6/ScoNJTJ2cX1AjoyBjDDdloa6QPkWS9q6
pOkZaAnHxl8Zvb81vHvO+zjQPshILFRM0C6015wRljuNo6IebKbxUUwqStXbEvPEDvpNRi+SMd20
UKcJfgx7FIBpU+7kvHiFzoarnnnOjVczopAhVZv7h7dO0MO1ydku0xZKGT2nFnqrl8I3FhloUINm
k6Rnc9zm1AFoYpTou2fQOg3DMgZzwobEKQRh8qcBhT+nakT/0ZTqXqWmsV6o1R75Pf+IL9I9epuG
ToygdQdiDGVstfMPOMDP6kgQ24zVEzmFM/kiMmpqaE+V7BFAoLHEAEjZucB2A/vGoKOd4HAqg9qG
+xU2r2AcUYhm/EXBzlF4KP1DwsQxTr6OnZmdg9qeFHLvfbbRvxgJN8pnZ7wMb+PwEEjjSrdWshSY
wvvhuoqdWFwyrysV6m5oqQ1cZE2bI17B4cBe9KgLjtu+ZgVpecpcfxPht95GxKL11qBW0vJ5h9O9
ICMaBh4yl8z2BXgFc975PueB67BJRl6eUZV5u4G8r2Q+vctseCPEouWWR2zBIqfP3YvGFeWz8U/0
HQlMiUXuQrcca/w62FDSF+4jqK7pMAUkjYkpz1bdE9QqSEn5AWOmHRzpCA9LEGbq05VZsc74xJR8
p6VPs1xK3dHkBQjQZWxwsLLN5y4B70lIoaucZpi0lMjkmXHT37TuxbNA0cBcJ60VR+UEvwAu8KyO
lrykvDfmiWDLT6Pdg7Bkhssu5YjSoTgkULIlwqY4FINz4Tn6T08D4tvVj3bNmz0uWFYrMqQ0/ap4
3C6S4hj5ttB2zHG1CCyq2JyadC0BT2vP+kP6bNHXSzKa43Xt7SCRoR4OvJt/isT16EhA+Gi7eQZB
bHhaDKev+SZjWy49jPsUf0QeO8rUZFZrMGjBWRNysQ6NVUwjlW4s5dXvl+TZWMGORXWTYAxY57h0
3yJeVT1jraXtdZVcb7RQ0zSBBdY8wwlWeGueIDby2IIaHXPKCOh3pni2+TDJjuEL6pPPITHLP930
1Eo7MjNyhIlvHTA3ka3RTVWX7gKJVxcw270pV7dCqlfcfB5y5Oj54gmTqSDtUgimhNAAEH0NRpuA
+m2BqWKJ8lfQTuKzVRxyOBu4XeWj/l6FhIIijCMmb5grXL+n7g5CrYVrnmxGjZSwnYwOA9vRQGAZ
j2ru3Gn+3+918UpZ9Bi0Iz9CNc6tamc5sbtvXF5QZlFmIRWr6KfNhXCaOheced28yLMVXxO9TtKG
Bl+O8DYy7OIkdANSXmckK4oyQYcLDq3XTmc1RcgURQo4aROP9CxBcEPDgQmEqT72sLOpO/wbg1Mt
hqUVbD3XrkMaAPMsdO98kkZLCiIhQTwC2rvV7LH4hWQIKuM88XZIAjCiHCoD9kb3I1ZbhHcIhEnh
rVh3pcvMhHRafLK/bKqdVKy8AQwVD+NP3G4m6ztqJPEDWBs6aKYCLjJU7zvVYDQW16T/ZDuZhCtu
MqNa+CzI0EOb8r5DAUO8JPxCIXd8rk7sdvvyaxAYA84hmYOBctkyEAGsLsqCre99HE/sf8B69bvw
JTwzs5d3gnd2yRa+1+eWyOMZz4MaO2h8UW7DhXs1fQvEc+x9QJaCcZLEGzVdTtbmT1NzlALf4i5V
fgQ6QQyk1QXtXBLcAG+5I5BMbckP7ErKhgJr3pI+1/+2WKeYkJShPswUBIhRvGNcpucrRBeKtwqM
TRhuW1w2kDz482zTR0+KLkx5Ybni1hmHFALtrehfxGEW3cUL3Iu4Pg7tVwoxUrlkqH3LN49RRoCA
lF1HclSwp4BT6bHJ8US7o4EJWhZaa4/A3/amCF9B84O1qWRbQxiiyckQKq8Z7718bkawJbYULISe
qpSDHaZwvZPNK3T2RHqBH19oexfrU+DoDHecsQJYQoMecLOvXXFhuV81+KLiVXwOODbb/2jug8nQ
GQjtpN4zzWlq/X+2hubfaAX/8v2/t4Ya/abxG9j2z55rQFd0ebKKqxpVBT3bHxpD/kY1JEIplMms
/cfGUAa9K0Fr0HR1Msn8OysLmsm/aQwtsIH6JCBBYPIXS4vUi32V59awAZFvcJ1ZKxUxnoIZCqXc
PJUEJNDLBHv/iK1xSJKdlsVfv+m7exoU19YRiSWs7eJPyLIAZyXibggJnwbW6d0rL8jwBPkyeTNz
+JMWw9WRBSORCQnLxSa/9XW+6FH0RVOINTLD8epT1vhrlngp8l9xIKaTFk+ABWiOPy1aDNoLktGs
KP5MmbwGFJy/QICWDdORrXV09Xsck+nnpNcoaR0K0LVkrcVzTmmQTiNb0+ggIbOQqw+4KoonHPUO
BnwJ9p5XQ6UMIJpRVpOdXQpBiYKBRb3rr3sq7Lbem0jnph0s06VmfPeZV5EBgUwFBKW6iLdj7JHt
xAiSKJa9IaBw3qBJgb5rZljnRn3N96fiPRowBq+LMjrW6CzdcLL0whhtjgZeFdTUXZL+5NNKuMKO
M+3xB+zWUoX8n5bFojtrJVsomJPrCzI84+on88CBM5gqWAMAXpxgVMkxFm8pjV1Ql3TYVFBCp55a
PuBeg5Q5wezxiCBHYam/Rl5DAYnEZ+HF4aODDBPoxTNCCBMRhwCx9wQpRsJjvynSyQF10JQ3jd3v
WOgm4/hNMKk+x2lzigyUZA3EdF+aZ81dVyI+0knRDQx5i05Bsi2DgnGg7m+C8opF5KJb7qMcybIx
lgFEoJpmf2rSRcQRNY9iXsiSqL2gchfZ1N0wD4gNdefDqsAytqg2MkOFkTejoNKuw9zhgTxq7afG
p8hOuscu2yx5VFaH8U1/YdtOfnT2IOwAAKrsBxeTMK2oLnapns7zkv1ESloz2LeMPtHngLeC3Ak6
6WtAsikC5gAbqbeMFzBwlEwjIuJ26JwzICQW2pOAxbyAW1TauUtxQzehi6gXB3bRaCN85t4KkR6J
9DVdy4HLGDwnqSMjwUKbJeK3xJ7+Dw+nv9sV8rT46/BHwiuEAU5RcchNQug/Dn/aoG4NX5OHjSAw
KUzKcFn6Or5W+mOq2APs+7PIxr+oB/xdRAiD7wKqUogtJhIiMOis0lDZWaEu/ostpvLPK1Pk+5Mu
jU2hxAPlL08f3ZKEnB0OMV/tw5iY1xMgOO0QBwFo4froeXta8V4wDpAXOQocLFCiHb6N6W0sNwLS
AEobNp/MnTFyoq9CimUphPrSKPLZuTzGPIKfRzrtliQxlwlGywjkHvBJlGH+OllwNCRY/9EzUZBD
XBWMLRXxXwKPJpL6X2eif/3+3w8+GJIofiVJnmIC/xwhOP2xDrsdPrvxKxvp96NPZY3PjJWBqcw/
x7/3+0wUNSOASBODqIlT9N86+oAu/d1tIU4iTtHUWFZPM9M/zETFoKjUOGQmKrVtPs+NjwEZlEpb
KKKerWU6FM8rfiLrJNDutGiZrIU87Sd9RnYDz1aVDrdivlAy5/Alk7Eas4dQXymjq/4SzY8eD1RD
U6f7SL2NLC+RTMBOj5RdJmR0ayDPFXYXw9ncsz7ehGJYOXavk7NR+4k1SYpaiZ5u5XUPN2cLE151
NnUupzCtf8vEs5oWhmy1EdIQaCTB1VEgEJT5RIltsD1J4zQCoclUOMj0SCB9GtAHcv+MKFnctN0s
4Ane4WVAJuf9+gqlL966k5gBiOZjoEmQKJNFRNOpvpyWp0jOukjmgSodSyRjzajqyLtB1DcZUkke
eyWntjwhm8BmjCzlch7oOpQmlQd5PSE/fBz5GeUuCJC0oTiw23qhao4qLeFe4n2rNOTb49z/6kem
XTYHJQ62qphQBKk4G6M3WTl04TIn5CNwanmBZkcAYsBpT8fENIGBWQhVv8M4CZcRoJTKSc2haXrQ
Ad7EJOztnL4Ds3fFbEHid1KM+rURkBywvOkx18081HieLBe2wkN5YAcboFj1eaI0Blklk4wUNZFa
4jOHWRlwrE/hk9HYfsu1sZsSJh/Wm8eeKHR46rrwxgdgwxkuR8cwNuMW/JT8hfauE5x6Q/ruleaI
YBqCqOid8psSQ4aWlzoITdIcTYjkc5yIfCA919FcvqbJdzOclOyOe2vEzaZ9slEWXni5VeQE6oKY
7XxggMZM4qY1X2WCYf8lri51f8Qf5YqEU615G8VklyTKPEPIrq+EeGkSAE46S3ACz2UiErgMvCMv
PHWrffepn3pzptgVs0SYM+MxveE6nVDhEdqpXfRSBsfee29fg7O473GFQp5eM3rIs1nI/6zsrnbK
dg50fQoa46DbiiL8QqYajkZkbo7bkskI+GLdYcJuIkmAozLsRnUfpDvy8ILiBbp8ES7pVNVTTIV0
qyERC8Z7QAeTfDSZ4+nzLCI5YW4Nu9xyohcJans7D/D2lk7jbhhSN/xrqS2fBIVrd4X1ok8W7tW1
Zrzd7Hkv7UMsFukC5Vf0ohUHjm2Ajk21yhP0aXZOxdpbBxDQVeJE6bwxAaAyn9wIJrN71IK5zVAe
QR21oeZ4Mra9ZT6uJGgzhvsqewguL2lCmXBwpVdOefIk8Xapi3ZYlcD5Tu1qgDmBtrdbyUSmASd8
UWdFuRorAIfjkayXrWTwcqg5ZvVWbbnXbR3tdEhuCdrRmeZhnkBJOK++e/fcxCdLwI8CyMxOmJL5
jkHJzUyjnXwYxor5jII6hghUA+tlcomqTwO2zIg45uZSNZYrf4ImYJsOZ8MjeNya8oFxdryUBDsh
xawumTVDBfxl3sZwHpm7/BXlqxHuJT3H/Yd4FrnhsgjuNeZhGIzKgmTTrFwzMezqZTkcUQGvlcIB
zUEQxoDUVkWsAsC/8hYIaqT0O9uV1RP/i7tnPon0AwPNDEkhsT9hajfuBOaWfoqeqRMJwdCXqkOv
s3lZpMVSMs7MX3xh3ktTXDFqlnvIa8cQLvL5ZAcR/2YLPr1tPshIlgduS5Jk8pNUMsUFHWsjV7VS
m/W9i9Hc2yeD089Hw27HBcCROF56JjZau5CJisMssmQIlZJ2ni245NnDjLx0uKA8rAg83nrJkQz1
TltYD6opUr5y0zFBSja2xIAAQQKaHXfDfWuM+wynsPKe5icEB75hj+cEXB3DbSb2p/Tq49LgKd0s
mmavmj9CcmCjIIjL3H3th1k+zhWdPQoqgIWUH2TMzeXajRzlUYjbPDoP4TKUFxaDIfAn3s70yWJn
L/LOLiUvYN+gUpVlriq5f1fk9uGNKCC8z0w4N1PfQ5WkI1hvWB01dAzTwoLZN13tqzhJlZC5y8jd
CwcpqIUAvkIIHzNQihDGI7nMKeb8kstfX0bUeKL8OajPSVA5ciPUFMLNpLTnIigJois5aVWCYFXU
PQLsgZwVzui+Gcj1E2ZoBvL9Hhl/AtBKQ9YvI+8XA7aOXX+dtoEF8n8/3CBliRjYZty5Hoesi1WA
pctAKbjV6GVbXgY2Bh1jQWpcEY76k0gJNNSu4jdWFoVwln8rd/8jzZOTUhLapGwasiJN6/I/9Bz2
R/3xv0Xg4SP5/u//0qcRxp/rwr/5/n/UhQasOWpCY9rB/wJa/sPjYvx/0wBnaSAP/EtViFCT70FN
KCrED/1pIMJfyerktZwCtswJG/LvDEQ0yss/90rMfzQyOdn+6zqr/r8UhbKV9AI5H8kmMQmXK6kF
fBy4PsSGuDSwYWTeToDAzRFjfA/xOk12CvaocVvI6xzNWUnq9EsCbgpo5jgeJK0CLo0NpW+yvUHd
Jk/9Pia+WUpdgokNAc49WeOkgSlJY4Nbk4WQErs2Azm5IKXxK8aobbaHBmwOMneBuodDrluzCqsf
Cgo3BCiQfv/w6f1dx2hNeoDfVKfrr//+L1qy6W2w0Nlq5OZSvv/lbajzDi2aCidJYsQintNP5cpO
zoKRgcZR3HVTcTVnAdt4IP8Z7GJZqMgHzRbdg/RNT14ZGCPaObLNfF3uWH84/s7ca0ePAIGZ722J
lmftNcx6c+W6h0hhnmDzaO6KeYsa7Gxc9b28Hy4xxgFhVn72b92H4kNVnjNkIhDHj+d9eWzXOvL9
GTXyZGDtTy2EZnbZS3ODsr+bgUtHJhp/TuiTiDDHZpa/p+/h1yjjl6BiwzICCWWW7hCsraptuO+9
VRtu2Y/DahM4VsgU21OhOeqy3EnOrzDJeLgKxX7ItiJRgpdKXMe3CfD5ll2qCwQAF6qdvKKUq/xb
3DsCmobCv7XNAhttOpD2Sz7SZGud1unaubg1MZGT6JvGQJ1n40kCNoCkjpo5ei2TK6dRk99KxmFI
flSnQZnAuWQ8fBAAB92G3sJRHj6QCVBDtBtPwiOOLi9ctCkLzZ3YHXoPkAchc8I7NQpH50Y9NnyO
43LcxAcTcDZvnz46vcnqASN/wUak/wg9qup9QpNgM81+ST4nhX51HoXB7jSKrK5adl2O6wXN2L+4
7mT9r/ffr+cGpFsUzegrmY/+uSkbeuS1g1Fw4UnF1rPqC1usWGhOfv8au/vA2wsC5ojCZpESqG9x
mf6EREG4ovwOdHmeYFABBDQvuBLFwD2GiA17FB/gUXJMpIk6N3y8oMPVmglvsPq7CUCBKCtbduO0
l0C0IuZs+6JdAQmhmWuxw0wRNL4YzPvbUOLQ7IC9LkSdQeCizY+xiyHBPZRivVZ/hoHUlVZeoCP1
lel6G7E/A3rBorksEYYAk6nlubECAeO7+EN7x0u+yne35vWT0qFPC+nJnjEmIhGxLYNR+aVUMWEV
G/W7SO4KuBYTzReOIVdY1EdJ4aXKFzP8Dsazmz1rjlry1qXp36VaF7M55duPcdPewUNWkWIbhXnO
S2mTM69tJPkNrTZD3Hgfsl3doOJYT7aGli7YiMSvXtPtSowfw8QpnNxJgjpl3szS2m4Jkt1Jz1z+
QC3Jdt14hpYxY/oF5DylOfR4at4CRbZ7a2n56B9mljyuWE5qtb9i+6l+cKElwjW8pTuagJoHmPtg
ySgyiJKzJbxBpV6XjoJYmwdIchzjdwZEpRA6/jpew2hzK8ALDtsg1iXk+1VP5Z2NnUoN0jhD6Qg8
RHiGWtF5VFnsco/nNp0wfZSM6bU/xfzkes1SvDKBVyKYHzErLVLrCDwIzUaR4ZyJ3wW+RcyQTHyx
qEqsa0llyNYsA6zhoSM6VYuQjBpQmdRp+NLqnSceSTBpsh+DHWOuAgqCbeH4qkRz/KyqzxJEXMLe
XMbey2ps+FETQCDukURIo7QbdkzCeHA9lDbNM8E/54cfvfWUhD1SSGGS/d2C0nOYpkr7sdxL6C57
9+g1F035aYRT3vk2mqKxOItTFsBdp77NeVdyfNtm+pWPuL2mx953qS4E6ZvfU3IfbrFN1L1mfbNu
dcu5yhvHfpOI4CrWcY7D7zkqSOqZpyUEleIcYqAZ7DqCKzphllt7Of4xMPhIvCHWPrgj++8DE/v8
kfeHt1RnvJZNvx+/AZRJImRmTQwleoWHMx63LOPvDvtXmUVWvHKbZyM+4sShyeT9IKccnOTMUoGL
uKeeqMmNIiFJ22fdg5SpuMGBCKsAsAvNAN7xszspKM+Y5xsii2LBtyHUxSbsPg/YPtxKm99nQBym
bmU4ygw+cyv+9ofOtVn0G/GhD92XHqSHJ8PqIBCCfWDQ7Rp5PYFKYyXawqGbi0fx09hYuUOS3KQW
r0qEdOjGjHMgzLqES7cUOrKnuEF088TAHPHucIKaF+0r4p7mhDb4uU35L4a2GM5Gqt7eeA8zFEEZ
rqWlVSwb2dGHpYt2YMqN00ZpHlpIOk5F+pEnezm5iPTkgQpwc9VwSglrYEeaf5vi37xFf4bvBbY+
i+cFFCUVc3+4IWsggFvazNHRlu7JvxvWa4pSKd3m2hsRV7Oe9XM4AMtGEvYAoBLAgsluWb20XmKf
71qX9KjDqjGW+Pqq+MMvnrgHG+krsr4Q36XlBTTQ3BrPpvzpywuKdbrcES1es/AGFFEzoV50ZC8H
BDmgZsEn3DJ2mSyLMVodcss6BBe65xjmlwndt2yx6AEKRbNW0ewhw2D5wyqkqT5iS8eUkVb6ewEb
yg1/Ki5ni1QGtjegsB2AnLgcu6O0qrdEi1s7NyjttFtOaajYQCCXFp1xmoyOiuHu9F0Ge9T8KfxT
DJwlx0APEZGJyBjTJlsXnX2+1kUzdYRnGu6NV0hTvPkpYrRx2ROWTHflqOdKEe46hPOezVFQgvBN
xTehO2CXMD86mhtyyFGeI+EToDWuAuYrblZGTLhbLHc+kVAhNAvD4cQwaCzJ8kMlx0R/xh8N2poC
KIt3g/Yu1FBYIYepwzREE7xamDdsnxoOPgMw6wsXv3SISgRsYLx6EOYJ0xxxthRMdWMd0muMZkh6
GgcZ39zIILEnZ4IVPDlvVJPgGkAGg8GMo88+2kohGTX0cyWMctNzsknIibBYLybZH1FsnWIxUDMW
9UseLj1odZt0gY4qHLjP993NfE3U1ejNpQ+pOPGQDaKLn2GUg6po6QtROpR6sSilleFfIZUQCssk
whnhb5nV8GPkZTQf9OLFyL31KeOfje/WciEt6uWKy8e4+5cF5ye/jVi9QT2zsmUV3zS8jtO4bA4N
irBRJFkflDGWcYq0tcGUYyF61grRk2gNOst8pFKf3XvqF0c56NaMHgIGNAhrmbmpTtJeeRwvJI2U
93rYhgYzRIfsk5jzWvMQD7Ahk03hU7inwCgjutq03WrjD8mbONjREKWBu0qQ6gRDTKHeL1KpJ6Y8
0N4iQXI8hD69653G0loj4pZ0z1b8aI4mQswRuadgJ64qBcywVyLkWHTCXh1qjJeFXZLG2IV32suA
titkvMzP1oJrgsFs+v8AhyX3uvqQ8qc0ngd5PrgOmx0Tl1C/EIoLQkINnVupbsuNwrquQDYVWBtX
mDwvY8GWky+4RRBa4q+QC7eMKZBjwuVSnp1sHokEYYSBeiiZy8ycOXCkCXrLzHqeyT+F/KPK32Py
IyU/+oD88TsgQ1iLFgirqmvDmTDLL8UtvkDmKNbtPb7g0780p+hNgGfKUydyVHG3mcYMSncMpnN/
ib0y531gATsmJ1cXGzSHxKWEXDCDQZpgXO8aAUpMrfsfFXMR7S0XpXkMOC2lcBxI5yBJG/uQlO09
+BUgli1Xs5PozIg8767+Ltty7Ajv1rBkzECaNoZUgnJS/tv1UEGyIMRgnownJFkyddosU0HvsyiX
9gaZbBkTaP6TMBHxufHILGGNqB+E93jYi6/VVru56ATxo6+7LRgtyPbl0t8UrxljwXri4kh2/wVz
oI5vbmmgh1y1qP51s9xroPcsJDT+borL9LnYi4eeXbgzqodiS3ZxR3EzZPd42jIC5+CE/uHunBV8
MDCl9KWAdwVLNCrhPCuuXgJyJymPUTw6QUjxSQ6qZsH5UFZtaYJD2OnGyBNc2ioQdkqyhziFjkZy
qDC/nBm1xR/GuBqVM0PwmvIR6vSh2ioW3J+X9qXuV+HGes9eE2NmvYPwRXWCUiXbsp0jl0rfjaf+
k32Efsg/67eiI8KvWeXzSJ77G8A969K6GLewXQyAXDDJPCuIxO+ldoCbLT+lRRzM3eNwlOQ1zqH8
h+g9RZvFP8IjXQHrY7NuU7RRnTHnswewWPw6Mwz3GM5RiJYyJmGZuGn/hID63iv+eqpiuJlV27pp
lDa9+w1pWOJMJk9FMhZUFAz03CyxuTrxznQ7jDJt5VTxoxY6FA/3eEq3YvxY3FvlRiIR+N/3ZidQ
7yHGI07HWqekRajja4HSzV8KfDtsAvYfMBOJEkNn17MkViaq2qyUycJN52N+NdKN95Ju8Mmkxuv/
/t+0XsbFBZYDEHy77NdKhamJ89ElX2gx0aL7IzN8XX9SerPFChtH13wnonhdRuI9+8JclaGIrRH/
PkwWScYyy6u5qnLD/vpjbHxH6UMMwRFuJZBqONVCidxTljUpQ8H6otFbD0W6kNPCjvAKdrJ8Djx1
3qJFlfUEaRfM++9+0qnLrJCwPo9e9CJwKkjWgmupZdBBXC9x9ZwtubnTpwH9Uu1R1zIGwSxljBsS
JEfhKoF7iADlIPaKBLA4eJFMCAZn9LaEEAokpuvQQ61l/1GSoMs3u0y7pfirhTxw0yLrKW7/X+zJ
adZIKcFGAUu7bSKsQrCRyYcirxEyu2LrIOJl+TU10+w8DOWNVK+XhHHxueGYbK+y/trxlSHuG+Dt
yGHW3BJVMdGKtUeW3tNuLqW7LjxbwjJ8KV9aVB/J3uW2Yac/q799DlFzgcRKf2auQ6LV/3B3XkuO
Y9e2/aELBby5ceM8kDD0NpnJzBdEWljC+6+/A6XTUqt0Qif0KkV0qaurMpMkgL3XXmvOMek/r0Rh
K/GopFSVEDkMRiVPaBNllaNUIDng9Q3JBVTayVfmkYsQE4ZmMwT6P1mcVvKDcJANerYd2/EmMzyT
uRktSuMwPg4NbPRh1vFPT9lX9kW0mkYhZS7xA2P88ZcVFeK89MnslX69Cz5U3lXb82MbL1DpRuRu
lHdPKhmaZafSlMBEXBnXnuXmP3cmPkvBRCw5Oo5yjOEGqoV/JQYzTbpjf/YJ/Q9f/0fv0/zLTHeD
HAw9mRB1nbbqH91P6y+SQc/NlH6puv6kBlPMv9AJ0XCvy/JfVWR/G4nPfyQpMig6ETwQ0/Z/K+cc
T/xvbT9euUIPVkUjwmv75ZD680jcbDO/EToNAZgPQUJpFW4LiHA+xuFBSa8wXw/yvsSV+wg5z+dM
CXO7Bxb5mMO7ZyYu+aWlOzIE7UV/z0A2T5EUMeOIHrqb3hVEWLOQv0FbG7w0OwZqMdL9Wn8yVBab
GM9mT7nQmvv+OOOmtOldp/CIR/2x1JvnWNyi+W2bm4aI83PWh8D3lqgTt6LiH7SyxOPmMBlAFl44
htSCb3ucuk9lO8ow6qSBJ64YYxvn+4tcgJ2RxPEgJXrKZDKwQzN8MwYJSFx1lbImchJ6RyJmJhPn
Rlp361a3UGRa5BgaK51lLHwNDEB07VrU4ZzVvA8ODC1Ym5ZYjZHZBKeJWHlreB9G8+w3T0LSLCNj
Tia8kmFXf7fKqRG9btn6q09/opeTW/J1UgcMWQ4eaEN7op5tGImcU05HdbGWmuf6Sf1EqVwdTcUB
UpYVz7DN8taz9Hsoyjck67GleDkz+YkPl5QOr5S/E77l/IKg/DARol3GNxKeOwIOan1VJD/yFwPV
Mn/nbQxzZAd+QT9JLoAvuMpG21/TUCnYTesv1VjxOqVn63n6pmeIjslYa2uVaJL6wEIWED4OvxZt
PAy2H+meYtDFv/yTPyewjm/I5SFz7DMK0mYt/BQH85Pvhmc1YW5Va58ynYSAq1HjCEMH7kFvCy/T
c3TXX8IzUgTjVL4gpW4Mj4O4li1BH1XfU75s9pU33WhpHQnxKxZ154Fk1V3RlvY38uq/5Q+B8vg2
xXj37Tk3GDMy9KEb2EDlxDfhJW3QX7mI+OVm43/q1b4Sj8nkGjJEfCCva7TOxS+Sb2R5Rav1K0CE
bn4DJfWMR3tVrB4RQAM3e0/WxDEQC2fTOYwfGHdmokH5JpC/kgA5iZYl1xaKKieQDQ2YA52K8QRi
jnTzVbAxPoYnvqS9GB8qXa1v2g7xojoOW7LsCLFwczclMP4td/lGD5RRewvU4df0hdVaOvmHAlTu
IlPcdFj3T6QpqOxCIe6J5zRw5RVH2ekLHwMGNSzgb+MhPwjGygcqy0gv+9QPkf2wa7qa3sCdBf1G
SxWXvMGfYDa1pTLIqZlKJEID9Lt6M1bM77FsD9LwmmoLjXKRGAckWrdqpIulPlazwSfplX01Zuf/
3M2ESYrILkJKm6rjAlXZK/7FZiKZ4u/K4n/++r9vJiLiJZUZmvpLDoWu74/NxGQoRgUqKSqyLlAc
tNH/LrCSURbLUENYmGZ+6d92ExXIPpF2gFTUeefTpH8LF8dIb27W/zZF4r0zsxPBwTBKmuV/f1JY
5UqSy0InlZtcHj/1rrjA1NukMzcn1NYfDRGnc1jLxJ05AokIX5Gwb+h5LWVvcqv1REpt6VUWFdjj
AaC9I3hVp5xF55nltMeJOwMgsa0Y8FYzjHw2gb2lyVEZvmuCS56l4C0kG9NiuL94SC7DZsQOMvuJ
RBmr9lDZpaeZfiFHk1eyA2gBhhkDvWYdH5sgOPkZMfZksnUVmlzithWnN64jXvKJYTNTrgKIxYiQ
ED4sTAAh++ur6LYtrZVH2m2lp4YZc1O1WxUT2AADBCAziTkA2+iLVpLk1W+4YT3DoHXCiF1DPFUz
xGHKlrDppmS/d83To/AKBDC0dQBrLGfbasPcZ+r866zpitCcSmhPscminaC7xyY8IHP2nztBOJds
V6Mg2kH3WQTTnTYUo0kTOn1rVqktRP2X1WHS1Yr4bmBfociNOEaJkuAEHHJp8Kb7QQQk6YyTg14E
wxhT/YnOxEMjTWe6tKhOWrDp/Jnc0+MA+jpuIIGRQkmAJ9clhrKcokyTsRxOKM1qPH5C+rigUeFy
+LTLCn5goHwGlXKUEsRJNcTzbAAAss1n4xeaBAkh8Exi4uUiZEKHVab6lT2cvnv/zkwAvDSmvBy1
ukqYVNa2ny0/Zf7pQTV8oFe6wGGPSCauJt8WU3FZ6S6+2QK7mInlmSR3Ri8ZyEsuEvEnJhwPKSZZ
EK5dZucnmgGttaYA4SLnCJ1vXez5dJ7hF84ivHKdhsw0l5xnBoil6cZCehwgj3sKxw2jMrTDz8rj
QUwMtTiMmucJaz5ipvhk4qECeiLvC9gqpI6kXl8hAWTHdOCKPXYip3N/5mqrpQ0zMbE8zpcyp3cq
+miVVsvS9yRlI6WrvvN0ahWdpTu4d8O6BuERFxysln1ITBUCk6MeOALa/OJKpDGstVDf1uZ6IiQ6
8YW9hr7tq0AigfkGwARHrDrhHvTfLemsI/NAL4fqJAPpt3rQ3L8l5hNmGCoFheMg8QInklMN3DKK
7hr+tY7fQ4NDSGVrE1FheMIWHJUfn8HrgJg+XrN3yTsL5RhSq/wDl09JlhZ6XfKzGpQai7J0JB2E
NifuxeNEkjOamFrmwX0SphXvo9O2Zv8CqSGM1uHoVLDblO8m8+BDCD9kKqVnfzu99x3gjH09vgDa
QMZF/0+7lsQov/c7E5KgtKE5kPf0/QksXgX1sbFOKqUsYj4YHHDfVWdiI+9A03Hw050Wvkx3TMtN
TfeA7LS5NnqZD8kxLNlGWMf8dKOq7iluoHFHe0xqcc7FPB7pNjcu1oNuJaldnuEPtOvfZeab9XrG
EpKRcyrAsNAuGEagPumtlAZXWVrv+Sy+hA0RleG2Oui34in4EbaqvzMYF0Ukci9bhu48PgS2xXDh
LKQrWkVOHHIFBHeARQ6ycejgfLyn/pskvcxqGlDoNTbxheA+a8psn1Osr3zV1gdCuynXCTRgGFDD
s12jiNER00CM/M4e2zBA5OngEmOCusGkhiLtrKDR5gTAO/ers8+IkRIzlNYlMxtpT2Cyr5qrEvbc
uaQhk86wtWA4YvOW9a2OUbdyCxVg36LeMi7EyxW9yBcerQvjPaPnRpkdVrBzxl3U1LayrKR2EXDR
AtqvfvA8XsuVtaZb4JgLBO1M/8EI8xkPQ7FFL5d0GFD1zUPHI53cWmylD/fxtaQRozjKy7AVDmrx
JFp0pz/1VZXdFNZNXbDbo/Dr/7FiW5TNDGRcIPd58qPW74L8qSv3qPwAptfqTJI2PP/zABWE6GiQ
jbAvITGxjohMIoKVkF2G4FuB7dKFMSaOZbr/SY6PK4np9+7c+bvkcWwYRUHYO/63j7hHMzGdZSiQ
9AATzkiqtivmVpwVQCahOUmz/jwLWqv8hbYA9mRi+p65EYvsuSpdCT3yoL/mGE5h+2fPsvQi0t9t
2FJ68duSKCw5FyFKeawa88Uo7ub0jgNAsQPkFLl6fWrmnr68zXFUmDutc9XOIVFJWLfI947Cc5On
a+RoMvfZg2MO15nxXC9sahjDHigFjboSh91MU9UWOdb+9uQbuM51deczWdKwF2jZJzII1jT4N9q4
B8E8TK/YRGv0IZE35s4M/ZpfaQJgnOSup0hblwlkwB+EgZlDqQpdAavihkE5/9kHWkEwxkGLPYQf
ood3E+tzFW3NZbbcSEf9zdhFH9KanLet8TSeofsvYi/09Bt57DatucVdXwIhfSy+LNvkRKAfmIe+
yAftdTi1K2Vd3eW35nW8CLt4P27p+ipX5Qm77HCSTv15OiUvzESHk9I6E6fFKvKCF/qY8fNYOJx4
jC805P47NCTstaWTO4R03L9+UATZsZctG0+02zUAQoUwZjJGkqWUbPXebRmPU01rx3L1Ezvjgjxd
B/1CsObZYGHESLgJru0KQceS8IRFv2Iyu0YCYu6Ub+0dayO+49fhnaXQR/2dufOk6cqQD39/9ET+
OAecOwmF6EKkMDVRhj7N9xqvI86eDVFbTvh6wPJGKzRLwNWwXXFageDBucsUJNN99MG5Oqvbcdvs
h2+y0d14YS70xUuzeMkW750HemKJRXMZ2dhAF1d58W54r9Z3tiTYYOE7m9SRnh/uj37h5GcbazBh
S5DjTm5H9q1ek1W3H1dq71aXdBXZqEDsxE03wXJcrHBy2ob90x7lbWL7Tr/Y+MjMw8VZWZ/HlXJi
frRo3V26iezApUe/jNaYppis8HNeMdXa8va1d5lWLfDcOHRp9zIvXbbxRNo/5rKy79xJNt02jl37
23u6ii8gd9fKUtlsWHpQxEhO9644skv1+ax5yNsNR104wRJhM2c83aWiWbBx2O+sS6+iq20YydgP
d/POl7s0S+z5BbMGwZ/1Cq85F4sFunebhCObVHI+uOQUsiDyZmN+omjL7uQQLGU/TsOeeo8S40iI
oyveR5rTwEI8LKnb+gvcKJ8QTcdF8tQfWcOdA3kqvHXN83k9KH34R3QZtNrFJTnNSfceo+dN58zv
ZsUM60T33Z6laOz1Uqd/toSv1TjN07uWaK8QiaFu4AnD4K3JiBtCJ0FDP7vpBI3yJhakdaI+XuZ/
TIq1OPkR6Er2NFNE5jV5ZiJ9kOtTh9O/0m8V1dqc1ZwzWe+kr74+5ShLVMNfxbl2/A8+LBq08+ZI
XUsDFYTP818fFkkI/sfOI67Q37/+j8Oi9RfafbqhSnQ0ZwElZ7U/DovWX8gd5yRp4MGizjc4ov79
sKiaMnJAQxf/O5jiz24cXaeNqYj0Leef++/oLuVZUPgPR0XOyZKKvlM2RCia+nyU/NNRsdKaJJs6
Zdz0aG2em9fpy/9ms1hPkArpnryOX+OX+DUe40PZe6CAcNGxapZubdd4GRb9/6JE02YY1O8v6Nfp
mQOxLGG2/e3s+lD1HpnUiDE2Xc4S0IBZcKnlpxSzfjjT/lRHmV0uNXaXjpNbX1PCMeBePloTwEmp
OgNnmhyLjJl9cogFdEPfqrpITK6VSCCGkgFKJBe3NilX5vcoASooaLv3+GljIeeZTwHvVVhXBGqM
HANegaCUfgqTG7+xkV/2ZI3LlxwMUlOn/oIh4i55JvRYsKT1OO47mmkM5GED3aVPlUkRo2WF4TEU
ULYImorUlkro4BToxk/wRYfynbifgZNB+IIMKHqW+BkdYxJwR5R4m5lQjQX+oDB7HTneNlJ7Mkz8
vZaNqTVAA++kP76F+wOBgFM81ipWjdw1PsqLQv4RZ0tECFP/2XxYW3wg07p8ayy3SV7F7wej+xdN
f1KyQ6ksohiNI4tTyYQZnd6e3mZsLhvxVdgX79oz4TyX0E6gUsjHOSM2Jg0VcpJpeWaK2ArMHYMd
W/vpCH4nb5X2YmwdhPyTET8NTuscm7b5STWFJLMAtUHcxlmcDgWStXROgMB30ZjuTF4iTg1g6YTM
wUanYQarJlhwKGs26rqhwachu7eDvYmKbz99PBwITvUha5aUbzP9EmwnmwOHIrDkNirFA6e3Hjkq
leMO1RbLoWQn3YJ98taK9EVRN+Q/Voo4ccVA0Zd3zXPGoPtAgW/pdsIY8EOLnyyOPfoCqCwre7NJ
EAyiYisV4C8lXW6P69ZCgBGW0QqFyEhSS42MobG6wxSUR7D73zRKRAb7MYPRmO0jJ/+ZLm7MQOyg
Zk8EYpi7sHB8wRsHNA2ukK1F8W6lZ4VjVbdCoDQoa1HwZKI5zL0x3SjnOrof4UqnThuicRGBEX9T
cm8groIIOza/rxAS5CvDsTAk8BcDZwSnn6gLwl4BwIAkw/KCZWRykcdp9GsbVwuORFYBfmDaapb7
JPCsPb6MJKALwyl/X00rn9bldQav4lv1V4jRBo41XxWe3T2Dw+5l6p8RBK79nS8zqgTDeS13nDwn
Cx3SulWx2ToaAME94+0I28Be2QzvwWcUL7obyqgi/M7krUXhXtx67ArFqkWTqLyGGVpREEF2DaZr
KWJth5Vtuikwds5qB+E7Fs9QTDDbPFBc8uyM7cpX7C65p8m+CInIA+2e7SioJ2XdDxtDXnGKTUk5
uOcdaj2Pcq2eqfKRM6KeRu0YA0Na18lNr56m8lvk4aJ0ay1PxhZPyU9jFgIJJueL9lqr6/RMtBgW
pPBiUmwTMVDvClJRakSWJWX+pUKfGCk7A5kJEOzqLR0WIGWG6ATKQs3Wza3/Gt7H0LG+zfKJQ6tO
6vXZYlV5E2vboAkn8nbCZU1/OvAkmuKjE3GaBochvSHRiH+4E6fEoJoia8zzCZUJ4pGX25IR9z38
gqfaceKF544KKl+CupFfIrvayy9qvu6RM1GMCWsSnpMYprgDqqjkTqTdRrvKwpK1iK76JeR87fXN
DWEBJ9CtbmxkFBj5SsVkZ6GKHTdASYV8STjMPUt+FKZRKdY8Dc11zCgqKGjXGJj3ONmFWPkaLH3B
bPSmtTRg9ZOx/AkSZjoBhhk6Z9LdsAW2yN8mnMkFK7mJ/3uSvubkc7NHuO4rd7G5zdAl2usB4ogR
46HZHxGd40hM4g2OxNnrQjkOGKiWnTFyc3VNI0lSDmNyf4Bd6BdoNSSV1L1VGYGscpv3nlYcZrtu
xIqIUhknszvRKRzsijQGzJPT7KL8z62VUIpDrMBFLAME5390v/9FY512+G+10v/w9X/USjhUyJO1
JBVPCfEpf3Yu41GRFYwhjFypC+jn/61WYhY7M89xLhsyjmpe298a6/wRo13+SNRMzZrzwv7r/30O
/zf4zk9/rYHq337/D+hvXslvtQkv3cQJbSmMhU0Akr8VS1rTSa0xmdFmwh4cvTRu2i7hC24b5qvT
ELHR09auDPNQPypWZIb/ciytVDKNNdQu0ldFS6xSTg8Nc+Y6rt4MbWl8JcOlc7udHJ2jR472GNsi
fLTCI5ah6rZKeEjx1gY6+kROBkjpDyWS125rzbLw59aiKUXDeroWpoKKIHOCCATOOIg7rXlS0d+E
uKRRvGPb78QvJIeFbFdPNduvpu1Kq971ij/nPgjGN/lWrxVYhzg8NREo7WGbjvR/1uSwh9mCzCI4
sKRSAEiCNOK20M9QktgPsT/XiDdTWdtBT15DUhR8t03qK3jFbs6alHGAct1IBcUokQY0G9LZvf3a
oqqkW6EGk8DUlMLMRKwSNMwYS5FOFPY7MToUkrrCqNeMH7WlIZD+6QdchsSOUVKw6yo0q8r4pGon
BneVb6M+b1UWQdgZ9pzX1fupE8UnK2sczKfjvK4hTvKZIdBdwoNs4wZEzlnFr8Q+xuUK/gEbO+TK
Cu10cQrGI5ol2LY0VxplljxbWDrjkxE7ZnPSrB8StQtSLIk0CIhVOGGk7sTTKL5J4xYNS694s1WX
9LNtZyC9tTVaMyr641OoHX3thEOZ3/LvIbOJbP0kTZ+atm7DtR5giD9Sz4pUkt1mYp77mLXqiNYR
vs+QX2jC2geJur35gijbql/5dei2IhVQ9MLsvbSJHFuo2YG/n/KSpiPvSwq2vCRL90TOrOZGTA55
a1NXT4sksRMGClgjp/k/6BqWZtxX26R8n/S9pc6vdpgxWQTcEHqWygpTzhO/yfnwY3LO7Gy29GhH
3NKRtQvSLZ9nPjgSrTU8Izs8CFCjlfopoWwa3nkrpLKlss1ARn2wt5+k6TRJNmQsg1tW3PJ5Jzib
VdoJc5mkQVJZyjiy5y3iqPXHaVhFAYK7BHC73fKjMBlT4gBq0tYDpKqW2K4Tv+aUZPmd2VNNVjKd
TNxHGd7oerzxQYQzgpOU2fCznzazqJev4loI8rJRV+WZD4kTNlegUen+vPe1azKUzmqMkD1y4yWa
c0N410Bky3ZpzHdAYCBg2/HyU3GbTPSqjyG+BHTGmj8t1WpHJh1vj2szsOlwV41zvi8YjWUW7fhj
/oXrNyEdSzKHwVRyqdQlGfSBhvJ5g6yCiyOrtkzlndtpDlIccxOodLSks99g2k+guzjAiFumZ/yV
Eswcts6RFHnVjphga0e+QxB/cW2TaKPUcLkXmBpwOuCSwCoQqzvuNlFaV733wVgppnGv3trs40lB
qEAMTjFfWbwcqYEMFAJrfW5g6ef04NAm50p5ajUyhfOOzj9uoLQB18yDnRNZNaAaoWmqUIZLxJ7I
54IujMJlUxLtE0v+yJguG3Fl0G1GFTFqdh5es2KdK65SlC/mCNshpBaQ/irnrhFJTs8zwjJnPtlz
INFfC04QLLZs2GOyfkDvGemShK+jStT0U0ahCE9QfNd/8Be1JF6VdrjTz3BoA1LzurX4w0GNgJ1F
RDIb5sMvTX8WoTvG2PT5lb64CKyhsAl60qMPMzJFOrIk9hpGZAMAw3Rh+fKiV12M9vy+6zZUsfoG
rPhzEXnGkbCYPrm3g4ECmnOKyHE052so42npZvijjjDH/ZQDkMY8LvEAQM5C0kmp7UBf+Uj8ggpr
BavqLE1pbpAUq2oXzeqg8G3G1ZclJVOsWPuGdnt/SiiYZHj0ex3FSlTb5qB5JoM/AzVME/VuFE53
eFFd3DoZaYVtobwNhBeSBPMr1abJ9GMN0Fs9TuUWZRLlY74CYD9CYAKGiiYxR6A6UzQRZCTDBoT4
uipXA+jB7S2y9d2Yvk5E2TjC0renBdMvggMQolLZf5D9l4IZljmYq3xmZRe+Ew3IYBNGvxdHjoVi
pMAFmE1M2tAFQ+rg7phMNpShNK8dsX0aSTpGFx0TOgT0wZ4q1L4DugmFHnaEdczfjg0jHkRNdOo0
5XOImhu8J8yS0DHiq6Gk9144C/LbDJ1KBPHFRFRt5f7FgCycMFHC6shJmEqzIFe28toXuT4kPARk
Yws/1L064bnDc/mcl0vpjkOpqlaEgGR3SJMTLebclWVUfnSKcaaikxyXPumFuCUGYr8dNP6wGMz9
44e/rn2FtxLHDEARdKJQouw6clUQvv2ie03hxi15JQkSEcmr6rm9zVONVPgNcfc0LKJ+YbqhdQ+Z
0bJp4LxnEoK948ZAS1nRfP3AY9CDwWTaC2DFETYBnWkwqBWPPnV0w1riDAd06DoQ9E+k4BxFDoRA
ilhMh0N1UWumM8EnNXmqsag62hdeLKRGvOeW9mi0ZExdmjZaaUK+anYp0wsw+TMl4762qIYchU8B
Eqa4KL7jM2fTSnHn2HVOFOIhw8N0zEVPqoBP70TcLqCFrrG8oPURXdr34ak+o2n6Zi0gdlLa+l+4
EoLEaWo8ZE4S8NzhXt8ZAE6vNTTG7dzvuGT0XVmCgvlzZ/+eeo8gNWbHdUZvfcNHGMzLwnFWJw1w
Uu585siRwtaeaI2WXvcqrPThyGr++EnvAUmV3SrXN2rp6dqeL8L3IQRrlVXqwyAWLllm31r4lQHG
7Ve5sWk4aA0EB6A5WhV0CCJ4YYe8th90wvUXxFjBFdyotm5e1becMQMrULkU6w/WH/WND7dc8YnF
Ny5z8c3ku0VQnS0KkLIV7kLcRXNrpUSJfMeYe02OMU8VR+7LKN7KBPqJw6cu7zVix4AP34jcgqo5
cqJ09cLhXYLOKPN1nDjMHhD3n6hMc5wyjLg3iO4VcJDoDh8OwRV8hAO0DDrYLFl8rBROb0SEkJm5
kt4zFNvP9Yn7Jn3jbvzu2RYWo+EiNOErtK+UqSvxMsTS/fRbEjD29QoKaQ/PmyypRdXpm4Q7BStk
5808DkeHFMkuMq2y5iJgCOD0peRfVpUuH9OhHYmyIzuMyQNwFrRgD8snXyVbPLLt7GOkaGNXZlO+
Drf8lWTS54JVqvXii7Ch3D3/EqLhL1YvwQukXlLmapx2fFj5JqKL0LzyqZnyGi1XTfAYXtL1wKhW
3DZBYedkS6F179fyh/rCtXh8+oyMp2WK7ovpfzwd/eTNEvdmvJt+0Boj0Q7FI2oGug7VBcGe4jJW
kL6773hDa4wPTLtJIEkWyQmTCyq95j4xw0/LE+f/3D5M71pMShcbXOPkpzLdaZOTmxFcZK8pt7Rn
Wt9rS4ZcMjq9W6puRGR3BS8VNzEMCw7ogGSZbjIzRvjWcDSfnIcP0hiJheWJyc0fAbsqLK4OhJU2
8EZ83MV7eMkpkTP8WlukB8jRaoyPr0FISp+wl5k6fLE5iMx5WYM1m5s446wyepOw4nNNvamn43mR
4XgPjBNXtUBGDrgTRg2J5Ub+60NGU3LNrbOBuYB3RHMn5quKC7SMkfMFzWd6dmDuOOfoCAjZs7+r
c0k4sojDzCW+g7g5K8aYjw6BVq8LT3+GzQHZZfqjn8LYxq9LD5tvZ21HMHh7cfOgO+mVB/iG+rcZ
Lfu3J0IKQXoU6kotF+TtdLRwW8LvpiOP3QpUaMc8DAIPkQ/UmuEs3cOSPr7Eb3VGc2FeIWQgJwI6
IeaZicRphevtoSDvh90MDrXVfGMB5Y6depvuiSxOfHv1YMS2Cr08PLIclT/Rc/XJsm8qHv4Ll6fG
v3DS88DR13yuwFI2yk1nh/SMdafMhFfeZ9C6E6Oq0IUclVzVbbGR3pFkieIBru0Ldz5byIrMjLnf
hNzpSxDWExBh4Sdh1fyQjo9neVNBeHrH/wvo/4NsItyObbgRe0cJCYRZyCOVte1TmEBgMckZZgGf
jl29GslFX0WXhBIHdymWHCb4h5h2O1u64slwpFgfQAYDSmnMlfyThXa8JiTmBHw9uCZXpJEE8KBD
aFLHXHGF0dEIPygGRHycWAtw/1FKbx70vDU7DpbsC7nNHJe3wKLDIiic9JfUEX54sCDQm3gXPiuW
xvicaEvlLVhDYMHWdUuuwqkUtml54y5sBq8svWnYaGz/9DyvLNK0S/OjxmIpMtxfzs/ksGj20dXg
pHhrYjuMnrtX6aSIrtkh/MFV8Gpc1Tf2KOQqzP5gD9MvFpbs/LjxWZJZz3f+PToZXmZdtYcTQZgm
byFailTtt8e8yZHPg8NhCed1Lb3jSXHadWbaFpPnpXwZwxduWAkbWGc/pJmoYKZ2xv1oLm1Ajynz
9iUxPTqN9FN2shqHSJmWZ+Ebc2nrX2AmBpvobKzQi62zNWumdtVv1Bu8F/NicfnzZdo7VWLnR1Rh
65Etk2ifYpUcUbiEty+7XrE7yG/G9d4zN1iWB2jgFeIoL3u12HTBCfPRlsuMKcIPGzpe2RCAM21x
ApBs+WJ9Ma6N3yqv2NSn4JXtqRKcMFpKz+G2PdZXSgaZo4mb6ScJ91ry2DP7Z5D+xY0qnsFUsd+R
r23MtQPIsYe0SpBt8WYKeWFdKR9Yjc0Llcxbt+e8s5qbJ5foztIRnqNr2B4b2WXnrrz6Sgf6nL0F
V/MSevMO+iManHC4X6CZ8Q4ez4PgdhICRJvd1roGl2A1HthIV6jNRm4ja2t+xRR1xu7xHX2z+yz8
07T4pB/DgyoseGgohlbrJ47Ai2GlvACMQmIG/+IufKZPAiidlukQriP4wrT9qfDBn0trnTMCC8LX
A3H3t74VMMC5AIiOEKsex+Jb/Ji3d8zu/NbcZKkX+S7bq5Q6jG5piRPaEKFpIc1xcolzXQ03jo1I
ERhFVecud5CN1IbXPtBrrlj8LRj4yjuZih5azNxlx7f6jfBkXnAqczmEjf5ZoXHHBgAe3wueAu7X
0y8yFe65ewuzDWPbevrubuE5+45579qSLVE+Vm6L9+mvrJP/SCjPr/EuQ184Nzg1pP+l5clYlsbh
n40p/8PX/9HyhKKja0AXLZHuJUDGP2mJmRxbEAA1hY7j3A7lm/55PKzNMTUynchfM+B/GA/T9AQh
xDeD8fhvaYkV+Z+ANL8m2xyRLIkhtcK0+R/mw48Ye2o4FZBCcU7b/TkW6vtjBHQSy0z9pLizGSoT
qBbfkxmkYA34bqWXAg8WUSdf+fdjU8PG7VDnwvaxkIapRvOCXG7kGNRRgoazDCz0CVJ4OAxenUKp
3kcaphCBlwGGuEfrw6vRXI3sPmEbKs1+/kajn+wVsl+63j+hBhOQRuWy/KTLNBRqcbhUuoA/e5b8
Fvjjzc48zX6XEuCqYmaQjBvp2IMzbs3gLpaFnSnD4cELmETBTWYSkFYgxmujknPALigYJ+xSC7mq
0I/40ZOn5NjPcjtSE5A7qnf4M80yfK6pea897U/LaXxHDRxlr55Kffn4Zv4pXZBRb0aLMIr8bu1H
FzVku8M9QlduGT2p1wfVx5KSb40u+LshVKfZVgGejuPjVZl/DBU/oQ2PO8YzNufFAEDEFTxEOE6G
Hw4rCFWC69fL4Cjs/ANZX+VVFBfCU1BvgRQy3jIwyTXvM8nuxH6XYYdZTuZuxFX/pgir/Fq3lFb2
yPbLFB0BDwW3tufAoezBJj4oLCiBX5MdhyQwZ2dwahYznh88gydMoQ2RkDIdOm+6zEomj8YMp5PI
FoH4saoce+qWfq9su63+xIRUb7xsxTYGXTJ9KZ67aKmI66RiQL8unqvJMTnhb6TKnd6jU3+XorUk
OoO6R4bY38XRDSEWGcgPNkwEQ5+TzKpAgYZL+mKx4cwUQJXA3VfJGTnudyMbMP0Ds9dPUam84dCM
EZOr1Ju90TD3RwW7yzZJHrN1oljNDwyvYpWuOEY+baVmaMF06LYmU9HLgJZGJ2WjMkqPyEWak1RS
6+HHeDMwDWtoc/Xr9FOFLyYDfVRJ93znr3yQyDBxTFvzEa4G55GSpJ3lwcvsR7U24Xv3rARu4C8m
oJf53kdHgLzVvGob3a1niUGG1sCXL4Sb9TwVZmuLuTk3OaXDDAj20SmU6BXQwBIGN0sYeLCQVIPg
mcUNxneD0iFG8WDQbY0Ng0KS5pP0iy86k0b/c0dZ87rMMqroMpZDhkj/WvYDmgyxyu/r+m9f//d1
XSEUnJhWDbr9P+LWrL+AXSao1yLozDAtkSX37+u6IqvzkEnG/Qin7e+jLDwiMgoiLCL/5hhLlf/J
HfLrXYvz3iFrkiz+NsVqgkxvx6odNxLTV8MPLLtF7FCESDkr8TtmwexnGG/3Jiseomz6q6yvXtph
SPgMlc/w8dpZG4jhaHMfTfIzlgx3ofXmgJ6tGdt6yFm/jYlYzAHCSwx0IYnvjyG/KcZR0JCyBx7m
ZU36CiNyvkubZqzeBki5d+mMtNFX1FB4/8BBWOVqPAe0JtTtLLhGgx0hHVHE7x55D7VoHRtAE9o1
ipwGxS3jcAEohz1PlQBf04OVbHN+dESf3BA4EOJd9OWNr+EML5tjHFzL4qskEIKupOLvUV1LqVsL
TqY5GK8fk+ObS4bXPiJyax4C6NMyqJYQCiBdgzLq6lfVIvmVlRKJC3m06JYZQwzODK+dpb2EsZBO
3RoQDCjqXuvNzD7UZfEszc1uFLdxJz4NXwKaez+6BmOxMwGvm1YLk5MjCOaGDgIC4ll5naH5Q/US
LONj4c5+kcJTXCJv9yKtXIuXHQnRR1sCymIsoI9fPaG1heWvBHAVGjDvdPj/3J1Hc+Nm2GX/y6wH
U8hhMRuCADMpUqLSBiVREnLO+PVz0La/ltsuT3nrKrtst0yJIgm8T7j33GqtonrmuAmHU+eOsPH5
AwK5uYGJr/IlfMeVJ2Ljix126gUqGiJLnwg00zwXJ4vByQiFT9zOvrLUcmvgC2CRA+C9MkKshg8J
AanA6piN+Lx6uzD9smK3rlzY8d7gzL9PshpXxtogbiNxupOVoV+Ci5nwZjVz2GiwpYe+pI/gh6wd
rtOBbSHLBPYgpRM/hpduE7CclPiFeLyMyGnatKvipBNHcMrx2GnqWcXIkZDYjgh+2CSwORpe6DB7
DCk22I6601JwqjVEkoCGvn9qEUUKcDAhCMWUGCH4lolJeV4iggo4AGTincEVh6SOBuY2KLRTGEWX
MR5ZIBkxHkyE3y1kpSGGOWTtYgVDSsDy8FWvwEwsOskuYmQayVBUi0UWWpXL1PAU78dTxfsAe9/J
M/x+Kk8jbCcQXop4rihjhvQO6b4kMXxGuz0hP8+oXEiJpWSZU5hkhKW8anwT9GEzHX5WqQXGW8X7
iaKO+IhxbSUCCjriBTOWJiI5mjmfN59QunGdiiTw3HOmGXMwAjN9oJ2EtiPDnw4jSxkGIFHGJbID
XDed8SP0yMzg3TQTS8Zg0bIB4PF9fuh5b6xgY6FAEdV36jIyh84GL4GM0smQRkCoUkUD059ksh6i
dJd6hNUB+42j46xKzzISbnn9zcjlmZXsvRFrTNnNp/ZryZPwGeQTGA/PxQ7H7mIQeRf0IdBlcjtR
iIC8mL587gvtfOWSV0EQmIO4CpIR/ObhAjVJlKwvMqfdBi6dmWUP7QfclhHxUGbR/XckY6SETcgX
igChvKDDBkkaY1DlgkalIlbb+JbM0A3OU4PMDSl7kHFFRYW27rit+QRVy4zKQfth3F0o1IfPI8oW
C6xOXDATr4KjrjWn7IbEOiawaybNfHLxuwTwrY0k3WOX+O+evrRSdDUy3Y9hGro5K0H/SUhizjbG
76fv3zz+5+krKRyy+Olhiho/OPc/RbdQNRGlaBx9uoU45H9OX9QiNFs4NH/XkczlQJ23TfB//xdf
UlRVglWvKjxlJCr/SknyazAEz1w3qQ9E0+QUlkV+0HfR7RiqRpRkE9ov7mTcdXJgRlaBUTxaTeKD
KT4KGIjEBzK84x+EXYZR7bkYLpkFULP9rWD7k87lu64FrOyvspb5jQBmgLCH7vYHHOH70+nKKQNC
GINoCgFwPoN2o8niFlj4mORnqlpDZvx0H+9qy24vRYXyLBW3NSdTGD1zAboNu2yJ6PggPXXAiC2d
nZPa6AyGsys3CUSSUs18+DHhUAZvvM8VbtSjq8fNXoShbw7oquAIM/pE2vDtT8iqEs9ExN/lwrjq
z8rDbBUlJm0mr6ZoSLQ0+Gioc0NZFVb94BBx7nhNy2osBc11Ugh32/SoTpL23GfQ7hbNc/GgTm8D
8pZiY1TgzgCSFaK5yUnp6/bkv3vmnYxqrLCVEP3DOWGKSXJ812NmwP7Z6Q5Ifc4SOLNg/oRb+KjW
nxlZJHK29DAhiUVBugdZWPJQbESP+1G4YoEYtY9h8NiWyclzQ9AMkv6AXchraRm7JsPIL62iFiGd
5FjWulLuQqV997XpFgEN9b3ypNGItCxhm2mHNIeJ+rzBlzdj80jCadUcMlDM4XBpWvGEpIElBnts
iR0mSpkceremO6VrQn+KrV5fjM+Sdzf29814GvvdgAgyWKJdjNu1BbHV5L3MhZV0tNgaKnwQDjVL
n9DJY3UH5qfDtBvlTz7tdMDAjzwssnfYBobWTmHAa5zuaoZUuUH6IknQVf0S+Ld3q1LpR3nhZFAR
lbetIR3IUGzTbGDxFvOh7uioPhqULnBBceUpHsxZmryOM7AxZrXpiwUKQpWeTLArkKgOhsi2Klfu
KuqygIRVM3TKqN7TwEmAgIzcfAjVeDdOWbwW3kQKT2F020jdCgFz1FZ6VnAwWVGwlYyQnZX2xn0K
Tl53G2NvlQzy1ue4lNnTj+nenxEOPn79omNMz1MPgmDTLMSy7lciiu/0Q0QnVfOZVKgWGyJyBWLt
WzzU4O3k/JU1uGweWOpIzdWynLHkrSSwbZ7MalZL8OZeQuL+EIrDWpJfh2Mk8/EbBOinQ3g2W4Lb
jJlMRB79zko2k+IBawPASOaNCCZ3NuPlbNHDfGAusMG14hRoONcBg8djeOZNUjMEVpqAgjtcBQ07
yL5Zss2uvA+v6za1xXqrhZIo1Ac5Ov/vPp4mNcvqfIvWeCSUtIsom0SD3eNAyvgdQoooTBZzqF7O
km6ctQOwt+rfb0v/2fkgTZWES0vWCZvmoPqnk0xXmaJ9P8nmPvSXx/88yRTiWkQ6SFmbRYzoHn+e
ZEz46BOx+SvGnySRc7PIeQrvxiS28Ediyx8n2fwlkZOPyDFZ5ShAw/iLBvKfNJE84pez47enruqE
luAf0WbMwvezQ1Aa6v9aGrYiOF5/HuIhBhoj+L3mU+DLbkk9VFEr6WS7mHNYKsddOq4BXxIYpS0V
ixDZ+jpjMAdjE8TROlK7TYWEsfOFZcPfAzGGNQrm1v+q0DNLupOFL9F9Cq/X2LOEWGar9FSxhchW
5bv2EFjxduDTL36JdH6IfObwsXbq2Dwlrj8cYYCsMdXj6CP7VWWsLh1EcalGLqv0pbgblbfsmhwU
jUhJ5dgU9TW6g2FGY4yH7W3YVJuWzlA85bg57YjWLGeCNEdlo4bxqBK1vYye0mAi0+CIbuJhIZfu
fMSL8+sAei5XIzvYVEv/IttTVrosF9YJOF5mjBLfFNiqeYgfAcQWiMIWMRywGd/GEomgQQgDbjy8
po1hW+WGQiD/4s8RD7ArSohlwEwIkoG6f2Pc543ncnCRAtcYp+Amlwt6z7EFDn5XcSph7uH8iRzr
yFSK6WS66Cn738p204i2Jy6xhwZMXCUfmVO9COeDSkmCPUMC2CqIOtyqWAVP0C/RfZHvYqIBlPA6
LKJ35YJpiB4iN+PlSKzYBkprempZavWgGpNyLaGxhCOIbQCBJAF0ftR/INWfe9dWCt5nQFvMbZFk
MG5mGPStT1hZ3L8BadEKLIpxk3K74yZfw40meqUhYi1m/peb2d4KSRUh5OuW5eODgXdSo0sYCbiK
eNnBySjP/HpAJmP6cppEloCz6pyegHYN2zHnREvpn+A8xK+QvAyoFqHNhbbKdqyztckusUcEEE2X
GLLTxmFlH01OrDmYVsya+fEhKFk/BctQv8X+vV81TDyClcTUoRWf4fdxJ/UQivKxxHQskixXMA2J
Rt/nsw4NlHmIcYyYaFRMNuhzVKDOUfIZ0s/40r6e+6Ju17cMVItoLQ6zGaJklDKuAxWAdL0fA2HN
DAXVvtRQ7aQfjc70g6xgbS3PA4r8WplPIZejzGJ7WOrTV8asRjpkHMZqJ88OYX32SHlT8JV7r1DP
J3GbqM8WnBr1HZFWBWV1oOW6BXype+0YFIUMjGhr8nl+1PIMhcow2fNZRLXZwO+U60hInIlhamZY
ZNonJGaQoLLpygo5Ptp6yJDLzeMdYbgrmqsWf2Y9jBC9eK6rYkk84TnzXls6eEHrIMImK0Qh+6ZI
Tiqnm9iduQuuEJEhD4kx/AZ7SqGSc1vdmUxkUWxjPkCDN6/mxkVzS57l7kZoBpo8mV89IJ6C2BAC
g9mcYtxoDZa7QP59N0I/54cbgunwlXtewafb2sj9Z6KhnQCP68/ppTVKkuHDj6I1hG8WybnypieH
LB/sCrfyHNVadaltAX5jdoR4ilFXOi6q4tCf/S/8GtOH8gHhVftomVNwMltLQJnICYS98TC8CK6i
O//d/pCjhUNKs1hxYQlgLvqPp6pkzK7NX07VXx//81TFY0A4qKpCXRMBBH0/Vee20LL4kQRScCr/
T3/I0UlkGU/I4KCbYT1/IvhoHNC/9Zp4LP/FkSpRLPxqgKTFFKU5ONCy1B8mhG+OTKsN2onhxrhF
/Nsq24yA9zJb4BcHxmEV3oagmTTFjEiGcde+GEvgZdEK/ROxs99ewN8NEN8bQ1P9tTH87R2QaZIp
anA8/LL8U9pOS3FXjNsg6exyzI8qpDYWQSb0zLA9jsh7ekSYUo1dJuxa0M7svsvJcDTmbiJfSfFK
M9SaWIDMyz2hgG9hqptx8l8bbjdhKgD6OqMP90o8C8Oms9J1qWwsCtWOtGa0imxCjm37xRpdhh8T
79KaMp3ksTkUbET06c8DYYxKhIVZC5+eOfnwmDpanMADvq7xOGPHk5Vn7kJcidgPWx5fl0fLLQ2k
GjK3F0FYxohexCXMmmzeXBnbFh0HJxSr9HGH1grmA3FHaI+4c46YLYbt1G3k7lPjZFrCCQL7fKjv
8xexcdoHxCXK1aC5aXd5wtRrDgRS5ihmOwDtBziMYv/dvx+fxned7QxPd+FdfRQ35AfcuDsYpI6B
7sRT7gDyWfmusOnX7U4/Bj0gcydCPpoQ0cpb7iLaQNBDtiTFSD3BtnP60fHfAMtj71ceVBKvo61o
3lM6cNeKmCeylmO9N0dHCx+esUC7hQApJExgG3+lgR3spY2y4TO16VEgfUafPENUr/olOtS7fgdv
ZZuezF13tV5mndTe2pNSpUj8AvJBPuoH/y085o+SG68Lhq0ofp1oY51GR7UZv+5kPI4yM4HF8F68
jy/h1T8XDKyvjbbKTOK2eYkxeCHlhNjeL9JVt8bPust24p16l9W7TFv59etQbDkW6pX8aWKxhdKN
PBN/11WmlLvM1r/+xToCSqjmIgfL6d4YN+NL9d58GQc9bTYjxkyZ0fA4zxprx6svXroaXMSX4rmY
c8On96qDh8Q6zabP6X9IIfE2pG/Ts3AfXoRn8ytE4/M1TvOLz0QgW4pX8J0Mp8OzcIxX/irb+Yfg
1Lyrmc3GT0J32a99wuoYc9cL7D84GBdgTlmK5tzrc8Q3i6xarIzCxigBSAPoEoi7fet6LBPrZ+VS
gVDGgTIt0U0aJLzSxakErRB7wdv0lL1XKJNiJxLsxlyo1+iZ6Ar0KsTJbdDSD5RAmV0jE3qP2dS8
0skS4oW1YzEwOkaPS3IGYo/ghRVhJy5wnyr5UlNXqfkoBMzQPe41S53n7liOuiwc66CspLO3ljfe
g3URkOawAAAexkD1Qwgcw63JWltMT1SY2buBTOaV8bwI0J0zLreL6ZLa1dPIXOWjjliHP5kkiFLX
AYvg9QAG/CJ+YLelHpJfxLv+rtnWrnZWthiE4FrC77MO9TMj5xoN1fykqF35tiR7D8AgbeEJuZ9B
Zai5PbCFveH2B/POe1CmxXAuHG2lrYKjxWvAvgIlWd7fDyi6tnLEDemqoXe6K9GgnYd3jRxZCNQy
uQtwdrj+FxmvrZOziWDigR12JbikYMgH4166mV9T6XiP+pchLZCLBYQEfCCpZX4Vk6yzzN8QsIIi
GRbRy4ADmTs4G+8OWWJ1NyaL8q1jo/DGH3Ts+R/hWTvYIsltW8pPLbdai+XBIlafsS4Vma2z525s
vm8JHoRvZuzQiVk+2oz2KX9n7XJKNubVAuveLgQW4y6YaRVaubRU69u0r1+7jfQ8/iC2CKgliI9n
DjYqoIJwXVMTs31vef1GLnz2MRP60x2gUZHMTYTelwjN8FqbYSfs26ivEA/KeOAtR+vsbEAIqaTX
eLrrpaUmlFTCG7GknEKdS4GqofcUh+5x/m+LJEnvcZjnav2KuKAZotPNmhD4WgQq4w4pcE7Dc91g
+DuKGP1ZiVCik+vCR92t8NUNomNEXPBCwQxR7HE4meza+2PMMgqPRGjOEvlUtqtXYsUs7F5FaJ1a
oCosO1hgUPWHOBCgQgBOxWK0MOlfpivyPiI4CDcBFPeILh+HBdLPdWRpbhRnroI1GjqSwFarczmm
2WEVrmfwxneU1EsRZ5gPQdipjgHrSEKQGUtyoG2i84C+y213ykZK3oBB8caax5QWVK7Xqfo4zrGF
jncK9zhg9doxQZyoNROsjAQjgpJ3KifCOTa8Q9qwpfPXRRfZanzQ0icjfUtv3bE5VscajkiyVh6L
o3drZaQp+YNurcZ95gAcPcIBQ5eMhDgCOPqKFJL+hjPwTeX/DJYyWaKorXFxfQVvCYuybNWjKWz2
uY921UHaXBMsM9nCipcwnbuchfrUvMatM6AUJEvpyzo7JQfszd9HT1yV+gv6zRfpvTgZAFkX8mOO
6PniX8Ljs3FPdOSj/DU+5pdhE+7KrbLeTDvvzrjwa/kHLmz+4rahHQJ2O698PzoCvle+UoUZJzBx
Gi51AyAAUHinBoDFGveVG2hc90jknv16zWU+njRQ6GxtrXcpuceaHZiz0B+dm99u02FHLCLS68iz
mYhVaEJipXwU92KBzloq7yqWsUH2SIvvkf03/dcrcfYvJjkMKv5bhjz/MN+iEud/+Esl/ufH/6zE
RRlhw5w59RsB5ed0S0YWp6s0AQaAkrnY/qmSAICiSxbAZvN3pMrvexpKdEZQqCRIT5M0Uxb/FRyF
ov9vanFNNAHDcJdhZfNLATxmxhSLgTdsERsMVfISR5j5hNR4CzEvqGT1YKct7wigMAssDBKqcBTT
XQDU+CyMuBUw9eRZ+5lz8Qiudh88cIwOzxR7bX7LpE8LBL9Y3SOi944orS851Rr154TSNSUgJXtG
KJfBzVcZINGzjsyXyOLV+p0xoxejObqRBFuGhytkcpUj4f2b1LeyEug7Y8BBkWLCZCA5joI50nIM
YDFD3HmCrs0Sagb1Iv28iYRgEB9lX6ceDjnzCkH5EkzAc9A3byiuHZro7EN4p3DgFItf9UfhFjzI
GrN2Gm4Yjz/sSeUNN0ZUbxPzNHp3XeIWZMwhYCJaAeFeuWVpGlhrU8nPCqIjjP6vfaVsdUox6p1S
s6t8tu7KKmGfeFGXqukoJoYR+ATeLawuCjI9MOtd5ybTsgEIJdoKMxRF0rbdiGFghe7M789URmG8
ynWATp8Jimdwdg8T97dttvc5VKlJUABTzvm7wb+msnXgzkRgltxeCArJZyfy6PrwGTXVKTWTW4XI
7I8kOF9cMQIcxZP6qEOeTxYcmsaiCGALtyD2zIWv79KRIVVgN+MxM98U3g+GXuqhUG4dYvFtuOvf
/HX0oMJpuW9u+MH8J+kOsuAKG+4RP+m0oWxbeZuaamDa4XE6GWuEHWfMwfmhmS6aZ4/+Nj/M8ztX
mymQeMQXxjreMvnjeZqE2fQ2yTIpmVqeo5dLpHMBtkybMRFDI19gblQ+FyNOwiUs6zXHPP4QnOq9
j/JlKQ0OI381A4Fmy/QpF2I+2NqtpSOrJIWCmEUSMAWwK+ZdGt9ZpkuGqUMRaz5QpXN+wutGsA/G
hbkPagEbhZ26L08cFByq1XU49MBV+pv8kLzzjPPPueqU7PYTk0k6Is8QnXfSRW2qTAg2mKEXTy2c
IfhYHCqQH2v+o3ejR9Kx7Hyl31k2cMgNc1wXFGKOPIdYOAJ8jqgJ2Xq0VGsi5L25f6HlSq7RNv/g
LM9TjjkaB7jRzJiphMmxsaWVcIB6Xe9lV17SKV3Q6V1Y6lCHqg9kO9ThinMFBKzTu8BjVNgw8Zql
aCOtRmNTeI7ULTWRaIft0H0F9b0hwZTD3os0YKPtjKfySopy9dQatCckoWBap/5tVCCxXH1OgEmn
WzLwFBYeTf1WO5v3OTecbGsYrhGdwZoMhktIq6/MUBwB1PlSdIkxWaGN1R1ZHm1ZISyC1elCO8v1
PI00jKUqz1NKygtG4gmJx8ytGKvbJFU9MfId3ieRYARM78CisQZvxBb3iq1/ylck7B/9UVvHZw1z
gUUNLNrUcujdS9t3mneseAzVS/IaYWz7y1m5auDdcfkr8WyWhDoZleBohH0WbVKZA/aYci1q0GR4
U7nUSb6FDVxfsxMOhlW37d10A3nPNXfg1kAONZeOay/TiEZb56j+pVVDvQ4te3hVFyDmHeOoHT13
2KKmCRdcGUcUmWvYHdsi3WkAsjf6EgrAlRpiuJTPpWJPlavfYHnU0hLbuA++CLOLazC+RNobH2Dr
klGdA1XvlsKndLGO+SG7b69EWl0ArdIGUgSGdlmB7oNvushOWA+5Lllx81L6V/2jfdFeeXnjjXqT
vryFaGL7uTP5d1Lg+LklTRaC6ZiPqLGbxI2Mw7Ge25kAP5u/E4Dmpnb60E8uZ0rzlSSL7E2EPpK4
Q+VK0dYLjpiEeekaNrrCYqHeAdocb/PGgTn+R/ZU8XpqdrGjhg3eESXJH1yYNH80XXq/sLSDv2XR
CrOBno8/CF/zc38lFN5NbfAHa/Floo1aoVkhB4PCiMRHm2vUV+cP6qyYZsJyozyk7jVYbiM4Lg+E
fZiKjeGDSx0iJfta5vJF4wpfYKEyfaHfuLuQ4CMj9E2thfY6HbOd4firZpt8CVdyZS7GsXpqdvKm
B/o8XwPFV90Ssjhfi0Cl5mJzKx3woMrL9qH/oOswMQ09VmfQMQnZVPGu4QLF8lUsIVCouH8QMMuO
KNimOY/tGdXPVwACARTMN+mzWiH27outUL2m2iolR+duukt3+c502jWZRziWapsBT88envQzZhI1
o4nrHBB4F1yHl/y9f8d16CPnM/fqDgWQTSTYUVm1S0LabRLR3cHxH8p9/wwU4qjvGc2NixYd8Z6a
ln+89Fdrx4dny41iRwt+MC68RwZDls/0cyAUemMu1Y28aba8YPVN3GCVJjILzysDNf+T68Z6457E
x0Mh1QSKMDad/r42Nqq+Vh9MPvY+P7uvHSuli2N/PJf6whe3xREufrbCQYnXUq7ofGwkJrsB+D2p
NbzvxjyECL46jCu0ja/zIUHze89PND94ftP79BTcV++MMyjA6bf5fKgF1vxlnMLwOmXtzmSFcJU6
W34UJ0d9a+5bEivscsXsIHeV7lPEY8/gDLg2QzQ01Rnrcs5Wjrp6heATSmpod3uT36tdoYwe2XKv
EqysSPx1Ff8y+RbM7Wap5QwRY5hH/m+y6tSddOiZ9Jk9++958pd8CNMDQCFrMV/ePquTkvjXmTQ0
Uga1yCGqrcIsUcmJEv9CihZkG0uDYbvx0NQpm54Z5MAsku0BENjEgp1hbWumlQNTy57pZRhlbIHa
bI3zwPtE/ef6DSmnMlGbqXAOzXgbg15t6B54fuSgl93Of8ZEbuNqt+lUtmwYV8GVDgUHoOaddPks
S6vCJCFi7Wtk525rMMnjWiC6ndhZ9jS+eG4QwNVifyfOmJkRYvPUxUgCA3DCczLDcTa+1/OqE91c
Na9iPSu2v5XxfzMP/otOaB4HU4truioj2bJ+9YKIhjLIPQvcrSxzl0BmZ0w1Q90YgSTDdo2yiuJR
RxqKU3FRMiAJeKdSJgnTnQWPK3iIhP+22FzWJXoJWWZ7gJrs26v/12RvvDbyX5uoXx7/rYmyZjyS
aP4hEP8mEkBFznKecBlTV9B4/amNosMSLVRoEBdnp9A3kYDKMkOEtcQXac3kf7PR+NH+/WWlQdco
G6os/q6P+C4SGDE4W3IyDlthXX91Ls61j2qprtRteUkv0HRu4Rt9BNrhZpkuxjMxVWfhhLg0Zii8
JUPvZLjpkSq+PHoEBTvZRjuZr8lGcY21epWd+GhqTBbSN6g4WbcQTrXTuFiHjsmcgQ3bQ76ajw2p
AIv4WOzpW2q8SRCmCUUZ3P5s7GEq7ay9KALGWHlvjLQBEpyYJ83TN+yEY7Eaz94h2Kc781Dx1SM+
/VvmO3wtowSikCzXPgZaagOwtcS5Mh4b3HK0hR1xtZzMTEJvykm5Sbf2K9hMJ6gv4G82/aMILdn/
8q4pY0Xh5D/inS+e0y9uACos6S9mj+z2FcUGHKex/LfuZdRncHI8B9xMwXPCVO+1bwzyWC3G0UYZ
8qUpZkuM+4VFUexWyiVONwmyYWZjAenhZK9VudtEjPPHJ4/igWi2YTvq2/zJu0S63ZIFtOCXWptX
4ATDc/lWPDDV1bfjVwLZhJjHZosNWIVPmbhWcLGsuTgKHobn9G38YgVBZoQyuugHI5mtzILUZB4k
f00MljbGyWoXAYNPIIlkuM6gO3vEM/+WmzY7JDYUEnppFuyqi+t07Jc0yxft2T/ypmUIBs/01adq
r28BYq49+XVOf2TVMB4B49ik4ZCGeDZEBtHcTItHfMhbfVVsPLTymmu4erfPdKoUXD+6ijsXGbiP
wMnKQUtO564tsc7q93JkvQt1xgoAfE/AIdvEIJXJkC+oEdAJP3XCpq4AaeL4qnZMe2vpLYJpnTv1
I2ICSYGowdtaqa4XFm4BiTuae/HKeFPYgCd5SGpefacGTC59U3lfoaAwJCIvwsFYRaL6FtdIrCwT
kYvBepq7eM3tvOO23nB7V7nNk0Cmc9OPuPmLHAITh4E0nwq1BFKway49HTbDLJLGDEac1HY1wdPQ
w1yzWluI5udq9GxNJ30Trpo5hG2VX8Mt+jk7duiY7eDZmnYy5l3aFw6xhMMs4lAj+0zhiFNbDElp
E7njB2WmF6VrvSZF3WADoqG/zuLmZiK4KJOLOPknC/1F2OtO5fFxbJkwaynO8p6vlCCelKw+FvM2
MQt6IAQsGC2wIgaztm4euqHcr3kCCrM4iZlcfUyYz9X8ah1lK1snIyeRnD0eNaDgZhbI/NLWMUnT
bwzFnUxvXhJEvEwusXGrjQsRHqZ8J1INEr6eocF0QTrWzDkILaE38ddlI5M28qRRC2HwfpIUN3zR
vmqc36nJVQ9UgfkF8n11zw42Hnc9A4tP2bu2D4TKmfQpMlESzuT4zaZsnLJ4UdCDTGw9j+2DLNu6
eDNrHLVG7QDl8pyYEB91Ud6ZZFGadtdegmTL5JfoBiJKtOJWMprxLwpBDcrNAJC0KhmPQGsmCG+E
Uc9MiUY9F9akJ/BO6A3pSyRYrzUCLbiIYsQ16EeQQ8BFTZdDTITCstz7Mgolwgg2fsuPVqaTGBA6
cpdIJ4DT/Rx5THS6dpSQ3k+KUwDUz4PXkS2XHNtEk5UC9JWT2gi2hixivl0kOv65F+AIVMne08hd
G9uA3yyj8j0mz7ey5Y0lOhq2iFUUxFu1ICMEPJVMvqZwtrCy/PVPRW+lpVuDusdCvMjbfJi88K4T
CX/nbw93BCyXnCTe2IUZphp2XvqbijRDtbPr4DUFW+QnxomNNrzU1l+kFe4FtVQPpVD7aFXyCQ8j
3WJPBotadNT3NjgJ8QwwiPbiHi804x1mDMPSUB/R6PA7WaPLyoZlCW78+KjcyAANHqwbMCmY7YvI
WlXTUYlf2+ZdIvLsVN36L4ZM1jNnDkEjg6sKyj42QxyN9ywE5GGksAvEBctvzb9W3AokspnJnL/4
ScCEToHFGk4QtpiE4NjwJzpqE8AtgLOWz6/qVL7pStOLwoCxczkD4q/q2XtlhSzsCKvlKvaW4Goy
nUttCcIC0KCn4ijZWbQ4M6+GAvGdFwX3zhoOxFI8TUdgCZhj8M2GK9BYj/7D5GAVLxe5m22HRxrz
VXXwT7qT7AmQ35ssqLprv44OPpaX8+DGRxz9rrJpnwoA6D25LY/jxoA3T6S1hOBn0bhcHk50x9x/
W7nRKvnMMZyp4C/K9Y9S6b8qHZUBSc4Ga0Dc4qz2+MfR+uwV+HW0/svj/6gK4WKSJ8Vi7YeVUP9O
0/yBzEQz+oc9EYPCz+G6qlNJipJm6mhgZnfiz+E6Ok8TSSlPU8H3aPybqvBvxSXfnvnsdfxeFKpJ
VBfCJPZQWh1tcJEHFDY2MZ3QXaKiSOiU7oJgFbxQfAz1AZ62gDrdeozvmDp5pKXee4/8Q3nt91B7
QZJ8Cf4pEK9ZvkxBxRjLJMZLPKhPgrEXH7WOBahbvDZkz37IcCgMZxT/2xsdBdWwpskqcAHl/+N8
ZaPDx+CXj92vj//5sWPxAtddmaM8Werw2fpjpzOnZs6WHHY9yrzw4bP882PHikcEeCDpsytoftTP
j50O3tUwVEskNY0n/W8+dhBj/7rTUSR+BM9BxHozq8a+f+6UgjAsQZv6bYljsGnHYZH53DElk4iO
Qu7YvMZOPLEWGLXWWHpDsU/Fh67oDFvAAmYWAypBmK+zmDlH6uR5OMmsJOEMWSWBzpZUgrCXY/8a
2+JhMjs8NHQcbPn7q1ig/VwW6pLmOGUwl97J0wtTBIKBxgvKWhLCATeqVNku6/pk2LGmt6pSBur2
borDSzAlcJTbqsOHWpAu5p99nY4hNe5RYL90oZ8RBvahqhZZaWrNgoIjQy3HdSZ+xiyJ1BiYZKxg
auyiGHFpD0Bk9JLPrAuZl/pXFXmWnO5DYWKuHOwnMsH0hoGI99zonAvFxExdYAbTEAZf8utbfHtN
ZM0v10WwblCcRvJaIm6sMe4Fog8BZEdC65g4iPTiBSPUYkqku6ljQIwZV39oY/6HNluZio9glvFr
8VSZCMBnbsuk2gInncbWgh6Fit1CzcuTtXvxs8Kkh2kBa4UBtLtG+QQFNzUzigpsw8EZhGCWAtLU
YclN6VrwrqKynJY1I1OktcNHqTEYU6JsR3KODlJQI6ArIdl+QAf2JbQIrlWdKO+OaDkhBbZYtG9m
IxKJxL6pnKESfRYe67OE45MNmBkxmyMkIcipxvyC+WvpivyPlWNoqWuEza32p41GNRfLPhzAJrsW
c3eEDDqT9SucQtGZSZkq+yWCYWA8wPv1qLiwVizoAdAoNKR10BDEavnYY91XzZYMp5HGCm6FgFI4
xX1qeirpL8qlx0BaEehOCSYfwrlO74f72W05VicZfZuhjd226pMdJU8XdOrKYBdeoMNNqPGFkik/
eB84OyNBdMlG4KJ1phHBRsF/pbeIByeaCHmrTreekSLAS+SrSB2TjwAMQWKVmIgRCep8ks1SOjTY
XeZ3O8m4J4PVIVMMkhFiT6itCQlv7/wr26YD4//A7T2YHzZz1ieSFM7avflKA8xYgA2jfNbbK4Nh
V1rqjzLJRdlTSNTlIxv8fbMfEB9BQmPJRw8ORRDR/ThuigHBoo2vYNQWJI9PxynaU6f5x87NKKWL
YRH4Ww0G81204peGk0e3MdJfKGAjVO2cIpGCudVSvsCjipwM1GwfLO4jWschIF+a4Wzzqj7Fp3EX
raCya79N3P6ThQzuQW7qGCS5d8OymY/zfyhksKew0P9+ovzN43+eKMSgkJ4iU5XMjk228H+cKNb/
IblEISpEl2Xci7+4ORWZP/1NqzsfG3+cKLg5OWV0A+vMvz1OJHU+tP403OKJA0S3TF3mGaKG5ed8
P0+6PmWXHYbpNsBSLkIA8fvXWXo+mzpjtXElNPwat9JK7O7yCn9HC9qQDQL3MgkYUzGC5IfdjS4z
RHH5g0FXPGCnk7SWbACy8W4yVX6pJysBTZA+huswXpu9QgjQ/WRc1Ox+zFdYFLlNkNxoEQA7wsvE
s/ZeJNx/kZhyBxmGxs7owz0vPlqwKRnU5tCtNMinCYEcDc2t9+l3zLPybtVg7jNia192t1KbnhpP
XgVeeO3rN58bX3fL9hETgXEPOPSUImIdln1Y2mSxFyhTUyUGJKDt62Jx7YDlCvm9nh4tBmMB/DQv
RiWpC1gTAFWPPs0ubYSIoG5MnMk7BdEl69EV4FY/o2ktuhVoOrpynSeUqw8IMcxuk/ZnDvBlwuZr
KpzBfKiFtWr9P+7OazmSI9uyPzRBCy1eU+tMIBWAlzDI0FrH18/yImuqitXGMb7SLi+72QUQiUwP
9+Pn7L02qk6VnMTyxamJpL632yrb2dmid59DfZX1D9aFc498bNjrO52+vDfDEqDKy7Ce5cYpVBYW
3cY6b+aW/endfKa8it7gG1HXRsxnE3qM4/kKqTSm0TZQxUzayRisYRCgVHA+PHeldxs0aY034y+9
FoNQhhwWWX9kqGGTSzCptDiRMFl05Ni4Iyw5/6B+9ExAim1k9EBkn3PSKhOWB9RiDHkKZyGmWCjU
4qUsm5IDGA6R/9bLrxm1hu2+j5jwjP5N12aNZE7KMUbpuZy8Vw1tpebef2CIb8nspEOo894LnEKt
EauG/NIkRZvEziRz5h49EGKjMmSRb6zmmYUhRa7JASVT1ML4EuB2ZfYZTmp+/bJdUUb7vGl+uylG
hnQpMz3YzoSaKKw1nZgGr3gb8Nj0JeYvDFcm6FheHaDRzJ0SJQ0aOcRq72V3MNwyY5qCE9HC3NrM
kQP262zSzYObrQO4MB+Izm5lxtOEsVanqMY9y2XSm6TOtkpSzisrPqTHEKNuSV2SPss3/CQddqN6
lzb90ui37gDhcFnqO8m7urzTiCXdujuPwVvWOvg7xkWmkuOZ310eAF2Cie/MCtzQDN4ONHHjZhUK
3zFTzHyJ4ygOCYC5cKNbVL10Ul3aQ4xt0jhblSbjRd5Kx33y1JWF0KbFcpqUfIifuGO8uypfTTCQ
6Spt19pIZYh898UeZwhiEGFb6VW3Li0dxQDH7yORlkgIxeWeTzgilIfacgMSsu+I2v5USAQr+STx
11amTAZIiei7gJmBo3ngcbSk5pB0u4JeUgiRXB70lYzslYlMSwnhBAiMLVachfhx7/J0Cltyy5NJ
uTnRWFOdZ65GdMopxE/aS8pLTRUrZB17Pzqb6odP1m1jPnePdY46ADUBoyz8MfrJwVPcTG34I+EV
1flQ7yqIT070ElhPUXEL7TcQK7WXTPYZSg3Daec+/aoq/bJHIJu01BNUON6QzIevwZTXQcTW1BJk
Et0H4O06zS909WtXmofupLLS1Ug/nF2EUE+elgxdwjjxT/1MeeepxQhEV5UG/QBNUAeSIsAuUbCv
nbWs7FWmx061oqyd2g39+OSlZIcFT99lEUEBZxdhUA8cvDKdRU+Hy9I3vXmRq2canFOJ9RhbyVxJ
FQLiUeFT9Uu3qNuUcHBsakrMcSGdd97Kcmv1zIJPBGJ+lhR1NWWb2a1tBeQI1bF7T2QgFvk4T72e
+oMWH0JNonXpkCMgPrSXFFmCa8ODNleW0KqKZwXm0yDE/DWJ8bK702Gcvfl0VFJk0eHe5dUw5aDp
CoFka5zrS073uMQooeysM5woiRWdSuFlPMv7CrBH/SFo5h1X7DZ4OzkDqgfvffStfRe/hpJ/8mPI
UzzCOkMP3oYPghbXaENxGOD6GgnGS3Yoh+j42XpuT8M360BmAcPiD8nypmXlrPnFpy79cdtkuO9p
0t1lw2lEYOdNwqtIKFBtbt3xUJDniMwLoxS4837YS/o2MVcFAV+uYNloxBlkdw0MuIw/8U86G5yN
WUkpnTXMxk2eAa0ErYIf2yEtY2i0YiKP7h5yHdK9RVx9WQDWy5zde+CHwU60Xi0IpmaQTonDZr5B
hE+MZJoEgByNRxGm4My9xiMEjNsGlPJOZHT06vA4hNFq6KgGa+WpSeKlSRIHkW9CLDVWr4bdHnxV
Jqx1P1BfZ3TFUXJhjWzR+HWourNurWXrsSCdSSGQ08AyEoNLe8UuKITVSPOR2+GKQPCGVVN0SifF
vnjRwPFgOw3SYp/hKDU4XYJLz9Zkw42Xvyre064mLCHGkVPJt9CkK2gg/fjEoKbmG643dNw7uMfm
NIbm+zla9/IFWGfkqdxgsRNySWLwDntmO1oEE8BiAvlbPtQIFCr7Q8ZV6cO2ZeY7ccoDSc14AVwz
JEQ6IHEQsBhnG3khHFrYNekSozUISzLWsM4uzJ4ori/7Xd1tOgQR2XP9OtL8fEmcD/PsH7pd+Sjz
MSecS4Nyd9Xq4sCjbhLrWL3Ht6GcdfIJzuocFB7rqkEdVn5IpoCeZ+M7OxV5uSZVD/GTPhzSuvwy
ApLKJgVwy+TTl+ZBsyGeeTCXPPqkUEsfKiEkw4lcX4s7eHuqTiPaySV87tjZe3fY1pCF6CU5B/3O
IUBgBH8t4NP3Bu+qfhqMPfbTAfGdjxtgnz4xf2R8E2nYS8V8C+G+ybW4WyUpK3mmPtTwWrfNm8at
Zc+PjFA7o2+QTtkNNSC0ZHXOaILpkpkwgWDPAYbLyQbSkNOoQdv4FHoL46tkNaps8t1DTuxKq6hz
VP/SytAOjv+etg+SUuAjYhQKSK+uySolGiDbVvmdjveY7hLOl+waGS9DcGTYJwJq4VeXW70vH0r2
shJiPYvMnpdCQRTRRZ8FyLwLUo0Dmuc5GdfCkqat1cLG0WxNVINax0Kc58SblINJQT7j2zBZoTST
6Y28Av8ui63k5FxT6LTMV4D2KgvmPJu8CnAHhdZjpY/rWvcvRnKQNuFr9y5dUbQ19qdKudSqR+VB
fc8PFTVJYKsfoE/ZsaCAQNVWk8VgzN2S4yYSKdAR34Zta8DufKeYdcJlRdHBUweEdQtGGi6uQmbY
PH5BUEsouYNug9VwUTVBRmdKYxeb8GU8AwcLUE2pT92HZ4AkBrSM9Qc5EOck3gpa/0GzMHKkUNMZ
sNcg34iGOYfxykseB72Y1YY6JXISFdWmktZSsqJ4CBjkyi5obxjc6F+y+LmNy2GSVyd1GE8m13AR
0E4B6dEAUUnU856rU2leaoyuUJeytryP9EZqakR7VSs86Gly7IGCrxLNPdhEt8u8xFbxLlCPFWXh
pB0hKysdYPxVqEoI8REmCmAnGnpOzV5gCy8eY0SybG14FZp5/U6CYdpwB57VwcKwHkJnkXiTkgAa
9hPaOCnYqL2hrZQ3Lt70X4gnyLVHJYYhjJgTqsVkuPISvX6mQTjRcNguImtjEIODilLhHZ/i0hmu
tcqyjCYw+3HhGmBytzxAtEZGmhb0QcoDZF3nI5JnwGhpJGmkdr2Z0pR/svmxdNzcU0kIHbTv+IvX
r9rTOOe6gMCT5hY6WARqxoJ4eNpUwK3gNs2acIYkGDo5hxBDDemI4LM/x94e4RNKNzCXDkawr9he
ewfnvXoMunkRzS1nodTouCh6N304HT7T8AqQ7GgHHy6rS55iRhghTMqLHFdMhCVTNPwMkPb52XuN
DQpQiY0vs+ODi9UpppZO7E/+KtTHWl034xaNkIRUy+qKS/nYf2VPAbksNidk1J41bakm4T7jCMST
skV1fu5pRq5dtpzkEeBzXKwTeCQsS2ZijIjYIPur2MLMHaByNxSwavMd5Wjc7bCRYRNTEpTbGn1B
BHXUPsR2T8rH9iV8obU0GbGWjaTFDHg6eb5esLOnONJIhpOnABWqaheYwF4WxoivHCHA1EaJxNFA
fYj0STxn4IomzSVF6fgCw9u85tWThVjyEZo38cUEL2c7UNTxuNSbLU4STd+UyIvJCEr8ea4sE4Cn
cFY5rY4BO7LySctNO3n8uilMv73eLpIFyT8GJOZXPXiNkX/j2KHpn762z2N2Cd64MPOSkVSmJnw2
7JIHXJmwoosAH+ZGZVTfvXANKdyZaT9U5b0kIbFaavYMi4vmnpBdptwxEBa4MwjqFNw5adTylc6t
A2gehD+eko/S3AYn5ea9sy3A3OYRq5XZoDy0XAA1fscFiQFwA+KFBD3B4KkOdvUXQknl1c1nvBha
mB2xKemBYYTWrojhowPZecw+lwovm8Kxfm2OLTFV4ZxDhDiH1IVtQfzlFU0VFEEQeCzJiMT1GZcO
s1pl8QJzPTV9/+2zK19ZUiGROZOB65+jvqt4lcZ1OwYbJ65WvQpByL/ksrSWZRk3UT+Q9QAqYDi3
pbXyQ+vFuJFnXUO/mdPfbql0DdQtKgWBy/dDQzOoVEr5Zro79C7wwQUifJ0p+GdPhv4Y2mtJvUn9
XS1ueXmJxzNg+SBe6yTW0N41CHI9ByG5egj25WaTevFrR+fOktWpPzZ7iSo7MvHHVbRKYNTJ3m2o
mpkJlSdVj44GW+RB5s45ZshWn39qR/0PrdvfTdiiqQOTRYaeieLN+TvWJJF0TPw9TR2zfen9AxfV
UxW/OtQc//xzFPRXv3WP8Klgc0FYp/3GVzZAbep27GEPIK/znAi+Yl4eazKuYMRePP9kRZ/ffuR/
s6kIjwwLkMl/8GHwgfz07v6umVPRv/2tqfj7939vKjp/KEw6eNdRuf015/zRVITiI6g6LIK/mDt/
jam0b0xuFofl0O6k7fhTU5E/IhsQeR8eqW9/+G/GVOJf9Ou6EK+cXx1CHJ1F9Hu/dhWbTAqUwqmr
ja8JnYP3paO6bJDfc6SDUD4ITbayM3n+uFAU6hWUog+7ApNjJ6QaxJHRfVEgQ00TZ/bTu/o/ng3t
24js59Bo+HXkNEKKs0mAZJz0txeXxaGZanZRbYbAPeZR9uKy0Wg8rr3EWW6sNAwCb7n7XtEOUPUN
giO6NpaTzzNu08LBr8nV3dEbbVKIS478pYT9+3CIOBdp8dBHiLZet4usZFxGWz1YRar8qjOAifqk
nfdcTYKFZ0y6pfSoHVDjzvgifUMkTMXmpC3z5zRYKvBRrGvVT7qrBAab494Ud4ZUnYsi8dY85hyp
iQfIi5rXcMOFCOUSUqz6lnnvSoLnZZyGyabEz3S3O0EGYbaRvdAswqqpLqoLgWRFi3+JfI6Z8/Ux
bM0VRzCTH83DhoXBwjyX9Gz7vW5vQnyg2N4/SaoD6t1+dtJz+ylFynKsIgS0k+xJClagYKa6tcxx
HveIvvtl25J/SxMqETaWgrwS7cRYUaM8HTuaNR7Yluxg28tUfe4ELq0i3GFEaE7LyHvRtpk1zV18
l8mJ1J0FSJWxB9C2pLBUnG3DOQ/8koHjenjnwK03BUJ/nOpXu57V7myI5okx6/xVZJ3GO2WqTW4q
whThOCf6t/R2Pr5QLzQa0D322eW2HFvKI2MeZF2H4QP7/WtycnrmXVzKA5mcw5xanbFi9SQy0i5X
GKPUmAqByu1shFqXAl3R6I03IkwT3EV9bef60eZHh/EwwZxUGrShKHXxMQlg+Cvw0OcEAwRmsuxR
mm2Yls2DM9Wi86l6B4lgsHjNTfa1Z6kIHLn7Zr7V+sQ7DsM7cUXBwsJJhEFiLno1fGSztp1LFw7C
ZOtyqEye4Moc8PuFzRSUFENcxlBFuEJoafDb2V/wAAUyuZkq5zZdZFtXBnOzApQEt9GaaOdqmKhL
5qyBS4U0iW7bgYTiZzNYc/UUIBvGb1yaZjqafASGTbtztXJdjoRpFbxTA4pD0UmFnTGrUWRlIGNj
Bp5LEkENOismOirmimBKdf2tlKepbE3qF8/5kAvt2PXwhPWFX3Lvo4Pp8hvBg81zb90JAT0TbnGS
qqZN8Je/TejtRDo9ZyDrdDF0Hbgyy6nvliW3Qx7X/+4BhORdM2ByOzIaHSTSbNP/MNUSMp5fD6D/
8f3fDyD7D9MQVYYpG47x5+jq+wEklDuqasropf80xf5QSaDEUG0RPWv9RRX/oZIwoMNBy+G4+BMd
/i8gNLrFNO6X8+fbCweT6mB6dVTk+7+eP6bpq36U0M4c2nEqV1yfW/Z33wdw0GvAtIoi2SJCcGat
yu4bx1fUsQpruMGYH4Mvs8e9QGtekBKUF/9C8pEX28CyAZWRSp83G781JgbkEneCjtetk2WRIvKN
pVBgQbmghHseN6jEm2BV5029SFJbn9rynN483WrVImfIJeW2URFxhnnVTNKzn4p/m+TsSk//8lHU
TXINVjLNxYgOdCKkHh4zMJvug5trDIhwlXk8ap0Qd6gpY/R0Z6Z4+kMh/7B4SpgLzHPVEpZcRuDc
a/tJjmoEHxYk1uW4jY/GXa9fHCbBPEiACSa07+nckSdH2Z5jnCVeaZEyRzaMBws63sDTTAN0GmKZ
mOO7OSHhDLyNxiw6Azkwz3YS+QNcr7JDtKZxF49rTH9Ocii444E2BuT/NW6idbZW4F0YG2sjLavL
4C4j80Y3bLgY036OhCO4cncKJvFXCj9EeRiO6jq/D88+03XwdP7CXUK0ckmAb6p3l7y+hlZ3xBWb
WV7PHd0vyI9hA3XKlR1q+4B+uM0F23QPIyN+hLpTjuKHzB6vktAAyAypEqEKiJAHoK9AKiALzQAM
aJnPPFr7EMpKDJVzF4FBRIcjoyFqIjwIVZTPbjVL7bsaZk+y5wZTC12/tigx2JSygZqyFwJhlDbp
EHyovYp/zSNcd8pbO9Wm1RqOGv9HJunK+jTGa/cRZ3N9oU3lBZ1pJpOTXNkbUBu6Sps2+lcefcEx
E4KLvve7JTbrWoCKHO44SU4Z47QpoXBzM2d4scLrhIEO9kXTrvLoIbce4oquZ7SPwmUDRzy7SuYD
5kftUV87IzxqQBpAx+HAoh/t5SszO7CiOKvokpNTbyTbHN15sHPzYha25cLFD0351jNJWjjo37J+
IZrhHUOCrliRcx/VM0Nd09wt1RUB9gkZ9qnAswbdBpyeqs3NYK5i0KYc8BdZs3fGpZWQUmeYwS5i
+MYESgWWcarT3UCnCPL2Opb5+gKA00QZsI/OcrIgmpXZgLfwcyZLzbOKw1FkrXFdL+qTzNCtlZbs
Bqsktl5duJ/lvH327tANp3m27+VkX1knkY6KtNtT+NwH/OoDniwTqLuv0o4ryBQq6w9g4VDA+fZA
m3vVkrEK8fON/qr1lx4nr76yyS5yFy1Xu3LeMzselx0qWRezpdee+b7S4axcuJn4Wq7nln5WR1JE
9BXTLVD0UILZO2TYs/Is7+dwPiJ6+tmL4R3VCkdiTduU8D8ohmB3oMih+XrR+5NeqceWKWiHWqTO
MGfHj52jPgJxJfujpRUWk4sXlSdNqh6M0b6PcfmiqObaNxnHZifboZt60rKT7ByDeuOey+zAJJZ/
To85T55vEasqM6jqhkuIhdSNFtD5TUzPZrNr/b1vAEpmaGI5+yfV2DLWMatP1CgtcDsLmp0nv0ZO
jIWOcNvkCC7ZUfeSr32mRQqtHb0RlLjQk1dM6hYFMh3egJANJHt0cc5XjF26oxxhMMHub7j0YwKH
DqXkrpO83hjZiy9NklbbmyNadDGlLsyZzJ6vuk/YlHWJ95DBCQBgLQcaSOaOzAhZpzOl1uOrip4A
sC+ZZnYPTTgc6Dayu/236wUOaOSPXOcVR4hB/rFe0OTf64W/ff8v9QIUcrKi4LF9E+b+qBeQ3CDn
pFQx/rqV/qgYDHEnRVtsgET/Jrn8qWKQZUoPEHNId/6lyUvId34rGLg0C56eaVr8i38tGCw9DwdS
rrgRVS563AivpRINrxWV5EYwYcM2ee84Xkx4/IApom2UygX/a8pBQC9vp9A/G7vD0CsnT3aJWV3o
7BguDJwJ13FuU89SQptSlri0BIY/A8c4CWFCd3iaK4DNilHRfBIVSUlpMogaRSk1TCJMuas8458Q
d7kszvHbKmW5lmLdtk6NAiVKLm5IG8/BgpJB847FwaXLzpcUqtcYYWOaG8iQX4I+b8kgHSjfIxdy
aq5zG2GoGaYusVcBqXCeKa98g859ZRAlUVjn//iz4FhYRlWZ5af9c/MGjTGa358VYaIENX/9/h/P
AisdD6oG4QUy9w89mP2HRWfCEAv+m/qYVfjjSUDx5Sgsd4CP9k9yMKAxOq9RQ6uMQfObYvlflM6q
xsv+7UmwZAtkDBAaejii5fcTwNENdDsB5ttu9GCcJTLrs9CY51HdKrhS4kVZWRxtqGw6qV6GKnUf
yBRIL0V2ryl/Y1eOV4BM+oRJVC36rRVmO3kE3uctq7Fup8kAVn5i7mMY5W7G/UzVnoipkqZ+UwBq
92gx1EG1G6MOISzFjcW4fNJmoiygVaz2HvMT/cnQHum/GFsELiVERkbH+wAglNRMGIAXNhdKfuoA
5Gsq2cshXCM3KtfYz3pB2RLIrWxYR4n36jFmdiHLkqKiVdUjrZxLiIxNCJDqHrkVxmyqqgL+l+0d
UwpytGwzQxkfUmrAbylsWMfC5BiMDIOYN3toNuRzDYdduunV8BUJDStz/e44MFBPGDnIiJIT4XBD
TOVWI44WBuO86ChSRbNH9M6FC+0jeYDyb47DWyclLb9lwFAUFXWnv+VarHLlZlSxrbGT2YtKZy40
Q+7ikWCWkNHIFSN+Nq0jfbZSF84rhcl2Ph/Ca4W9mdlvjQq7yNKLzn3BzjymdeLCUXDzcLiBeOIq
kpwjcTFpxRVF4q5iVlgbO5gUDjOjedNp5ISqaQ34olhHa8p1n2qgRkEoZLu5uA4lXMeN9sWg5vxS
AHYp8WakLF/i0fe5TtmgIh/Sx8FdxI8FEhQuXUSaJ9q4GkhZYCBIOX0dw3Ari81R5iz3CnLN2DUH
dk+fXbQaULy4YmMd/Rd0jhNHbLia2Hk7JBH2vmAkOQADqeOVuzWiWSA27FBs3SlVBol6vNl8FBG7
e8IuX4vtXmXfJ51ZYq+nbkiUcy32Qrfyzr2CcVxC2CgqDQoPW8CyOS0ogtHPLCTIYiaaDfEKsRWl
jG4bmhFMeyGuMdMJYkb3xkuiEKCeWq9oqkFUjMpcx+bxX95nHdrYqsr/A8Uydfa8f6o5bP23ffa3
7/++z1p/0BuX8YjAvRViWb7ze81hsdMK94SNuxzVr2gQ/NhpNfF6GJ6AlDUhZ/0/5S1bLUwvhLzf
yLps3P9mo/19n+V1Uyxp+KYwOv29RV5Xah0oiVdsWiejWdWz/ic5Qkwh4kuSx5KEAv2q2eThabMA
LWFXPaepeSzsT4oJ/o6jgNgEZFGDhMQqfwPfNG0dZ6f3EIB4FAzlrOrb0Euz/3YDDMwaHz3OfUc0
wv55caGp/u0Q//v3f19cnNWWQwuMz+77ifx9cSHr1slTsEEgazJ/p9j8sbjQlnNYa46pUthq/NGP
glaxmeiAM/jTX/SvqAUs8t/PcWYbrGDhk9K+9f5+Ocf9PvLypGk3Nj2tmt6QSgPHYCaOQXs+UuzZ
jANxQs1UvDC6VC58B+8NOuduUzfwa0wRUi4NLMNWw352TCbVzWLDXDsonCIfnpNZwQ3pdMA9enLK
dfUBCkKUu4+B2R3MlCAXUtsntEpYs+10GPtjUAJbV7Dpui6xXiP/ZQjKM6ORHG2fvWodvNCy2HPV
/lll4iAz8LUKtGAWl7ZKqL5tFLOauqDWhQqPfibn3tv4L/leec6YxTSRdWnMmYl+fdtEJoRhJhrG
OAF4jh28PcWc2W4RbNUufgA3FzQ5jQXJAkd7axA1cANtGB0XOqe8W196o444zN293virARGPlGlX
/6ZtKujJU4PkS7rOElXSSOcw6miJ1x4+8HuwAQlDaKV2l58lkXDJuYGwtf7QUiclCLTexZkEwRll
VJITK9NkAfk/pZnNJd7/UYKObK6rZSFj8kP/he7cs1FmZL1PXBxN8pSDsEGYHeneSgZek5jLjIhD
j26fZJOUcGgZNy1yhN0jUr0WVQ24/aiZDu876QGqWYB7uFnnr/nXkKm7Bio0159JaZ3RuQ0jsgjE
fR7CwgIAXBFjtw5mQYFyspPXNSJSJyG7QotW2vhQk2yYLkq0OOKXyUcLRZH95SfuaigW1LMpEs8X
tMTER2xD6SEzGM3A7tu5O/ukUCjswxh/jIwE1wQDYJANI6EDUBSV9IM1pyvqIkQxrXwsZWWr9h1R
3kdnXa1KUt/2cK9nTbZX9tpn4CATIW6a8iV91DYJANidMnQnKxEr0K/ieVJktLzO4CiKG51ZPWvV
iVK1txC5g0s+3SyGUmShyfQa3sIaLqmkQTCPUbSVvXsi/xF/eMffUp4mHfPV+I3yL3dgltEn/5+x
UetKE/6iitkL1PBJY4J2RjXY/rfvUOJoc2TZFGiX///84XdozN+//8f2i6vSMJVv04I/L0Tft198
mjiDgd9/7yj8vP3qHALfLcW/3qJUhAw0n/6KKbX/1eFu/F0Ywe3vl1cu2PQ/3aJCmUhGM+2bjcmd
paJL74vOp9OI+WtE0zOe455Tll2C2WurO9OUGlLBSwO4gtwTg4t+RvaFB/TiIG4o5BXNqiDV6ct5
KGUJY052vXLnq30cL4wfNQk5KiEtSsdA2emip5zAFB6oEDJb8+SBuc1D9nv2vA71TU4hkXZkhY3G
h5PRg9QabMli75blNFsYtXJI1KP1lK4MCax1mHxU3IkwTp5ddz3ksBIXfYOaUQygqXABE4D+u+VU
xVFm7N2FM76KroeY79fqkTyKWc09z/TGJ1vujpEC6K/+qAw4A5CVVDahwntnu6pdUpIVU3qzGJtq
DTh8L77wPmjGmsy1PT7XXYMWz7S/enU1oBYf4nKLjzLDGOpnB64J97H61CURn+ZgZGoRFcSnSndI
XnmQYXGqJJDQaB2tKdcVNLbCLAcOfY7LB09lWy2El+eL3wg12yro0wcXtWaBAgy5AtwyMN9cRQt5
Kl9hYC/VNaNHRioogL+Kk8cHoRGfUYWT8m10MaEIdBrcYzGxQQRlPebDTMVjQrKrehQnhRkNM/AI
PumOvqsRe0Yj12NyqWeIpOkZ1dYOcxN5gNPCwkpbEz+kwmlRRdZcsM+QIQ4xQtVsF6l0TXWMpvk9
bVdCYTS+tJBFDXfrM1ZVtgWNzxgZ8syM83ZqtT509JiRdrkDNAbDxJeAxoGh8ctzTp99SC9WmL8O
uecsZIhjshN/OhrqQkwrYcC1nLzLWJxcCUAGI0rcxciFrQxCYuWG9tOOmN0z+aZtAEmIA6QBM9ep
q4Yc23yKq4NLNlxSrkcJ3PhUCANt7dMZhnNCom0HF8K7ouYmMwERpu0l0qrP4G0j2Mq1YJm3/jnI
cNBkYmVdekIH66MSHmrE8iR+t3vZ2KvGHjlz7g6fgSk9KvrBqY88cjrqxf/uRUskfEFFgFeM8scy
VLasf7hoqfSgfq2F/8f3f9+MnT9AGfMvBQtGZ/fnjpZDlcweTT/pm/dR/NFfpbBm/cHljOzG75Kj
H6gG/ogQS9IcTcP4qw/2L25aqJf+ftf69tIdjXaxKNjVv9+1+oYJpaaa6NNEm8lA+cDhrLQmReUt
70oFpaswGt50aTUkzl5Vtma77tVymaGTb8NyVQTZfIjfchTS4XF0Lj1gPD269RAbzbJBmE0SPLJo
Zy4zwwmpTUIGZX63qIjkqxgaSmBRhmJLZiqj2dxfohzGIlM2y8juZvKmNBIaOOtOQZIiXHAIRQO2
CWOchaG8ipAgJ83OME0etnRiZO3kJbUebf3ZLfQpQLEPv5v0Lqbj+mPs072CE0Gkh2lCyWtWjF0/
QvlAWeIdCE7+Gtjfsq8tlBj1Zt+yYTyYkbSgtbLK1Ahmef1cjN6coivVaJ7dA5p1OaPceo+pozFm
KhImmOc9fXD5s0hnI2IhrdqL2+sHZfo+9Q40m5sD70QSIJPu5ohxiLnQ3kpjWXwKvwmJxrPSuHnp
OW03GcGWiIMKDDnaFIrVQnsCD7/wa6ydqGrFEAfQLDT1d0hBQbhMfNpc2VX3nZXqPmaxxKjb21r5
pq3yJUHTHZ74hjyU9GvmYBbRsmdJ/6wced0DzZRi68GUcAwmW+stuWIv5Qf4dwXTpyp/Nc8i1GEG
7LbWXkccU8qUl1tyMvX07RxtWZM7iCZFNvyFVW6bFncMnlMOh4b5/LKCoBMv7ARozrvzUjzJ2T7s
UgjvVxwdPdcTzWfWvaJ2IRXSAlCK1S0EJrlE2R21xyC+kbyEVzStMblNE8a2FNUDHTdVOxnpe4LR
A/ozBXdQ4++a1Om4rBCNq9XRRJeGd9NJrn2ya09UFTC8sMHn2BqNndl1yzyfJCDamO82zSqlVxno
1QXKvd4vpSGatZcEYT3+Red92GjJTn3wL7BulNVg0hR8Cj9S3ibj6nDTeBjfzGfCZidkmozNDdl5
GxB23E+aYuLjVotmpk4pv24UkCdTfmvTErs4RYzq7wMFa4RpfSj5RiO58q089/Ulss7GanyDp2nJ
rwpKwGwThg+sUuD56biGJQyeOXRO+rMPi1/ZEV+RrGCRIeP/VFHE9xv3GaBE8GAS5igQ2DPSreOj
x8KF3VBLWzfcBqxGhNwc+eW51teJ/IRZrdMp55+7fqoVc5/zGLoSs5KPlKai/TmuERW4GG3yeFeZ
i/QDz58Dzc98jcodnlZpHJAcLeK7mk6ja3YNjwqoZK7YO8eeZBtkcNtx6x9tHLZ3iSwZ/GPpQj4N
J9ZLKyLC9zEJJzLy6gmoi5t8sfpsqnCndY2VcdO+NEE9Lsp1+KUz7J8PWF3X2lf03J2R+1XuUkdq
vRlYeDiQJAxKyj5oi73a36UcRwPdycyCyPrtS/v41y+k+7Uq/Mefvlay7rwO3uPIhc+JWQapOxoS
/Kv4KgMWKpDyBj0+CRn0Bu4DereeCPuZDSKiOOhwp+ALdzh+X5v2qeeqRftbXbr1HPcsAbr1CqhY
x80tmY7FNNCnHmc+ZCp7OsK4Q76nblL2mnEdIlzXy7UlsIX92SKrQ6FbvLSwkKbLhjEcQNds8mpD
KgfhJM/GVbZH20AqeCc+WVc7m+3coteNB8bfmJBj2RiyYWnSRA4Pgf9BMdXEj7gdWDhS5zJXmAWA
b3MkGqxbUkVn0kEh0pYoE1DXlDBj+ERUSz68FdR9BZdU8wEgsEu1bRz6doGnW8sxTa/MAJzxpW1O
gpaf5iivn7GjCvBaO8fnHbozVoDsfhj1iYJGYI9pGmez1FmMFP5zdhBXf9NbAmjMJ9t5dWqcbO1r
o32Sb3VMFXUGHZbsP38eWSC47emg8JOW+pOqTqxNZRMMdOzQRXQgkElhwepiT7X0E/6fnh2hXHvr
JpvEBwd/J9yQmfsEfF9daDd6ORpugGpW3/iwbmEyd/H/HHSDkyOZ4qsvWixSAtwGoA4zH4vdf8vQ
6yNsyI96+6IAKMRNp6PWB7DdTwikddL1GLAhTeGZyFcsNhxIdTDXrwC6UzJNUG98s6OgEZc/TGQU
gK7JwbLpIMDnT24DpGC0JAiWLhwN1xYXIQmUnzzLBZBvEDPdh1AD5Wj6ERtoTCEeQkJ2APt1DZhu
9L30ttYdHSI4Bdk8YCPS9xL+Nf1ZUVB1uay6lRpsiWkM20/s2PHduoZfhjHx4cLCcbQO3pMgoWjL
rLrk0Ie5LNjTALaTGaLAnHWQ13NYwT6WOqIOJ0q4TVMYegJvkzyVWTLJ8k0CCTldkzNm9Ev/0+SQ
xMkpACkN+hQpfXWzjZVac5Aw7WcAKSZQr1ZwM4KbyWtUZGluFmesE2H6aK2L4h6OTx3TijRDNb3t
rV0mvw3S3o7e0naHgS/usSBluKJHbnchDb02OXkRirSR6OpNmUnbtK4Xo/uVB9Jr362McFtJQHj6
W/rpI/xKwnjOFWAycghXnjOTkyeyCyd5NHdibPLBgIse3n5405EkBcP7UKNHCdULodAL7Jke2htJ
RucCVmGcYSRzyX3LSYjhncoKfVfJb7Y1SZRg79b/l7vz2nFcy5LoDw0b9OZVFCXKm1QqzQuhdPTe
8+tnsc3cugY96NcGbqPLZFWlJJLnnB0RK2h6ibjRfia8uKFxGSLr4JW+a/lfSlUdxOETzdv1HFVo
zp3XXweYKHLm72QSPWO9C0JvFfMiY+5rPaVoYuNjTB6/+prNVKJvrfizl7UnscBG052l4aLnG7V5
KYjyqZZT5tQX8AQZsEapQrbRVyL+Z5WQGt1i435K3KT5VNQ3cygXFCPH3PJ6SHdpspRHadFwx40F
YpOyDshsNkRYJKxU0qgS83v3iY71h1o72R63ty9y9rFoarTufu763SqQdhF9aP2XdWtw+ooLSX5K
mKJCmpHbVZm5A24tnjfgOetjHR80fe9FpR3JXxbwRYpt6hTH82cJ+p1wx6piCkgLOzGc80i4TQz7
9yKC8OJAvcGlp+CHhuRhWdzcFFGE4a3nmyLeN43rsNjkwW5Kj6PxbUEo1Ai9qM/mS3WQIKeOn15/
b2QfTeKSdySjF7OWRXyKe6Njb7JOtYVn7YhMDeE58L97fdtzTVQz04J1Vj1BIC/wXtWSk0/MT7tN
W861ZKHGAxycXvI9+d/JcGNHnGjHJN6JfJoGvTagz43cbqDhK/jn8YDZ4i3tmWM+eOyAou1vmryK
m10qLBNsRfTNPTcXopJS4BLBSYLt/0QWcnQah6y+ygY7/tEyvQ+RzONI51ISVFgbDlFtN966w6lI
4xosSvjew76QdqL5FtZE/9+4MvMPfjaab3HHpJuzdYbjaCATypehRpaBhpH6pmcuj4v/4uMkRzc8
xdh2NRERZE5Z/LvjJOU7fzhO/vnP/+s4af4NwQK4mSTqs/ryKzEH27EFvk9X/ymf/CatgMWZzb4K
48Z/oKLxMv9TWuG3sAij3CkzANychcD/4DxpzLO7P+RHVP4dEj00/2Dj+MNsrzAmrVH9Mdu2D2Ml
l8K1q6mIIrCv4jEj+YTnEQhltvWDU0n6wQo/lpFP1Zqg7aOGE96FxNycOMZmiP8MHA2+oB/5PvBs
ijC4NaeR6ILy2gLwMmAlvHpr/dGJwZskU/cUwrApE3XTcSIps+IVX9VSsqD4BishbjHqt2ySLUfg
4JL1wNCI4lK+0Lrm7NDHeizU7L741VY5Zz99f/QsODKjf7Cqn7ijUsXInybGjseUAvdefvRatdTD
wrGEL4G7IFdx1bMQ/HItnP/x1v1a1ampzHl//5YyCUD5Mo0Z3jgDGn8/LjUzoY+0IElJuz8NOJiK
7onJ3xXplizlK81bWDkMkrfpxgp2ySxPLEyNEeF6EI+5f6nmfVYLO+YencjvePoimjuj8TTrxYf5
Ez/ao1riaWKUGOxqeHOGxIEdUBleq1x2lbNw7iRx5ccCO1rMq+Z7nl1CabjmvIV3DNX9dYRZkOHq
KJrDXdiNnDdGyhJyc2dy1Nbal4CEuzX3fbfHoHuyaCSrCEu4PtUg5GqmgFMYuRaUEinYtfImN1Yn
WAnTRlRziRJsfzMJl+EzOiv1su0swJHhUTt5POUyH0Gnr9zQpJQhX1AAOlg6hBEadyYOKln6FZoN
wNcvMjhs4IXpkos/hEzS17STd0JSrmuyVwO+auOpkoI37zlMrc+GUqSKKK6Pi7IhEVn1WJC5hJOS
LTqi8oyb6M7pUTlNX233Kbjhvb4Hc9Ao2QxkgYy1VM2V1zxDqRLRaYr8bknEhBrHPK75hmF3uxrO
PjUtK0Lk/gv+OKwSEaNfUsVttQf85+G/9uDhiN8R/2rlfeoTRvK4+zSx1N85Gp6MYCdDAx8tOKuJ
ehQYCwMOftfp4YnityQ4mw8ZF5IRe89B792CRAcBPGMueAdHnt0o8IvmQ9vVcmvnMxmAYPmLdGVE
KyTcn4K8EOlIkakHwRa0H82AlNHGL3pXusn4ZxkvhiPzFNo5Co7MqlX31Psthtg8DeJArosd8lHC
h78o+jk4vKLjtOWSkm5ZE9Kr8ym2wjon966x0ljFa4JeqGFOZTLNpqlYSgzuZe5JEbCJENYwwl3J
OMZcSRIWWvGnP2ukEFR0vRGbzkwoZADrX7oTkDslpAVjT3CMR8/K38EX8TN0RX/d0lxfIJPKRnKI
gnsOf3HiXW4I/aSogpV8nDZ0ZXjxUugyWxTXRINMolXomOCP2MUqFVfOZ+xpmJXPNdFbMaB/k15v
Wln8OYUQ1d42CWW6bJKH6VHDoWEXj0zlNfE/eyLeXs+Sq4xkFthuRHY10vaAyux2xOgC4JHUaS1p
cjwKHXpaSyQutgvA5jEZKcHmKJWzLAe3idYIHogEezdU5+3qi9BsYuemn+dMd6+Cjgn5tGfmk+Tf
hZdYRGRVU5QAUGPy1Xe9KHeFSn8roASMwKA88wwk0mA6YJJH8igHk4IXHbpg0cLJqbifwgQ/Ob0Y
BKsULtcYOrpxZvImHUOAMowGBCIccXMMhv4eCIOMifMel7SLGoQqPkPNprlKihNt3SwCeCYF+e2J
vX4wFPeCOYjnmfKsS+Sc+62UUi4je0JaHZEVur446qg/fm3Rh9aBCWH/hHc686J1kzvzcUt2p+Yr
wfckodV2XDxd6noWu0LOVlxGfYo00l3aNngKFsNwIAllC4K/ERO8TuY7HuuCTAGMiCInw+c25XNH
4xFDnOxNmSf8EUw2zngyOPyQRLN+mheUIObbLuJgK3xzhXbVQmdvR/uWMrqmcVInUVuW2QrrqbJR
DY/lZdFbwCqarDgkYmjnED/zzJHMnVIa+7oCnG9s1Ni2cn0hA1vRDx6tQXR2mToniwTbqrQOaGEK
RIz5i/CnoLkkbr1VMQiHAQTRQLZgfJKDXSCUZAAYhc4/aNkB0rHJiDAqqXykaQWCR6EA9OSAYldo
P0QRsaObb8zMzOymHBk0jX12iTABxJZud0Zy1OeY38hNG59axGxjnc9YKHGlMP5ri60qFE8hAkl5
NrGCyfwsmfk5TIHwC/Bx+bgLW67utAp3PAF5jrJkJUARPttxMaZfOD4XJjKP/6FyrKRUvq7fZvyF
DDfNd5Or/CppFwpzyk3F2Cu01oYAxkMYz/9+nf1TOTfRXzY/qsyGDe2UFNbvl1lJkwM19oNsqyy0
Sj2gJdXlHmNAzBPYA55OsSinGpKafCKlJrl+rO6EgIWUJ2BcUKX737vdRdDVZLw7vGv84P/b7kpI
z7/f7v7Fn/9tu4twggGMtPTsFvrVpkaUTicVx9bVwsbzf9rJbETD1QTKWlSsfwguv7iIVI3YNWo2
GTxN/48qJP+40+VbUlUwAmTNdYOd2R+8wL+ZGmRiJeWmQzUROblWaAn//spUjT/uAP/+/kizuU7m
qKD+UaJRyixpzBGOguCBPgVVSIioLEtwJbMRyHsVSHwGSrn0WagzRjiWJz/NdZDK4N0nvbkFL80i
il8ya9+qh5DKJF0e7uEp9JY5R+3W8aZ9lT8H6tNPkcjLgCI0KXGSgiQNY5lEeeLAr36AbRtUB0CL
Zt1N7zzQwMJMCWV8ODXRM9whES9sQKgrmdkcV8Kwg/bZY4GlmTD+ZH6cS48BRVt/rXWRB+ZWMw8m
I802XQa0d2X0vl/Y4BmtyxNWpYvblhk91neitBQXjyHDdumgZoCT32P/MH0GX0VwHBjrGNkpDei1
Nc658DJghKoT/Nluon2N4kGJ9nJ4K0CRo5prhzR3Soj5Ovl0i210+Szm29hgTO74+rEzt3rQUbIy
7qrxiC+qjzejCSFip8dbvk1VGdcedEnRerLi1RzkttiMzgWNKym6etmaafhQHCaTfgsLSn7PXpyA
mr9m6cTkPSCvWRu/5pluF+mqFc5ec5WEg6Hsc74sP4X5LhfOvLgaPNywSIhZ9w4mrvQR1quIeq1Y
njumjdc0W9faTqP+MS3OFd23KUYg4MJ2Ea8oyBlWVNorq+B1aikLfUgzFBNDRE/TIcxjAm2UaXSe
wz44rpguAuIjgjQuoh/DZEZmD4DdAPes9XYdlUAqwDavYtWRGd7ttOHd8Im9u9RXtCoeS/GoiP5y
LptAVGuSo0ZrABTOOTHZvs5Z7VGF+lMCV5ld8KM7evJSHyUn5uvrBnySMjI14ZRApFmKVwxYFepn
KLXwum0aGCswX+/GqHHosZhjLxL5ZoERsqIXT1jL/VU9VK/FfqAL3FglVL234JWpiYSaxcS+YT8q
gPVK6oZAx4jDmJWfTp1mGbOsBeyrDU+9hhDs4qN/H1VtF+39Y7OX9nGcu9PsfWtlonkdHZmshyN5
aiwcbn+ay7+ypZkRCsTG5Vnqal0SwfLEZWqpNxW7ifxWHrrgveTTE5AtiNNDMZaZ/pKRTKmMyRCr
9Nm9ZyJ8zH5AL+3eZkt1Zc4NQ5LuhoH53VVE+dD3lxk5geXWKz54Am9zzkxt7b9hT1+kormyOJIU
OAlGsb9UxGUGMfrhlDrXsvi1jBswhe+Zl8tQYr6/9TnwrupxU/mosxS69XwnEf4uSbj0KH2giTzg
hxxnJ84FtfcupMfaLJ91K9iW1KIXgGUZ7koXaaTiFmIZbw5+g8ov1lrihuDLVTurUUwhJQjrNq8f
dUV55RKhinkefcxM+lu6ooYaF+GS4X9VOMhAVC1CfkAEjZlth8CiW4UyzK8KaS0pZbyL7dH3Hd1/
lrQIGAJXXAGebLhk5iWsthQx4kULmdZZ+wbh0ZSeJTxBwzoXEKroStGvc8S+uzIklq1NGaDbfDHU
ZXLHEE1mttmcK/nUAkKoVk3qRAQuQ0bX4yGZ9r6+R05KISVZx475AdEIYZsFh9bbetVaSHfMXkns
i7mbqC/dQPkHzVL1BUQpobqRAWHDlsFzqzBbD3g2RJVxYQHProkOFEKORJ2QuvgI5dvMBmvZN4lA
o041vb4G2z16iIEPB2UL+YwT4H/vJsMkckOhgU7HgKxIcEp+WUX/AhhjaX+cqf35z/+yyRB1DSOE
pOGtYGPwmxd+tisrKl5mCvL++Vu/eTSwsWm6wQ4AgjWWut9masbfSOvP+X5LoocBe/1/MlNjof/T
BEjG1ylJDBU1iRDUH7caaTLGai/CSQLsDueTK/qnf0TmN26B4/Dp/4zDVdI3vvg2Jsvwob0W59kL
ZRPqwd5GKTwLBWTbe3ADn9ZzVDoLJ/VCjfF8vMG7G5yn/aAhSzab5pY+/LsPXg7ccFJjm4gRir8k
Fgrvop0MjiZ1bAFEK/stcxplLn4SE1K9XNohc4OE4imK0lpUKY0KULp/p+RSmFRoEyHpgNhgNXme
Cvslw9uBjFfrNKFixBtZQl883RXRfs0RA7/LQzYgtWsCiu7oCEAxBU5IXMZnYSggWmKKmwivkpQv
6FHDApYuPeNTl5pNdTef6IGVLv4tPOssxsPR01Q7oEJSzTk/Yd+mWPuAbWDC0KU5jfkyIFuYkLyF
O/zVkTPmN7OimWmqsMOi80DzLRs7mmZ++xldl05yoLHUSHYB9aD4iNsEYKMsrVUUtXhahwrflEKE
l78+LZUtXNchW/K0hAs6PFEhac9HG/BPJaML7Tmsmy8C48jzUTC9jnq6ioMTKm8/FZtfboK/GCZK
fy9y/N18dr4LuHko6phDdnNy71fvpS8Yike3QLSVsmoPmopN4pLzGG4OsG/5UR4decbiNbemdlRk
r56JwGJCaMChYFt4h9ejbhO39F18AfwqKO9MXFZn/QLAjDdzj3UASwvGZd+mdrgft6wESQH1mwnB
2oPaTQfrMW2XUGKBqHDy/0ld6wVDjMoc61aNtqIeAvoC8hXqnPXRHyVahmHTnI2Tj20ApbXEOcIw
eKHM869ZMH3Lnm4k5rmKKC2awIEu0ssG91//rJ8J5FOzVjlqsG9wzA/muRsPiDoN0ToZTdORywPz
ksFkCHPSZnjhrqFcoV1IBdoz+NHmnbns/zPTJRQzD23/9Dn89jST5i3/Lx7Y1vCtMsiqaEulX74a
9aVUOdlraws65iihMPcZbyaUg3QZq6tdBT1mHqmM7AQ2xkfzgTsjUeiMWnH8LwRmBUvMRuaWLeZs
LYE6BCgQx/rV7G005lY46tgU3MbXb+JgYW5aUYOeH8mYfXEIf61eUWfV9+ALYwaq9p26vetTdWjy
hfKpXgu7WEtE2pnUnoHKEki/9BvtK5Rs/ap8MifMbp7sesB8fLu4tJuwdrNrsrWwoAD8C+34DukI
qWx6rs+wRX0c82xgGKzFLn+47pegeL6Fxl7W0o3cWtl/aIz8GA6yrlJ5hkZKOfui1rc0H9K+p+01
mq4r9rwtRlDcV9EchoCm2i9TAhk8fXT0Y31hwEZnIAs7ykcKH+LoPYbCJEIpHJyMyEdKjHjCzV8P
HxKLrhYc4bQVKQ5cMPD01IWgMARGby1t7uweMmkh5hTW2T51eRiMDGou0XZhNbaO5PEnlnAkEfFF
po6WOw9VS3mjMteOjMeQJyeSSIuZj1WwN5XRQlKGJFIm7wvxe/6p1+XcYuRAtOHMbeskzJhrIhYJ
301OKtOcvbNYabYJ/FxJzvfkIZnxNDC6VnK/1AkPRB6WkOmcvHYqTJJz0G0w4g0TQG4bO2lH/CBz
UlTK1qF3qVDp1+C9Ym8YmFt65wOBUehc/q18tJfwYZWuVgIMJfa8qtMjdTlt+k3IQRfAcT+l1b0c
HQbZk+kk9PT1q2y4yBJ/ycrUdjmIZkbC8HeDNSWKyZaqZ3Y2AJXidTGuRcXlRUEkycBTkE5JbFJZ
IwsTlaDVIx8gicCCxHADs/PGF1fDuiTfyUaePTaPfj1wPBouUxtRmb++4fwAdYWHDlxRQGH9GfUU
52s4bdTBIcqg1lQFoMvD7r8k1SEChxK7cm3YO6V7yjQg3tmzhQ3ZqLaqt8+jbaNco5F7o3QDb4sC
n1sdQdnDYJ5aNpOKKLDDxeRrHZTbzDT3KJzBiH6kjy0u12Cc+hBflrqlZC/BcM7nMHQ3X3sHNzll
jxGsFatuPbpF+ibomz7aluniw4xZA0f2vG6v4Bi+kxbmKSfBKPM/NYqG6G3UIDOo5U5nPBoXOpYC
XFlcX7l4s/y7GryM+s1Ly20Nco0bIlmJYLAVpqrR8KmX4aHq9/OCRqekPXEPqXDgjxkX/qwjSUSW
o8xuusMXDaJJt8F8QeQGcXusDDs5BMOiudWPSHVYQwmvCnXktNrrAPunHE81bQVMCNfU9IAjjbJ7
90AsAAkzltYCImUycBvl0lfL6w6lBbNJPq1aAtaMQ7Dyt1D7Z0PHpDE+OJgHC6OiB8F6Mu9mfKA7
RoeBjSPFuop0EOHE5NDQOWQCaG9UJUfWtzITzXzVQfRAWjE4kJE8mrmaQr0u/KUmknhWx2NW0v5D
uSYQ168KK7lBTQBTUlhstmDpW+GE2ug7hvgUxz9eKxOS4lzpCReJtcgkl2yl6Uqv5jv4qaNZBgJ6
8lp8t8lNF68JioG/rXk9vkCTp23WtqI9+YrT85Z7bXhpC8JZLH/heJfkHV/RKrOHfCdw3hliVB1M
HdVcXLjJontcVZiB8Fgya8jOFUD5SHqScMsLBbesrGLD76yztSJftdCJZn3Eszpj6bGd4p2qfvzo
NSDmLEHsEfdiQq4oOemAfKbsBsGaOwEzY5O/y1Fsm5j5p2p09LGcz02AZpYgWVjjE6jWfedmvJ86
o62moBQqb9YAUngzLacLKRzdWs2A/SHABgqZ18RYaFGYm4bOcAhy1MJ9I9oWXJdleSHzxN6T1SCa
5UjkU2lDUEL9LglJ4BBRvieMGqX8bSL4Ttndg8Wui6sGABFDAWDLPXa/ZZWtpXSJwavJ2S5U+K+2
MT1xYL2ZIaVLREC/f2oZcADYSU9VBgtcXHeMzBiefxbWuQAWS526xo/EdVPtpWxbVLvU+sm0bYru
G7BQgPPp9KXBEyoILQTWTz9Zh4NDDIWJvpp/KP1Z120JcDFXcnqX4EE0LK4hxtSQ1zjwdAUh2+N9
xmDXeTcaKpfD8MN+mA9UoA0dOJMCwvapssiKMLaRpFv/WY/HdtgGSwEsHm9jj6uP3uP62Sy4EQPZ
jhuD130E6+aICjVdAn7DxvEUigl4Z5L3SCKxMKQL+TWscYt864g6WnPrkrcoQBqjooZwI5UzdGiM
K6P4ItJYYG7iMpV9x4f68oUDpurO2Hv1TdKuOgbcM2ZftbKtxicvbQ1OFuyTxG2OOwiyVbTOlI3U
QuxxUt0Dm7xAJ8LgSXWE6JgPpX+dsff6d17Yfe6I6JjzdIGarZHwfeiIlaPPz0dEbUeFhmoQVTwj
0cr4cwpEJoPgJaqRzALNyvI0CivhWXiGfwu3zOIszwPQ4PKtEbAMls9SZEiAdSDmeloEc03NRpvt
18KxYPyiaFQrvw+8CANb3Mbq3if9VufpCgVNJ0dv0UAbrsX6bQJZXM2IkVfkaiZTBJE6p2Vjjlqt
kztcxLrbKqjdtbiCZotmTs/hRyJ7qDjtTqOVprdDq71Z3VaIzbU5XXQ2AkD/13MaBDUzZtrC46Wi
NUXj2W3QfCYNjVvSShXiLi0ZSzb3qNEc1b9rvD412OmMe8oCNYr22IFWgpb3UJhQlFWGeuii0ldP
dCO+EG7ZpPltig6MbHIsTnX5ms4YCQOWE4e8EFGPdgTa7vETQgJoQAxiCjZUGj26DTVHfH9budsk
vKvpUaUTxUx2kxt+U5SAtT3+TpSNt6nom3MEJ/iI6h88V/yFpjJd+0R8M/NDH6OhrvqPXLx74j6n
QqKjIvadelEgmU/1axvRVe1oB2QhCKfG9OyfcVjwHzhnbJpmYufmpq02uu+UtVOrDhNOnZEm/XnJ
UmS+XW9BTixGUqJTb8PUOkX4zydvr6THeGkAeB8PrdSdeAjw2WGTRZCCe1HeICt04Bg/Ib1LP4zf
mgftcgG7abCkE3iJxNoxjokWdj5SjwpIrhcuHWoTbwA9Rx13ULcdV9gllspReFjg+c8CMS/2TizJ
jc07ZxviNpj9mJhfa6Rd7GWJE7KuhQ5MslnAhioF5g3xusjuioddeA0QOKO8KZRdQmsiPXUcTcYW
2Kf0pbQB7QMZe0qqNl6j6urt0PICGQTGwDnwQeWzyJU1fImcxSDg0TjjavUD2F2VPLxwG2/pxrkV
A6FYBmPpG30nNHJcFHdym52/rgZhp26mHfmxmMATSaa23kQIAxbTqXqrAtLk6qyQR8dCeSTBDWrb
wK+0PEK3KT6cgvocHjQ5LdPk2Tour55t+hyILdyr5cR4XY+A8bGBPfBfGxfpkpPb2JZ7ksHgOSeg
ZsomwEssP11b+nDmE4J3/S6MS0iiCQcyqrowE9eI3jH25b6PxmEjBNyRzBCCOT/F+5GpwTmPr7n4
whzATFaldtW21o9B+opk3mh5TjkrIPBySZD18lEDoD/mh3EcIajlKz9K9iEzRzmktQTrdeP2FPYY
j0J853EypNFTHF0LgrH8KifNNTV7tHoF4iUdsGK8jf2remUYqs41P7GPH8km/4qZOsNSiInASXHG
vXfruFpEaNbcEUn5I0wUR+5J8OascBz94f8mVzRs4mberkweYrAbEZrBaNMx5CSqQEBSXSv5e2/E
tPh+kuibI4JZ9JoNV1qyg8Lp5SdVOcYcrQyR5E7Oob6xle49GK4CnUCp/jysw445jaK/de0qH7ai
uhTiSxauZLpSydq0Vbg3sZJqA95RWaGDBN+v5CI/w0zocEgL8k7jWrjx5GE3Nxcn4GjsSMegAat4
eKUqhq6SEMNzJd/JxUtc7/AUS/hACaR/zVZ5ZOfZYoL11A+2MqUl7JwFyoNXsWt8RMYWNX32euFq
6DgFLhjPtC60m/gDzGolrUpraez9px6wOhUJLkdNUs2kv3FSCrwIRgX1uxAs28HtLQbD7E8I4xC5
Yec/hde4PLcUT1pI18dhYCt5ItzDoEJdsNPBsEmdmihtyTQMyR6rhawuG/PNB2pJV1W49dQL3B40
c/nb8122RwMJdzSxwNoOGLSRgNnqPrhxCUWDu0NrozZMZ65MnztxZx4m9gg7GUexuI4Hd7ghEQ5v
km9P3TubYfEyArLdhz+8rWN8miRqLaXFs06qXTkpll3ycQ8LLMKisjGCc9dd1PzFU060PUcFsUt2
p8Mn9TQBRZ3xMibCAofHuNb1ssK3Gi+z6lkZVqKxVBAFV/w9rV/TUL7hNma7TtiVxqLsgkWY3ErM
hl1kVeXUu8d+L8jP7AmFdqVji2h2+Mv55KzgpaCIoqJkiBTKe8+R/atimH5VP7ORgix62+yMLg1y
p8j+vcmKV8ur9K2KueB1dZWsy+6Ys2GkG4yYKo5YiljevA/5VQZeR4nLGgB/bLNjYnkqSrsRD9pP
RD6y24qyXb6SX9Bzmxbsvz8a6D5gPmN47B/mSd2yDZxRwWt9ZPMdvvWfZrRkyWBGIDc4um3Yi217
mKigW5b10qyAzyxM8Y02KevsfQw1PaaL6tp+mBXjBcpiFvwSLvcCywLAaRRXnDdEgqkKwCXXIWmo
RDEN4mwIqfkjC3CivJtzgPPQaGSsCIxItqSfNZRDqJoAljkoTW73ZsX3nGoXw1EbDtcLWMRjtSBa
pvOW8THjm4yXW+mY6OZ2HkHKBiIFD9xGELY5KIlq/Oga1R5dKv2E2hHIutXNQVB2SnEtOdbgwM5A
6vRTtqU01e44eMdYwaCMMzRQj2qwUvLnVOFaqHZdocJhtvNc/cqdiX7RZDmOmYvtJRX6edMoWO8m
3O+CbvcyVPZ98aFR8FMUF5PTKCWa5iVV3ewyHImw4HYeN6QqPnxeBW3OsR1/0TIxB7MEpJWl9jD1
tSfgjeENXfcvXrakFQtZzIqX1UDduxPIq7nDRVmJPfan3HKbw5TsoDB18U55sAkS1JV2jwV2voe0
cnxxmX90n17qmAfljAbUCxTII4zhgNzg7YrGTXMNdn23TlOb0VfBwZKrhwB44GbtScAA056scU3I
FqmFxMcPmSENS3kwd5/wj85TFLCypHw5uDAmbdnO35or3WU9z/dgvjTyJYuf2FHI9ag9jvIkgWo8
WPVRqn9Kb7bd7UODV2330apSdobPpul56jeN6cTWKus3rbZOEwreWuZhm+mAd056FsNVWa75nI+y
YssrXhMBxJwmCXYXZM+EpUac600QlgwPsaGwNSgnOlnW4osrep+huAv7dbMu6xeGcv4bQNasWNNv
kZCT95e1GwozUp6+U0xJ9UcJxJtkZbyXPTil18JcqJsoceHOWz997aDZE6w2XcNYGhcBNZu8ZLBk
GNJdxQ+NkMm2PvMk/zDBfy1x0WdHhX2dIxzrlXGU+GkJhZOo00I7F9R/w/Rxoh/dHViYfqKt+smD
l/KS9xbSqpt+YVNIeFZSWym8zZ+76QC/oq6H4hCmzc0q01cMaLHRMwwIazu48Nvb9oaA+ZoWhwrT
21p4R3Y86nzThZvCzrV+xpUiMo2c7+9kGxfwX+1c3SsDm0rqmJ3uUUQ2jPR0lU2u/urlVFPMX+vv
CZvwMa2JKT3Q60BwNFvuG/aB4SZ6ZBciClwdZmSLL9zexdpcqa+cWYe7ZwFMWTNYnb78Fdo91Ni1
5WZ7EwL5l2d3XPX9AtcEkUrH/CAsCxxrdMxnLV81KMZPSg6oc0lB1YXneXMtKKwQn8rkWYxWAk13
sm166xFY4oPYDN+o9Z3jcyRJNu6GYsHwtR3tltoOPJI8WICpgzouviDGT83NPMQsVq+dcAnkbF2V
y0x6AgBiyHZP9pOnDN5HRMzo3LXQRxjA4FJNhM8e86oEdN38xrKzZL/QKHZ8DM4hhxrxgf82oBeI
xydTWJBjfvEjAw1gIY7O81iXRuimc2IlX5JB1L+6Caiu8ZqOBNgvkXFPII/0mHKVjDYh4L3BitjG
ykucuN7jlGX3+IY/xg5Oncf4InKZ2IN/amHMn1OGLTxp0az4qUhn7wQKz5iXHpcUXTVRIEbf4KYa
L2wTixTLMpsWxyfgdsyJRr4yAqRZjOYgSK3cxaDQmCD21koJXeL7dFsF+dXMNsO7MHKCXdInGGVO
rznUpwQ1tSzrtrDl+KcbjjIzzIqxpJZz9LalZBVqK4WppaY46T26BZuCNy4l+9+4jWVX0CjaPU0E
sR7g8JQW/wPxUi/gGMTbLA32bF/CBwAV2kw9ostj+PHfq/6iWWmkGwg+zIwoKoN/Eb7+Qv1VZb7g
d8TJP//5f6m/iLWK9FesFBBpRCwkLGaIZpjMEHj/pf0S6hfRinF+/d3vpiPv/CtPYf1NFRF2sKWB
mJIx7v8n2q+i/Qm+OsMDLHIkgCxpVp5f+K9CURFpRRV6EX1XgyPSxBks9Ymy7WLV7esf8TKBb2+n
N63zznXzbAF+Qk5S+5PBXAzFTLwFI0H5eWSh06INAzWc+Y4NXa5z6jhlUz6ngpiRxy+hyDibndst
wG7E/+XW9yAgyiENM0Wu9Q1wCQrZKnYohaDYHlWXc2t7HuL8qJYkS1aJeGe+yDwywqCh7VF3mpQ5
KGHNhfmosauonINpCnPZY04XrA9oUMpAglK9Jh6SxyvmDmzORhQd66rdSRMqF0TJvKTBiwlDrdH4
DnMTY4kyqo805RgZB2SRWY4afdkM4ZOkEm4tVAfsEg88Z7pYD5EsgQ77Qt4NfQH6VW3WvUjJljUt
ffXCZHr4yp9Rdjg7LAcKxOmR/AoRWwI2cwk3JTv5puRkwnjwnO0Ft4HYomLvUB3fcgbhbfAwifq2
BNdLowrEDhnllzxiJC19ApfrLfkf+XFlx84f0VgRqXJ/L/n7+Uh6+E57pVpPTIfL9ybfBDnCJfO7
RnNLJoYsE3LidszmCkJeu37dq1vpg3keBV8xAH544dS2IpHpiUONnMU+gFlFOO26q6bsPMbDhfZm
ftQw5b91KIw5NZSLsn7r+Cym94l6x/7YZeIrBO/17DyGCr+ra+uunibHJxZW2QNVIuYBnAx5NP2F
8udsPscxddNwOUXWdWBAlrUXiY6t3NoJjF2KgHClT0HcST40tNgKULVSeDoWBmVfWuv1MirWVojl
y9pb93onukl/4pScvkl0eNHtVcT1sm41x4p+oDAjAyhv7DZDfND1wzR+EqwwQmhjwJLKXTUP7Bh/
caDumq9RB80A9LJfxcoEOQBZyKJaua+3PZY2gRUDPnGO15/rfdnDIc8PqnEckjdfduL0axAuHtTK
SLliVDPjby/+NoazpX6I9SPleBC6mT7/FxgbDozFay+ufekGZzXqd/nwnqBamieL8ICpFzT3vVX8
MviA6rV5VYrL7DEnpTna6f9ydx5Lbpzrln2XHitPpzc3uu8AJuE9UAaTjLLpvc+n75W84mGROiG1
popQUKLIqkKhgP//zN5rJ5umXJfseYmubTP86FNCBqUL63bTXxKSCE4oEVZcwr289KjLcP6SBpfG
uyx5katj0h8kjVSQnOU5cw1aC5psEi/rfBGwYEiRZRrPPR5m2EWkiFGFu9msoKQmE3hasQlat31/
LOnuNfPobKppLrT0MjH0G0+YZKZx+gdfMyiZCY0yOfYNUMKjCPzPjHv6qK/46Zr548d/v2a4MlQR
ZgspuIqMmOkL2ngEwXDJoHPGMAjtG33P7xcNYmY+Bjsdtx8KdBjhXy8aPoQLBkgMf8O0pL9z0XwD
L/6kSBhFxl+/9ZET80WREPl+FiJp7NYjdrtoehiFKAXlKDmwyPRbrDVQAwxYW7oXXSNyebNcuXvs
PaV4WzAr0Ctj3J9xYqrjDcFkVAqLTYqBREPjGIIXbpVyI+H20RHCNIhttAoCQiyCVMwpoI9d+1Su
0w2O7mzhlu52qJkaeRp0RBpw86MwnBUD9dq1uxwf7SIjubwmV4BzhSEe2/J+1VY3t+0DohXiddJs
Wl15peqVnihtkViaO+dUvzQis8aYHhcsWzZTkuTaov2RK+mgaifpXaXG9UN3KUOVCC7aZFo71Vpm
AaYG9vivVjd2X37L/60vncooI0o42aSy4yySqx0aHBoBkMdxwxATP8aBeyzp7BaMmBWkB3209/Bw
yVNJQkZrqqCQLCGMkd0QwrInFR6ZwN7TkDIYW+rUGGcAqslqxwQNwUBzEPP3SPCiCXPkpJKGhWiE
RxcUqjIU13jZ9QBiHHG4xPFSU0nUjA+G2c8dNBE+H7W0chbk3sZIF4a0UvxdJ63q8iofpU0G3Thl
2guBEFvMvP5g9c5iqaPVxLAlWBvZwK63SnJ28ShV2oeUAtv3srN8DTVjNvK82Kxl3BKtNCHkWY63
ZbNhsZF7LXcs63vHORl+9ZBj/wfHNXeH/mhxsB86/dlnsCpw5sOdBAvEA3HbV+IdJfVai/yUrYdc
azcVP90SkwaH46uTa7P6zb8K0iJFGZ0Rfm3acbv2HqGkiOYnPMuUy5mADLSs7yjHtuU2O7cKUqKE
CVJ3LMaNVG5dG2n4cFigWkqLNqJlTafPBmJiUH5ujUU1jCvGjtaRV/aNZi9Z5AeF1yCBLqAQkKHO
tGlJgKa8t4bTCMRRGOmTiMW+THhR34HJwIpQrNm4FnVWGLyf4xJW2zR5r8+FPpeJD0fJxHCNkgDi
QHmPnJVlgQURuQoOPX0nAjQxmgvkBDN7Fj69UJl1EnqOZXcmTMY48eCyZMyYVArbkJ4dlw4FCx9N
rEfHvmEs5/RHwSWXnBX4MA4sfOOFG7XiqRLXMnKDs7yVIDHDEteZsOmjqbRnyLuU6Y/kFMkIb2Vd
7fY5P6Qq3hQIWgBHTclumXnlm8yBYG6E2Jt2Y5U2KV6MEwvATtjGBUwfZAPBe93W8zZ/gX7RdycN
NPgzJewAeXyh5Gg+cMJJBJkVAjlj5UfuLwYUDAJfAr3g1uxsalyLacEl5NFajTI35FMY3RGS4wiK
zowK5jToEkKA6lBvameWudPk7lKQOggOVrk8i48wqoFu5yuNUOSEnALLDrdo+DdmyadU7HF5VBkk
szKJrSiuiBUfmeC41QzkToaMgsBsy1ns8Fp7wajpgmptKUGCYD247lJrlIfW0fGdQsl8jnnE1pxu
Uu3QobM1q+9pvkyfEnnFHAZl8iqStl5BhXlOH+vXmoHEmE3anJ0n1Pishw7ixVLIA4F+A2qbgF5c
EuirGdHjxv02/px6TAjg/ZD9+xztCl4AtfecN3YNgITxAXs+RoXQHaJ5CiyAcGYZgOkFo4fozPIc
bwH5SW91Nott96m+8jz1EcGz8y5YpTyrzFQju38qwnVvrGRrzV6cnO8+uUW4xFJ921RAhMAXsmfb
tsLdN5ZhZCPG7J1dE6ysglyTl2zAkLkJi5PcbbjdJizFOSVqa+Gg/1en+/QqWitZnsn0NCz4T+l7
thfgp4arppv1BOsq1PWAZWzAkAp4Ft5Jbsf8knn4Dq8GgTBM17F+jJyOLHxgRsdgK5I3OT7kdMm6
oBM+S3AY3YPnrd1L/Dr4D6dYgitLXcUAYyLvKJjUbGpdFKwT3lxf3/V10m+aYjZq9G8pYUYTa1Us
CgacSLuZ+b/wSIdhrm6ydbevC/bflNc418mguoADjhv7n1tA4dIyCTIzZXU0ZtEB/3kB9a2R/1pA
/YeP/1FAcWlqii4a5LWhqaYU+k41tf4Fm5QwV4mvburfolB+dOpQSymqRGt00FsaBdv3Th0DGRlo
JKTAatBGr9jfKaAw41Mg/STpHL91RZR12Hx8sbF2/FpA9ZE55JUR12s1J8dhEqyw36CSq+eDLYor
1C/J+3DNhJOdd/P2TpRSSY95M1ChYlVn45YS5MWESTZKiAKHhvqcpLTQ2Q5ctQk9bTQWEs6U8yX3
TwVz70rehzKvcWbrPSKDxAZdcxz95oi2ZwD1FvLSz1cDLU1BOFRct5eiyuZVverETYIexBnmw9VK
dmxakBWZ6/7TvIN3t7WLcJHs8IwefoaSNyRtXFqi96GLL/bjthrIces9du8xnZU+tCemXqOHI19Y
PcuiKas2vZsNRAkTRj6KjBq6Q8v2w9CYgztq0pNvzbAdo9pI0S91F/MjYXyNqkhIchtNiNMZT+XA
gcHWFq9pxXK7JkAxLbatupHIQntIwamKDCHGlGIk5AoVZCeYtx7EGoa0JUZsxuk8ZW8jdiCfPfj5
K+DurpiPcckscOJqwnmJ+/dVtjDh7vgTdUeMsqFid4lmD6Xp2LWDZh7tUtjuXKTqmaVsalVYe0GB
rz0m0vy91a41NFf35lCuacxCZO6CkEjLISb/iuc9My2ywmwRn3liFoe6mxuPw9K7Wofw3lyY2wip
wZ1aHZTuGCblvrGavRg9ZzHSRCKxDH7ciVkuU7wjoecSwQWMmWyOru6QJ8E3UM7CRkfHrlwcTrAK
x1zDAGUA5cPOgpG0DBZgHWS7koU4/EQ4f/DCorvMNUlAhdifLHY6akwFgvP1XHuP0VicjcMi5p7p
W8Em6FA6SE4WgF6rScjjkf1Xl5dYw/Mo9c26dpGnKNTiKsQCjW8dZfdC9Of1Slujpipe0JyCPZjh
j7uIF/XAgv8o5FNp6u2NndBN0EhNwQ5yzxSzDjNbduyRgPB+ADmEjsLxblx77tU7swhSlfHrztve
TtGTOsrcyjEimB0bc0g1xjyQpskrsBu7pOp7I0xIKpDZzvgQRsokxD6ELfixefwOsypnIg5OkoU3
04N+EKbOkv/gEceAwryGMF7+Ha+kdcdGIhojvVBVU38nVs/K3MKaDYsSy9JxHUag4plxhGhtPE9f
9Z26whxOph3XyKJkeC+f60chfUGvNGGYzKLTsZXqYdRpafCR0MU764wyvi8QClgzZ9AZoVXTqpiq
m2Shn2NiURzuLCYsfcPcLVPWQHhdNFOHmJ1Rg5YOQxnTvFBI7IYhWOZQZjeM1RW2smh241HjSv4I
o4Et0dcTpqGbsZjLuOBiBoG85pvBvedVssJS4Xso/5Eq9YG61uECJwFBkZu8RlwEoHcXMZUXEqQg
q2jfv0XWTOte3ZWypuTTzSWyetdftCnbT1QSNoygEYG3EY5o1/b1GqWoAELNm/ODCLbDO4fULlhr
mc2TId3qY9K+Frc0OkXEDtsaLSOFlYmIJ/CreQiquL8kHXa/ql9ExbmjQSiRI82SBb5DphinQN0Y
FcstDkvlhV0VXc6kk1jJymw0rXVE3Yt+Aqnrg3PA5LHKDYNDGqV5qdoJSzcD/kTrsIr1X5nR9Uz2
rQLYgJa/RuDvyakbtbRBz/iqukbJDSwdJUyLYq28VB8mK3jA+EUPoXKdbpnldS+IlHvip/oxx9AO
VwhXybOph/i9YE7JpdROEFhDAZ4Im8x967HWTWK3yWkTtF1GpGtFWkuJYivPWIgP0XPoJ1NhC7wP
AcbKgJJjLTj9+IebZpnszGWNQd2TaHrDpxIuqYJIiWf/QfbuNCM1phOOfuSoE+lo0RZh+u08dBfw
NxCrya4daNbEnFuePPut77XAisOsXiM4m4OxYG4IydpFkzlBjepE70q8zKT3wFl2gAO0k1ldBxTK
insrojP/ECQ9VamcC91k1nwxUND+5oeBK4tuXq8HAurjZVU/pvFG4Jr4bTAEx2qsoubMfUisdYbH
uWcAzJJK4+c57qqsSVEvkcJA4OBXK3onPk9JcCCAFmVPch3uAYzMK5fqkM6zTV7tCh4yPmReDcoa
PIgHYgZxAi8JREmA8Pk5/xYXSlV1Q0lsqbJsEKNLBIPE7NFizCdyuWicp+Q1JaKQN9eXWgcRVu+m
yVeyj/SrrftbraMQhKVbqsJ0n4nQ14JB8OM0K8fcvUx9Ddf+Tp81uFwj0H0qV/9J583UE9DgojT9
i6881kq/1irAhSWc8KRxyIr4y5fOzMCp4zao16PGC5UobsdwMO0Wy0lJVa98y0Gz/ONIM8Tj4KrD
klYnKs81HWjBaVcUc2koju1ebrYi3h5OU/wPAfoRpgLN0ZRWzIBh3swZwEJ665ZUAHk5rU8l74+U
dlBpGjvIVz1zeSk3cWMzN1CiCzfpgsfjoXGymIDGWGKVXljyNl8P4qQCKtvSfNIrjPSJfoZ6d4eL
bFOXHx786wLsJZwnn9StqDZYm+FU5tIDJjLOJsQ6AMYYOM+aPHz0ydXVbzdZS5dSqc0hDDzkaN3r
mNQGBIlqdiSOlpvQmdPTQw1HuMGdxiA/5WuMg3Zv6I7lwHBVxs00RtYhLRn054WCo0FdGXWzG3IM
vxz44XmwFAQxxbiJRYeV0UzX2UKs83moJ88DWwumQ7/VpRcrRcgrsfAkbr67DqLRIEg0ekAwgKgM
rpKs+tOumpVQOsS5AiO9ZRDcjv4OA24PZtkKRY++CqUt0EwjXujV9C9eOvpoNvy5zP0WWQDqgTwW
7Q/cg0LqBNEbjGpdRPGDJqK85iqQ9661sUjF66jwiI2EkXiE0buHVszee0uxsQlmzlFn+b8Ebqvj
13mXizl45Ai9WsDMvl7VwaZToDVVk5gQlA9gpdKrgpr+AV1XUlxhFxsMCrgd9WTPGF1Epc3V3aO3
tEOAi/gPwQ+Bg4V8eu2Ty8A4QEXxYRfCuvPAUEFHn+DJVeO5MUqFCNV6g5ZbeYtiq1zi0zhX2aHi
zi0wY3CvlF2RPmbjBJ7ja26qPbAdd+WjlD3HuEgU7EiT5EG9oFWGCzoXnSWiGJcFjG8zMhuN1zj2
gYKznzhE2p1rpYUVgPQuwSmFoJ4lBKMlbpyo/Cwy6rw9mBU00Q454Bxfno0sWuOHXH6UONVzwoYb
llpxZJ4ThpdWhvGmtrV4r2NyAC5Q2s1L4l61zwotQDZJoRzTwpeLsRewyoWGJFB8CDIkXmH2Rttr
ClN97DYQkqTYx1RVByRYLaroJZJgPrX97tsL53+/df/lfqS/H3flN3TcW5r1hY+x+Zff/vf+pak+
8v8zfsy//85///xbPuT3TzludX/6zRwwVNWf6o+iP3+UdVR959SNf/P/9w9/n9Zf++zj//6vLC2r
FzaU7x+/TPFNUYQEL9FIEvWn/0UTi8+Xk/1rE8uy+teP/97Emv8CLw+1BJCH9i0p60cTC4gPV6ZE
JzrmbPLfP20BALOzTsamTEroz+tmk0xwBcqgJbONxoX8/Wn56Wfy42f09UoaOfc/vbnHPQTRjGAC
+XQmHuafrySmilJDuVRwP5ukBCtn3eMtgQCscjWRgf27hXmWyIvGRY3MjRDAAxPhttXUzmMIQpve
C1ZSHaztYtE9DKb5F1eX8qtx8tsjZFfBc8TOQzF+6bIJ9lTC2gQf0s+tJ0VFvn1FSjoETBZZSnJ8
DLOOaOnB2bAx7BBFtfP6llD+K9EJKyqK51J5ylUifB8wMjW00NnF3NUvBEsQOHYxvXofMLdvqTnS
8T2b7kTHNojchctgIJz88+NU/nVo8O3b4SSFGgR4iGSsn59wx4s06qqiWPtUhom/IIbZSrz5wHQS
ossRcLlWR8ueDD4xrj8HTq0AOMQIdQmkfq2SYtivSubNvXdVaJWDWFminm0G4WJii9Ao2zLkOH/+
oKWxOvh6BYwPmumObLHQklDdjD+jL6siNY5iJcNATB36YY3J2mN0I7NERYSQ1SgTKBFsVzPCH1V2
HtXwzF6xV6STz1bnzx8KL/RfH8u399rIFGJrJ7FY+/mxVKpCkF3OE9gkMj+umhGwoxFYIltMTZx7
O3Q3tWUHg8SpG1FUiuNiPhRKNqkPVYETQW0CcSZj0ejkVWPN5GeJIvaMQoHEzlkQp3gRp24GNRFx
u2fpKBwJm0XsMJxTaaYmGKsA2pyLeovEkE+tY5aWDFyJtkRKdrlsxJWn5nOJWKlrQjWTBPGCHFEG
43P8ZFY/AyNjMpifSK/1R0D4Y7uGgigJXPFMDkIleip6psJMfdqIc52b1GNlMk8126gWgn8z3V3D
pRZNuqsU0BijhwttsQQ8gR1PxhVIXyPjFy2Ahw0RXBYnMTfdQcDpqbk3uTCWLsuwxuF7qR58Ji0Z
FYofWW8t8d4LL39ii5bNVJ09ApTxDHemPlFQTz4SwFBZ2SZNp7zFLO7pF7eyW2GMFrlZ0rG/x1Tv
ckqQdk7LGCtPTfYUqkRkAgBt4LQz6XZsL7Fr3UaYrcW0lnW8FIUjETImdsFdp3306lWGRmzKA335
NjyzJcism1HK8wH5pc+PCHda0Tx5UbVPGCYFcjYNeC02eBXZhbWk54gzZV3MMQNpQpHb47nVSOBt
AzWe+gmhPwpzsLRdmmV2H4LqzUjZWdBEVVCyfTw74GuwLAfTiFywAMhIZK115MfBPIvyZcEJmMco
Kn1LvnjZpaqA3pnxK4lbtEpsOsWBDrgS5WdX6k8Nq70mgYAkihu5SddK1Z+LD32TP4cKpkgiLdhx
tQshqShcdfyFdfkcIgNrRcFOK3kR6GgT5GyLFUWq4PYLp6wXFtaHyg6s4GtYrKvUUr0laSbhELqy
whrz0/LnFJIIqlE3MvoZ3pF/8L3O8h0qLThVtGTcmpwVf7rd1zmtf7rX//jx3+91VF+qAfd2nDD/
stvnoATdgZKMk8oYz6cfu31JVcRx7y4q8OYsrrLfR9Pj2l8FHWLwuUSiaSTr79zqZLn8ekiOD3zM
AyfNk7BwiyH41wObUzFtJG3o1nIiuGQ0jFgh+s4BR59cMh0KiRJOvPY16BlS1FgPRU+a62TnteQi
ZkA8Ef1jJdGKCEsnCKOStSfD4R4w1Avmbbmxe88AG19MOmoBtp8CZHxdWMT5e4tyX+Xg6p09rIKi
4ta2ymXn3FIdD1MEjdtWM4+tDSQqEmMXEHlZMkVM4hqa954MLE+5JzTuo8ZpRENK2PH6MNiHJWpT
2tOAbqNl9orXVIqENTwivNf9u/DhfTreJPpMPq27cG+f+qferm/5yUisYvoq31pcZKJrrk3FJrqi
RxqnbEVm9frCWyVPGtMcM3nzcqx7Srph16fTDNYcaUrjnxJM+AMQzyrnuDxrnBmAOJOtdhYeik/r
JH0y7JSicfxvF9E6EOZVyEBjQQ0vNe+1kc+actwSElKF3Sq9kR81UQlBn4wIgZz5HHPvOwxRbdmw
UBoOFedNgR3IwMtYUpQ0jMtGaqYObHXgJ9T0EED77lDjlgx0/XMwcHajiB0HtEYNPZ2z0NDoHmH0
ttVOG407DEtBEjH4n2Jea31iAbxJ+ewUh2HRPlnrYInpzOP2G0Z5oI9baYYkcAD4baDOyNpZ9Fgp
y1EzTX6b7xi7juOXDfgho+Somcy3CAb14RQD3VDkNx216ztEThQdIfUhGSKg+MmC6ceODFqxTr6A
PGGmDCEyJ+ydvS9KfkANoU2eIfrDDkUhPqR8RpY1kJJdsoqHaVnatHUVQ7AAzkWyCOBhaPMciS3H
vYoV3PaMl8bcoc92bFN+a6oblNmRIdvWJ2x4CC7InXmkRxs5xBi+JlCPTzLFbBzNMgUm6pTNxioD
DwvWYqTjM/c4lD3rgnV4Fi6VbeIa3OJ/QDG2Y3/BJKyn7jC8EeugK7Y8nLKq3yS8glo8ciPTFowf
Ev9onhOBCkpBeoVkuOlNdQWXd5kGzMSoGHRUce5rWUoZXX+wsJhDeVIHXkv+YO7RHlpDx59KRDee
oOHcx1uBWBH5aOG7kx3yfYbLP/uQ1w3UW8QTE4g8nqp/eshr/+GQ/+XjfxzyMKCk8bPqf5RwjQpd
zlcTzjpa1x9aYc5ymSqZPFzwlTIp9DSLX455yQLrxPRPUf6uhOsP80RuEqYy3HCaoeswfn5pjere
aCUncrt1WZ5N8cQ/hXGDzlO6c6+7J8VrXCyh7WWy/eUp+72L/No1ArX6D/fL1+fsF+1Y0wh1WORN
u26Y2g4ySzet0xY6IiM3uzSibQDOxuI7zOvS7s1pa8wcZlOqTaPlJxyudsZOR7PRxMQQeabcBcEi
33gL5Yq/xWTOjz4KIeiAzJ6DW4RzcxpVVJDR0POuYQTN4PNy97DBn7XTB0WhNUHKIpAeHfbLApWR
ZByi+OB4qwjbWx7lXHy8US3aRnO4yaPDnf+LeITkibHWTsg4yikVnbfSa3nwfrkd9PKD32cosC0N
pOK8PYkn/Y7NQJsUTwbG8OwtI0SihoLO/WTn7ad+D5F7oq3Vm3vnvNWJhH4bv/KbWn5I7NIk543k
vSiamjf1lAPkIGi4x5a6khBER7Y6UqKnADMb8cgESyLcpqnWNUMbvmIPnf6R874QcBhAkYKwLbY1
JKoZfo6SAWvLhGk41GAlJvG+4OcSZ/isVxGrFy9HzjEXcKNwqXgR62FOP/1ZMfYC2EjPZuhcEyFj
80/PSskYMytrZM9+VFGx52thnGSOKZXyXhWEk8qWSCzMd3ElEgY82tYL+aBZjAQCbdbJ45avS18K
F5Xc8Ii9hEF+zd3Ok1kRcJMz1fIwfzR8ASXRpg0oey4mkPczV7kXgYaDRsEFK9xcAIcDjVqjaI8e
N3+DRhz6aUeNYJQ1WpBgQ5Ou0KQbUrIPo1qdtSiIVLavZt4vE2BbNdKuDO2TLPs8DvgCyRvHtsor
zArxuSi2wiIxmQ/MMOlPyPFxwamQs5uwihcFfW+yk9LSew3YS1YWYygyQrjNmBKtMDDgwYgM9Hxa
g5gUUYu+gR5LGLciVFoSt02I0rfAZx09iXL6YfESG32wo9tp4Qy4UxdEMfOrVo7/8T+/8tuMqLJx
WZpVZo5Fli5R5+XMxq+mDinpKJQZKXeDvhLjZZPulIxcpmKqGyVOsK2I5l7TTjLTARXcV9W9VuVx
0TA3XlpTZ+vujHML9yNY9MkUOyKbfQao7AEtu6Vg4c7qnsbaw/EvAzN6k12NBwLW2B/pUkQJDdXD
2P03x24FfX82zMQpMsd1y9iRlcpKX3S2ZItzgY9qDBiSsOISRi/hB5AFLAnKlpXZtRjlEdEVGFM+
9SKs62TgyXu9EQ6hPEu86NOqw2w2tFRowW0IjxrfnoXaz+wu0sgnBcbZXcqwPfRmN9O7xcDynhIF
RbPg4DruDxr0qNf0VOvPrNf9Rbyod61/wh5BuCoJS40xiRioOhtDxAdkazzlgOuhPQ7ZAmZlrhFl
NG2R5glLL0Ebhh85RdA2yV6LR+9ArsKmvTdHwBfD9ZjTrwrSlM+q7Jko8DICOdfPdMKe6yvVqfDB
LL+PDxnLa09tUeKtHH015IgmXNdObKT94HCn4DY4O8xH47W+eYQVAYL3qI1EJs168FDF/d01kVqN
Ikrj0PplPkkTFjE1P6MEeEBu9zP2XguXAnYszRzdu/UJijAimTpH3TjF3sPk7vGeaM8i8oUgtJWT
tmjktY8bD0suYVFwQYAA4st6q3i/+6sYt7Tp3yXKfn/C/9cPEkLM0jsXnxSG9ZN5Cbcu2rreiPeY
0tbeWbeJzUbUAYTr2ODLc5EFK11J0euRZN5OISJ4ltuRmYDykTAsNBPOxmLLEvImbWADVVTdDeNt
EtS2dXaQvbmwiJbxc87igXJtkuzrrLy5WFo14Rjv0tugvEgb0sYvWmBDaem5G9xlz88WTJliNyuZ
u3BfYc2SacUTtvOMBkq+GDyLvmYVFKz1a/GaLspFeU8O6cKZKWcTDaM38y+x/wzVKIeKVbmfBUDS
VmB17QqQpXC0ij2MjWblhsHS7ww0ALOgK2+ydS05Bns/3JE0Mg4FkMjyCgovDXyHWPXmeH9QZT4O
IJtiehohi5luOHtVR3zaP5tXd0fHAzbVsGYB4GQmHu8ICtV38T2C0/vWHhthK3MWAPgK5zmy07qd
lU08TTVErxX4MJzu5B0AcsALXZgnLwiWFaaXkuTZnJQAQMcxyVZK+yG61kpwsn0uskCYus6yQRot
Ih2tespfaGkadtfqBr0iYs43qWlFUGkiuFBIwXjQ7j0vUGuiXhR1o6GrLRHYOLBMkQiC67c4nGHM
II3E5QsFxiC4nG5NnTW8XD3kJyZ6pDqNsgk5AMhNfPbHJkdvUJMmfIXIqI+iBG78mg60YlXBdYLE
wGCQpHCEjy4TIspzzHc3/8kkNJFjXwiCFZGBwgYK7KYEeDJw6av1Y6ur2wzAzLj3Zz2durObM8l4
mxDIp8AFwIxRZvNR1dG6DGvCAbJOEtvrBpFhmtsV/heJjkGkHdTpyXLOx5IeTaZXqy/qUmJtfZfp
4hSOa1aIWLqfTXq8cd8OcpZLvab/q+gDxeZdJi+T8r5aN6SFVWscg6WZEF340OFBvgI7jsBMaMmW
HAH6zFo4lTnd6hioA5OZXrTiQQTiZ9libql5rjwzga4jnAfW9v5j+VrsQn/R3ZJbviGSAKASzWNM
jI0cHyE9UOs4VSNMN5h2YzICujnW0fhzeGMpVgN6nEjJuVAdu0RC0XCiFMqziMNaJTY02nWBONU4
H90iQN69M81sbMkqY8H4qyNcEAomOtaBt6xuS3NwKgiB/QGH1rKnDTu7e2K6CHUgaRp+HWGJUGb8
lUn0T8knAOqGUVm5lPNkm6zyF/mlEj8IM33y9+pJuZiM+2VU8QShoFWC37DQT+kLUbDlQ7vO3hzY
vtjMa3jNGSEFPePOKh91O29GLb+FABUExpE8XbW41vONYLGZpHhJHRW9x/AWNP4bBlXTVqacN2d5
RvylbT0MlKG+228LakUZOTJR2CiMTOhl2ixNLcIhshcuIYoOHTLO+NIorPe8O+fZhV97ip6ufDaw
IoQfYwHzT27SiJcxFEXCcjJmwf95kyaZEmOznydxf/j4700adk4iCAy6MPw7/7NG+y4TJTqZkZrG
oO7f/duPWRwM39GEI45YVFlkQvajSZM1UWLb9K2l1P+eoXO0+fy6OzEZ6Zl8zhH/qfONfR3F1SUk
KPKx8m8AVhOBjq8hbx8zk1QmOX5gXDXPXOpcgZy4Osqu2ljkFqNs7kMWEiGXJhaDND5EKW3AWATy
9wxGFm7BuJozgJftn7d32n9o7/gRoYCQLXLHdFMfv6cv+568ctQhMgNyaSnNo2vNO1QkSUY36lkW
dussIKlX1JcZ5exQJiuvhwPi8xYJqVbKvb5GAwBgOEkIisK8TZKIhi5EUM8jGyxpAIiCw6o4py1r
6cIQtpxtTbzDZDCoUKqc0YZWfvL55mYrTQfEa4Wx6AwXtCK9jK9q35JqSjQ7o0PFVakYem4m+YpU
4awwf9I4KgQRzKR+qPRD2mPZu+TBu9IcHaL1YhfnwVvOqlAPAfq2oTPJGfQzKxLLi0fWR7Fg4c5J
Q28X6FOOPcArOMxVbxG+e3At3bmKSHbMTEDmCJ3KHP+mM7y21Wi/Q6g6JHChtmW3rV+zDljwCGmd
EAHrvkcviA5NelD6r2ISvbzI2/hQv4Zc8/7GUJhtThp3hcqPpSqzKAjH1kTopy1foIqgoPUH0qkV
1jfBIw8bAxJbDbXYqTXBq68gRrgCrfK9Z8TGuYXgAXc6M7FsHqv7CBCGhqeBOZubQeCcW68j3IZS
TJhJyCHRaaiL1vpskOzD3cdiL74SWKTc3WOHqpEuaAvQxXkC6KUUU8SmSB9I5GkdeZ454ByukbCp
UpT+n4E0d4Gw0LTAajXB/8x9umCFblvYh/WFJYyDjFO9W9q0UrHOjrjqHnQTmMvHtJwidPbTe0Db
q3ANV8mcQo/PMcSM+xDIbbN+ghKjKB+0V4jyGFt1cKn8tPjwlu974jyjn4bdh6zDexUehmLi8iQR
XPiJ6whxDSxORgf1Sy5B0GGqzW229c804Qnyw3f9pbzXmHNlu6j3cXtV22aSnrqrgPp2sH1MvcDT
whOxUeU4QCCUy8JfLC0kRQeXvDCsW6M+KDL0I9ieK7smaUBn+XQwfYITiNxYVP7V9DaCOBehq6Ab
wbTszWExoz6cEHsOKihpFtEzpmKGw5U0T9QVS0M93qaMl4HeUTDSWVEOzGJpWz9jQPb8g0HwOSFb
9Q2oAaW1+t45s/ajp61P5qizCbAsw5kfv7UWK81l8FZ1HwQDkxBKdTmOQnUf5ZCx7upPi3Bj3u4V
rwvv0t3aZKf4n6n4njbM+h0WpDzhpcRsU2CaIlvvviqf4lFY/e4cw7VCuau8Oiz9rHIbO8mjyAQa
IrBGu4LVJJ2RJFZNlVvJjlqL47PXUEhY7445aekG6nF84ya8Y5oNO5bp0GUzOHUPnZCeymJYebJ2
6CjHBsPc966RzxPrXUmkB1nwjgVNXocUSWdbm4r9zEH/OqTYwAVmJYU8KyFIKVoPhpT46vou1DNF
dLAavnOoZkNyOgmRv6Ws0XEDVcAuiBUhPp4X404o1wHWbMbTUrTkMAKVOCnaU5duW9OuqkMF5EJX
cBgDum4YPz2CdxG3QFFqZZ6Jn15Kv+5sIYVj80W9JcsHqV6hbY1UPPSLk8n45YjQGQByCDC7ehDq
R6o2PIkUJhJjrcWQnkgxSR6sZYvpPT4Ax14NIeQ1O2UnQE87PicV0qgKPXxGhYx1ENlDRDUbqemy
UV8ZSzcs5mWfFCOmzSXz8BP8D43z2+W5qqARSlQzPSJVkW1xRZncL7qceZBPk9HZma89ua3AS2Gp
8vPH2Mq8JDY3Bo+ikd+yEkBKi/44zNuthHEN/T/TdYxleccppEMy+63y66BU3TZb0/Ohlz8E05G4
SCm7RwApG4t/cm2EhYXkAPycOnFUf6E+kjX1D7XRHz7+e21k/UvBIiNzicuMaKg+fqiP+CNN5gMl
mfxQlWijf+8pFdw1FsUaVRPIC/nbR/1eG41/xFZRsVT+v2jw69/ZU8p/0HKwpvzynWvjn3+pM0Iz
0yATYN+E2ts6le30B88OE8j/EJlGlPtBWJfUGM6TvxKxAdshqQREd9OnLv+85sE8/WuZxkMxdHRV
VKkKmVE/P5S8FytqEL9dd2/IcZQIyl8pH9RYoXjXfbu7xGtlGdnAP+EyrbODsRRZsImAfuV4RW3C
dNEX86mDvqKD3ZWOMiqsMwYk8KpdBC3eDcT+HFflThGzc2M60yiMn1zL/fCB4QJmZVyYo/TY/z/u
zmy5cezssi/0owPzcEuCAOdZFKUbhFJKYZ5nPH0vlO2uyrT7d/jWERWuKOdAigQOztnf3muXDZS5
oxpJhzFJtglMdWyGsUPD38J3vHoBs1rIb3Alp+CYb60RzephXLzpXJFj3A3l2kR8ATRBepraOtG8
zv+yHlFdL2tOw2P2KbfWOswe/RUhsgNHLi+bN01fqZQWWl8dEqM8c+VYJfitCyvYlAjxNbJgx9r6
X3ybztt4nNscFxSLZBpXyP8yZ+IIw9X8yxHmn//8P25T4/+YTOlJ/cuKhe9v9gz8eYSxaCrRABTw
yn+7F/9MuoGjUYmgcSMT0/prH4nFXyjq5NNkTTdxSv1nfST/dISZ3zl2BVNnnAWb5jc3geHrsSwN
/nyqjuzZKZCK9zjj6eYThZlJ2T0PBdyMmLUz0uQiiBAZdWREA68w5cmdmK7+8mH+iwmULM6zrV8s
afN7wphsMQHD1P777MvTssbqk6DYQmOLK07nzJ5qIcOILMYdCBD4MLNa0zIUEdOKIhFABnMajkBD
Zw7bFHca/mwi+s1SxJFgtxxdmLJdmjH9IA7w3noUt2tD8PAmA+z8px/R6FihZlpDeZlmMQx2vxFo
NKGwz6RANvLeYRoTdhlPAAxDc+Nbh1DGFtRTsG23/X2Ilk3rpOJunuS3+j7N94bKcHnLFgXA9WYs
xE1sroxyoHrBc1LJ0YMjRnXTd0vl6oW22LPxxS3AYDoY94O3C6LY7aDNmducmVOXZt8VWZVpZrAo
ZI90wiRRzEbmPDC3IJRfiZGCVs0ovgtRcz2e1GH3qazTF/FcMPrXjuH7CFagQ+mYy5cFRBqZaF6U
w+flSJa0OYqIBGc9jjAhUBJqfueUEoe7ytoxcgC2eu4jXJN4jleStEwIndEaYhQ2dPsyC471+yCv
hAjkJUaIz6l8xQ7BJ2EFkzMOT6WdCWx2YDLp2nb8rYD/jMoZU3wD03nAyf+uIHVzJN3UWw+kI9vA
pPZ/yARnKCwuiARRD1afdHIExewGC97lGYtQ8estNa2BCj/H/+zY3uYgFjoCHxyl5XvnheYChPHA
8laBHFMQpQWk+Yih2sSVTQ8MzcY7FPxDeK9pqB0owxNox7rAExg98XWqP/S12j8ZGtFQzKfAAGhW
AyeGUNIBwyZlEz1WB/m9Kq1XTafvwIrzd4Etmcb0IZ4hPYLU6P/leyBL0dBquJ8567ME/S+Lq2zM
68EviyuL029//h+LKxwW5B0kp5mdYvAX/2Np/YPCYmINw8f1d0DLX5ZWNjjIQywys9eaV/tzB2RY
isreR6WkW0Nb+k92QBJegF+XsXlRxUkmK+w+8AvMy9xfdkD0EKgJ4M5h25Qw6G2DUl56lMNdp9Jk
8IZ70iqPRejyiP7LB/YvFlBcCL9HgnAP/PKRsTf860vX8oRd3moZ3WlOF3xos0mLA+eij1ctlIkc
DPZRKV3f30Q6QzGHomKhI7+4U5DiZY6IexVErg+Nea2Z1GCsCOFk1k8c1laEMGHeehqfklsXsMeX
oOmhgQz5qdmg44TV2ZO3UzSuJIiGYEptGKmUTQxi7ZBqlSi6IGOnEAuJv1NFwSS96mJwg4RyKRTi
/NVrJ86R0GGt1i5vRuzq3puOzjKR8/Kj2UmJLHJrurte3HTOmJG6TMonYvMQ7qNh13UQyllet8Q3
rWTfe8fKXCvNhfoNM1gr/OU93puNCr5UWk1IWFSZwPn3XXk69f4hb8EhjEtGsPzsXXUR2ysL66nu
7NCay5QC7y1omATvM+HO7HfOvQm2JS2vDUUR4VkUvjj7wxxO6QCZthqHLnzqxdJDYWvRoFWGuXzv
8+LgbUKsHdJWKO6kARYh05E+WSneFt9rPdcRDgpHsQnG67Or36hACvnAwGAxv6GAMuRTLPE30P4U
yi0jYBfqWor1qw/3k0h4ex1R94QZytgASdMYu3jbKtq0xhrQJbzcfeq7YrOd4jVTy3g/eieZpkqt
6h1Yipa+i2qGp5w1eSUijTUHbAvxnZ4lJCcb2aNWjuK+AVmRe/mNhKwuX4bmOWauXJyF/CTOqPb4
VTBd6VmYmwT0irmq0WOSB3moKFoAvO3fE3mJ2ka2PXZVwPboO8KKTXnT3CJtbY4uVml/TSuVmV87
DumtvqzMLb9ZaXZwtPrYHZQXrtOic3go+TlI1oXn0GAIqCTHkFVtCj7e1BXLS2Au1d4tcttA3+oe
qkIL3yr/KRFDI122sHa5MVcZN5QLVpmbja+ccr1iB3Fnqm3fP1loGtK1ld3CwbMWrzKi8SiR/MPV
EGhXj56hF5NIfEqzTfUa4gpoj9Q3KaPNvFjpKJM8WQePvmV+nV4GhtCaC0kZbHNrsyw05toab4Nt
PWtxjWX6EMTv8cTjCmPftSZILawEiC35Te1OlrruAzolt14/g5C1I5AdpKIYag2ptsTlR8RnnY7b
0dwThkZsQP2KpTc/P2MlF9S50SslHacvi/hkJZeZpJzT0741lFOVbwlIWQYkvGUrE89rHfKX6i04
jhMNBv4M/QlVqmGWU+lS9EhnrHqPMJ0iYMGRpb96WqrdYhmWtgKfJL5Qb9pPe1F6CbufUreK+pVC
FhuCk+Rfeoak1fyOWRFR3hTrbUrYKRBJtsd+B7JEMqD64zOyUxYO/4YcycUJppcSt1Y5d5j43vmN
JBQa4ZnzbvX4XPQ0KSAuA6JaIa+HWH/of7RjZW9KwOv1C5iLRRcjznXjykCTjXzVqWSCUvR+qOdE
TBbYKJvoVmU589FrTvBKhHFT9Yuu+UjLjfBTwP6yoGOiV19lHu4izkDkM6yIOyLKBpoOUT4qfrBJ
sv3BQNNnjk/ZDbtVMujU6/C2SmlPytKPv/urj/Y2a5zeA5cIWdkkONK/aeZumK7lDy11ujuOIctW
N0luIxMrG9h3PuPTuDno087Co9pf5QBiEDQVH1oPY7r0JQQkOCvxmCSEl6Hg7i0XufGhKE+m9NAc
jKTZJALKaYQpXYcB4Vt8s/FYXjQx1N3ZHaJM1T3eUjaDmZduLg9dGYzw0wsfVNnH3aH21zUOE4o/
LbvlLtHEFzRljcuaE7/k7Yn8H7XWgnFMUUryZQxrnKbGwYBSrO4sCFo4HoOJQDqPnOKHCqOpYnAS
kmpr9Ps5oyaBbRazkYFxr4QHgq20I+j5hvcpn0JwSNq1daBZTW4DE4AOiJHMwEN48WpbOQRHtF2z
uqj70eZTh9XnCOB8o1XQr2pzkW1nigF1azyk7GQXz4W76xhgw9b6KZNRj/EUlBxxAMKIFM6Lj5w4
5nwjife53tPjwDEyVygoF8K2JaRzfbA87bkiwy+2QReJW7KZJWQ+2aAdXUaLprgaGU9nmAUmHM8h
l57YG/vWb2BRmdfiIQP0ZufKKlRIG/A90LeRC5SL9SI8vPYCFY1wOo30evqmIvMfMq8kzLWsxA+y
s2PochihZoEClBqS4rNDovgpEFYnE94VDILXQr6V2rNHDvePLlXwTW3kcGn0PtYSbl5s11C1/Q5K
2kt9D3bdu2DSLsafW0qHngEMj9OFeG/ePWkJpLBKucIOpnoaiUC+jxsw0d+dydNpIbyUT+MleJXP
2nUwnaE9JziJ+gWO6hrkkhsKixLfM7DgEKT9rcfi9tny4vB8P3S6H3gyxFznjvKzv8HXjRXgkMsj
hUln86ps5INCX5eyLL+BW/srqtCqp3QzObjcMUDgRNbs2VG9FfcWPhfkR6YDxacUvs62l0vzmD5E
ziyxTamOyUrQ2x6L2qfws6/f4GwLzWMuVfnR/Ahu0hqTDtf/jVqd5BtntR7aim6bGCNad/zkCxHb
O50gsWRnCQI3ucxrgeVmAi0EXOmNyrqbNJ6wNlkvgFXjBuvEog3PkXKiW0o+07wjhaeoQYepcZIE
8y9+qm/yFyXMvOueiJK8tfA56M9pqVcbzkumj1V9OeI1IMrW0knCw485yoqCoKX8qpdQJfY+LQSv
SovFm7a1RXwzndg/1sHKlPedLLgBxdTBihSqKTNdwTDwChNd+vCe8T17MH/BKLKUlb33ZJCB+/lh
aBh+6k3G5odZP0h/d4QWcpmmmezhnwVzSYpX0RnQuCEzMPhpDCugMC3kT56k3k1L7ChYns1qFbQf
xL7pBx/9jfpTM3kEPICjiQs5ucaFujUKeAeMLbR3M/sI+0vCmpq96AlW/epFep1+WJis0qdI8laI
7pHm+uxm1Vsz8Nz+YVzFr0G/+8OTb9FEUGwfLYQvRa6YRnK8tEuYo+VK4A180tL8Jp6JeKtvyQ1g
hhJgUts0lLGUTtDt1OmefAr8tMUPxZ7QDcpGXAuPkeX0A9Q9xLgYa+BCbV3BvE35gy7u/KmxaYNc
y7BkPTwqTuEPeQ8ujGMvg9UXKGa6eQGFrzFlDdfj9Jp2W6u7BtYOvhhji5Tw8ntzCC6xuTAaWzoX
z3lWsjX2CiMB7SyizLMDfMXLpdYfUpG7HZRf5s9OCSLGmzhNJDTmsK3a9nypiaO9MxybNGdSsKgn
s0NSBZRXTj5IRMrtm/QKn2HbSTBITNDxGmkonHEqj79SObXxwWjpp3gwqI5xACqriJhBT/NW2FOs
kWXBF4oucNiyPuc+bls4w8pRKd5zOqTqhR6A1jcxvIJLqb9kWBSTH+IDWVYWFli27F72qe2LNjyI
Z9J8o+L+Mc0ydwiXGg33gyOCUU1P/nC1GHRYrHty1x10gDgRl/tAFASu/vQIUWbxnw0Ub41MkHys
lx8h4qsh/8RqIwV4ClVHKC4W67tMIoJKAUgEOg9t7YZJ1VOdUmPFO6bH8ZFABkvO8rb8LtsXUbxb
xE28dTZD9/fG4AQhrl4VSD61DgpEIlhQwycI2JK0prik08TI5m2AL+xZsOitgWl2KVA+5hzb0ycN
0Id0Zdcf7Nx1sozlKrLuEGdqNsWxXWBahBGjr0h5otnweRrsRRwMP0xtc66BCBrmD/EbkyVJQe66
nbILbqO/Tm7Fqb6Ux/wRUXvzDQYnLm8DknLnFNGn9KZBh88flbzA6YqX65ssrR5tdBzbwM/3HQ3x
Ab12dB+ty+6lT7EaOZPplpjUDO6XXVDeey64gjXZW+Hvsk7aibzFrB5x7Hqj7ZWCdeVJ+y86GZuK
GCdty5haC48sTIzBxPGH0btgefnUfPMoiHaBL7VYVLKj0/dHTvJmXmqazPzPXgF9edcYyNLOAb2F
8kmEPYmVZdVrW1n6mM7mi/6uYU18pNfsTF1sUa49Jsm0NDF1oivRZXWh20Twdvh+5iGmQ9m9jim2
mImfdq+SazXY1S9Cl4A90IFPrgtAgz0ba3bEfPzHEOfYA+rbXt9Hr8R46Ldjip7BL41P9Xt/HD/6
iXqYrtlEELreIXd75d7rsgWxmmNyN8KF4VHQRjZZc6K7duLmbSIQAA4D+ha8IN87c/YUuOWC2Tib
OB5kHi7vygZ6FXVLh7/Yo2qMM8pyHi1wTipP+EZ0NkWSbcH0v1j76GC9WZgd5kIPmYTxsqINJXMa
xaVegqdGK97q6Nl6oDKzXcXwZWVQXEWVD/v6B+3S/BeOd/kYQu/3ln2BUXKR7qH/wCyIOUv2+hoJ
UDiwkABMzACgqYS3GP4ts4OhnOHCToCHVIrNKL6czj6HtYXw1reU13NXQnW6KpxJ2rPIk6bGOG6s
q+iMu9u6j9IdYKv/2lMeJNC9Q5W0hA1EeebiRrK2+VEkzNa+UDZFcd5mYNb5UV+Hidohb0vLgUG7
WQjU3NUC1xDsirY0/Y0ZKSbQTNqnEV9GzrN51SWfRbLzpkdAY4ppi/KeyyE7krztuc1APzWLtbxu
z9OhtprVaEs8wEjPAmnMGMHkJ463uY4+wL41oo4OGkf/mu/gjpIN5QDkKqadoPNya/hHhBAL5KT3
BFGUeYpbFO2JTsC2pXZezJY6rX4pK7lmYaUGi6lR3FYc8+LN44BpCq+kFRqBax5MzGK84WsNyZm9
evk2p1exaa09xhS2ckEG3xD5Eg0Sos8mtzPaqaCeYDYcWFeDQl0UdsB6BcfdEvcaYy6M2V25TnS6
Qj5Fauy4xstlCfL0LUg+BM8l9VxRSDbb9LaOD8+c8/CsXQNOchAvQvqVOydgj4sjWnvHBgJIC6uz
b0/gL8NyIZlOt6bBhqvWK372JTN1fcbUvoegyc0dMLtiLuXD7iqBBKc9Rm0XosEFFRElN7BEJex8
czZbc5tD9ih5owXBtJTUACzwNPwxYHKfsxojh0UL7w7+1QWjLsDF5BQ3wiLeJaxbEpD0S+udVN1w
65Gcf7dQDFpJds1cPMv/2vkcyuDyNzkCoRIFko0VERtzs1y+1MUTpGZJ2a02Xxvxs/ecSLdL5t7D
yu92eYLhBLcJ2jE4rQ+GdhzgnW1vtmuQXiL6DH6agCB/WZ3q9KWnHwOjpkjkcY/1HSLBwWLrpj1Q
dkDKwgGkInFRgSlYkGphOcQ7M1hbtdpH9baxDkl/U0Mmjjz2Xoz+NveLpedi2yQST6VjImjrofsb
yuMXksdf8z7yLAX+MmyZpcI5d88cxiRq9NtwdCwVefKqvN+O7hi8ipyWi3glhmtaBcmfV56d5jtK
iPQHjZgp257hjjtpRBmINiJxAOzgzV3vKQKmcAcz1zKf2r9p3f//t/ivRsl/eYvWb6Nkq2EEC8O6
3wrreuVdTG5N6L8rymZdA2+8v7K6h3QVhL3/TKUr9bUsrL0HB/b4h7D634k9MSCZyAruR2CaljJb
E/830f0Pn+Bvovvvf/5P0R1bgSrPkCuR8SUDyL/I7qrBr5ki6xnZbIVX/YvsPufseCu6+gct5RfZ
nemjiJ8TMg2kkv8Ifj6n836/oGdnA4WdTE4NIJ6/at+xmpt1ZSb05X4p3XJuNqRtbdmDjb3WW+Nk
bntWXviYbIYU5ZGKm/Yj4tkFF63aKUgM6oH8TN3QIY8hxzUrSu+5osZrPTfVLZrgngw/0uCsoP0x
oD1Y/4aCwQ/9r34AxRB1EBiGzET61x/AVKQsVBN+AOK6FIQceiAT6hN/FnqfyJGGymUKQXASjE4Z
E8KBNZIXC4rDOJ8P6BYyqVf8mj5Y5G3SuBQPMIPIAeiSw116wr5eaeNZrlE67Uo5y2aFVsx5sKvZ
xRWmgRSDjtriOk+7ekOXO1WUKSLQpPEoSegySxduAPxDhKMypWzRPKfvRcuWYqJ5FvWpKvKYdB++
TP/kkfo4zckplkggTKZC7ycYzsyv4Lrb7Vvc0Hhi5cBoYjsn9Es2piaOlHEQU4UxhApNV+ZSS0gn
Q37EbBagbgPlCuTJRtC3SkannUkxkcqDvzF2St7eEsaBljPF80N1kM9TkIsU2Ukbo9h0rXjSkMoo
iuYKpnq9pDXuKBg/8QwTx8GmuAx0d0TfZK0RP3ilonWi6lWqU7uoKK7FCZIhQvO0KKruVYZC3rzk
TETaxha9bkfNI2+DzghAqbh7R8oeLU7yRDtqGmqRiNJNk20zlb2YdKOvVvyS9dV4BlZCPkMPdsS/
jHbuUnQLgnRet0wZl/BbUExQuRbtZ7FSDoj2+QqcVUulr0K2i4BYy0cHb2lVpLrTk0IR67e2lZ7S
XZffYTttqubg86LN2UwR2X0VJSvnt0nA0dJ6XInmwaecNPE7G1JGWjJEVUc+tV7FBtCzQ7ybAz1t
7YehPZOGDdkaE0uW0/TbEJaPFXNRq1/lROsm49zMpIg+1UC5lgdpnAgZKW6olsdaFrDH0quRdPqh
n49tTOO1OiMPOiYENSjHTdcenCv40uTA5uo/9gqm3ehO7m0UbP2MtAMG5gKXV1BdI5Ht9hJxKAxt
jfLJYNU8CHYyRQHpwsg+hau16Gnf5PP/pkfMhKhKP6t1JSU2l9BUMvH2BVJLLdlJbyuIySPVU0u6
xgwiRtkKkBx1Yv4bhp8QjXNpNE41vRXyCU1Kpq4PkD9bUnhlHbfDQtAcEXlEWM2hHcTJGtoumdC9
z37FB0yasNVWhCRfNZmTRXY4QWN36AwhVCrI1bkAK8ROWdxtNeZTaiwTisxubFEVrtEqNR/KpH2J
dzUUvnzlmhbhyIWG0GKHDL57juAtAaS+WvbkL+Q+uRR8vRHUXRmWXriXiGNOJG3q+kyx/ATElr1U
vRV5o2RsvKoj+bIbcKtO8xsvrWYDQgEgb/FDFufaWtVg472pQQMLvh0gcpDpt2AWP2HRNs9+XMfT
weRIkdiDtZChSx7lcOkTmXmal3ErgIJbtKqLgGHtU0RCVz9Ya+1Leyvc/ASu3NE244WyzmNVM5hc
kZVpv5N9ue78rb6ig9QraOkKF3aQtY+M3IU6t7zPHOWljmOWuBv7r2PO9a/iDpC4gZTxUPgLY8Iq
ipbLeRVfA7dXzCqEYZGRlQTcDn8BR024nxNS6sGrHOrVlBsdsNFeOHEck2k2XZQ0YH5KT97SiMf5
me0ttoP9jn5HOHd+5dSiy/a63/eX5mmOS+3Uboc3LN9aY/O74IKe5WPjr8arzLmnc5rBTX/ExAGa
hQn4cGXWu6Fbf4vQGiM2u9QXLnqeUSPM9hF5dg0jk+z3QfnkpFRDdCYgnKkzcJUtcLqM7ua7DtN/
XIwPI3DTKymfbIQNfwPEoORvPTyaD4qbhj2RMDVdV4QQYLwaKw6PdNSF8xxzKeJiQw6dyeuI2sq6
zrfUlCVB/VXD/rDAxePydvyp2Kg1MoKq7ae03DbyxvPa40gEFwZ1k+3V+Ilk1KJnBXNnbuPxjdOk
WrCHNOR3OLIWB56ANvEnkmC8EM/iLfjgWAZhwnvOXT8Harg7RpILJBdqK/c5Rv1i3Jg1y+Ior7IZ
pTl3wjN7+jeZiDl/8vuOwWLPYrAtmbc1vw/qTaX1q0qZH7hI/lrn9JSPCx6tzxzjZ7QSt8l8XLPY
7guV+F+d9MFkgbfAUufP698C4fGf/pOT4/c//+emUsUPYWHHwC7H1u0XL4euiX/QKalP+4Wlh2XV
lFT8a6ryRzpo/lN/ejl02ncUA+8FjKCZFf8fsPTmjrh/vkiIIEHwwY4nKpjTft2VxVkpTfWIibQj
b9gjvvvRoQd07ROD8UscEX//vwh3WGdu2vCS1keDAG+/1dFX/Jwxz7UiKFbw3OY1HBVtMB9OY4VH
amHiye92ZI0XtDb24h2/d1REFWHjjSK0R0HrN+Bz7nhqoT41x6hINhbn4kDxdiixzHkapiyFrdis
0bL57EoeiOeMoAebReGjYw/M1AoHRO8CIg0ZK41LFLAB8ygRDZBaiSMi8cnriDluyJx3HUZnUyBm
v5ZkG98ry2NEhYn55D/RZdLYZSdqBHZTr4vAne2rI8WIR6BBCCLAvOaaTZPQJR2RS0vYa6VTYgcj
XDcfJj2MFrCJCerLnMkReockOqjGvo6PiXURhoAA/5Im3KomPrTJeChDVpjriBTs/9AzHQkGZkc4
ipq3raraG1AsKe+a9Phwkx8K6W/m+sBwwHxC/qKCxjyp9bbzDyqdFvmuWtVP/etvzeYxdLK1qbOQ
05Th6NAiYGl7H1F5H0eKx+1+3GiDg/iEgl1oqx6cLAxFiW4fAkFzrrEl7U9JCq4YVrLvMT5b6QF4
amwiG1AYwsd24DkSMNTi4UrliL+GzUt23yf/GfLOlp25qcKEQTfDTEcyryOtGhxNTBctHu/DQGgH
tE/tEkrJ/UMl2fhckDKT4IPYtL/O1GXDdBzSobmY6AMxSe7Mww7tdSyZIVLsKVB43vrLjdiDsSYV
Q7tGwxAmdonFW/ww2gapEN4quI7AA67ODPBDj29he5VSpzd3hbovO7tCpY7k7zCaVim5HeXh03Hi
O23xU29+tMVXIn5XZEWk0FznVIdHIZ1LcyEgjieSZktTElYRghJu6SsfZQwZVZeoAWLwjReCKtjN
2Ox95T5+i+UnW4jCv8pUFmnSQ8PlGJnrzD+a/doSGPevk5kff8/7F4YMamcsFfWTnUiP0B12GErI
kack/q1NpH5n99AUqVAmkkIbwbWC/K4S3fJeRu8WShmvs2vpUhoOKLxGdw5EqATATaD/Lahaspp1
ku5T+kp4oBWmfE6Hk8dNOnAfiulgm7HSsW9kWkEzY0UPiUfuPbubwOdaeAoYf0w6iMajPs77BQ0a
gmRhr5Eew2fa21W9JoreUeUNqfYrD1cpVoyEXPIcysu/42ONrKitI56X3qNmjkTqaPJfsklYA7pE
GR/bfZDdI757ah/od0ksR8SgEzrCezPXtVJmLLPTQDaVoGcsejLXNfmwELwkuaZFBrlZ4/C4C5Xl
ecbkImnxVUxAckumH7acLYeLDJBwbltYZlDEaNsWl581P4tQLFMCfdOyaK9WYpNgH1w+3JVUvkKj
0kRGd3szRNmmbWrNWFEF+kVGplvhe9GKFRkzhRck8479BeyB8AdgYeDdRJswWOGHGMxX3lZt6zfF
VUdnANgAI/Ca8FMFiD535TvFp+nZIiJVTNZ7rWJLpj6jTuipad2asJTEwemrH7Y6zGkC8nGd72Id
suWmnLZYDXgPaXtnbP4TF01VrJjHxO+BdaGsUdzMNR7JEtxD/yl6DxRylW0wkAZV3nv5KdKdLufV
CCfaqgRzBHV0k/VrQkxGsBarbRVeOrBP4nEwd74OKYa36lQ5QMBdovEuwHi9QhcxGIYZxa3t7lp1
68A94m8T8bkZ+N0Mj6CYW9281pZkrCjLQTuNHLehVWCAnuh0Sw3c/DDNpJ+ikMxT4YD4HOaVrnKE
YaVXIBGwB8m+3QWUDrXb0D/7+BGIZh7hFCyyLN1UtTIbKXC59P1tSPmXfKQrtAAqydZecvt67Z9V
HmAaVeWkH1N3KOamMZ/KKbradFcQ1jJ1hc2xz+2mW3cxKSwGmhAl1tH0zhc3docU4ZLEXTvLmFtg
0kj2SnwLupdMuqhUMMa3YqJlaJtzUhG3HO8oj9KaB0Pl6ljfh/FFefRStFKBSYqu4o0MSByBqknm
bTisvHrFLhaT0OgfLWbkcjr/E1F1Thv8tcedqI9LHfON/BJ0byaVV/16GknPoburIM83Q3NmnDVK
q1Hbp6FbSp2DfSOyhNldNYUHmcyef1eyW7SupYEACwd340s3rg3Be/yDIBCKq2d+DvXDgADkrcLK
xklBmg9LIDF7g/15SBWDzRfLgRlGSPItMT/sX0RsDMOOsUt+5uBO5ISbz2dOsJhemhDbIBlVmo2c
Wl2jyTbxMffus8HhyKfMtCPUMOfbYX8Eue5bTkPA7smLcrhhW8KLSh/cGH4FMxNweS7aKUXglJAj
RmCDa96Y4emvg8vt8sFTAm/B++jKP4YXIKUC7TPTSkQLSGg0t2n06DnwvWCwKX4KCgsdmdllIdF4
vEh/dDg9ZIh+V25dGR/9+4S/w3K5VOIWK+ZqiLc4tFg3Umuh4A2L4nXeupq+65SLAlHkjZqqXX7s
xdMQrvDiNZbDuoyzg67bGNOjm+Wbgsl9uuiIHIIhJI7GZIzS+x2eCxOvoZOBuSjvwXSi+jlhKFxg
LvBuTQ+lwT9wyBifsrXI9/SomZzKnv38SGTNyk4Jn5D4WeP6VzjiqYLjZ92SyOCiVQQUg02ZYI7E
7JXufIaIDBOamFOijEWRoCPzl7oA1ZOsPGkBSqX3ol2vMDEEotjfPND4xiEP52uTZi7RNpJqE1XS
wlAcjjCMFUzBDjHhNGsrPKrqYTJWTe6QxMiFnZdtMlcJO8a13znJPXpi2g77yMsMMJ0Jd2woVyoD
B3aKEBOUmHIgcrfkOGWwoI2+bcYDZTHVVaDNd0ICiRZnQ3Y12TEkJ3ppXqYPvlHtPUhsamwZdCTZ
Z5ToUL7W8o2Gsi5154u4srPaW9ENuVVFGK0lOyNUhU0Vby3VKcg14eLHV9rL++ymNmyTKhtDTWfY
qBBCz6QIxNCeGDeeonSJxaH6wJMjMx2zdZ5GbPA45OLBofDofbhgsWKakJfBkVaKYDhZH+mTJsEz
UcuKinl2yyqZ2mx6U+2zSqIxEl35LkIk21bGzfIxDdus/UElL2VcjyOeNR1Pmfcwpm9zuMSzvekz
FR8Gns+Jg6yMEDAdLPZQCikXZBBgfBOFBSQL5kYywY6fzIjA7rzIE9YAMCnmuRVxDjGBNtkD1dlS
Pk3f1TZ77ykIX0C5wAgzHxVxI/AX/AjeSdQk23Yj16tOdpvHQLFd9F5d4q/qQci3Pyc//C9IFDC8
jsUP4Si5yQM2cd+sqhdUHfg0FHk0uOUW6ZekrPlYOT3Qp2sk20FkB/D2xqdI+w+8I5jvCGqwZr5x
jZH4ND5YvkeBQYg7D3W/NN1pn1iwBGXdJ28D+rGl2B7e5IUQ7lgzAmsuSzcbVlLePspVA1CeYw2Z
bDoSVlPxlSp7yuwHJuuYrjECcQmDufWLuZcnw9TIdk53W67Njn0Flgwy3WuFVD/x5ubSKIdoXMav
SrhCTWooUZ5Wg7YM4SMu+8E2tBXmiSXPZi9zc9lNmtWsBStvBubprtfPEmuV1d46arSiQp3pkvJ3
zp606Iq1DklX0dY9Pr7uIlY7gw5NsArEZIiacy9QSZRyfqFkQMU38dBSGnnQ+kJG/sncn9OBDQKQ
/z+FIbYWLS4c15a1cSxITveBI4PgHl0BMgAWA9m2hFfL/Z8/B1JWfSSrw74KaSCTrsHTKA7i1ewe
M8hzcCJX2PBEyHCe296ptqe/Tcb+OwdSpqiQgBUZX5B3U+R/G7EjLvHLQOqf//w/tAO63XVd1CVS
G0Qt5pb2/zeQmikhKAAIC7JCLwv6wN/nUZAcpRnPb6oi409ZJe36F+kAmoclgYY0YECSH/lPpAMU
h9+Vg1/f+e8DqbztzKYSmnzbDTsVr3dZ4fEZFgZ9h5H2Bf9b8U6psZOVeyieBOuliV/yZA0UO5Q2
07jTFWY8GzPdJoSvupKuOYk0x8bjwFv84PmgZeTNEa4Ek2POj0L6SrOHDDfDwGciqT8GE1YVCyft
tHOVdwAVODRuenXsmMsIP3yw2VB5CQas6Apj2XzhQTe+za5lGH2yM+r7TDukuuxIQ/Ii0zurYckK
2azNJAEOwhGnniG7T/MIZtbPAjbJNbvrPIxftDLBF4LHkeIY2rdDBhYszQ1sHquP9/mUs9Rzsrea
Gjs2hulsmwdnzZffo5wDhWDiPgEkIJDZAtT7mRHxm7J73O/j+JsC4fknq/bzj1o3LwFr2fyL1RVg
ZWrtMIcA9cs4OmkEueKfSbeL2MVn7Hysn0woiYLFg9tjM50peOgF5Ut+kb3iu6L6WNCiz55RggyX
ElshjqZxkyOwYy/Qbb8+w1kIWEKfEmUmbEHY4Ai0CYuHUaIKE3SjLct3vfykt3sZdMGqy0+9/KY3
Vx+9OutLJ/NY0xSVMUjBvttYpuRypFq4oE9bpcIUwkDEDewILHv5wLCvadcMF4rC2orUonhPE4AV
Dzoz964ZT+Z8EAAC04aFXCSXhR1FoQsDTqYBXIacuVIxGeI1zjDQqJJT/1/uzqPJcSuNsr8ICniz
JQES9GQyyTQbRFp47/Hr56C6FSqVejShWWqhaEmtrGQmwfc+c++5cz0c0Rt9kbPWudISJWNzNznm
X6Uv7iwXw5EzMaKGg5JctNgZsEyKH8obwJJWnWehN/1aUDAqkLr4FS+sN7b/X0ix8UzO81OANzYO
hx5JALpY6jXs0d9AoH2glxK/kyaYz903g4EJATm0cSY/dK6T/MAfChbNAt2pFB8W+ACrt32gvVQU
mAc9J1HXmD4wL56bnTDsYW3Dalyb5BAmX+zJ/PBo1qcQjZVBeBGg/JCkF1jNRQJjLZoWqrgSOlu4
p/nND31bvGool2ReAXXagteQboTtXJsRGetNkMEuKq29Tj1n8AiWV51cVYsd8OwJZNNniNzYu5IY
gZhuQ0bIFKMqxJD6PKWIazssqmWPkYgwyaXU+xPQ/xdYWaKIMduRdwTKv0+KE9yii5BpXxGxYDiR
yo+c6DZPidoFSLWEeG7BE7ZhOtLvEPRhGzQH8TrGQ5MClaGwpC98UJB/ztvQZi3K5VlGMGa2ykG0
ZFsVko0ueEifMcYElMYZyXZimmJCms2e4twEQHIEQPNRQ5P5ApRD6h1ZNtjN1WCPtga3JZXB1doa
UbaNO/1DhAaL5aAjgCz2vb2JYhppEG6hjOjwWc30LxZdzMZlUA9ccBLxLjPM4W9EFxLz5L/ccb9+
/R93nIWTUQNIL/4qujDhy3NRwQqeL7+f7riZ6MA6Q8ZGjvuSqTpKgj/G4zOsi8tPVfgj/6nV0Zg1
CX9SEf3yk3Ob/mw49GQrEyQfOBsgXQRVCF51FMN6Jj6bEtOz0Kt2iRL0yzzBlMbhmGtfGCakxZyA
OR7FcnQVTuc5cy7HZJunSO6Yfbnm9DZhwuUIr4TLiDFXGs4icJ57echOhFTtIAKLVPoxdl4/8H/k
dNbo5EbsvoVIfjPuX/3WGsvI4KqT6Oox0KnZhzRfQ+gEsKpslNlHPASv5QxWp5uv61OlHhBDy+Kq
BSoUaNZb4BvHNr8Qv6i70jg+leIXdvFhTms9AAm3w1dCu7hucYjgbCxtjxEzjeBBQ5vXnaeOhXC8
a7ERwbmbWcazYNX8qsmhiJUHnw0tHnwMMRkbUnF4oJCM48jxYewT1a6yxBy/EQM06lqrlnB6jRtw
XGwpeM4iWOK3wFsG4tugX0Qz3+sJ0rjBI8wzXBJaJYnvHaYqhVOR5oUzCMl4yq2YceqxCbQ69oan
6SDiWao5wZLa2sSsocmjosGXdjLviGTUbgsWuIObFRBQmpmQeScTDdgEdRNOU2AtipKmzZM3A3ZO
X58Wub5NDRNtFrqRHqoZ4sigeEmqfttO7T4HYAomyG5ApkHadvR6LR10Vz40XnXTPcJOdIoaTam1
/1hj/50FMwou+CyUrZqCkGsmM/zNYSJryq+HyV+//vfDxPqNYhkWPZ9+GAscAn8UzPxflgYIAgwM
Z438R8HMYcJCjWPtd47Fnw4TjRyrOa15JkloHGv/ZNfG9/jzWcILn4Vbkk4NxCX1y6atapo8mZSk
R+eCQHepXQmkAQpbxc+WdzbOQKe7AybgntZMWUyvP/3azv85sn7WQyr6fFT96SiD/yHPpBhJVNCR
/SqI7FI1w82td9se02BlVSdVtg6Rz/TKN8O9LudfSQV8M3H7N11w2Ip4JnpJ7I9gnpFM2r2+xMyq
eQRAQ0lgPmGbX5V0ZsWDNnwiV2hyLJOJMIxrWAps0JYo2GM+/uMO+2xQuwBDcYDi+FQpJ+dlyMo0
lvKIp5J9veOVK0NcpemcGjRRJFDSEZuXo2agAaYV54N2QyLtjxsrV1b9eE6GExnEGfnR2T5RiaCn
iAzPuGFJAu4Ibp6OHkMQTC8VxjoOYgIPpiz5HCb4YfDGICsw3RoN590oyp2KvD+l8o/5woAxQhac
ExDpmQ18vaK7D9blA9sZTOBBzrixRv26H/nvRpwkMsedRBXN6VO/oMUBMmGEV28HRhRPmvEsI3yg
HWiYdaOgmO05HEidwZlZsljSz9G1Oc2C/xw2uBGFbvHCvKswIb+6g7bKA7sQHOpFubpomYOdD/ie
RYrUJeFsPo+74RAgcc8B5azG5OLhlVpZW1+2yzNGIzya5T5hR1pzhM1lq9esA6ysMNMXKJ7evI9u
2T0lT+3LeMruA/54WKeAStnv3euNdMshWt/mITgYelc8T3QsRzl9gQ5tOOQqmYz0R9sMztiDkZqx
XDDIYqlXxT24U9bigq9XE9u8R/0qvYaGwyAfh6QQuT5zM3aJC9klRrRxakRHjGDm7YTXLCHxUeZG
b6K/ZuDmEUbpVCDbl3BZsifzihyDTZUDh2QV2HhWsJSj0GYBpssz8DnboQjKuZ9RVy9H/SFknLRK
3BxGEPgLRk04BNOIUY4tvDJDjZg+L7jOrzkkPswPSAQReu2VNfNmL36tRHdAk/RcuXifxeIVzRu+
KzZIwVP7PNLT6M9xYOcfprjj/Q9oEM3QHZJ9FNy85DRlWI1c0okZE1kqe5wWS15OGyB5qHcqbvie
iyjiY0BzM23NZicKy5KNDBTdOLXQd+s3mdW6vGy5YeMFK2paXnkgLnjZffZvcF8Qnhn92zTjzBKE
XzLrNv8d/IJYv6HRF1mQpGuNoWz6JWUnQwoQ1Sv0josZYE1rptbriOe+w9SZjNsJL6oS4z9hxVdu
fpxA/9o7iqoUBQaYVk5rjvK/u6N0/dehDkf9L1//xx1lAguRuAF/vaMsRjeiCquMECbtL4IQRDyk
x3G9/ff6+qPgVQlmEqmFVUlBTvLPUph43T9fEiI8EkMEnqpoBCv+9ZIYe29Kp9LqtygJtahrgHWe
ey3cl2jOiFpELEsSWrpqHs3qC9oQhSnYUfaoKRAfvVZssgADLycViJmxxV+pE13xQbhEfK2yHZD0
FvJlYH6rGP9GJIChx0cOX1AMAj4Q2VF9JpTRP70b/+Pq+xXZ9t8fyqJnAFdFUzD/0D8BS/RKrQJj
UvttGlsw0hSZ6KJlN8cATJcpOhT12YtgPa9DgrY5Ltp0b+r38sRO4D9l2v9V8U9cyp9/vyoiIx4M
CeqvAgPK+jUZEicH4X9F12/rCExhWvsw0Zf1AOcDuYgBXIfQyHdtiDeIIkikK73sE7sm+d+G3ROO
104vIzkOxDCkinVQWaxEjlKvDWzdxGQ8dy/JOlyl7ULNShuLRX61NvVOe1TpMJK0dgMGwyrQc8FA
dCtu6TgM3/yaMyeCMeSY5jsmO5mdkjpG9cpspCNnpVCDQTUJJkJx3uGHRsrKqChm12Jm2yi/TMFe
vXWM9bTimTiAFmdMPmqrmBsxnq92sNOGt8/Y9Flyu0xkllcMYGoeiIbOxhO0kHVEvIrlEn4Aps90
Gs86URbxEEClAmRVM+AW1fKu0M6gXwyIqeMd9Og3uhT7ELKTmqO3ERnHlJT0WF5RDaTKaryVW/0L
c2LKSx7YNmG2WOQaW0u2W8zlYlZNJwAPbe3g8iFwnB0DcR9YhnsUyukp1G+dcUzGjS7aJUF6ZHe9
dYDC2e2RXc4WlFsaZbrntBg7r760n1O/zqGwnpnxQLg1EgsMxDsZ/iOWiSUsfxEeej4g12WX0Wak
O8sTeh8ylhPCzTyZ4Vx7wQUaopM5yNf5gxSu1wjEnVLchhc2s8QgigpLSXWZLllJY8+7mRrKCrPH
M8RlqW5Lp+PHM1FtVc9zrIVp4uShQtGGyQ6oN1DTzxY8YUDdECK5FUGKTnX3LOSmPUOzCE6VpBpY
rew/WkB8UciGa6kf0MbcCp/tQbOcmCO1zqFbyfzAM519zrmZqeTREO8H/i4+5PxJ4K4aoGNMd2Yg
8oI9O0nI6txyufqNXcNxIMVDOSUbb91Vp/QYbdKoX5npGaTpRNKh9ZnqN423WaJB6xgFdTy64ms+
Q+TF4CkWWE0RspNprYJaexGrVAgGW/Z+5vPrM9WVN0AYcuIuv8s5XmcYYHEsEye81q6wGskykBD9
8yE+ZumuqPbTrYeL/Dq/X4wRrxITJ3Nh7LWzf2KshaLH3yMnbWHrAPxo7Jjv37bKJuiok1dMuZQ+
2eGC9qxLhQkNf5o5LLSNZbO1t3ZG8Z4x7XY01fFFV6IWFs7T+DSKp4o0rGbTVU7D48zlXLLbDLpr
gQ4O5MJUHwThZIqnNLsO+9KH8hCrLzmXN7M/nMMp+1WBCTNAVbtLoQ/nEvXpmpF3Kz6GqKFmnfBo
HgJueXPaIfmH0625o39jF1gzFMbDFh2YbIbsD0Fl8DlNGGv3FyWMHnQ21eMlNEIQLTbKed+4NLyL
ABn2wR7520sarsyH6azJS51D699bMEDzY0ejw2XXyST+f03IZPKV/zwh+x9f/0fBgHgXxKIkQotn
6MXw7Q8amD5/u/+Ozn5eAynmb2hORdxK3DR4lzRa4d8rBpNWWGf8QJv8n5nbP+lqrXnY9nPJgGCW
rC2abYZ4P/jzc9v70+0qhUXZtYbKWYtC3VoVCouLxvvIZsGcjxyscnqeQmy4wM7xZ2AulQRkLMyZ
h5Bz8n1SjUuYE11fIEAaJydO3MRw8Q+oiIhay663+gX7zBsLk2BCgN6tDDe9VE8QKppqjwd7Z+yK
ksE8or7mJkB46aAJWnuFQ8moKItHdTfxCgwrPM81OM1+jOpxE0TeLSbSw1PAYBhvCVxIfz5CZLdG
xaql4lZh611EsEcAVLEuGGEv+vPKaQ4d0ZkPAWvkUELM6hUW63FEqT+oLl+jWD3KOQEnrQs/GJUT
/hoRO2uPGyn1sGRjF5ox8bLur5P8UMaZj4bqOR8OgHtYzWIg4j3lXoIIZs9s55Qw9gnJTnrJcBJZ
+kGHLVAlL1zjHrrUBPhS/tXgKPH9q3AUfVfN6n3e0LRxHHzl60q+Rca27A/JikAkf5kI5NxnrOKx
Utk1Tb9QrtVS2csjNFfwNWmZPPqGjo5tk03ZBt2QEn/Pf0e8mTsorLikF8y/85fEOHGXwOzAC42A
tVCIFnRSl6pbRVdid9H4Ive9MQloQIVwmUdKvapRMZqJTXSvUMEj488KbRKA0N2AJMzOpbajHhiN
oxrCrmGb4Ut23V01gj1oZRBojI4u2TTIFtVlveLWhgNZDzjgU5xOFCuxfgxLAtPkVTTNqB0SLgaT
a3E7duT2POspD1VswoEycUfP/nThUUX20KDpLwYgZPfuK8XgoyBBabtyM0AIApMpf3XSY64+mPlj
4106c1vQdse0ikhDJG3hc+GXb+Y7j2XCw22xwBgPXr4u8aiMx2wVnDq8xpRmWFQ6g3zLiHCxX/5F
Hlluk3DqApBCWF2r8hLuYoCUjR6w3KqJhvzgMBXlUsg2ElxNPedqWcmo3yrs5imWXUSNDoKI9IYV
vVEcARWtiPCf62U7fkm79BAGn8ig1X7Bp9WnjhJfgAdU6aEGPDosscopYOJia5yd9ZlOaZHLmxxQ
6Uh9UMICGmbOLk16qJluVbYraHggyUc7IivOZIlU4YHrdh62ElMxIHFtVclWuPYmV4owbO1V5Uuo
VhrXJY3GpkhtkyWl1CistrYae579jDerCJ3e5MykUzebmb78Mkpc17L3oVCFDvzl65hFWEtJwDv4
qHhIL3Vzm+bRUz2/sFF9AllGPOrYuVYFEIP+dnzNmSCYIXi/V+/s7WsYp9qcKnfJrHPcL8EHCgmB
MzGMzHXR3/k1FvBKL/oQ4aAJJhfTG3uqnUzRUDLJUtmOZdnAb6NwwpSEHmvYxh96rgA0ZtzECmr6
RGXFfguWxjrloWBReMydYtRuOf+kSN5RR9qaFUnKqpcpgJK6qjQejQzMeBlj6UTSrJ/Fs8/PPudy
ChJsCaIYAFXV8S5OjGUJrEZkilEWARx5szsWzOv03G+W7UBhp4AENdNkHQQnldejsLprgMyjkS3n
PIzKuvuYbkIf0Ns8QcqqPQqYnnwI3tRZNBSw+fChQiEZMb9SMUTtSRDgdJGP2XrcIV0MIIH5C41B
G3S/sb0pLNLkVPq2WD77hNDMziW9eA4wEhCsQ8IgNWS9kMRN2D3D7pEM2w9scD5ecRoCAiOiQ/nC
sTcx7iiONcTawDH0XYjszol2+SmLyZhdJq81dWhYvgdYFGvdjrEXkVaTQ61KUTExg4FHj0MshjAr
sNVXgtege9Iqi08ED/1wIh3oQOD355y8MyInKFh80qxWbM1Zgq2z+i0Lnub8HFwdxw6Q26Chi69Q
AQ2j64Ng0Ti/5uPHrJ1+Os4P8QnFcQswCaPAWT0HK2lCYfcRrYAc5J1DGxVMh7h20vE4SBexdvCj
aqHdyLBluRkkAeEsLlXrgUqKPFnJPCDWQm00w7rQKtETMNsScR2gkifS7jiQsr4S7TjgbF93oPAR
GGlOIzhwPxCOdo4kHlT1MxfPJWnIWyKMgwwqrHlmzJZM6+HAOrg5SuQO1Jsi3ngPHgHcDCSxPFK9
xruc7C06SVTWBnRERtMay9e0ehANsEjuQFhnYCeBDVoRmh8pt2zgkxTsiy2/mXeaz0D6jI0VqLcY
8oXBsWcp98qjn8OZRw8j06ooUAGhLxWnaVpysSsIisZFNS0nywEFrpjL4a28ejiT4TcD5LsGxKuZ
awSo4GxxkKizFnQz3Qs+SCpqP2egG8DXcOoBLzWLFDQNcVDeQQUdrIxOAZK8t4P4qlNpIM+szBmP
ETF0fEwwR1xSvuQD+SwYKVZEZbJEzjdv+e3oyY9tBcE5kMjywGSWOz/uHiUPbTwrcCBUMCHYwi+0
947vfFLKz8S0Z71b7Wr5Un6f3thto0UDuxFrTjU/8UQGu+lzjXjFRgpymp4yhoAwxt6kJZfdwnjL
0ak8WWdajYHGplu8wBFbwATAFgw2qv5IGQob9nBXllJsG180IhDB6g+M1OGFMwMCV4jyHKXg1dcc
/aP74u0G8sNBYa29j+HNzJ2OTzIGDqwLuhuqh8z/zlrbREnyYeHsIEvtm5PBLmycPocIT29TPVsm
H5NDJt+LaN9ABTlEw5N5EcJbHDAHhk+AGqSXLwUI/ERwqBccTZ6Jyjll04MsnAvOBlCdwllWmS+L
5r4MpFWOrNYo/GUqPNEdFb62DITpJHt3hmTLFh+wRs88iV+QL9K3oJ42g2x+lUnByt//9GB35D06
lWyp6dpGVdz2XeC0nv99jxWVZaNtrUVAph70wcThwDS1uxFeSLbcCsytsuIKrqPisU7BtfUdKhvW
EtjfU4ZSUjY7XdCu5Dg9cEdVyjNImIpDtOdjOXekIid1wcrAYJfQ1G8BnaPAyZfmIAy/60SrHVks
7iAC8EgXMY/LbLisobTKxS31MIRjPXQQKCSwYPLoOROsfcHesKylvUrbPfREBUmXnktkZBaXoBGM
KYoH1MQqTqNQeb2nAxhTP+WIIcSnJVSk5Gyaxy6cKu38dfByqB0S26OVY6Hj6totvgrUrcaejADP
mpw6iF49X2TuzxJEYqZdSNeWIFdKGtcPXlTofMGDoLtTrO6wnxbIbmvz0GaPFPoJxUkQrT1HQMJa
LAXJhW5SbcOTfkRcvEtQN8OhDPFB6NiYjZWUSvd/b5c4T//YP6oY+GSTBK+/11HI+kwE+ZNW8K9f
/0eXyMSWXDAVzcQPp+HPXSKcXdEgCEC3mGbPMsI/4BWaqoGiV/l0sO7TWUn+3iVavxGxgV2QvpMd
LL3iP+kSyUz7pUucf3R+djQbNIysW39dfspWQZAVpsGWCUdowkgid31cRtzgs34hDTLytJZQlFTH
UpelLF7mkk215u5nG4tr9hzFszhPuNiqmTj3cms39MTWsymzdhP4fkZAMzNoVuDJR+0snHPk7u/S
i469h8ePsenwoa9J/ppW5X14Zk5mEVOED7YPCbBhSpkiP6/Y6pcDDYJWUkAzI820fmc248pixKIE
VKoomSYmWqVx5WLCMzciohYWPikyGboGRqqKHj4K3BN9oD/IcDLVL4+CqOJVMt6tJsJllJqKR7Jm
dNtWVoPHiA2kLaX7gE9LxRinCdotZY02C0nyIbyO03DzsSCISoJCTnzu6GYt4ySn+lpFwbZlFjXP
g3Bak3/ZL6SX/D1/H6Ol/sCZQMZgh06tu/rdVUrWcbQ1If6L6g6LN6Y7C6Ypi65iifUu28/mLbvm
KoHLBUyI+J1y1eILyxBLCxRKMRZPNpRspxJE1+JenRb8gfNiIHtu5yjEggkz+Yz8d6G4DiX/1edu
EsWtPL1QrxnGqWZfMDj8YIT+tPCBZlXl1ugN/Jv6rWE02sAfne2TtfnEjZIMR0w6aDyb3NyPx5xW
OGHYK6LXTGL0IVmLJOVH46kJQAJb3HJEgRLEMpJXKulsyQrlKKKqN73NxNNTjSHxT4W8EMhqlloA
ZWLNXNJoJOhYCB2peTsehdzHBDa2PqXtE+3JKKcH8LEoq9HMqJ1eclWzcjR5Tc3IgJHUxishZWwz
oPh45m0EGG+TBtqi45bMikjvfcFjPGUfHuUokBEQqdJSCK/6DAxGRdOfZWSZxJZO3j6kRsKhncbi
cBmZJgM5OOXUZkFyQWvCrR6fY7MCQZiPE/ty4yRIERL6eUovdTVugHhlzC+q1oV2NTIsxwaukkOr
8nOZRbGMGMxnDOgbPhUBU5biuWV4j+0j2If5ZZyH+s3ND84Y221DJ6WA8Jj0s+p0gkZ5Z/l9qnFZ
r3RsrsJOCABrz7uDlHpEZ5lAcWZwpPEgL6sDV8jKc6y9FtZrMTr4T9omOSQXk1+CussOwr7LMSYg
iioQ2+o8WDX8jJ7ujocajTz8y4eAlI6ep8ZASvz27705EI9hEmf1R/QREpZZvPF3C0lL/+Xm+B9f
//vNYf6m6aLGXuy/40Xme7/PF83fIP2zMlMlXfyvef33m8P4TVF0RDEIAn+I8H6aLxq/SaS7YE0n
39JQdRzl/0A1w4bzl5vjx0ufVX5kO5m8jl9vDkHoen+whI1VX3S4NR5p3ZDPdG6M4NGLvE3efA2C
sRkJMw413dWxzJbDqVlJzUEuqPcvUTAnN/frptvNR7fCrqSVXGvOQwGtjThbqUElf5S6HXbInr1a
WQyaB3ieEHEMEDHMGglh8gSYpKI51dk4lVV48MwByQkjkK5ifZia2dXEElHJwYs1a061yOHz0lDw
tKxPSGSKNsYUbj38JAIw0ZLzIqhO/V37SLNdjyQC6wxBUaDTtBYriK0bz5W1psMqJ5eQvWLYzQJ7
up580RP2BqL2yYPb/1y8aDj3ZPGkHwhV5p4s42/kiFrlCArJLJuwlenl6VUo0SrjJhIEEJNFB7LC
mCMMKVfxHsPP5RYDcF2bxzRBsUiNJwSO5rcCYGBzLSQ1DbYaPQkSmNw6SPDIpv1Xw/g/FDfWIG20
LtoprfritfVe7V6YgK/V1gfDVD/E87lFAOdK6+9SQURgrQgOnoGGjt9L3lWrmWE8hpMLJsm6TCB1
A8At32fSArrOW01oZRMSQu9lcNLOUtE4rZcdEgzAfVSjEC/rfvUw8E28AfSMoE77UOtOjC00a/zU
E2B/uvdVslsL0/a7Zevkc/kN+Hl77jS2Sf10Hb2bHr7RuQnfBTC/OYO5Q70PjAQGABjtfLbC+ArM
IbU4h0TkffOvWlaSAlrz/jEhy5rWu8P3HScXnG5mtqnHvQYgkmObBKvoVHj3qj3VPSOy4VL1h6nf
GPlDO3wJkBXFB1M/mMY2C67l+KVoyKvQp2S5s4zbXQ5Xb2QynNFIqpN5VEunmVxD2tb1cxY/teZG
NDd57SryRWgeWBB5GbZAbaP5GCld2H5VufJbFKCMtc2dEVxkHAhEs+KostuyI6YzwFR8GliOI7Yq
lpnThS5Hdlu4k7+xypsEEzut1pVJyPYW2q9KMEHhWgUeA/zQMzJI+J7eyoG0DVNbmh6sUP438Z/l
5rkEnaPlO3m85vVFFU4NJlsGmnt6KpopxJJlvxJkHh2A7Ggrt5m8U9lZS0QO7StplxGUDpx4GhHb
bHx9a+Q3rXscBkiaOGq3bcaD5xoY0kxnNC8Dz8ugEq4hI/4/8ntn6PWtS06Uw4lhPMBrcqNoTV8Y
Z5sqorvaMOaoc2DgJCzag7lv4YmBdkHRG64KNFZjyyI9xDKIR2AegYhfhoBZl1BDNhmi7mriVpJZ
h+tu/YKizB4BWJ+8K65k47vLdfiibBiuyrgRwEOWgM76RR8dx0bdyeRpGHvzc6rIVLjH3WY0S74c
1duIkSH2AQHGzBuZsBqLUt/HyyKXy+WAMK4cgcbj1IPHepfTG/NNW9+3Q74iJl4uq2Mzr/rYXUxx
wAnm+H555R2eXCuhnozymDDUldgOgDu8ryZw+a/5lHNGGl98FkI+qmyCmSgwDAmJZ1uk7VpJyTJY
oZojaRN7iVbpiO0fIBwfQxBsNPGRQ8Q2O2fKLj1iisl2kYN5WM20CnE9qSBMbRbOJifbW/XNBGQc
6QW1C8TxhjDxwNYIXqlsOBa5720JkZoI0hDzHmRt9o7bRAhtId9I5ZzPkC1V4g/8/TzY94LtlF4E
7OniQ9Idy3g99ptuuIeXSjsFRjXDPCA/ukpJwQkHim6VPbWWX0t8MzzprxUZ8vESs73ATndYiOym
c3fqXS93PRz9sAr4HAEdTz9U2REXNSIsWXwQm11DNcXG9Ku6eJq69IAue/q90UKXQVZ2Nx49CGbQ
z0fOmmUoLSXASaCBM7fr3ByFJyV7s9AjnjSSK2y+c8OQSFh2NxQhw2vbOp6F24F0gpLC0NtlKmnE
Jo539DVrCy+v3YrLH3MF3mf+thrA6DUIJx8M7oDgQMG+aOLJaXAv6ZUJz4tTF8Ia5lXArqkzsP4A
nd6ugRTZtBZBtQSabjHp4tzTqPwpE3ksuU6WAuDSxi6ffNY/I99Z3pnhYwYjVSTKAm2b02JRZNs/
zBAROFpEAnXzaQm4AUEmv4HFTGWmnA6Xc4YD2I+WPfgiRMPAZDODNqGk55KxQ2oqNi4NL42XafTo
ccNjA+HAx/r8pnrKymDm2QJb8rcRn+JK3XogqGc2hm9tuwa2sswFR70YD3jf4UGoRzbzNedTnMUQ
CHYX+Hyudi6BUiGLNHxEFjSQGfrFsd7E+VaDiZhKJF9w6hsYe7NlEpFdEDY7H7tQmDOJDtehFpI4
zwNwjOfLs5pceZ5BYYTPVbSHGgo8oPcD00OwGeQeCjjwxZXZq+BWIMFXGwHuKBrmRaUeCYPbSBIi
UhWccqbAj7hpPSlc/SGq/Ac5vkjMGf1Pqiy7ntAbBJXbRXZuXPL+M6x3DL2CEf4UWp7xY5TfaujY
wkO/08V3z3xM2YtFt3h21OQrOy62n3q+RXrBudbuLI5TE27ILonWpQx9lcyenQ90AhFhx2+85ddQ
I4q9Evg6MbtEY1AJi6pzEpDMkiOqr0X36LdflefKwUljD+PljLpAfcEgx0gvfkvlJuJBkMiwYM7a
c90aNwvhKCNtaSudJmbcKiSVa5CvWrQ6PCVMFMEGQC3ehPHBKC3m2KCNDXDQ67jaacUr+PVF1DIp
taDW8MvR92b/EUu3qXxth30YkF688ukvZlMYuJR+2MvtiluxOeXWY49cFFxQO3wU1r871N7EGqqp
AEtxrP4I7/q7RoLx0F9GUL9+/e+NBOmsMjMjhAXU/D/ECL/3EcySDFnCH6vLqOl/SBh+7yMgXcmE
3qGKI7t+Dmz8eQJloKcQ/z91Cn/pI+YJFEMVdtE6MzDxV/zomOAYwlDWEfgM4CaBIJVPZIYxLtBR
2c1qoJzNUQTTA+5eVzvBZpiFcQw0YgZDfkW2H7xONKOHuE0hg5B6NUL2RugFMrBos5tKKAy924ZC
NWWKn9M21DChokC8R4QJDtnZZ92dNoiWa9VRh3nH6XPq5rCN/IqddC0tku8GsgxnF4DQ2RaeY4zh
yKOp7lCOr7wpX5xEFiQp4xsno0nRFZbIaAoMeUbRYQMNKNVwcvofJA4QiFQJbjs+FKBemcIMzdqD
eMQnjZGtepCNVV8RKuGEZBO1rGKQSK3b6pobjzqpjxIaecLclyAOJ2GtGafS4ud8MWVXb84BsOxu
VUMhKe3eXEI4pFMxWDsaC59IQsgIgUulYcbnVgTDteyYM4EML9cF31p2GbjPkbXjivkfJoNOWFqF
ozNmT7iIWQ+huEe/ze+gJm3huRfg6h9Y5dkNd0CJgXQXccHEkuKIs9Ff3qhRCnR7b63aNf0FJwY/
2kEH4/SGeUCsFtKHeZvOFmyZe/2W6EzY4ZkV6yx5mwrW/h1MvwgUUj5D/jprZxI4BXSEmWS7Gedo
UK0/4nzooFv30QEpOTcm5MAgWIEdM1BSSuRf1p9EdGCHnkinjO0BcwcFT5yddEiO/OjaHN2OM9Xg
ndaWWgrnZWltK1pQlB8gVp/ZPiXJFa8omoT0LOir8hHuaFi59fNsoV2Kz8jjyZ+jEqufgfxDwnyL
9+IJmckcwFU7o+EKB6LvqoXI7oCtorlC+sUCvN7hIJhFJIRpLLP3dlgH3Ypsn+lB023laJ6nejns
dDYMzLpePNc61O0yuPdnqd9bb3Gz7uMV+noo9Fq2I/hk2hZ3bjzpu7hbr6E6c0LSDZu56NhtfWg6
F2ynYJsi8eAVBxJEAoHwDOPosz+ft38zX1wjiIdGklnP2DGOmmw+NYZ5GCjYNXbGBdTLcZ99o44v
cV0VBN7zfvXLiD8pGfr7IvuWa9aMDL6c3t9W7rCVP6RvVk5ZZtf7YTue9E2wylhhmo7SyHaS7oY1
uty1eGDIWEb1e6iQ32dRVl4VAwUpTFr0ImoBOgrwtryJAonswGkrWclRSbyN+Bm1n1mG/+MuBAem
ee0er0MzL3sWzdZnM7OO9xRGjhTZfCeY9GVt806yRJRey71J7kzMLn6RgYGkXrk391Z7sNbYMS7y
jzIwPLEh8p6kg7WVtghSjVf6ThwU7wLZpJCbrIO4MrZhs2n32no8CWuQR7Q6LLTJYSaog0pjwbWt
7sQdq0oMy2x1scCBcN0EB+nMqFnYR/vchdhJ3YmLBUHSuJQZ0sWnDPGHG6wFN/3mwyKvmWb7PI17
tKLtluwP5sra0jqH+IePmk1Y1jK9skrP34cXy/W/gd6vkSu80zuWpxj7P3BU/tgzcXtb45zjl2CQ
eu531dL67h+JaVoF23lN69nZl4I8NVpXMa/8oRCoOqyN/t7ofKORhnNdRy41BS6hHCCqCM1+UF9D
CoSh8+dIF+FJgQC/MCgtlSMBtLX5CsqQiSGH7xAcBOAplf9YQR1k0IzIBBGCTiAGzsgQ6AzHsTye
pXCj6sHGQuGZet+F7HSn0XKExonjNfgALeeg3eX6O/nYYLxUgt9RG8cuUNlScfrwQZO2Suaq0dH3
r0rJB88tcU9NdFzy1ge5Su+zCdR1fhsaYg3x3DsidFZQvqzeNvW1OAT6clDtZFhbnwHtiLkYd6qb
nuNH0CjCRYCudGy+xmI7ybvkNbtMt/FqfIsfiIiOKou/yJaO8jOIXr84kbPA9KY+i7voppArwNj3
yUcGxKL9ZTgg2TjUbo3i4xjQXt2ZFzwGyN5OmeBiOuG2kA/dMdka7I9P1SFd8fPhF/8/3J3HchtZ
2m3f5Y5v/pHeDO4E3hGGJGgwySAAMr33+fT/OuqulindrqhpRVR3qSSRgoDMk5/Ze20yqvKl+2gd
W5r7ufaOw1vMGNbSzKAHJnoEmIo79V7Rf7/U8YKGnymU/Ggc8/JCOfranqRlRyrTwlzlDwlq9mca
cJY+8kp7yZ4j6Czv3b04hBv4rQp0KgQ/9Sxs51xh8rbc8KszPDwilIln4wdTAxo/HTnua83Jiroc
mxnvrDeXVgxX6PO5TAPp3YSUC3bWO2nadLwFX8q9eJWvJpcd/cUh/jSUxXBNN0PAwmNi8VaCxJsQ
Xn6OgkVQPTECSJ6YfRNjCvLFpLc1c7iGyMjFKsjSr2P8bp5RKPt4dLndui8gL+4XvU724l6KcmKe
CnUDs9ZHyQHgEEm1Zq95s6bN1jxFL0zfYmUWpEzipsnVoMkCI/daBQssOjrXyYoPmMOF+B1pVjs7
FAFMxRTm/xMf995HtpJXdrMltOMdflix5eZd+yvzDdnxJ2SyI9U/b/Csf6AbFX48RIrweMJtQt7d
ob5Zt0BFRTiBXU1FYBCcd+8lHq1cgvV7Gk/pUVhSbBFv2leCS/UYy+8kuJrpTDlo7IuGaacs+1u2
QvPEG01boB3zM1SOPR61SptnR4fxgfLQfnSY31BlBEdEF/0LXK4TgMVEnuRc8cqCZsIpqQL0fm+X
FbqLDzYBMeIP1tyOCMo4qo8FQWwNDajxXCAyYuXUUeBXQK6CF35EOJCE4UvEa/Bs0NBmic8pFbqu
93/uvoBi12amb8gsfIV3/y82zYbyZwPTr1//vczXse0a/9kL/7AvoM6nuEeSDHD4T3U+cBy236yg
CUL+lqDwfdPM6trGnWMYlqlQo/+dfcG3Mv5Xm+uPf3MWEz/KkSuXangs9GajsPid6vNDsuoZSmF8
Yd4eT8HL2PXCWeALl6mWnbkgmzG0M6oP0IW5TFAio6FIeZLso7tlCRmh1MvUVU12jzx/4Xr9Z19U
DknSBp2Uqar6X11UJkqDX+QLfMw/ff33iwo8NfoAPHEiKQO1wX+WUGRha0AgLF3Y8XBw0ZB+bx7R
scMsVnRZs2XhfftRvgAXif0UVjuhevhbF9Xv1AvINUxDVW06WezTP19U+VD3rVmm7aZ0Udi6e0U6
EBtjMYocmK5XrILI3wsfVajDA42P7Z7Sppj7crP+drX8fw1kaC9+x2t2LGAcBsp/YQr8+aVYZW1W
o97XG7pO5Rof0KSBZSdYLdvV7gzbMzGh8U4lX3cCHAGL0s19qF4Q747jwoB48tJdtFWtgxUV0OE1
yri7t8rXySO0VX9Z7yTGkHOeFam0Ud2j3c+bEmLohMazRZrIiuWkPcM4Y4ddvynQ7jbOExphSDBP
BcSaC4R2fitPQYymz8ot3NXv5HQ9s8RXTwg68CMxJSMlbM8KOViJoh/H7Ati6nu9DuSpfwOJqFOS
bPtyBqp2eVLuA8e9toqu4KRBwnPANyfpqvPtvT1FKslrrODuEDDPjT8Vs9tpt4VWtmKDE84HBGGk
LsH8we1HJbbnuz6znF5woxNN1MDtAdszB8EapHP1Sy+miAwu48p/sjBSX5jBb6NxUu3tTxst32ew
NRaIB+J1HPD3wbLu8EPkJ9Wn7O8bno/QkzAdpdYTza7b5VvZ411nRJtscRGtBrgQ0lO79tOz/DLG
lzj2VxXIVRp9I6FTWBjeuB6yudRTb2nqtBoeaP2zS4/Hqj3i1O+slWbm0waaZ87CiRltns8wp/O6
MzYCDCNHlkrvTb0IeQeht4ZwM1ByQ+BBBA9Uo5tTQuQVMvulqrJtekyMLR9lB1rE2LTxFCZ0y+Vc
ci1QKFFGlPveenQKiEFrchUznuj22i9OkXIKkMRWBdihapZVOQ3xHa4Bb6c1mNsxfIzTN8V+l9tD
h2I63RsKQaZmBWWpQjegL51Hv1+QxdVtkRt2XGhSwxwYX119ywGkhuZa7LpaNr6oIwgJQJCyYC5j
0cCFK1IQ5S/V3bvKMt+lwdnbk8xH+g1GkKeRNIKt8ohicdD3olibKLMufawKvHDZlo/dnZjE5GHe
K6MdQGrofNYiObnoEifxa/JWGm/DQUlACiJqWWU7vxd8U4Xlk4g3gSQOdruoJy8GYa5ltOhQPQYb
JwcNsG8+7XY1bodPx56kgDHdNUCvHCQLIY67UblbsYyYEBmiqVXvJc8dpVePAIycluwVF32ukyLM
VVx3lmf0wT2T/4gLTfG4Z0LtMWd64mjBx+hf0DK/xO2TgygeJunwrjJ5YpWW+dZDUNX3AVtLiOAo
LO17j8ULR7t+jE6tBFb21Xx3CE9opiqfMOwXKEsuGiaxM4pkmK71XAMwFePzNWi+jV1nvhcUvZIn
b5GVA1slUxIrqcz7FoTWo2pInD7UbDeE9WmGy85DQY+F4Quwp+HyuklZPqRsLowdofKhRlasIfyF
naquTSljQFFySUaKuXL9NarGab2G51D2Vwu9yoCSEW6re7HLaUDPzG6mRfLlG/gigEIZJ6fK5+GN
D+Cxew8hpyp7Ht6nGl13gomTVtBgzdI75SUf+6PTSEtmfYtxfEctKTgAJW55yJePMcu53EjAx6BB
1u/6UXuVpGm/QgEPxqsh66QVGRvrZF42E+m1ffXDJx5jWEfga5rjWfNe4N5o8K44n6aSFJ1SQD0O
FMnYX7bJbKzivePUfK4c1tXJjkkERJ4buNZDhHNa068Nw0OToyNCQjqivg8j411RvXMzFOTyoqRP
Rd6PD5zKwtnoIhTthekXiYJHopGNE2hASxPKxj2tyi/QaQyYKGtiu58SOd0INah/jHA+WckeqKgN
PI6ICglpjfwCjOeG4QXEriSfe4h0FUkZBjo7zSKZAqIHbzbiYY/x0FJia95QaEd4Biq+a06hPRJ8
bTELNZ987lwGa28N4BuOCo5IVF4yMiyN/kmr7zkGyxBZsmR/BYtxumPT3rLJZrWNX7Qr2agDCYPS
ELuo0bghdfUmoqYHWVrkImwU6VdMmF4FeQOX6zQlDVxcymNPPHEB361aoUJcG5m2L1jYgh3G+82S
Dj9XH+Uf+lv7VRAaSlv17L5J8cp33hB1Dc8hT5h7c1A+YaWHe30LlZZDioTFlF39BCfDEz2If9Yf
1b160S8KXIZ1wtkjNnT8kMBE9dFZD5PmEB3z+moLTvIiIl1HWQG1XkZP8Sd3O0+qDO/wJklmpTrp
Ob+3+gvP4AXsxPjZf5aeyltez+781oY/7kSEdQANeGEwnGYqsHC0I3pD23rO+yWvZ2i/xG87R6gW
YbYOs7Q+OFgaZsLvOcE0wXzm3gzb5D3d5FNW5BbWmgmPH3AVxTTdWbs8W9juVgHOW2/DaE73l45v
bbbLGZ2SQ2VO2UUiDifZ7xEQMYtg3E2IT9b9nl+oo6V7NVcRf/fZ+JKwTBQTWg4slndz13+JqBEW
rMDggzK6XhvneM4o4gn9DMMGxhz5ZwsCeWNv62qf+4fEf7HmQbBncmlY6NyXfrGMbWC8CzbgTbZI
tKcgPMYbtWaDNRMDb39ht6emPnR0x1a2CZujn/CxL8mtUJp5f3T38mvEAENIDR/Hjb8VG0fdezHq
O+eCmyO8t9uddVW21t62s5kmvK6cRGdt1wJab8751SMJid2c9+wjiei5SIaFR19rjPb2h//kF8mu
rLJTxQfEK3OdVc/TlTkRGeLJrK8+sN/iCXfVR67nlrrEl58VjOEeKalgeSUNmhaDAbQoNhpXcy30
cfx+tcRS+driQW71bcZUML1Zjf/gh5sWaLCE31ETola+XxBPS85ohVs2ZcNAvk3rsckvgJkkOh6C
W3wqyKrUjyE7uggTuF04z+0p5VhBY8lCLvgivCc2yM/mdiZL9QoxAC9cPxGa1u4UDQXT+LBHbrHR
rXiv6PlEGIcyZHm1Ni4zbfysrCf0nyYovuLFdvaSugP6Pu2YBJfuhyw/lOPe0D7H/qmEezjubWWO
MD0gZ1OaSx5ehKxmZAmFc5inOaUORzHKG7KdYZ1XKfhtlVnMyHYhyVR8JawFqvUQnitsdOh8i+eR
FNSTA8hh2qlnlhNSyNALGjBY6gnadiZ9nPgkRPG4RZw1BtceCf9gvifhm4YGWCXAikkq4Re37mR1
b03ifQhSwvDob8QDW3w28i5ksT/t2ViryiuHa8SVjdIBx5/ZYMwT6ZEqDgxUJ8lkvGasTU0+6mmh
E108YjaICUH2bBRg+J1451xKn+hBijhgrS56y5hUu1W4SHihJY/6VOpWCEhHZK3ODOnkHXGGzJuQ
ML/mc5xAa2aC1K/+yf0o6ZmqLMuqJjvwT2iF/ssuU/5mXf65H/3T1//Rj1r/Y6BQA4BiACD81nP+
scu0/oefYzZCS2nREZqMP/7djoLe1VXdUZBEfltlmt/bUX6JNhU9pJD9ix/9PfQujfZPlms6ZQv3
pO0YOLk1/rCfe8Cqqlo7l8NyE6tITLhMLXeBwy13Lx33r7RtkRDb6U1FTVtBKExSbZ4L6Rq3rGA3
lNaHFVkf6B1LagkrDPelyrM3zCHAc5lCcThppfbaIswtqcdl/1JJyB9icg5++AR+Q2YBH/nnvwn7
X0YJpg3ZRqQZ/TStMQorDfqgzjdSrm0j0K8mhOlkbL8Q8sGo0AV2nE2gkT24PbyPNjypLDylvNyn
zqbo6xVTp4y/EBNU3dkHTbns72MgNHaINVu1WpbcmSSw+TMSAs60Ddqy5mfMecVidaKg5Jby4TMU
B3HLE5cvikns4w5j2VoY+WyAHB8l4zZ0NrbkrXOzOsAlnltxAcd7WoYbA6mzn+5bCsGSWt2KMGfv
UvnZmKvcnw4i6UJx7qWtUzCM5AUleJdxYadI96se+EsrJCYZhjVcljM17O4m/UJuK9BlS+1QmWdX
kx8CSs0eFphCeeziGI1wWo+e+UikGKbQmaPP7Gstjf7ECWC8RKdc1k3c5xkZgjv5CVsoZHOX5THe
Azm4dtaLS4rN3cG1W9QsSbFgreR1QZ7xWJJxyJi5oJ+Eims/5eSbp7sUhdCwJq1pERP+kSzsJ4NW
AbY66yH6E3kd0RDs6qWtrWz9g4F1W+xNdJkTqxy2MmdnU5+RNMXyc7KqkduLjGzX0jfOuYkW8nuE
AO2zRWgKFV15DZytiuZS23QmcBftoRaXJauQKVNdwTTnmXY2rgAEFrBklV2p0i8NiqDsOsq6he0o
OxL6fkXoIKG3Ce9sqybTmnqxbShXhg7RvYorO66GrQ9ro8Dq79sVAwMT+szbEL+7RXvW/cyYas1N
xZuu3mR6oZT2R6ZS54Piip0Lf2inX/lzo8+cLmPEVpGzQ+og1hIMIUiPDVbqjEdnzC3q8xoEjkMa
l8BgKlhJxkdxR8oyYn2XV2G0NsI1WyE8jCKtET7+rsMaosaLgNtB7bOTghyhzPi4q9xfJbqSTX3+
BtQyWlwKsE23jZyJdaLaV1DOMwRv1uEesp/DvqqloM4qrjWDJ0gf+OpUCzEZ5M4Gz68ivCkJS3wQ
CDp7NKNzn9wxRcBmcf9MKlbIOWgS4bqpkgTlpnKK63AxZuwEcu6Voqs2TVzC3mXV4Kk1ykKQPaB9
j9lcCRBKDDQNctHyYORZylCfjYgasu4Ol5w/eXSU2IzL8oQa1UiID1TKKbEoXfNl1NbGCJYJNxZP
/sjcQCGp+s/gFisrnQlQciujGfntVOuqPw+6SfvZuTPtjnfF4vO1zmWxNmXwyYcWe/+76+7IgiQ0
IpkyoII4DUXZAPY0zBJ9XSFrwu0azYyXMFsSfFBZq0H/KilPLCQKpEUQjDVzue4J7guePX2pymcr
2Af6AYUcISbEhSOEZqs3KcsXqTsb6ZLnyFRkghC3629Z6SLvtlfhyWrX3QrvarWg0Ksf05PWoYrr
nsnCztUFQsDyUrx/40h71io4SsVO1OKIB8xZ7Hxgz+HgENK7GwMRjzuVQ4zi4s27UvmPxoxX6rxT
9gj6DGQuwUiGfkfm00y/tsYL9DlHYTeza621Vi/1ZB6XnHzzMma9GbDUVC8opPNqGr9SIhX6nByL
kvYRLQg7YP3C2ZOBkGie8uKAFn2gC+J7IPwbgCCwUQpmgTKvnS/SWCIJYfszBXnrqmTOL7Edot9S
4SNGKDOgF5kMLdm6rrzH8kaTo8rXqII2DZwAFcaXypioXUHE6yShkHS8FcsolpkQfSTYOHCpc8zg
Os7OOWUdgks2xfjyCxMF651niRu96DlfAYLgwWOAgHY1QHD5ahWzKFn6zsHwWFuiLBg1HNZTtPU6
QHYCD9gariOqZCiLwRZNRHtND82+mBg3kmGomK1mntEG3Lg83CV+NuQrRc+A9Fr3uy7dyem56DBK
zVj4SuO14coB2tODyEWH4JOZyiE7ZzAFBi1byg2u5GkdP0TmlN8J4Y9FRVmSPTdVqqfSJBpFwxBN
OLkRgRfqKfzGGzeqwwWhtsc8vOfGUzo8V+ahMxGS0wrQJY/gtVp9fDTPJnZVPeQ8KZkdgIVamwpq
98h+FQV8Z3nprLCW/+QakpWECS0WfySuTLFO+i81JOoxfsPPNeSfvv6PGhIEDzsLArt19nDfHJT/
2WnwSwYLOp1fBDD4zXf5fadhGxq/CAqQIT9uzh93GjaeG9B4GIH+te74O8aa36Dofvyb68J38wO3
J+3iutQVlUWCmT5q4FkFTeI1IiYxq8/xTaf6yZOJPhvujJodJuXw48B0vqnQDqxZ4e5J8QaSoZ0U
exUQYXwvJrKwI0+GZNM+Y7Dpn+vjooXpqpO8N5WWiF3cfabtampUQm58g2UCFK52mtFo8vDUdYQ+
jwauliMlH/9Ir8YLJkkGYJ60rMp5QhJPtxRzK3peHXaY4IKZ7xE3sHJv9KvBT9vOJSWCTHsr0K+r
6uPwnPOD0ThRENAyPXj8qfhOO/t14PD1oDj4xx8uid8UtWLB+MsC8qf39ZcFjVQ5Y+yPRr3hiyaU
DTZIAlo6J77/s+8yVcb+i+jUYX/2V5tD/Td32S9f/8dd5vwPDjS2g2yXCVqli/hxc0hrIZaJP+Ce
6cSwkNHSscwz0JyKjuT7Ilo4qAVsXtG+fa+/s4jGoPabC0G8AIHt1OQ/AZcdr9cBYwVI4kSOWpL7
nNlM1OP3ZCBxdJgn1tOQA+XguAb31jIqKhgyS/bdp4YI7KzBW4w6R2G2W9K1VUx4UmaDXspjGf5r
D6HVVhFqsAhRu4PRTvmn2wPUQ8p3Mg72BReu3zifKq40Jdc+cKMVYfAmxwhs3AoTmyetHHKMPkOe
BHlyEPMOIyMefFDXA0JR95phTvZwHuiSA5PF7BcEzFNCC9ZO9SCztWo7FYkNLlfaCoVarmJqVQTU
oR2hkDabdm3dmgkQCvUUeigIk37f9sE9drAG7Yrn/CPDeRquR1mkmYGVepM+yTVa9nNtjseO8ZRj
B+8l5WVO5e8qCVMkbdnAVE5uKLngz0u8JH0WRNFR0Q6285U068TJZ5a05hil0mWyzFeUZLagwteg
87ud+yqn3WuL1teAbpP310Z57bQZOOKZh6+GUvmxwZpx9W4dOkXACDPbmdc8cUdyn/lGlncmp3zR
um8RbWMB8r2mq5OgxOhsfHzfmaoU942wNNvNwivg4wA9AXXfVcdW3bc+qiU+ijZy3xvJ9ef/7FPB
xj4q/ocI/C9J8ELS/euz95ev/34q8DAHsssUR/tXPtIf8xvOC122TQU1AWMj8pD+M7+BBM9ghWQk
EZMjkpV/OhpYuTO/kS3gDd/kK3/j0fs7KbpjfntxBtA8cLs/P3qjfFRLyYyajUnOuLusLvGTb2iY
1VA4TtNVPsLFmgwKGLTP3Jr+98cTORl/OpccRPXikEOQTx4UZ+2PD37V7DV/6C0e/Ku87TeKW6MA
l5eyScTepMzTVyWyrgzeZjoRdbVqvHtu9KqW+cJzMVjZEg6OfjqWM8kssUmNU5UHd9EiPNQ/g/GC
cEu7w5RhJNUWkEpnCSHOQO7yoy0/5OVJ67ceG/0yvqAAsGS0iN0Hu+t+xNbVmw8JlrUwxRTidkxF
67X4eRuk9fDqCsxABR8mrc2L3uvmlOktBrsPMHFZfRX7+04lhG3SvZTcZgx13fiunqmpYTDZmDxZ
GkIOIoD0WrvmfSiKbd7eTGMXGcU5F6ujOpvpYLACjsOESCnG2SrNu//BiioT21ptIEjwAXLqofKJ
xDC1+KZtsRGjt5dJLEIN0uBLneZSwpp3LDENgODMWMdVqT8t3IPmxjPzNlYNJY5694u1Ufgk2eQH
PSK/3gGlbKssrvOFKg94SMHUMz6q6LxpegRhR1u07SxilfoQnxlxxbAB5MU//PhgrEdRYfL0/ytP
PGkTvzk+fv76P44P6vMfSgRZDHn/OD/4JUe3ENYJqOYPhYU4PagmbNnillboEzisvhcWloomjrPD
tGXI3srfKiyENu+XCtOhO7AwslgcSAwRfr6BuyqTlM4p6w3IEzspdmVxYBf2qIU6AHesv3Kao5cc
Cgre1uNyQYRMkiL8OGY1prZl+6ya+wGYW7EoSSUA1bVFriKTc3WM8XlO6FkeKmtGQIM8rrP23GF3
6IqSe+uctOc+fa9DyB/rNDv45k3SJqq5zes3jIbjoSwfNGeJKsTAUqc+IPgfd7qJwmHZZFjNZyFG
hXbWW5A2jmYJ16Kf6rXLJFcGi4cAhPiylbMfLQr9R61eE5EdvzsewxghbHogqp4RxUwzwHEdM5Ia
6F47hTWUui+BDJvmBSet4xgTd8tCp8nkgxWvcm8RdMa6MI1VkCzIHuWZ64tjwI3OHaJUOGQuAyEb
l432orbKQ9zBuKuaB1P27Vlt5lRb8sKtTh8tklm73P3D7zgeHag1aU6/QXz+S7MMPP/PqlK+9Kev
/37HkbREb+tQB/y8cBEPbJObB/CFYmuGw331feGi8kgGXGFYikWyyvdbTpT5rG9knvRg82Haa3/n
lhOv+5c7jsZC4fXZltC2fhOd/tArW77VS4AOu403SNumF6Kcgsm3ncDzUofumO1xKJS78jn09K/e
85hNImhIs9fIeSyrfR2ePPfRvAdgmRt5UYBKjnigqIzkQlKbSorc//6Qp/358yvmrUZQy3SBt8cU
i5cfXrGhubaC7gH3RgELtNQ2Qdc+yD5mdBAahKgR+Lt2m85dyL28o3Eo0XT0gmerWdKtaIZlRKCa
2WWLMWKwm2qQ+3v9aNXeE/cOOL9VaiY1xuB7AnGoM9coDRsscsrokStjntvcJnA+orW/UvzJU9tX
5klM4LIj2WcnxFFtoEeMYvUs1aoNhYPsu2mveCBNreSiQvWwAGK7ZvoUZs5crV/cjJEpWiNbvQy2
70G2PZahsvIK7VJ1mJxtv2wnVWRBA4lmekdkMuZ7mYg5ZAIzE+GTn0vnNF6xaY7HQ53aGdZjRndQ
Z3X9LRsPeX3Q83piyC+RXMzl09Afmp60djzMmy7+RNCf4mCNnzv0ayZ5seks8bAW2ztowSQCH4bk
sROpwQQGH3ppbUFkwLKMZKyfeUgf2pUy0bxdYDH0cDHIYKlyprm/bYQVxd5iH3eCS5ZsB+NJYq1c
ZXurWuIR0INnvX2pQKLLwzQx3gLGIvlCKc5Ag6lqjgRsllm1ZEQTasFS74FMoORyXfXJqhnK2PCE
oA17NWHr7lvPwCQvCjxVUK7QNbrusI4VCIpQTKa1Vb/WrAkkVKDSrDzYvCp0cA7aQ/Ms03wG/gJh
EiVJXj90hUj5AYoc8/GDBlqOQp6DmY/9IYN9Y+N4p7YTxKBlAoo1WwVQ7MF9dVupXDYpyrSHKNum
1rrxiT04IIlBkShRi7Ejsx/SAG2Uv8ireTgsXLiwKCnqo4YIqhOogYiF/JdJEZkkmwx3JAJF6qjk
yWJDnkrrEvVFBPLv3LTyxHTY2k9AgDTJjIVpYp/S/qTm9rwkKJFd2XSoz3o8T6R2H6ENSgE5lsbd
tWd+x8eUQcQ1llimcUNYCE3z+ZDPuWvLviIREFH4NMBPwRMIMyJbAkJ6TByH0lIH5mINC524o3Fa
16sCryEyS56ySoqrXXJXivcYY/b2oTmQSd2EG5lEhRIXBLEtrOv8rGLSjN+E/PAvXz5pkN4jsb8r
fPmFXVhUrMtmQfT3qkDV0tPMenTIfoX+QPYTZ8JHJYdfuJU2A9gTB7Cf6KBTmaZfRktaee8iCDhI
Zfwv10M5OCXoCeiZJbLhENarV7kUwm72JCgp5CwOqx7pSNDBz8cPech5OWlmHMpUHIBcVQWg5zB3
H/0vB3QbaaeZWJ8NTexOos7oEUeDAavtbB09vzoPIwIdb0SM5pIdDIpKQx1cbjDn8g7dU/w0CsIW
n/20hSLOZq4gAwWrWbG67I9YEe1kvHuxBYBA5lktdz32sjDdZhwIkKhp2sX/tb19jPg6Vys5jpvo
NYsNfCKoYA1evZTiSI34H9vnFyODwcWbGzwjV0napyRIl12WcJmJgY1JmrgL/HZifjvzmUoEgUoR
gxKZNxzdrl6u63Hcj+zLrbYNcNdymMnsxUhetVk2hBcuH72XtrBatgArOAvdjt3P3h6/etma1Gfn
PePnHvNz9USJFn2YGuZOvnUboGpln5ja24qTNc3J0/SSNZ6oPonm+Zym6FiMNdm1U63+aELWIt//
M0KG0iEiKeHqkZuRi3X++F4zJCWk3cdK05DmB4fMNlAisfkzVuqub2cyhifWmdWASpA8P4+icSQm
1EClJCGeNHVWrQcjRKP11qZozt9smznLyjyTlLjWcuUqzvoUZGsOyq7qB/AAk0tbzuCHqTGmVn9d
d0eTAa6JfZKPNGLlIvOianaqdEjTkCACiX9XyR1vYbjipuHbi7mtzbQsaE7gIlJ47bt6BwWczpKn
cdjtzK0TTEM05yTV8i/PvTkjlIWBvILOnIP0XNqopsLiTV4a8OAiZysM0s4K4eonm/ORUTK8QOge
/VyJ0YEFAzeMuRxnKhLf2EiPpr6p9tE+esmz5ybZjp03LQG2QMcbq3c1WVn38MK8qZThur8IQGh4
8s9g+rSjfA1QN0i+dJe9ElUCkqDsweMa6z/hurm9vsyzaZKO6xEwegDdfljk4XooV5m9dAincPa6
82FU18i8ZfpnnDzVLI7Rz43WtCNnlshJnmjjhShzBa1ANvLeptkGZ/vUsFncSZTP9jp5pzVGhBX7
H4hqA+pk/arQY8YfanSpoXWz4D5lnDLchMFJXXWrbCtB5YhcjJ8WGsKAkHIG599iMEr7VRXMXuYA
IDXauSl/SI3yjrlMCLBQmABbsXWahFetmwfRs5xWi3TIoBlWSx6vs1a3Z0nUP7voHrsVMRbLDIEj
mmTYdDWsQSa40gzgBuvYwoTrzyPNk09yPw/KRVTtCneekc4DhdibK9pM57RwFeQrtBKLlN29yDT2
HO2q8HbbvN2KgV3Q5BCTcPujrZ5l6vgUK/VxvOivw2plvAt9rC7txQ2em7RD2lH4fjT28cwxYZ8T
7ZbAYWJw2l7s9kKyFiWLksXrhpu/8oovceXmXGhusodsyD8MDVm9KigoL9x06l7PWHILfHZF/Jix
y60nVRxeTfRVEp40kXYUTisvDV+HXD/Irbr6vyXHWBU7Q7PR2o3lHRGukH/sJOdoK56P1Zek+zPJ
3xk81pwjD7EBvQtVNt1Px2iWT2Dc+upKHEs+lc0/uW1xZJAPKms4/HC8Az8U07OP+uPfQ8X9R/L5
//6PSZNBMf3znPFPX/+9bUEMZuMxNv8zTfw+KMCypMlEd6jav3M7vvctio1yjF9DDUZU+y99iw64
R2MuZ1g6TqO/M2g0fjfrUyx4MnDwtX+l0//YBiRVGbSJX9Qbn6JyFJw6mUlXN551471V1HmIOCWn
1GAqutLb/Gr3+msACAFO5d7JcNpy+Dnj1qlQBhmlvIwjYw/ODeGIvvZ4ICeAE6JkW8cfGtqpjLEi
QeTKvu9dF4FTeIjRLkYobzKiAExpRZEt5wG16K1dONhLeW6D0US2WkFmqjkQeu5YGQ14yoF+jA8N
xbyDVNIz2pvQuAvhN4iIahKqEulN81jViVtCf1kvNOZtboBDObCRfkvhAKbj5OB7qkLksX4KDajy
do7jnBotIpHSeXRDnTCNotlqxspBJnCMffUStxWorinC5aDEto+/HymqiMvVbO81lnRlbscSKgKv
ridA10Oy0hYqLzhDQFATBev7PZsCdqd+9WVoix6opZWYB6fPzkRKeWP36AcpegrlExGMrrnkb5CR
5BbBMJEV/0rPRH4QNWY1oJLg4UkCghuTWuJU0MtqkVCbFOFbWTglUpII6tOQFe8pAndJSTg+j91h
iPhrVQmGGzJU5EueJMOydRo+9P7od1S8kvWl4TPS5WCWB9JXly+t3jj7xhDNcoqChmjItJP3Jco2
fHkjFUC3zGz7Xy3qPzQOkMWgikhAE7sDFv5/dYD8Qt9krfDr138/QEzGixZDQdyP33yKP0waOUAM
vpJpvSDqfOc2f5tuGCwV5X/7bJlPfp81EsdjW4wZGZp8Ux38nQPkz25D8eeTwcsaAZOlWNz+eH7Y
gU/1q/k1yRrevKbViKifAzEcd5YhNa8B/ibhgco27of37DdbdE3/3dHFsEVmg8uJrPxqdBzaRMlb
L6s3FlinD304hOGuDMQ/qCEBBLSY4MDaD0RfERSSP6COsqnKlUnbbnGyxWt9o76QH3IAQ8MSoDph
5QOGcRt95NvL7AUoDZw93HTGE9+gQxDkbob6Q6Rmh+5GK9aopJIX/5nUCJEyMQHj0nyo82BbLPFI
fpCQ84hucK0Sf2Xdx8OA3GmSfEG+PEFL1C/DJnsJjzXI3SmeSAzzeTmL1GdrGI6RVxw6n/4rvQ1D
/AotFKgK6HrqfOCAQkY/Un+ih4N212I82KRAER7GA3IvvlX8LN2cbOIDy5k3D8US9Re7gPjhkTgT
JUeINamW3QO2lr23cpwlYxF90zZIxiezmLS47qIoNEcMJnA6GahTlzF6uKjeCbFw+glB2UYVV20w
3cXrmrYIgwC8i6N/xy1ZUX4paAKn8D91aMrOUrpFBQiDlXBMxBP+nNGG6Eu3Pa+U55C0O7SMoFeg
/2UnjcZq7ZUL6wlAnP8cI4g0J+pGxw811/oFKeEk+52qDtjnxHjDz7Nm6uKABXE3yg2LKeum+0A0
BOeSNVepgZxJmkw1vKVVMW3qnc23Ziix6Kn1yyshBSaInboE2U8wR4XGcykVsyS7G+XbmD/owVo1
trwF8TpfR4/GwtvGTFA+Wt5f/LAvNUCd/lJgkKUxDrjGy+DaaxJaQX8udu8mrr2qKh8107gkkItD
iCNQYrH8CWis5ZTn9k6+DvEEp9rgospr3iCv2hkW5aptRatWvSdIgWbaU2sf2uTdotPvoa9EM9P6
6IxrRYnZBmgK574JwdnUbo5NlItaeDO5WNdlSaCvE/BZMhJpIv6rQ+pYO0+u4QFnEid9z5HfcfQX
4hlQvdP21uK5AMgfe9UgPSc81xJQkiWPWUDd1wHnnxK7K12VXlNIg91O8Kf/l7vzaJLcSNP0X1nb
86INWhzmEgqhRYpIcYFFKmit8ev38eJwWMyu5hivNOtmV2cyKyMQgPvnr2R7Bvk02yc2LoQ0gbnA
7Mp53ai6jTqLUZTBUtULkUcpz5LXCgl0Rr6pin9vaD4ihaMuFVczx8FJVNras3Vj56lF2k2HuTUh
pdOGB8tNjEXdwmf6r3RjV64Alv56SVEEL/JnZQ6LmUnyF8H6xN0TTPynxaw21SkE9mm2IUhFLgTC
FZ454E1dkmEgR+2JzKPiUFIfJifNqyhrnF6p8607YKz/5bX8cmFlldZ1W4W9+k7C2o1OK2lk11vJ
vsvxJ2phMi2FELuuOTr7KcAO/lp6RIlzjH7TCPxHF7kgsv/tQhAlLUQwgPjW9zD+cWyqpuUCbLtz
V1P5ZE63gCr7qKfBWUrmnH8ChflCHN8SB4VKShJJoUZ7BIxPlVQuLTt9jZ4UkOSRg8qEboR55FrY
ZLtoeGEIg+ltaMs84b3JVyWzv5xMJio+K7d22j7+9aVUmZZ/8W5EsQCDM/DDdzqsKfDqxmO9TYL+
wVohr5TJUN2CyONDygvB0IrSLQwEJP4Uzx1Jb20BMgC3a03F1UuUK0oSdM7G9ES66GdOEGmkZq7s
lacfL/WfO/NAeKDXQg2Br+WnT+VXhyYhf/p+aGJk+vnn/5h5CHmAI0UD8Z3sEd2EZASS6qD/+Ca/
9adDkwYJY8PBcBqxVcahn2YeRijN0lTmBIRYf4vsMeVf31AGwxdTF6mFgg36iTvREqPRG0pQeTYR
ULe9djW5TyBUifvmSC/8G9xHUxARSrtrHB/kFxMqW/m8yi8GnhIBRGp4D2QAqyI0jxWe5TZIHugv
Z+CWsC7UiSmzdOaHGjFkI2fposHn5+QHAs6enYjAIYHEmiQIcnpXHtJ2ShZKpyHKfhbqIudHfTiY
VsnhwRZrvwpkF5ula/iWMlPDde/owitRrIQMnxaFLqHhKW69FbzOnFVbKrdFHW29qaLl9YTEcsL5
20guTYj4XXpi0bKaffMjpdOQoPfFYEAnTMwsRRC3i3qsLwUbSxHnz51q0o2otTxzHCgrTpyzGIy5
sn3XcYQBNJBOJtHJyKrBLGQS5yKacBVbvZclbCVsQc50KUgY5S9dmXXxSnlqGQMswf0O0BNrDDBI
Pqfb8GnpCyaNR7GltEgqh5hGuT4gJnVRPmOYfqYPMlunausvgWROHVUd8a5KXjJRiyr6HUn+nOpz
TiSACDuSGA7YQvFMtnf+eTJ3uaQ+96FN3MveItlc1+4aKAFjovb4lQzdibnGgBsKQckG/6DF2wmf
43gKW2cVglk1dxEtOcMXAwLtGc0lp98+pgjJC8alRdNEuqmHXRssYnru4z0JfBl2Abl/LJR4fmiI
rqPiBMlMi7qmlCM3nV5HExMpu2rkyl8eMYHFuZfO8CbmhPDmbOdnnaI8ZWEl80G9jt5ToXPPsOwR
JiE1rqZJc0whGXjtwH/jm8HZWj6U1zpzm2GXJ9vMoXZjywxVmHc1lge5OJroapmQk55GEgnZoBtZ
D8TLa/VZuuog3tK1gDVzmtX4QawdY/aMuqXxXX7H3oCYTzXmfNvDp2RG9pPCE+PhB3/yw6cwhQCi
umgeX0fyh+E9MFDbG4bK8hreFfWixSz5MaRz+7Py99V9uiQe8MfXb/qXOs64rVpC8tMF2QEVvZyk
99+IFNbsdYrBZFk8ROdhwaOp3F/RN06Dq9/V6Uy+FBv8FOBrM/5nw9+ju+RXZczDG0b//Cv9YlrX
BMR3VtQ9VlWsT/pXWM3lq7l13hNsJXfDh6Mug/dpoy77ZS9vSPBMHtStiqaY94bpAs0EW+c62hAb
CpVlMlZT85HO22mpX3WUSNI1rIIFeQXJS7Uxt834ZMbr/IbGKbExEAVL5520Dt4iMXRg0dbn8MDz
i8d2b3cjAouU68osmSSinBNn3OAlBA2GRG7m00rWPocS6iEM5kmy1ggLrhb5g8n4VUczCfXDEPQ4
LXpaU52j7zZjsTGc9qH2WAYKaGuf7DQok121DG6KQGfK5lQC1iAIF86xAaxW7wMS9TTMDgADhUB5
dOCeNrlF6a7lqZeQb+dAQqTbz2MgImZG1xaYEVlKqRTNMkK3ie88ioxNB4jJAGpCzLtOBfYEpWmN
ylKvXvT0cQKeysBd5wpMYgHqEIA+sOIzPYjmcKHsEgBFi51DABY2yAVhKRAkXzpoqAqu4ctfaWjh
HyKFBRC0Eatjy4j8xxBuw3pOUD9GnLlh9tEUqU6U4pI6SllM0fn7WL7Rq9Z4GJbir0l/nobTdKFv
xWDp+gB0WTthCvYe7v8YwjPGfKHRumlK8diQKBfFXwmTRt1J+HXciGDCuGvuTGb/nsNDSfCEgpNR
m26hOFmjmCmpIYdBSJfePae2W3WXvxTWqt8oy/jsuIbrE/Td73RzzXiaeE+e/k4eqkK4erQlMjVQ
6Qqvx7ljoL69JYpbj6tsVicrL9oTSWGxmnNAEdg+3QqcnkQa/sz5KNe9Ng9ujbINmjs4C3VTrZvr
8BVXC/U0niiWjTjyAbWd0g1rIYHw1APywFxIBE2pBLuUSOlC/EX7ceFQe0dH7zzz+mWjxXRuXlhf
ww+F2yP8gYD1IIiyhL9em0HnhE8mcyTdsxAu6lPOfMlVRbQvRk67Hp4CndNQta04mLShcV9Uw9v/
+wOQ4H38jklkrXKUFJdWBsqJ3N8hiX/26EZUlSybeFpU2f5rvFtFAvfvo9u3n/9jdLMQk/wnT4ts
objRQWw09UfC2x+eFnS1AO/oTf+9ZkwYb3RKXkgUE8rav4N3ixnw344C/BLUdgJCl4Uk8OfJjcj1
xNeipNl6FmGCwXgtv/ppg7ANCbwFJyV2MF8ij7x31fyVU0CK+4y80mFuSWv6dFsKyHq8WwZ0+ton
lJZYV+jkYnuP2+ynAfn827Hz/2Rtes7DrKn/6/9qlngx346jKJRRx8JLqBTciDH0pzGzH5KkCgNi
qBT5MygMMO2eBuqVMehkeaC+iSzpja7SCr1GUVGw7GHeCkdz72MepqsPeCLAR2aJpOgA3XqaBY9y
vyScaK4RWxQv4eXIew+LbRadC3/bZLdLb7901tL5GLxpSfrWQznOyoOcz1G6TNIiJFkCp221TN77
zDiV1KGGqPlVdvMKHovezLYDpvFoYlX9h2g02bHxF+RUExoj5D2q2CUxNQBmPgVmqcha1WRIZ09+
0uNPv8lIh0H2ZOrae4A/bWrKd6ezXBtZT8UMQi9NR3c0irzaxsIIdJ+b5aOCsEPHax1D8OPXRnhT
FgenN84N52MDeH3QUCsyaFNa81QR6RK+DLiNLSprdrXles5ri5qWbkI5jOiFHeYalVUBTbnx+0xh
nRZlzXC9h5ildZVAp0pP49S4ViTPO/WcTDs7bo7/8y2wkAm/41Ujg4R93XgNSkpkbrk2pwd8gs4Q
hdvK2qQ1MkteOgIgRgp2lIm94DlIN6G04WIkE+klh/pc3wevzqZgRrb6WS1R8zDQnUoEEIM/yV7E
F09k+3smshy6QPBkEky6TZIHA0nGHVQ8RozBoaEYweYsQQWCfEWeOf2HVGwRrrT6jN9DMhPBIMgP
yD/h3ifwRJ3VB3yXdB4F5XKq3JjikMSmEpms6fFq13PjJiGhSuFsyL4hF4AkyJnNAI+5Y+TyYwvD
eansSsmNqOn+rHUYnK3xpulrw7w1UNmRdx+sb96sW0KnqurnyCCQyWvdo5k0WBY3VYfHXViuvurK
VVS+gZGsc33X9Edd5UGD/gdAKymLnADnHhr9c8JHHTDi47dAU5cFr2OyFD1vZwl9RJNtewj9tCPj
WUQBcPqK6OG9o04LgQ9g4Az0N6VXGvqZeZX+gFG8jitowYyJLHTuUJVq6Vp1uMG8/aMWf3oxzLm+
xeBSEycFBBZtoy/SBuamsomBZ/SFZh1H87F0sHpzholJJesWOUIEWo4W4xC7cMQRzeGmcp/kpEzR
3XHGbj24E/96neSvFQ6ZMtS3PZ7yQprwtPobJcX3zJxBCC5ekuwSq/6aBKLE20u4dorn9MWrDg1g
5+CfqN/D0tuI6lTcpzPCn+Hv+TsrPHT2jHDmcqY5e5/Uecg2zoiNgfEVRQYHl7mu52vwuOLQ9Rfj
q50cuoEXDJsU8lhzJXkvHLj74TmjPXmcnG3JEykRXEcMhHjcYrtBKoNegOStQZHnekfcOG5kM4kO
U3p2Ekp9/+FbL2YWgDnE4OARP20Kv0BNHO0XqAmmlZ9//qetV4ZIAgHBVqopQnr+J6rZtOCnfgsX
YcP/Y+u1qW8jBcPRNDiUP9tJ4aYVzQLh+EEw6X9n6zV+tfWamNwcEEXMrcLB9/NuVttTZdfBUG/D
fHwgYngC8hZZdCVYa8IdLto1O55ZTVRmxVswnnnCzUXnWkiAUattKCvQOCoI35jacciyiXSP8rUt
1beicGPq5XP4p0gdXohaKwuWFvRFCESyC2cBTFoeBZ5L9gTPXtXkYukIwLaqReFQVC5byk5cHqxc
uiD0NngI42Cf0wFcYpO3jKugg8X/tehryBJpO3C//7NvYnJaZeJ68WuCxf3lTawyb/37/Pjt53+/
iRFzKzoRwLbgPH+zWP1+Ezv/Ui3mIOA4Vfie/2zMIsNVwebBHf6bKOIn6A/7GK4LWRVtJsjD/85N
rP6A9r7NZDg7/njr32YyNHckvtQ0JVUi2w7XpU4HNNEhHMFBtrVVrR2sYA9kXgLXIWjtSKYLyZPC
vJkRzyGCB6UyW/adfxk+JO5xDUWuhxyA/UHCsM+GRjQPKyYpqB/QqBzqbYYJCr4Qs9JKsvC1bt2j
eaRDviJLiowMcz2O+tp7RAVxV9+1hHEkQA4jxazjQUcfOTGw5dyvLXl5Rvv0hhyDvgTgdo90dHyY
rO2F21grGbuFci8rT416qhF2sUXSWTjMDWLFCoaC0LXQaB5KAMekypax0AlX5/4g2fl9hkc1JSex
JyotIX6BUg71KjvZh+hq4EW4SYZawXs2yeuyRvVAkyO9pRlZuSAyJoOSz2wbKgTfjfEnOYBpSz9V
xjkYfGzL49xl25isSqAIEimlutCRHB60zH5ogOuwmgTBSRbBr+rRkQjlag5m/1wGZ2+U1mJCCVhC
JtmadeqJbo4l/d5s2lV9NsqdIgbYaEznE4EoMAVABnE0LCrsr4TgaPK8OLYfMh9bRk5Jb5INqCIK
n14MxyOYTSi1h03RhSftNWeN0BFA97wlh/xFE12qT6ZCKoIZoZb2rYScscMPGpLdOIoMR2RjBp9Q
SpCnqsPnkUEkhtXMotQ0OVaXXMRB2uiJtTQ74qgLmtBVuhKnF6hMdoHVtHToy5RCR/NRJWeyYysn
0W1O9icmsidgW/Swmxa+VAXMVUhdkVZ0l0lz9Uk7ax8V1nfFgGhLybesMmz+4CB4T3MmBY0pCni4
EImScNL4iV4dFDatTMFfN6+5ItGl3cnHDp8c4brkoIXvYs+3JuTEjci360G1iy5bR93VAeLqXqXr
hLSwAKVNOasTubfWODqQjReR7jmImE/T5CPuSP7URQRoKMJAR/JJJ0a1uOO1Vv9gwuVH05Gq6SSZ
0cxEavVfr7pIPP686v7i5/9YdYXwDRGFY/6wybCq/bHqMhUwTOgqBldUJnzr99HB/hdmF+GEx5Kj
kKGNQON3woXOWGGcs2yVFOofxpu/ITKBo/l2Ev720sU7+3l2UJ1Aigs1yLcNs6ZFbpZK2BXxx6y4
z5nKIWfVoWXywQqFYH9yG8Aj7rLBJ9caRYTfvTvv03ucNHP7EJ09Dl/lUTopp5I+Eo53+qXZi7K5
pYkis1RTjlzrIRrepSZ7FCNHB1cZA0sJaAzAc1I4bVAiUhN4Q5GFWPA0hhLHvkvgyn0SVf3i3tOn
dx0YoVQJOGY9WPTBxjI2obbCd+faZryhUHVapGF/CojxVAEoCcil4u4louymZrHCdzdwqvLKcZ37
cDbzbqUix8Wd5nCUbroFE9AsUlaNiX9jnNdAoMoDw9KcEMj7EHEyuwq5utNToMwb8hCtc9gRbdZf
O/8lqdwAKHL6SK3oSkaws1bi6CgFxWlIXuhYG0HrvDUHP9pLe4paRabrvLzldwM9CnzsLwp6lORM
rvKX36oLleN1eIW558yuHKdNhMx9jgyhHlaIeXMFYmkumYshdbk2zk2jaZZlcBo3OhJ0AaPWQ7Vs
wDkeamUPfNrE93X0WozL3gevWFg64mgP0fIDqwMOjHmjwWxYa5WTt0bHtg1zqxFCO66rpXaJN+Z7
cVRu3Ss4ME1G6ax+kB848JTFgji0+iTySInLqb6cx47Y6Jm3MZ7UkvPSvHaBQdbGId4giPYfPMJ7
L/mzfCaM+t7eGEvpgvvvlWr0M2klCFf0pUFqyXBsDhndKRLBp8WRKBOYeggppIHagQqfu+RNuyBg
0C7awd5wMEfTbXISW1uv9gmTlbrooWNceKb43G8CSj5Utm+Hy7as1/49hFLxyTa9oaF2Hd4PrrLs
SfesZhEtBPyDOhcyVehC/aqmA0VLdnkR/NsquXlkbZdz+UFdOy+kntMilD8Fh96a9btwxUe7DVQ3
fKDAs9XnhqvQGRTV8xYqoF0Wu/CQHuKLzGV5lO6it+mon4yLBXhLwKjJdLyQHrXXUOLkdxhakp5d
vNO+q4r3pbjme3ZUlgTmcsp8xD/ZYJehMBQvN7VZM1LP+xnJV36/5j7UnuxrfoSpyFbDWpqTihYF
c9NfhFh2IpJWT2LLfW+pd6F9flZykM1AN2pe2Dx6M5bGxXynlwn6b8oWYGJHxZ0u2dPwVpHIhPOh
eWiQsJ6cu/YFgICHo7mz35tpblKPM76w7a8nrBcoRrGKEn8PCTliNRiueNMUrA+Qq6gtXOdVce5z
7auGHrnKC33vP7NfD9xGLxWBWihVXtvzdMVIWxyjnXLIoSyMRShBg1CvlDBEPZabdDNsB2tuwLuS
Pxy5+kY70sZ1fbLfy9VIfpNbLvbJOLeAZe4wsq4ojl8by/LZWGZshmhzZnjUQ8Rsw9IBa1EWkI7Q
OdVX9EVIHqr+Df8K84CJMG3v3cvjql+R+/yiQv6g9a+JmiEnbWnxjoI1OrAgOkXVU1bPNay1ACUU
wGSudnEejTsIRE5dXONqDdxkXaAIdKELXvFRIvSXaZ5KCRKby++UjkoDscgw0usquUcXQhvq7AWu
zzxx/y8xvAOT7RT+4iUlPYU5azfSNoN3mY1PoA+4EWLCPpwtBpqMGiICP8ATXHj0mzXMqwtyeDL5
FmAr6Vy5jXsgu/vy2URaDCH2ZYxr6xFrIrdGTfre2VjKp+6Lp5tnSp1Wym04lvcFE9Y7H8J9tEUE
vxn36mr6Ik/vwl3F+3sMXTOYBU9BIxrQmFVniJHQ0S/DMyEHxW36MpO5quydC/Fkp/zDcZnXyFrd
1yfNXtb3Ek2oCB7vVPC1I3drIT6Vuf7AoKj3Mx958KMJsELFDjU6b9FJwjHBZK/QWTeb7rz1+F6T
GcbC1ROWNuPTcaY7HiT9zM3Gl4tbgH6PvEZezcyc2c9ghrSl7hVKT2fBrt9rXyH9119xeUn6R1/a
+g+8CPS/0hcWQJm2qHJp7qStdCH7KwAQfjT3zFVM4ulne7A/sxW3ggFrzea5pVJMuvjn8MwPb5vD
uMbZyPRaLNW37lFdyFz+ekV25bl8V4sDNwB89dTdDGOmuDEcarTg8aQHC2YaBNBe2sY5U+YpAFPf
zmUeJEFX+6spOE8OegMDivwDuSbhdF9cA3R4KjcSZJPvhtOpg6IaV+h0rGGF7cagsKXcGSwj3qdu
4LZzrIOuVluZsVTq72SalG3OVFyloc5W9UsUWw84RR/j0u7gnknEvkhkFEcOOvB1k1/4w9gop/BL
yx5igAakoRUYXlrq5AHDMTvsNhhIYosaeD8ngq+tu2vbYSa1yK3JRT6in54IIV3zG11PYHLpfkLl
0ZXSndy5fW99OKKeK884XPE4HfyGULbONvd7ZYzcSIIXT80nqduLjigdhbmI/qVzjrzxNiRuUDm2
BE9LxJXXSnYUQvBpIBduTJWvMP0gVn3TTRLGzJuBf0sAKPUQr1RAuIjB3gQ2Dz0e7+yuaBwqaKHR
VuPwqJbz6EG/SJbrc2DzrWVShIdMNrYSCg5RDC7qq3EPXgzl3ivuO+1Iv67DFEVlmhpeBlDsYT89
O0TwtCNxnbiHklnywbFSGTlwZIQTOXuq1Qjj1qevKgjvfgyy/1SRlFBnI4+CwMLT8dfCcBVB0Z9n
dvC87z//+8xu/4upWEifLSRtSNv+PLMj7HYAUjgl/KYZ/31md/4luDkTzu8H0Wb/SSRlgPX91sz6
N6Z1MvG+Teu8aEWIsFR8+Zwqvmf2qlk0hFJKKFPHkpO9ZzI2MGRDaXYNbHaSH4onBtx+lk3jfWqF
qxoP+azhtIiHq/pA9CMf2gv5jNJbyHqt7UpnSRRFy7m02tvRV0PeMFLVAlC/NZS1U9GlkPm4WYmo
IirS2FogdZmJIy+bdtVqwgQxJTeJ0/ymutcFsqAVhC4FiiIi3vVFceKp01ZYwTA3P1c8dTa2i36Q
z7j2hNYqDAmUEI9XpFjSfPTiox95J3Skw6zkdKomOKn6c8/xPVaGO4lZn/1UW4QU/ymn/i6c4mae
t9l6tO5LT99FXXATlbIa6hBiwxUkuqWPckqYWNSwdkcqpaEQusrMlwLbmiNpfJ1oGZcxRMpzMm9d
DUllFmb6vHawi/YMLb0O+64jEhmRXGW7hLeembBRqQZNtK6miYrrLkfaQ5NMuhjt7BZ32WMOaqqQ
V17ySXgdubfUMBQEDCXNMVTXOuyJ6JqYGAvobMfm3Ou7jiW0S16IWZ6rLIOASDIOuKyJTtAkvlAV
K1qKNb+9T4nSAklQcAQfRyd900wtXqrmkm3I26gPXJx+z7iH9NNV6XJ2BkzYBi0jPW18xHqSqzHa
JhHBH5J20dWFs+VJQI5FVnUozYmcx4k7XWLCP2RtmUXRq7MSvr5mQGdcmxvadkFYhpUi+6+Gcelx
/7FzjEDEBuI0tACi5SJcyA0iJccba+z7HAVJ13niFPxqgJWQW7IMdfXCNev7Bv0ZN1Kqc5SLu25P
IAncT8NdXmYtTRhcxGzXHSOBisXAY8JNOx2QnlehW7AlOep7GZcDLvw7FA7zGozNfsqU+6k6kTdP
NRJeUc6v7CmwarCRCGce9fapAbTLAO9GQDwNqKgZD3hIQzimBqCvPtN5eFDvJwDAbFyPdI/AJiZC
duQg3WNbgnVVrWBbn1pkQ2SpSHRlpIfUPpTBq2zka0WrNknu0/DkvxOzGLj0DdAmML3m3c5mpSdS
0R+OGoB4BNEtQimy7BpzCi/GDfA6KI8Z7FHRkPVgV3RhJIr/MCrjtjF+XIMO7QZucZlTZux7z0qU
cGpC/y1740vAAbOMsZRLy6a++t7GnspFQyhNWAbrIldWcfBGmQ6YGWDTW5FIvaCxWuHN9fGO2/K8
pbI2obt91A5l/lTTvxP13SqK0YNw+//Ydf6zJvpXq5pN+h/CUpGq8z1Ux2lKK2vaoN42aIjqtrmb
OPNbGKCdlldwZFx+S2DEogRR1yjY0A4pT5u8BFS+RNsQf3tINE1ELnIjfM9czYwOHWoVKOdAV4mF
gkmQqvXQlYIdrcraQ9Rv/7k7p02ZG5lvpkUYPqGLwlj0F1Ey6Hq/EWW/+Pnfd06HtnGdJjnFsOC2
vu2cJl+kF+6/yYKf0C7rX44tsljxeVmsVD/Li4n8F6FOQt2i0xgAh/Y39k+L3/En2QevHBWMTn8A
OTrgZ9+IMrOvEntqJTIZsa8Aw+/NbbwuEQIvaa3oZoaxZrFSl1Y7T6/6AeuPBu7csdtQAHOFw0+j
AzdjEFChGRzJUJYRMLbtgqWUdSrgVC3tUVlWwV3Tkd0cGJj/bqX/HIcX0/+qq3wXqVut0PgFuDCw
X3oTTd9mlCxiYKAEKxKbNHVuW7AT6nVMtJO9Tkr0Bgk9bv16Zsk8uSujObTOjqz44Sx6tVdEYXgy
AASeJf83EPc/PpqC2fx+xcj3QRZi03VAaN83gX8aTo3aRnSPmK8O+tFknbf76EO+IbMmt6k8pXnx
URoYoh4rKaOkyOLk+zzVKCLccci/PG+WLTWlfjLHAx08Hv1qxm8hTv/xJVoWt+O/vcaf72fhZvtJ
zFPVQdl2uQKPoa8CDX/PXEZx6TslgQLESsu0FySonkv9RMRK8tFSC+2TPW8FLVzQPWXmCTZ3b18m
y2lhuqHfukVGH602PQKykNsukdWQLPB5J8+xc7bYdUvYhbIjG1dfUeigylthgEsWBrBBtUCiSna3
+TLS2uTE+y5ZoXdkXsMYx7cC4nsYBvpkF1mHPmzcpr+CYkUXO3T5D0WsvfHk0KPOMNcus49qH2wC
QkX2wQOJ36q2k6fHsEZRmM3phUjVh6w1Fqg7gp4OK4vSpTmeFc57SfWspfba6nYSZql4pPVHijij
AMWk7C3EcdP16oYRfg0E9ydPhDQM8FYnlGQ7HcnnW3KYDnZNA9tXdwjIUzDaJammTrnwbpiHJ7oA
RPnhUg5P0wsCpeAwvplvvvw5MJJ+5lQ2r7IIXRO1xWKDTJbFod4lzySD9ltCBKZ7myar8ATOaPXb
vFuZx+4dnx50ReWn80z/MMy1jbaEnS/yVVxyx94zdqF+SOIV4PDcG2bW2pvmnX3nqS66x6TdGcox
PbbcdXuuSEVIcgutvBgr51xVwVrJXscyXTXWpdkNY78mDpWZpzlGunlKoWOsbTJ4m8Tfe3J9lUfW
A5PW6vGrMx7twS2NmbUv17q5HfHYIGU5yOhwAL1oRHqI1Zs6MjKSInlkMEG6kT1PNq0SlBOPWPPc
kItOxqD5Yh5y6gffbPWW4MSzKZOQ1lOVgS26vrOq5OfO5pK+NAjDEJpY3pU3dORuMppg3cpLB1xw
vNXX/Fq9D4qxYURj8rzp7O2djkmyBzb4Grfcqf17LaMJe4heIl5WHZF6gV3RpsAGCOYuVFZeu5Tk
ORiSHu2Iv1Sjd0q3tTftLZEXvf8U5zggRre6N6+N/xYQq2re99ohMxkwm1XlL/kAcnJSUurYUIGP
CzJhVBX8wUE536ZuwrFctdsHTQiKRFehjZS72sIBzMLiPq6/qm4HlI4q9o1KoBpo3+StIlaOHKS6
3aJmBUwdf5EKC7RC5X0TiiR+/1w/6+9gSNYuQAN39SARbBSxQYnYiGN5wkDI0yndUVZhlbtWoxLT
3Netf2ySBTAcVBe316guurjcm/pV+WFDUNAPp1Qg6upeYjVGlwscy/EJ6E4hvE/6DOw5EAHITzO+
6/6Cy4hsy4K+7SQ3lbwLuyjSv2WQrc3gmkcLAlV0NV+V8M26TRWKtunNPf9CRHQEfUeeiKjv85uE
9ZVGxPwrtNd1sMCLYlZgkuiieC779tSA+y2q5bCMiSh1la0KEFaC+ZfPxRoAtT/kLLVF/VK7iOU2
E65Hqg8U89JBZzT5QG3ep4fzz9Ge2wZzXbWFs9n7CLe7/MncYx9oO+BKCNRp7G5W277X7dr3/buc
WuoceP8YhGR7VOmON1xhAVAWDQuP1hGF7GbEjcDV0k4Hadkq92RwqiQd1BIXCLjPymZNYz/Qi5FX
aweulFmfj9vb2avmrn245fdSjkMWwokbBGDDorb7VC3HkwpfAdJZA0rtgnBjQ4f6irSiVyQhpQWL
/jpCaqIVXAntbAd7WkK0xKVDwo4Pib/OJDrbHHC1gbEPPKUHH/vRLkX5JqqzI8+CuchHHs0Mybju
rYZ8GcLqV+ZDH76Z065DXlDJsM9z62bLCw4bYbnp7vIFFkmaVBxtxeEFAntA11ruOGU1+ZOmuQpo
vUxC0poTUVbcE5xKwlL9zjVuvvB3cAOrWGu54tNqoHZEdaPgwjpMpctIeaCJnnJTEQ5DaJM3y71Z
Q4SaKv7JpSlquq52Az2yRLeEyyBf8ucs2fBnX1vQNFcvlGv4oX3RPD7mM83c8YfkiEn4NlyLu+7I
uUfloW7mWbcw+1WK5ejA17Rr+VDd1Ofmy3kl//nqBUeObZz/ZXauV/k95LvpQ05b3hl6wrhoF39j
8Ddwbyh7ti4cDBlVPwCy2kJtlyNY3Ee2G7h2COLoRWcANzl0RrOo2pfmTYQdCTZBnlY8vR73bzUs
2KI+KzXjy5QgGsB+0HElxmvWlRe8HVI/T+TnWt+o1X1O/UbyGIyuE+1qmpawCBAcFZ+iHAPYAkGe
QajXBSrKeanI1kWJ+InWLl0NrlHOg52580/aS/cDnMQaPVmbRF/63jIkITDfyiQOyTcWp/FNX0fW
fRI8lPfqmxqu5ILitWpRQe7zOfryXJqudbw28UJX8pXmDWa/jItUOGtzq7pkJsXFMr4Bd/q7UIE3
BXzfZxiMnr203IJoOHS6zybIPJVc231grwPkn9e8EfUiYbn0yGLSj7rGbb5FIN3ra6dfq5Wrpgdl
dDV15cnEjCKjnI2sfZ4Zz9MRmgaJdQI4annmzGMd/OcebwSwh/Ie/E7RiHbQ/jdgUPkFMPjt538/
3hBAK8PI67pQO2miDvsnLp8gTOIUfxVOi7wefT0KKvM3h+T/cPkcl2jdJpr2t3hNYib+xumGSvdv
g7BABw3hKSbQgljv71GZteWbJlByvTUZedOqu48Je8cUj1x6JbP8lj0pB+hiApkpIbP1uaMQDasD
S82NeDxEQrvnDFtvkJk/x4OamaeYJVu4oa1wWTrnkGKeHmG7g0Z6MjdRu6l48ukLZFWoMLfrb1Df
oDhOriPwxitJ2ZRkrHNWVHyHsTiYY/0hxZCOBhjseAV3dLb/W1YloLCwzpcq2nfDQjvraG8mdzOM
XkLtJ2bFHo6tdyPO+ik4TIZErABKQb7rrFICxqZqS+dMOc2kt8iGowQkmGiLBuuqP4UqXHgfa4Ao
sxlXKRbJ/lYTB8ZrAxlknEe2zZHBR59TW/QiqXct9S0T75RRcE1D2sF3LX7SQ3YmQ95G1g0IjDhP
iXV1KpXZELxGL0TzRKBwNxlAy1haYCU5aCldAdvA2LI5gIzl4KmeAFYLrKo5mEvFilszTQCzVvtm
oO5ohQ540GjIWnpv5Ac2l+kw1TNqBPILQXNUcwHqivEkB1tsBNxb4nR9D4GAEyAk8GCBC0/Zu2Jc
Ol5CDGwTA980wDhV/oS+K4iSeN4hTpDh10B8CrKCbDgmgQQhpHtj7qFE1O7emlYlzjBcFw5foRe8
T7eDcc07f+WkyQL3kQLcJGIHZIE/2dQDxGNAqJ/xWaYgVIWEWS6Mh20KeOUIFCuj300UOe0DfiuO
S3WTAHnpzTUBABN3iA4gFgzHQV45gGTiA74BjXJx6cQM3NJ/x3rkr1XANQWQrQroHDmgATwY0kIe
5h3+z5MGLCdMERIrbOBgKwC0Y+5rNKYTVT2j067aNeQqNOdIUdqX/MD4V3+wM1HSBlc30oM1i77q
ciEh9BDBnh5ywvS9Q1roITEUCq0UyaGoGC3lVcsdERAywp3kfILZ1c2B+CEF1WLNxKGhYsy5VbP/
z915LUduJd36hQYn4M1tGZRnGbLobhC08N7j6c+3WzN/s6keTehWIYVaUnexHLAzc+UyYsdTHRNe
iKDHT6DbODxY3T71F7l17FjtELqGe3P0GRksiBitE+h0t/Gb42F4ytc+Svolxq00JQM6IwtahKKR
kbArMAjtpidvp2OZGIN8RQHIBmnScbsMqNGNsDWYiBU7C6DdQy+dvRlP6kOLNWt01k4Iq8Fg97WE
nIw4ssYqfkyQpaHdFXJ3ahufLpvE+7QgLwZ3BAwl9624L4IbIfybGFUT2kmQfuWPf/Vpp4hm79gC
KzP81yDlYdwi00kmw+t4W8XVjiyIt2Bk9CWUNs/yi+rtteBmsg9sH8m0OpX1yWJMNrtnb3rx4A75
2rPBicJPU4Hew3TDSsLPbgIcVofafAqx+MwrjFGVd5rTgvi48LUzfDZ4YJyQ7CCTsujcjXsZ/FBY
LSm0/oW5ELa7JUeEz1avPSYOiVqWyaA0/rFZ+68oxe98H4S9ssGyCiwLJOxXkCIdc2u0/YLNjQ5r
0rLjbc5+HQ61rj2yWkl37EIXFpyM4uidcI4d4r38hA/oEn1QP+E8RQgfvpFDRUhrKPQiebdCY6qK
dYsmFi/l7QQcxLz9z678oHui0JqI6IQE7a+ATYwO/rwS/Pb4n5WftAbgUrBIZNg/zOf/U/ppCtD7
6dr/SQO+LASFiQG0P5ItMEcAt/oPiU8UfoKkBMv7x8P+lvTut6b0JJHi26ASuEHn8+u1VYy+o0Uy
dR+gic7lwY6coy/MADDofQw8aG2+P4vQm+XJOzqAZxNLzLK7zdibBWKB1p2/fJCnP+vrWEX+uRNR
UUsYNGHYUNAY/fqKshSPlXHA6CDpgqXZhnPfdDXWSlKzVKp1p+muH0xYSK5sfV32bwHsEs+V9HkX
aYu+vlAhgx56rrQrtA+1kmehs2kxuu7vx/Yk13uM4oTBmjSXcHj2dwVCI8k4ldKurF6xpFPqg2UJ
pqLmcDA/Wl0P++TQ9G48reVkmatnNfUY7Jt5IK+85pxlt122Crq9lqSryVnq8l2p35fZU98sy24n
mwcFPhV+wWp9sS+ThQcuMBlqobXub/r6vWxxAQCs7brHlgLqPXNxMrqJQ61Xz5P3lNB7ReeJ03DS
Py20u0xzCLn0BAu5BdCQoBrItPpkVbdHI38JlXnAjFO8ZdI2z26a6cYHfTIORBVn/caHFBDX+8oi
n5Kx2ccaSbhjqvq2sPFMHVADv+XA2TrOfJr8ZKTSOtT8rYT8vcjufdmG+FYtBrdJmbgsRk2eWgXN
thPfjdt9OzLYqPgNyadnnUl01Krb2sYcwKvnZAi4mnE17OLNJvs5TVGfpd273z011HZcOrZygE+e
l13yGtgkHppZMqnrAiJRu3PSEiYGxxf8kmf7NGgH7z0/oCSXpJ3eLtprvjK1BSQdgAsUKV62q7R5
Ag7Q7VSyn1m5lctGEeGnmgxd5QbOaGzM7HGFKE8dVhUO0WjPsRY18i1gtAkyPm1GXTBX0xm9hvzq
lcvaPhR0B61LTYy0Gw8FZqofvP7Zri6ms1SNbYxRR+wq9qko94bxEKm70AA7gbl6tq8Swb/TTTa5
JKho6Ocxd9bPiAoN6FVY3RobUH3ZIg9+U6ZgXavWQh5ORsoayCVZgYkoGBi82+1eb/dKdZjsNQZe
ECzjk9zeyVCUnEWpQQBzJ2UhOTOn2Fba2heit7tQ2XnSKjMO8OdK3L9DQqTu86uukqXiGpe8nClk
zYJ8h/3Frt+Met2126He9NNS2IOpC6M8VKlrNUsP9MC/lubc6WYWSNjoxvmyvwgrXtCFfuVVN2qy
w4N50K58sAmvyVtb0Vlu18QF98Pckd98kmJvMlBBfetXpym5wvupDpZ3mJyjZKGdiJ/BNz2mhws4
e7qqHjoZy5QVgZyxfVTkM/2w2h5yc1+Y56AhffOljO5VoMh2R6hLPQnlMFQ4OlGsT3jGjxbAvcUP
TaReGsYlzG5Na0GWV6PuVZnWfFl1hNjWd4wkaA9tH6ePZeDtSLJH/VkUb5q6nXy3SHkDRMOisbTx
eXogG8ZUiIjB8kpHMahtwvbgDER9F3udGxFCqc/EgH/kkN1p2B3ko/5ST8R8YeIPMy5w0mcEjAif
2Yavx+mU6G5fP2nYFUOIhRtcDu4IrI9JNIvn+IAJrW/vCfTolOHMAbmkN8GQrtpwXi6LpNtFOGV6
SvDaP8pCKIJZObUf1UGaXiwru42zaxFWGvyO7jPAuFjeAjqpU0laBrYGtTKeZQnVaaFgDMNVy++D
zQwj4aWLeATEwsCCIMoTuekVLR+iNuEP7mFcGd10WI/NVXZbpTfli8CI17yxDqqGBWWjhLox3ceA
cCsYuCC/RyE1OKrMPfjjt7gIR8LqogGFEPbWCe2Kz3/y05ecJE8jxuHO3jnlR5MWJ6LVyXZMQ375
2EkAoeW6Q0NhjehEgY7kk3zS7tmWC9cfj+kK7DIc0Pq8TMxdYnLTCDCQ3Oig7sAt1zZqkIZZzVMv
lZjcoGIKp+2CiY5hGLK3TfGb+09KiEd3i91+ju2DY0GuqusZtXOmwd6KzexJhWDGUnOFn/teY2vc
XCccTwdvX2Dy2TzXTxg0s8I89Iy74XATxJ/RuPaQ4QhMkAxEnixDKB5woZbJU0J/h7pWwNxsqCO/
1N26mF9TfFQlG+FxzDaRRcrIK1foxBOEnRI5bxbmIUWtu5wVmXTuMXoLKet1cy2MdSzjQpS5053d
b6TX0n7o64/BOjIr0UVmPpw49D4U/h0Qsz7cqEOx7zKaZ0G2ae5GviWTDt35KMi39rT6qbUV8Cbd
XwthTTV2W96IJRmxC21Ps4jMVbmHSv5/rcgsI7TkVrqkS57UIq/JPxs3ahusvTv/GeoLQlZritZ6
g4xZqZ2FVRzS2idrrcNWYjFhUgIFKFwQQqsBFEdsq9BXM8jPC/ZFW1ZEyjBjCALPZkE10v1q5U4P
ZBykybfSw7NXOdS7mFuTeD4gNdP8lLEk0bw0WuJUsTWuIcv/CDv+kmoqxrMaNBkujzwnTllhDNXn
dokRUQaSNu+nnc/3ZtyRW1AXcBEF7Rt2LLz0TFnBCR7kQxMcbopiB9yW/NEg/WN5dhDbYLahcMUC
7K/ZAgruyX9uqr89/mdTrRPRKPJlZAhtv7AF7P+HWSC/g56VaemrIhEDVszmkLmCpukyNqu8oH+3
1fwWSBrQnML/J1YWs9i/gacJguAve2Wh14GPoBs2nAFL/7Eb/7JXHmyvVIN+7LctBGSredBJIiMM
Od4PdrCVCnYalW/dFJxHUYlnzajaS/BoY5xjJEMKucaOuXb7Ny89tNj/DOcIbVlWIYxYFM+YyDwQ
U5A/ceVB80RpAAmWipSaF7xienVGgwr+j9E7+H+SY/gK7dqt4NK3S8ZgnTWglWwi7pa/bt3RHv3p
XTuqadG4s+2HHvLdqVFW1Hg07L7bmo2Gt1k/YsolNGv1InJaZ0FD/9KC3FVOWszjGmFZGCJsV/ED
w0hjzSZlrg2ghc0olS7+DXNZvpPS7gnv64ZQGPvURDCjJ/85ZgExEHApfAEHyqfG4avwENpGb4/O
gE8TlAg8dtrE0aPPUTUfyJZROPrbpOvnU9zFUOH8j4GEBlLqo0z57LTpgg4zNJHm+yIqKK8uGG0K
m1aSYtT0hF9aPu8sAM0+JwNhiPJHiI/eIN1FnbLAIn+J04KGt7xAMEkGrfAjQ3Fq2zLPZdDbuaGg
Ew5lxTFE2FWIPAaantOykwO2NDuciBjtey3fdbC0xK9txdawBsXLOo+t0G3A16pcPE8AhQBcEYhM
s8hZ95az8UpvoW3l2vXULaQEm2NoAwDzXBHzQOwl3AD/QwRwEalTzyu47pjqNm4RNktY9oScJp8V
Pl/zAsAgNC5xcBlrpp2Zf3Kgzt+0d9Z9+IjvhojpESuIXOQF1LftMdh16DJfSnjYKCHTRcCcBPh1
r0Jgp4B6+GK4U7H0eF57Yt2KCNItzK2f0aQRadQtvW7TFduQvj1fFwRhPNv9C0pSKFzRIxZrwfCp
5/g60BpjYBF4z3SqE1+bjVozxNOkxCvN47I2JCplTfGTNHfC+amkiFVyf0q9Z1vV71UGSnhH7JVh
4pjMCQs9aTZXi+7MOvDO2RkW6QKGfotdlG2t8+nGu1X9JbwIj/FSLJWFVThKjkGVYc7fWggIyAEY
XVbC8V3MNhER8Axn4+HQJffQSUlDpazdo7Ph7vOwbEOjHhwU6aE235TPocDYfGbxlM7c0BkzVoa6
s4iRp2OUFl5DQ7fOqnu4+bAr0CyRTRiPNxr+S8Z4qLWZIAHqi1rcKArllZmklVGTOks5ftVafVXn
btSeEhvuT4sAqMOqAvnYNpv2ffnixasEm7ZhbeSbPl7hfEieZe7iOqIjjr3mkM91Ah8w1t343taB
wIIJcoPr+jmOrlVzceo9XzNLcUYlxVmMfGfBm5Vj37doxrlnrruK1NbCZd0MWR+Op7E0380N62Sc
URQyqFb+tArMYwH0FGBZFSCM8O5SZ18pbN4fXrupW2fcgi1cvgJZDPctWYpsZTGon7cP2ibmR8QP
ySHY+sncUJx3D3jCIpKm50pQAnaBPdR7UxuSZdb18AJyC+UeETeSAjxLUxwupOQdoxBm1MnLMK5q
cR7QYvYLEZ93Kn9oyNbMYVqMOntp1J/9IiWsOvSzZaUMT4l1K4lbWmr9s8TW0JjGV6/YJGfr3YIu
zLdE5Y9i9VqA+ktRMMOJfyaJZYXWA99qmwQ60YCbjdEfB0IqOBR11AMp7xuSC38HfN0waKsZ+fQK
Sun34Mm8p1fTPFdBWvEiXBnVtdcfzWnWvKnPA31Lbd164JvBYK0coqWcGC1SFC//2ZgehHt6Afh6
gnT/pZ79xtXDEku5b16o6rfH/2w/YGVoGv3Fj5Q6AVL9xPQw5gDrM4DuBIb1k6woegwcUOkxVKIo
aQ14QV/aDwWI0LJl+d/R8n+j/VB+56j19aV/l+aOxUR7LREz073jZv446SSppF7Vz2BAtfbIEoQO
o5jAMrA2RYHPiOa4Zl2ADeQNvXIuLeqnAOeiFD5SKIJ1EurRgB5dy6XrwFUsjkJDaFkRuiPdYT2X
rigjxsHX5rQ3BEwwXeJfkGEzNVxS+ByLOJDcsfKWST3AIsjSiKqszPukD8lJWOVC6l+3wYEjY9L0
ZE2O49rU2YVXEHgLUcSrWNsPTfwgzgcS5A1naehb9g5zPz8EKSzvS1w3BNCi+emXRc8eBaBtWw9z
dE9wmgWtGayoXfTxUvEWbX5RTM7z5ByaxdqSnJNkKLeOvK9YvRiccZpwBigJ4jMEy00pMRjjdm4o
LgC0vBr7gdCSacPaJqXj0AgyO7BcI0RGDIM9fUlAf9LTp0T0KxZ9S1DVB9szT3ZXNLg38rnVfE7I
tfmjXXfQqsLDREm9LfOqXyhtK2zUkX4xzlVgDPjOIhfNYShxbRZsJwLIBvU/WHovtvXCqtjAJUcx
/9e2Hik97f6f7u9fH//l/mYLDg0AlxQNbjmP/Hl/ayRkEkyDAZ5m8Af+T3r/Y7zAPYgJwmLYETPE
r/e3yXmh/tDr/711/R/zwzfDE9UxFHptPNFx8vrGrdXjJtQnJSd7wPPOkzMYC31qjVmu5yeaYeA8
EQTXcovKGMjNh5b+i/hBQ75Ax5VrEAPnPQA0yNW18i5RBiUAudRxZShqXk8rBNNFJZwQka6wlEuz
8Y6dNYhpPT313TPylkaCQsrks3Uk0CmNdKyZjkubAFVZ2I1muI/78DaqqosHey3M7hV1Wldaee9o
FFThHzfVkVuMwWeAf7A17QqM4uy0xhHSXjoG2kctyGE8DSQoZMESOxQleIjtOFk1UXQz1ahIFNCP
kbqXTNJdZYQkXKE4RCVjoGGPh5VWOvdDWC8qmm5HbL9K1gU7VO8eTEJn2wo8ce3ASFCGU9hKKzbF
MNw0+nK0euZtx3Yvym0knXT3DWM/AKQkHEW3xc0km2vhDAuf4dHOLD7ibeIn96ZVHaXRevKx0Vk6
Lz04gnoEh9mYcfaZdDQ0XoPnjBvLq0DZj8My8rItVL+PFuShtx8KFokOZIOgjh9kiIQ1IqcWgMrT
04dG825CGw8vS4cPpXPi4cE2Snc1oJvjEMtohXedDFqRxE20lvVXOzJuciU9aPbBwiihaYEs2F8G
cC3iUFkOmLJVmePqLIAL5P5+/xwmnJMcn55tj1g7mVusYVf6q7SBAbBonguWiEs85xg3F3gsrB1M
o3d4xVRreVMs/Ts0Iavi2ly1OegmXcvWWlWr4iO50m1PB4zMVrSD+d5G4x7fIs50CZwc7nUS4Fjz
EMe4CtbVvICGfjXdaY78p1si6V1mW7YD5o548i0KJ5SzGxrR+I7jt1uMexAiTFPxK9VnuB2+Zpgx
IGJ/77YeL2PfbdVHhmGG7Q8z29yOe7bsuLfMiAuscYhexXtlO83bO/1RdYmFmyNhZ/N/xxBwW8yx
LTi0D2zpT3zSy2QVfsJM2whfmFtznb6TzrXMVnPE86d6DzQrrXKIH4f6boIgs0nWyqEne2Llg+cv
jJP41/BNJSkMUll3o+M+x9M83aa3UsNE7iZXmIbTOxwbxYBCB7mLcLx59ujfVKSQHIaTIs2mE1s6
t/y0D+O5XnuX8NaXFsWK1cDC6eb+J/xx/aw/dwjrNxDHgrvhLXu0ob2RM3FK3WzOi9zjlGkcnSPS
sLscp8aXelm5BeOUUo872UOKRe9bB9GlohBnoiIbFNO2DJc9pXoUNTsW1Tsk3pX0czcRdX26TSny
6KUQgUGKMyoOhrlybJAzNCvY1CmKLyTdQGwBV5qiDIsIooeCj9CAS00pgAAVQ6EEEY78LHx1A3VK
XEN0I+gLaU1S0aP8w/tYC20T4UCmYIn9jz5WEAj+VOd+ffzPOocyQwf4ckxAtF9oaZjFmFDMbGAS
zRT17mudQ9yKvwzrYh3fr1/rHLbyGOgRP/CHbvXvwGh/1LFvdY6UNjbdpmppBLR/oz5UuW1ZhR90
WzaDmnCAsloZHT3M15KrY5pae1bizUQGTQ6nKVRChkllGZV4YsE/FzCKyi7PEnNQCj8skid1ros2
K6TfoldPIDZpyyYKHSBqQPr8zgF3agUAlTcQdUvs5xtbW6PX3IxB48/tmF64k0PMC7hcCWt8lorC
WeBy0dM1pjIvaKywCZvEUzpsJrh/EqbVFDINPqkO+sz00XjGTGKE0DOuU47jJ7naqp6LqG+8U+6b
F4xDONFqYH6ouJ/Sh/SRKThDx96qgfmMdZ4V7sl3moXpsaEj71hSpNCKFHk4Q0uJRAbZBLjYyvbM
EiGr9dBzZMbOsXDYvAQid1nAcjKPM8yNzwKYBMt9D9VJSCJZNAzw1VMksYXl35rU0VnYd7skKvHb
UY2953f/cI6oJkiZCmoW+JL/yysSIPhPd+P3x/+8G38Mbf/2fGRW/Np1MlVqwjTP4Pb6atMspkrF
gj2KwopfLdGr/pwqaWLpVnkk/E5BI/kbU6V4+m+gNlGEwo6KRDHYsWKe/iqWyhsAfNWM2i1GdVEF
KRBXIi0XTDTUyPhR5di/Le2xudfG6ABHL5S9gxHpO0tboagQrUID9jLToqN1A05bQiaQEWKMPUxP
oos04TwfqaNFEhUlonRg+an2tPI+EqDaV7uZlqrWEvdtBEtbLGh7NoVqXfmYpqBIyQGaJyVD15Hd
0KsyGbVMSLwd2lMxNCVifKqZo3AsZm/FakkMWJUYtXxHvQ3F0ZBwRpjizs0zOXO7Eld3V2LbNUux
wow4XQrBnMwIS3AOJDRzr48eFlUwDBAPS/XkLXSSZV3LTE6WiClUIGkpVkpABvemmQQYafTYBGW9
X+A8jCl+Ij8VUCFBVCt50lk/Dad/dJ0DUYGArOBFTmX5a7xGdkwu0G917vvjf95ZYECWTQ35MbKJ
fczPeU44ImgsJ344W4rf+jcLizuLHQ6X+7+RHBHl9/POYqelEiKqgPIghv1b9OsfnKbvZQ4WmG2y
1NIt8gN/vbPihKV3lZXtlqXKPEtKkoSxbwwlejmbdky+J9YanyhCtuRhPLWduRxwHe6G+vylVfgN
+wr3i9/c4xhR6CAXOMRh9fnrK4HmzSFUhu02yZrbmoW32mnsUXEQJKtCw+hM37TRyn6a8Ksy5tgI
FmtZRFa69NTaFt2Vs9X3bEUxiWYnvbJd3IJU9xRfyzMSwQ0xllC+16ygcPjplspKOg/z4NV4zt/Q
zX/EB2uJhOlZfW8evCeSWmxOCxd90hOWPQ4GTbP+BOqOdmiZvDIMIa3gJVkQbkewFGIzLsWudaWD
vxHhJyvjjJ4TzGs2A5DB1emD3l8V7j7apXzjjyMYOmJNxMy34eWzMTkHr501Y12R+msqtd5tsmJb
vI7SBoUSuVnIUoJ71kwKH/4sACJWvfSPxvS/sj3t75JUPnWgB1WD62mYeJN8a3mK1OnzWsrabZQN
tDIeASDrCf+s6EX5LHHOIj8c991yxpGq3qrH5Ca76UkOIbZk0W21CyIaZcVn74wo1WbK59hy0sz4
Jxi+fps+DtuQGJZ4LVWXduGTRoOp0rQlYA/M6yJvegWADDoxA15ePGOQnr85c5IZY2FM3j1ol45B
DrER3lkHfWMR0PMaznO+h2X6iNOQbq3w0lKeaeJHBXoIzgiY8gnXsOFGXvz1xfrjk/h+1xiUIrxu
LRtvUnEtf1mySqbWJvAv2m3jhvYcz/1VeKNvkyfD5QgmOCef5uMWXQ/bhoUqLxP4GJmbFAftDUSB
PZ3kFu28Gl2k1wQfosbxg3lgbcwrlkZkDbox5m/py4Q2EnY1l/cRGp/8XKGnimC/PTrhzFEXEiYS
407F3o8I9IXCtLYyoRyj2VwFIBFM8HInuQm8jjqtcCyHEAPYiYMCo2Y7E9IjjP0Sf+sTHIkz1aUy
/sdalmSC39zTX85VRSyrv3xObaDYWYmH0tYvTfZo/Df9H5Q3D1VcBrrR4QWhS9qtprCpGoth6RcG
OaHKe02o9ywa0pdcvtOy7qnCuQ3QDPMyCBkhH9YwbEz1EoeoOOEf5Zrz0qkOkzF7OmVjTZhHLWii
tor6WklC7CFL8qzBQFf44c0t8zLcyVdogIh74WPCarTm5Kw042fTbNL6vkowezp00aWDbkUk7uT6
8tEfrpZhzkL/MTiJv2T2Ho8hflxC+neo9HtnvO3bvdzus2RfBausXhj1uZEfuk2arkffrZHZeZvB
v1rcF6WRusFcJoRXx7uyPXPtx6q07++sTxxecE1DgzetBMCtxM2irdmhBpukVRcVzlSm6KThKLg5
4T640LzXevZUI8LAU12S4VJ25uuIEYu9r5fwNYVkDMjNvtGbq4R2YximYy3FN+Vgn2ryx4lzDsNV
3CCwri6JD+FI7kGaU1fJSlT+pIeDnEW58mkh+uhx7KvDfpPjsV/6bPPS2rmLi2haDOILqnCC168F
Xb6Vth820F7YACvAxS+RcRQXRn1w+6a7t1Tzairle8PbOaJyZwyJuDIHcwjn4B4OWydffQ4JACAC
Mq8LqKHwsdoyX9VAfhaywL00Gezghvu6H2YT444v4t9zBTWihO29GtxgY7No7OQji+3LeNP5hTO3
QBbU5GUYlia7ST0/mEz4Ac48ekp4B93XVsGOMRTco5LUm+Ew4KDyh7gFXk4SbIbgdgICK/rBJB5k
hsYAZvLR6SBECE5+j5mMDKYAp93YSND55u1acqtoYC2XVTFQlvE4xtQCxe8JeMpfQePaqXzMEzif
eTfcksluwHj2uV7ADzWbEEw9txaMgf/KrGjSeHCzJYwtaWUMEQmwh1Ts/eCWed7wx0H3T6X8kJyK
WIHWCA7I/6D8sJz7XQ/36+P/08Ph50EzpoifDL7uyBTOnz0c3ZvqYKtl8aTAGV97OOxhaGfYECim
qoim8mcPhz8FojdGExB2MTj9jelIV8T4870cfX3rgtj+5ZjNEl5Zl/XNtkJmDDWsvk+VTc8an0MV
4Y+1a+MNPq2yQdKYO+FWL21l6aF1IooM6THkyGmedypNnAOUQt20+YfXXEZ1W8qYQN/F48bJEGzE
QtQ11K7MgqpC2EMeobWdTmkE4xCzCYb5QIeMUVQF6XwzGG3yXaZ1R502x7wiiNfnVvDsZw4NUcDy
fNLga/jInWcDmLycrwrBMGhX5WX8tJ9tkAYRX3ynKxiQQParQKyxup4PnXxXOa1bGvmpQUI/ErWi
WR38nRksC+TB4a1RkhYVuDyRUGUhbA3n4wu8XvWcQ7fJlIWd3ld4TLN8xN9um/fZzIDTUcJYnGgx
WMU31nRJaho7Vn5VBmiI2ZW6mkwaHdxBQ2Gw6p+iFw30NdEu0vG1JSOmo0aVMaeFj/6b+5f73XGb
Fs4hETPV4CLqUkPwogD6RxAXDxbqMoPXVibp/WToe0Vm76FDBugfBzRaBmj6+BwlT4OKUzArC0iE
0BaCetF+mgcd5JRsYAGqD0yIRZlip2KuJXk8l+m6kT8qXlu3cY6kecnD0caLLME7Xl+2ElC0/NCG
Z7ecnib1Mk7ncHoqIPuOeK536ia3IDUL/gx0ycQ4SNZZyRctpAA92yvWXQVjVs/clOXOuO55X6X0
nPp8yVh5bUCzelzXaMCsxUBeXhUWJ0nZYpPq0CeF85iEFEwq4w2UF1iLYuVwD58FIpDKyTtxsAef
qQbneB0+tytISgZMCGPnb833oez31XrYpQJYMiDpyG2HTWG6CLGXiviY9YVhDg6Zd+jPcQWAngYu
bftOsbBCIoXhkToYz8uwrXAXezR0P3CVdlxJDuF+skDOhGf9uk2iD+SXvFuiwRAbLKpWzWdN0GBY
3rtZDUkcSxPfWXfNGyJy8s1gPuD/Do97gXEW2xdN37FDUMxFb671ejVUrDvc1+NgLoSsLflIen+x
qp4ESzUCubO9ZGOt42oPn4++xu3wm+hi8gw7/7booZBkI2y2GB6WWkGw9ZzHzoQ2r5HtMmI3m/rs
wS0kq1qGZjXP7iy8taqRLXWJCdu4M82A9gJBIiuYpAxw0WIfk/bxHuAmhs8aA9tBKvPDPfk8JTw3
vEiRdZBAp+JDp439KQOMsHJCBUfCZIA39bJ9wVMl66I18hGuauU1aVh0xcPMoY2YMqq3KkdQcRr6
/YJ6nd3VQJ0JhjTHZGnuupVMpPQsxfzqSnFTL8Mz+UqEHwqDo1A61oWCLZnQwJaElEqeRcT1Ryob
c7EbnOtl/OkLEaGj3U4kPNZQGX2o+rGB/p8eV4eKnKa+NaOO11jgZ720i+3w1LWswazAeCzqF7kK
bqS0PEik+7AE8Jadt/f5s2l+jgd36lhbAhVAtjKxFcPjbfWvSM+7Vq3MZstd1MAZrNJj7jnjokoA
jRSdJhK2Difjv0yv1/sukpttDZ8bK36+z9zZBogHgvm/aLIKG31jg+oXJQpvn9Nn5Lup0vd/Nv4C
wKjKArkHgfnrPYMMyeXP+Mu3x3+p3aqC+k0GahGLBqr+19oNRVis8P+tjvsCvzALE7ONKSYV/EsI
jsA8gV4BXsAi/4BD/0bp/p34HQqXDj7EjoWn/DZyd/449aHnNVs7kZVF+cMtkkZ5zHHjtentMqn/
SAaq2hVW4WMvGmxbzhkqxeZZNN8FXXhDN64TIJpxfmeh/lkWfTcr6xebi70XV33C5Z9zGzRc4kL4
Lu4Og9vE43aRUnwzfMmNcSuRcIp1uK0kqV5o3GYIhbJzwo2nEHHFbVhwO0JQzWcyk+WiAtfvxD0b
cvOOyMcuqK2ba7YQgtZZv7J22FMmxzYh3HHZZHclR0EvzgRNLIpHjgmb48IW50YMy/YVi0KomVNM
ZBRVRK9eikCni88PvgihoMxDuHzJkGUoFU5d9Mc5Z4CykUv9AO3/+X+M+L9pqaBY6PQmDmSM77jY
z07bKuIRYMKcXN4l3FHPzUXnXfxhxfdfwZfftnA/nATBE8DixO9/aeF+Hi/W1O4nykKOPHNeswId
SfcjPcxgF4Tg+6/fJWf6b97n1zuH2+Pr8xYDYKfXWaQwoYRZeRrhsA3CqgpXTi15jBxUPJh/SPjJ
scFZdTaXIyVXhY00aOUpJEBN61DW2JqIEEtYHHHm1aqkLtokudRa9uaE+eOrTeeU4mQwy96kFsBL
0ZZKRrAS0Soble3PBL4IEXsGu7TnpzXOdgSo74eNERqEmI27Gi7HDJi8N+E0k59gJuZKl7GQzpHp
t8xGQZ4eS+wLTMJO4Us0sDhEDWNnFFKKExA3w1753jqc/HFmQZlu6Niu0U1RXaKMjvTNv8B2BA2P
NJTu7cKg34upojWeY+FDoNqzQsfKFacb3El/cD8U9Snj7E4hdDRE1QA5Wum9RaobKIJ6JPM0fIrE
rCmMcAy2FOgUTSzZw1tbtKk6f9O1TlzWLV2saaYnkZmmkIVVaOwNmnQb0vVqovu9ZJ8ya7L60Xwr
TzotMj5vMs6ctM2DKfzoO+o9R0yM+5HBe5meVJNbRG71K6RRszmadAVzB7ioqs5J2mIoIH9q2DSY
5ZWsb5p4jKIl7FmqfU1/H9Hn26Lhj0bAx7uw3lD10vDi6e+DKW/MUNOw+LJPT05Lz/dIEcOp7UHB
JFDdhpM7GQu8GVp7HdN8BEuLBAxv5dWbWrpKKPog4eqrSVtk1FaPGiuLYpuQEpmfA44nLO3iOvKE
2SDAVn6wB+nAIkcGiNAAJKb+GAt8IuJrA67QOUDyltp5Mw7mqU6im4ZmtyrshR9coWETCU6WNtZX
NS5Eexj/NsCIB0CSA5RUw7ICNgmV976BCOCwPgk1ejsN9kzQaAszIJ7Z/0idosF0YU6+MXTYboal
LvlL+n0CWoObWHPWwG8mcBy+aV6hCbbT+9dG3djeCnWl6q2idZA9NME5yhad6VrWLk72frI30lt4
1kNwyJH8VGe5ebTxPxJ/jeNDFps4gl3z4qjUbpg+T/La0s5BSDtOQPK1SDY9s0yxIIGP7ONYmuv1
LthO1+YitRc5FQ3tzHiJ+SdtUInLhPrK4bCl3TPx4Ia93tKfSoi4gMPGS/fWQbgvd1iBkyFkGjCW
9yAoY33QWu/gtUKpqzM42Pq+ENSc5tqDpKUqP54vJsI+zyGFvo83MvzIkhMc6/T4tX/lu4nO9UP6
oLBJqKv9QL8oLzUkZ2xy6wURjUnspCvbqXZ9qqG7YoPN7NbdcjbQu4H5deo6qqJVHGbczIklQj/9
/NwTnzFh92fsscLSfBz7dfnw10fj7/Tp2GJDcaMv4WwT4/vXk1GSi7b3QHPwZOo3vSbdKwQiuS0v
Rq/MTV45mwYwV+YgkhztB1drglpdavBcpJKzZArNi9koe1Lqq+U/urXTUUrBIDEcmRYMqPwv7A3I
E/ozLPP98T9bO5xXWT7/bMW+tnZYFOGXylfIdutXKjQvBNNWxFYwUGBYfoVldBECjNkri7e/u7Rm
Nf7n2gpJhZ/F8hwqy/ceos9Gqa9MamvZBdxIWraM2plasattPOvQ4HkilYydlSEfesGIUOfIe1wZ
O/FpjFfEbmkgjEZzhDlNe0gCyv/n7ryWG7fWrftCB7uQwy0JMJMiRUmUdINSauSc8fRnrPbx73a7
y7v8X7pqJ2+1WpRErPWFOcfE7dmpBiEzCDKmdSaKREJ132t0jOCRFm3lGuEhzvP7yX+ealAKld8x
66+rZhmWkMCEgxW/ZQan2dQ+lLp/rBgo83XlrnywErzTYLs3fgTWkK/VLVuUk0lbHDs7eE4tZy/T
boUMCrpZglzJtCS3D1NLxndKcYI7t6NltrtrasjdQnmqDslh6vQRGOdJYXTLRVzb185s8CxG9VUI
XEC4zyBOlFv0GCirnkXjo7bxi3V7CM9l6JYPEzCI/tmivQq9+QEXacmQ36lfenlc40RlwJX7b51/
mrqPYkq2aY6oOQuqxRjf+xVOhmwXDxlAtmBV6YdoAAEfOV4zX/HR6spZYa2XjxhcgurOFrwZm59i
CKmpYwQSuCwpoyWgmwDbGqha4UEKX7WIPJ/0LYfVpNEaeqqyIFYaIJEtghbWOkaqqrffoudE+Sy+
K807AACZ/URCs4siKqZEJysIZ1e6jyIieeLQWaqS/Wjbg+6aY3WxoATZysQAjVfHn1cmtAUpA3Un
kUASfU7JmG4cSOcx9b/U8puL5nUXDZ9GReVt9v4ZVjf2DvSzy1odnzKpO9l8w51yU1Cb6nHnGV28
aGoZvZsNIXTue6xlnOl3FaP2Ie2eHSKsFMTnSO54F8WK0Ndeq6cS1zEzaUkILkZmDywVRG9S17qL
iuhffcZBRGF9jlaM9bX538445a9n3M+f/8MZh6qb0DRxkCD55oz5sX2VUcV8HyD/WTxArioqIYLS
TZH3wDj4j8GzYdDW2oqlkI5pMUn+B90r/pFfnHCKwtQbNTiYuJ/R1DK0zios54bk4xSSX2YvGxz4
gzIfaqhOhmhXeROPrGcaJyBdEng8T8NM3VmIaIJB3oHBTw3cGQEeup61ymgpkTeJpnXMMUxPrFrd
mdjBBjdGu+jvNBX6vE58CdVIP3dnACDQFGah5MZ6rnwl8dXxt210mhRt0er2NqMM0fGtlkf/pJ+q
wD/UQF4AXFUuJ5YWZlBNqxiDYWp6XNVww1ZVZUIGoKLQqSx4Wm3iUPguqDnC4sKXkUbkPwmLKHYx
axLaNjantMcLMqlcBlHCBONITgzEqDFSs3Vr34LCbKhWG3J7PDZ2cnYoNbK7b+0tubB+G9/Tdwex
MdmKNrw30LDbgYoqkr84q7uokPFsgAMLHxWyHuSIWC9krWpJnE9dBCfyM40e4f2B/Tq5TB3oy3AP
zcJ6ZdRJfTdS5/my22OxD9iOqsRicorm7EwT0qr7CYypeh+xUWV6O7Nf5UIFVUqPNOvNi04HwB62
FgtZSmWdEet6ZlOri5Ut+Zcsw4wvEbKZcf7mYrmLOldeFC0tkwbUIHeSY0VZuAC4YMSsfPOPAFpB
zvtAorGLYR8MRNnNw0UPYRjrTz6KDx+rT8+pWg2cttKeQQa7Lgxo4vgkztJtOE8zOBSlOGBT5TN+
LjlzC5qmjPosZO6eEHqJLSH1QIhmnNWG+qryd0GsE5wvU+ZHREaIix1WDODdrHpPSeIWm8VGXKu6
fGd1AtnBTjAILxIjD+laZT5vzfIcRQLnnOuRvpAF4geVv3bJJZvitmLTGmTbSXr35xM5SHQ/nXGY
62Ed+s8twg8jWPX3NSgTcjvCZ3SN6X2LUvpk7PxwrW7yR1AD2CLCR/k2cTMC1hPm5BpJjB+LlIXR
v3bL0s4PKUFWhgOK9BidwpdMXLlOd/WJEaNfB2W3GcXFPHFDJ8G/eyvICA8hL8eyzJjvvx3NKhKG
n5RdP3/+H0ezgFYqWO00ARr4s2YSthaLQkpQ5GRYsn7cChIZobMsFMAvcaL/6XCWmVOi+tJ0jBpU
pv/gcP7VYIdBko4fXqFI/lky+ccUGvGJIl20cE9EJcm5NQOaH0r0X0i3UGD+4hpQNeAFYpLkUOnz
8R+GV45lxj44cBF9ooKniuN7EWuvDtawqsidnA1oK209fStQaWkz+V8t0bgqlS3lznOBgJLEFiKu
zBK6RkMKjrSvSVVezpPDIPBiVmhWosz5qAN39IOaHKxspx5pYDl1CuGvJSvZJCRQz/JVPKje5KiP
XdB7c/eshPiP1gHOkfBY9dbiyACjIowmjgdyD9wEzVisMZ74arLzyBKl6owO9Sgv6LWol+LOmTEO
jHn1UiXk1A8c9hoCCkNEjoa3Vn4S+s6IMyeutkW2DbStFADf0ddRtxqx/YO1HfFz48F9H9FeqEii
2v45gL1dkA2ZfY7q1sQvjHmJK4hUS/TUrJPyDKnYtM/8iSvyyczgjDBGBU+icQfpNmZKZ/705wd0
pRttw+p5IUpPVZuZFmZvJrwsJqgzMcH11B0GDbc0K1bCUoJzkqp8KfkpcxDHku5VBNY6J1fZmzEC
KfZAQqAQHuA1kTVqxBK9Xzme4lXM3NnADuRytIcu9SjO4ix3A0SD/ZhPOIylCvILweqYpjf5ue0X
Nbg/k40lKKkFI75g8nzIOA2zOkOIgRBg1AJ24LylYjBoMXN7tJkV1swMM95Bdm6qwBuwzYuxosV8
0fKZm0XCTYTXzAQ6kzCJ7JhI2kwmfSaUKnd6JS73qLQPxkk6seC5GbfxPX/vqARmKoIuOgExSDTC
Wr4YJfTErMnm6H10lBLMHFRRWaiUGN2dBv6A3xYlidmBshpENTKKukTBXuaJkqTgPA5t018RiK2z
4zFhofcT8ZgIR7By1aLiGSh9MmOB2YFKiJKopzRK6KRaOqqYzqqhwwpFq+WIpgth/8YUbdj/JIPR
9I1uQYjBhkSYqE2AqqVCja/gAlg1XDLjkEJxT11/bV8QC8BLhwHLDKjvXRKBlOJYg2hokm/zazAz
vaIB48c/8ZYW8sOXblhgaUrl9SyvUw25Pg3ofzkW/koi4ShA2apqCAcoUn/abcyxMqVGn9Y7SiY5
OwcRG47JbHjUcmyCBHXBSR/UhkuU7sdvghdH5y3X6vvpXgotT2Xezg3YSRFkc4RXS8OYv/2rewyd
68TQvnOZZY1G4G/mKGTl/OIi++nzf7/I7P+gu1UNhl24bsgPozv5o8eAaAPZVedSUlVkoT9eZGTK
2ThVFF2hB/jzHAXfKhcjLZH4HHqTf3CRYUb/xfXy40sX188P18toEGzcaKieDBBW30UVwHhFIzqH
ce5NjM2F37SQv+OetU2nIkKRCXjPG/D3nz6ubpjPOkwqu/6W1GgbAh573k/jWRbyi/oQSmuZfFV2
6QsgZx2NPsTahTEaaxVhGaiIC0qRWjvz1yg+0lZQK6Ogl1NJBqCZhecAIMclu3RHJttN+ADkrFwb
TulJyCi0sb4UDVtjUoHB97JNl8h2NbpdNrmlelLCU5Z1j5X1ZjmeiSzfR4sysxgZWHeD6pnJ7FG9
GeM7EguBlu6rnvK1voyaKxGvI/nVLsr7bhXr2qXtHQsGrb62QoQmmOF88wlUWrYrmzOc5KUmSYwt
GI8Q/FkwDSdoKhRRGMDH/PCsqUD5rEE/E8elIl/hJCVNCCijoZHfTvMfK0sd5JuPBUibkdwRykHK
T88PDEJzi1K1rJxbo3w6aXafVOWSaOPYmz5TwUTTNPnKWcHEPAzcocYa8ZqalKrB06BuJX8bw/bM
l3apsvh8KrUYeyVDZHUTSnyBGEX0DPkPFFH6gk8o50di968t4a9Eu/kopnGE9DgywOHs02AihROg
kX7KQKdM4kVo1Nmg6ewyfTMDaV4Iv0OrfEZlXLp9OsLEs62LP053NSl6v52E/1YVHU8twmaZc8ZR
dTr+vztm6Gz/Wi//9Pl/HDMaTnh4r0jp/kKjxXshc2TgtBOM2T/Vy4IRy0sRRxQnzp/qZQa1LM9/
qztt5x+p6BS+xs8iOp3D1TG/F99/MbY3bZPpTRN0O0QEW6uOzz0eiBzEeB4/T0pTr3pa1ni2YalT
zcSKufzhR/eLMhp/1C9eAScmPx2T85aT9c/nXKkE2AFL1NIqjuJ8NakAcaat9P3LAZlNNuJkQrAm
3shTCgO144mzOcKaXNlqdnyeZvWbX5afMnvJAeNB7eT7ILyLQK9ONmE5zk0BRlQTE9xgK4cvTfWR
ZQgEV5Z6wlvL0aRnPCpLy1/Zr+FDek61hY8Fu7kF7GKrHdK4JibaCJBh45nJrjOZOgvLHgCY+hT3
vbBqY96ncGQ26BB3D1DyC2bqKKSsiIqbm0YyOEzY+kqWPQCLVUC33650SNgoZosa1e5yNKCmUsMU
2nBgpFSBjXc+Y2s7tSry7mNiwMMEljrs61hnl2u4saKvTHsZv0xwsMCmtjkqJ22r8mPwRdQMA/b6
Q8KhWILEAJ3Y+xMAsyd093blY0vcG5RFqNVG8OwBKH+wGY94MBcWoT7T0YjcXD+P03MBBap6bGO3
rzaI+FYSqVA1f4iYgN1k7gtrb5O1/UoiVd+8zMAJpff8LkwOln5X1tCUDpO+aO0FfARIUqX/GDfH
mKETHi607uZdMMNJnA/ADTmYSmxebOhIvqqhqNFNGGb4ZSjKkSyYdb6ebsMGq/xdemmu7cXcV1di
x2siw77CYTtXj3ZzxQZnFtdQPzX8jr5SL3WW2dUffYYf6DOIAmhYMDKgX4bqDmcY+WBbcLTJHvhZ
yGtcDKa5GGcPAHy5YyziA6nX802jr6sJqq7HwxHZDEFOJQnsr0SIWuR+W3fgZaG4xDWH6pJYJ851
XOg1e79Rd6M7cbPyRsB4furHlUwylA1AeISOi73eWsSV+LCVeHn2ROSlhh2freFD1S/jfUSWpXEr
RE3OL0tO10qPHZbLqLamA+I6nSRY/pKpB7DoE3MzslMxdqaTVEuiX18kWhoki40ypDgIiZxPyUvG
aGrP4Tctgh0ALzMzYQx80yXpAiemcBWomAUksUQXe3vfNJaO5DzPM++5+3g19M664wntmcQMAIMJ
j3Lswgt6FHTxJJ9zkeMTi+wKNgkZTOBRjfZi9s5kiuTR/Ky3u8F/q2bcGjmydPbdWROtU2XaaLsg
8FoqBoknIthp5i73Xcte9Ugy9+PiS6eA14m6ZVHLhbYwyXNfJ0f1E28QUTtfMekKC8mrcDpBL16E
4OT3w4vkYbr/6pFPLs18md8Ui8XTKwI2st7Rd7JzsRfBhb83tPlkwW1fyNc5XA3A8JEbvJjn7Dh9
pbBI19191SzGA91XcZ/xtIWEcNL4LaMvlJn5jdYQiEa/rCDprpj8fkH3Ci7KnoewX5pLMlOP/gqF
BbbGpe4i/tlqzCov0aEgW2cTPfpnsrwAasgYJv1leBdfo12/18/8WYNUsu86nHEdfIVXoj5N+hiG
lXvqPEg7/BqX/N9EW5BZsbBOEwarY3Gksrib3+1zvU/39mdwSIBKV26BSdtoh2trVhurPHCIQDYr
QPPE0bOsLp029heBfMmZa6qy9VIJwUeyiqp336kfJ/vo1CfClZQCdwuqU85OVkVjDGcV78ZYAs52
lgrviIzOfJEoV4SE7TG9tBe0z4p/KKi5JErTFiZKaMVbg8JHuGIaoguW5WX6jhb1mZTaQP1KHgsA
1N2n9WQRWKCtyxqREIRRihhcRnZzCtJjw3utJH9eItHCXNRTNP7L186I69mbYMwEefX37RKKQrrT
n+d+P33+73UMwZ/EhGI0YKurKWLx8ke3xOWNJfOX/E8DEwCeX5N2iIHYn8sYw4DLpTu/obn0f9It
wfL6RRXx4yv/qVvSa9QUwcDWeaZbagpoUy1KCZaaNZeV7pDMYMkMa1ImGwlZLs1cNWyWtQ8LQc4E
60VW1piqmZ2HYp0jrwPlYvtYgdp1Ix367A4rcScdbGNvw2NXygdNWvmocGFcO/Yd2I2QaYOPcmi6
4zotSOUl4IJNMkp+2XiWJiEvQfXje74DIRH+oEm6FUVBjY1LGpSeHfm25xEKGLX5FrsV9hIjj0DC
sKCfAIoMsEhEYG5NoaFjtmmsKzfuXNu2p7CPkR976HqJpB1CbsxaRtcS2jt1RjT5VPOgecxz92m1
nSxipyd+NHNHriW0vWdN84h/nKMT2wH+FVevSr6CKjJnL7l+zx+rP0SoUKjde3NRrztJP04w43Mp
pqMk5HypzyryMMQr45ssZGr82zKqrQzQF+yXk2+lhlwa+zmqV054ENZ14i4/RmvTtmsJYu947/i8
1aw1jsOjqm5l/xlY0qv1NT8JmOq0TclBxhhqEOKiHQetW1pZ+IlrZUescDwkl8kuSGLB/iCBNMrw
iYUMwmIxYpmLwU0QStuBvWN+1SPqk5axuRG+Q4SfZeCqxoVgRJxQkIrQXSnJnUOyI7EmvFXuHP7e
8RCQOPto3Ifv+pnxUU61AhLdja8h9HhiUmMveJyivXa0A09ji/Qa3vTPknlhs5zOpsb3mMDKQV91
oJse1s67ctMlCLJbiJKzGi1H80IAIePWtodg7Lbmq6V4PaFwg35T2sXWoXTaJTkUpUVR7E2icR7q
FxIAtHcrJnh5O2KP5S7oXq1nur6y2WjdtuWqJFxUcfGSmCck/Runyz6K/MlGZ9S5NTmL4DJNmXU4
v8A+2/nXqCGvEhC35crOWiJwR1emZT1AyV1JJnZACVw7LrqlvJeCD/s+voy0wfazdLRgmt+R7kgV
0mwS9LGXuks3kXEXEMkorWPpY9DXXbW2zd3IryX9gJalMZVcBMkmSHdFeCSMl0TUit6Vc3/EmRnH
q1TdlwA/r8UniFDnqFyM5s1JiFIgtc/zU7qRE9cPNJ8z/J7xxbdOws95JqGGgNmF1HuAAojpc8H4
aIjcwgUOBj9eKxGxqss5BlB+UpvHPHmZqj2XeakuIYww9mivaCeuY7toHp2WeOHuzVo1slf5z3Qn
dESj255DOdwPBieME/O8u4V9q+dvUjq9RmTs9eQHPw33zq1ER8pfYxCOZ+JlLbx6E8Bi3zXqtnns
37FEW0RIZmTaA5ise/VrbjEWLtIMmn48LFhhPQAsmMlYnWOzoEdI7mqpYPVpI+s01NlaOeM5Uzdz
Cd4AB5+y7dsjIxYVSHsThGclLFgVDDW4reSgDu53Fnl0Ir7eQwxtJNZd+mFw8PBlLWkG7FB0S/jk
hvkWxOWN8lzCBTgbmkCCy54SZ+XWZ7I0iwysyGOQs6wqfZ/1jJgGrybjteuzTUluJ4eLQYgZDLl3
VahLWGCC+FSHWfcqxhgygVQuypTAqe900xtINmV7JwO11+kd0on6mR13QOhhgd/IgDHKjvqoCP0Q
xXAtj7kn1K6AOXWhwGDujdwRVcDLPJGkVlMywKuKHtKrlpAz3wjdbcuv9tFH3BHMwzNr7uf+rAeP
Wtzg34jwkdiBiZMn7HZ5RV/mvJHbRZcpcMJ5fLMDAvyY3/QspT3msVbDV20w53YFHEOUsqBr8mN1
l2bxl11wKAznMa02g9rfqSCcorJ64UUge+lB+abYUpk6vo3ie9OiS0qLYfK7L6HjpOyMBq6nOEoe
IYyRnwb9DKmU5SaC7pwnykdPS5f76ZfW5ltENGTSJtD9ow8HOIHeRjCqzcc5l587A7URdAshOpoC
xLF9pzz7GgV9hrBUR/Gq8qCP0zGypPdJZYmQMXmaQok2Zik/O3OEhrXk1TTrgOZQXtchFXccpSft
qGjPwqVWTdGnpGennOCMpp4fwHAsJOQ2TYjedGzeQlYFAcyzPryl7L9kPqSzmhmAUf17p9k2oA1s
GfCVbJPJzn8bM/2lPPvF5/9enjHNtvHmA8n5PswWaNU/6jMLFivTpD/ENH/EHlEjMnZBGqjp32lU
/yeZ0Zz/aEIPCN8GKAKY9n9Unjn88T+PmcQrx/vJeE0RmAUxx/9xmK1niUbVUZe7BnNW/aFPS9Zb
A+bzJN5bfoChGQ0Wb1AMa5v0M2q+NQgmzNXwlKBSmFy4wJ6vzl+B6OqZYU4keiQ9OBkNyTONeyCV
35yHUVBXITECaSRvFcNdGB3sedf1mK3lctpmSBGWprOMBHxYbp/Uz4YoxeAItG8zGv5au6kvxRwc
pYLEbF9vYSejC2nIVMj0Fe3wpqKGYkzdYQiZMD6JRaeaD17zUu5BdQDWrsaGQ/SSQ+GW1pHIM56a
F8UhGLgiEzEgZjkyejalhXGMHtM7P7oWjNdKPA++uQqVa5mvTAKbea4U6iQfHYfeHhJhVGNyU4jl
omq5w7RguVhMENOxp4cegTv8A4Hmk+XG4N/UCUwOWnE3w0kYMN2XuM3rVdRhDusYkXshCru4YHpA
AEgSv4bgvBeFZFH7jpqxBk2OjgaFfkzJ6JjSRxqtFQ72wEzXtUmPK6NtUa1mU+XhkmGVW+vVuwU2
0elrNEEEQoKCn8m2YPnHGeS/snRtgvs5++qkFVbBgBi4AJgRMptlpC3lplo1w16Lthljn858sTnM
3q29lsMMy1lLRlhEP2UzfqrIeiswO6hUumqs78LWLN0ATbhctWjUCYyp0nvcZufZdC0MqT3mIEKj
QFmW9bBzGqYOXJT4BUg5UmSvN+0dvXdIr5A1/VNmW9uhTL1dWXUUGun0No/JtjlOTzKetQLArfge
I3oHXmO11lH9BC7hRoLN68zlk9/dTKSHiv+sEA84ygdDeyb8HdfvbcKUmk2zKyPrtJkLssVhq/Hc
1uQtI54m7ogUHUMeN0GJOZK33spU8RiiyarJZ5m4w6MuUVlUC+fEvsc+Jy5ZscooIBQA1qy67Rw+
dH25KVg/2OjDq2U63YLhUYX4ggt15JcCRAX6xNKH0Z97GgbZzG1Bb1oXx3kKqdm1RXAz1zZujPcq
+sLvlzjeaGz1nHtkkWCmNV7zGBKHl/huYF0IHR0GL863LeKA7hwwBIVy3yM+apZ6sqaKnglfhlTj
qg+h72WSsPFqN2NYzeoHC3aTMUSwd5y1wrDMWjszLtNt3e5M7LXKbrCupXqdGLVFT3mxsinYyXMf
lpaz6gkyUkk58aR+k07rErcse/v43ko2vb3EZEu6CSWtPjBpozDAdBks82nNo099TNhw7hugiFkN
yYsajJ2xoxsQg1HXgCdn3FXZsZxIyFnYt0haDtYqVMHQnMzwzsoP2gvuy4Oqrgx9a+RYUuq1zGxn
etK/+YRMOY+kTU3ppu8w+hxrcy3ri46YHwQQdtxvzfIzTl+N6lI51yneFP7ejy9JA0oB6rhRkr1s
7VR9WKjaU1jsdRKDh5jI7uBNN9/HmiB1/TnnhVnlp9k+KxfVvpOSS2ScGm0vVQxIqvcY+0ICIUWh
DMrr97j61tefM5LgCkSQRNCBSmV+KlSCCZX7rHmcfbwlz5WylZAedO9N/2iGO9o2B4jHuK/Ulyra
8uYpSQ/KN7jfy2APbaEp9031VHGymI9JiVzNo2D19Rdmr6AegmhTWXxFZ5t392XONKnF7tuucwSL
PcmlG9M5DOlJNc+GutaSpS+hbUifp+I+ulC4Luz5OZK2db0vEfBRKEJvZyXJyybFIBLLMRKOlJW/
nedjP75WZ3zK2I4k5cVCkaFNLPqOuEtQmesPQXBW+501uop5Gra2/EHMUFPu5m5jxpfS30iSq4zr
QXtMU09JSTk6OQXNj8sYqr80kWex/hjJrFyUJorox47VY+5JkucER9CISCMInWuTrZXu0nRjO+9V
cp843aaEbMrs9L7oV5q6zx8l/ymJVjzbEfnPxtFh+6gQk/YgaYidN3a5i01qeND9K0QTJnBDdDAd
YMRz4Zr0c/LGwC2THpr0ML4ZEPozWve1/xQo2BY3vuJGZAU52zjdckgwW3OMLdgVpfVYKDjxPebh
mrz2dDWjly9OdbyTr1V3qbVtbBwTdW8at6o6qMwJgfXgKyHry/SS4F6NXnMdrkqxTLQTdqsZ+kC4
a+0jCkTlnVmEqOuqFIqKxbOwIvhUJ5q7PY9MG6rS4werK0uLR4kjwaAMPYEEouPmwR0qj5ALX10q
2b5k8wLJw98xxhZ5v8Lk7uZrRtOd60v7Efri0fkkbNQ6l68Z00Bt8Oysgj+3b7tHI1M2gdBx50TY
OTmxaLBJRqLtGiC2UveiE3jXqcRVEYCn2+WHajwuI2udZA1m72wZzSXKVWdx6stz78MSCJj5Jock
krhUuRpARbQpdQRTkNZrMBoMnXlVu+KJyWWUS6TaOpu6mF6KnGaEfXH7Qby7w3SZFeMuq/iWFITx
TrNV40tUr6dolaRHPV3bFMSGy/4HYY2PUYsVs0ftzT/p+qr+6gsxgbKSj4lv0jl0+taUiG99AGAh
Ga8c+0b4EoRXfjOa/2gykoLZrB86YC7UDqqb9SQ51IiLppWabaruWxausC9ESGzDUluk9X3BWrgx
vCpq1o7MPoeN9LqxO6gS7yHg2HB4QLbPCuwr0VfYBCmCcL5bhEMk/IqIdS1dufD6fGVr64pgYrTB
cAgR4IA24J3WLEzPf0uNJc/CyG6i9XQkPLMWMah45dEycP71RbSaIRk0Yl8gyQfLDBUAZf3RFwYO
E3FzTA5zXfEPyURST6RgMMq9NEcURnrZ3VAPR/9YHzg0uJl1NLMQkR6Kp/q5ApOx6NPuq8Re1dSk
yhtqfQ6IcOO0J8OLeQH/wxeQQdZ1mB9G/npgTWwqbO+tRAuBycrzoWGkkAs9bRe9+B/qgfWMzoQh
cTlCCjiE8kLrt/XSemoyVA/iICAxcrIX3cP4VNx1+4E3wdaWlvm6JiNw2+2TO3vVPOgbQrXhUwst
Lj9454q1rvK0LV6VWVoYbnoYPCJDPMx+7bO0MlBz0+0DN+Fog6tAWBFoIsXjqgqPXBgVDflVB8lm
kOO9Ci/K45Qs04u66c4OCugvCs7x0RDYDsbwM+vFrXwLYR+80tqbC4fwrm11tdiN3GA1O4sgWOdv
IiMpd6V18lClqyF+DdhELfoTyV08kcrSGZaDv487QFPrlHxS5hRiQcdoz1Dyk1Q0LFQZcM4iikAo
CkdkXMrte+xtxHuJd08YexEByCxTwvP/gIWw5dCfyh24y30LmZgFQgs8dakXVLHTGtflPFJcZ5Ht
Ol/xgg0CiPPkkDO0/fd2kkDrEMvSVVkyFFL4vz9s3X8RtYHG6a+D/p8+/4dOUrCEAPxAI/xp0G8a
yGCF2PX/bBQ/kBvRPjl0eL/ng/2o70VV8P876EfB/FMn+dN3rv0EVyP/qWVPmba7KEhBDZJuRTlM
SPfwJHOFQq7nxsR43HJ+N/k3esip7yCL6ay9OuAgYcAjXkiVtqStAtI17fN4YVbVfQZPRQBkXvKH
6SXHNNCRxKGEo0QNcgZ6lZdcZJRR2IgRv5bfPyjdZZDDGtLqNGJ6U62jo5Entyrk5xCjhbpCKz+0
bhSQAOVwKdwR8NGf/WTjKDNZsmCAsbjtx/lT40QlxPBBZSd8rN4QLt5DLAbEXW1pT9fdoyrTbo5k
P7lZyQPYVKRtkSwUnkLn00jCVRYZ14QxPd+BxXFdgNkn8OPOEkMhx4meyOulsUBT79MYJSH8VoA0
XXwk010But4BaL5V6bymYs9thZwiAuLJEcIzuG4dnbW2sozn4Em7L0ecHWx1Fqrj+ogr5k8dlv5G
Pzk4+GNtGdrb+pnvJbJvo7nVhufU2aUvmYNJ+0EhGmEipbET54P/UbA+j8z0OFEey5NCuli7ZsAZ
M/ZUWQtWiE5ErW82x2BamjNgB9Rt4alTs62tJxsG/MSRk4DCtULCuaZFb0rxOqT+Ju4uDuc36Tz9
whyIdHVw1/hMoPykXclCPSfGhB1yuhz/moM/sBHyJwkdVIQeahDCqCj1C1drP2umDZaQTjloqDok
KHp6nxEuv0gCx3OK2gb20Ierl5G3waIZ8K1kwbEaRmllE6alw4BU9VXCgiRvz7VsHg1LpsTw821g
fgYIOoAt2ctIch6MMEAzbtcA4kuJTJW2Oap2cFPLAJe/aPgxPNSvKsqLwE16QpVD9bXXzva7amxK
rdl3lUzEEQrzVkv2GJcuAemkAUqFmrndckS+bc+XmmvT9HPUvnXFPYiarcpXGkkxqk5crdeLQSiO
lRKGXg8+mx1RN33wHh8RWWt30l2RBd/a7eBBYkK0igV8LaRCmUGAaeQlaHnH8RyiTqPymfhRo2Tw
HyflmCpnIMIUizubFJz0Rs086mwfbCaC1UNxQBIrYh6IBvlqXgZ73JVMa0L6a1ut3BY4MT/NE7Ex
1NY/nIO/UB8pv/I760BlbQM7LeYF+afB1Dg5Eog/v0FMGLkp6TF07NnSZFr5TYNlk27iiVgu75Vt
U8WOwkvuRaNH2t8nSI+YisO5mgy9P7jSg/fO3wet+G90PTF7Nuta0w1wr/ufNE/WQ/uiv4ZbJqXF
Exqm1+6pmr2mOmGqJkeOqQxfNtMug7xlEk5eQLV0rjzWC4I1yeH8LPY8GMeMkS6RPrWbsl/3rzN+
VTJyGo+3RUY8Lcru3RT6LGOgUlieci9Psne2jItcbaOW5JwwXzQfIFxb86KYCxPaECEOLFlsnDSk
QU/SdcCmxVfBU19/hd+Amwo0Y/kmWcxRYKDyln6unHWY3qqttDaerPny772HbXzyAO00pH02T7LD
Pv1vhINcnOjvfly4/+Lzf7+Hnf+oSJ9xzBA+L5NdxQ3++0SXD2FygU+u/T8y3+8TXes/rEkhNXNF
s3j/keGj8SFAt1guGRL/Fsb5T/TJf3lyeOkqGmkVnSIwZ1N86z+OdKs4MhJy+uJd/pl+GgrMmpTa
HOu/EpxgfXXyt8HZcdoTHb7xx2V3P2YrHCHjNewQ5C8r62y6tfKSX0lMNMu3OH2oQvKwk03OqMz/
KrikQu1Tn9/CUCaM5pSN3lCU7hhAnKp2zWuEimQrf4NzR2u3bI1v8sAYgGxn0fZ4U0+tzCU/L81v
KqkmPEB6sSbGjZz5kSnxeyCFLjhduXsxYSBTQyvpcb5ZN7vi/5sYlu3shh2MhnZLQhwp0Rx6NaYa
3v6cS4xcaF7lzhvZHncM3XQxiUNdAwpNpiNBLtXaCi+sXpOZPhzni/9gM9kjYwWUAwHLFSYevrxC
LPKwrb+U7s6uZQLYU34WqYuByrVhHCmJ7YVjfhlrDyBmrJ//vU+aqPvIXuKNLcvkvArk5N88aRzo
/IEfn7RffP7vT5rNg2FbMm9hlhTQsn540lir8HQjT6UQlX/T4f5By+JxplKG22XJxN/+iaigUAJB
uOJTZaGX+SfaFsv+eXny80sXH//BCdAXfmuaE9qWvvHG2pWxSoHryVFOqWcYMoSoZ/Wpbly4Ahr0
1vIxGy6h6g1MJnkLKltRPiUeYsyJxtK5KMEhdVZhKziRlMY6EeD2WgI93Vkua90xhc3jMniuVNyU
rgOFqmcHzrVWYbdB8agI0ePAYBo6AGN8MsPRljKelrmZkLQlq/BLvnV3bL1TMsUBZ2doHyn88Cos
9PfspTQX/Af3pQpJdilFy9ZEofi/3J1Hc+NYGmX/0KAD3sySoPci5TcIiZLgvcevn/OyurqUORnd
UdtadFR0ZlKiRADvM/eeK464BPGetSlAIw79jqx4py83YHLyUzq9TpkBTGdBiE7XrVRQN1hg2ZiT
+Mj5CClHncv9SxS+SOHJUh/C/iADOZxq3Fiw8XZjt49k6Lb1WrI3prlLegQem34yFjabTSbA5kU6
B5XrfFavGTgeMppEDBxa2ap1pyUH/SzHxswdzIQelVx6V3KCp+bMP5IZhGwIEb+HJJABNGtusu5L
DN6LtL0Yz+Q6zTSsyPFJqOfyVaXftZCVg8X4rN7Kew5hhgit+Cd2s4tl2vvZVUVw2C50dtlEuK7T
ZbFaL0hupfndIbQIqxn56CSNJvW6Q/yTEazljdORJPAgAt00uiJ8XSFRvMHjTUSqyDHHAUU5nGm5
wlI9XtnpUUYXQlXWkQkE2XjZt6m9ltFfUmUN7VrzH0DhQ9FhKJHNLGPltXOWAg1fuSzTnXZvnIN6
i+hrPqb2kSLNZbtiNSmfyqkDm6kRgasL2CptIyVKvOrAd0RshFsWWTFPTWQhgbUf8y14e/1QkFJl
bmX/xUdxm4QNZS66yA5PS2YtTCCvSonepEAhpVSrXioec65qxfhqbdVtq4uByLiw1EUokoJxezOQ
5udh91Do2xH0U58bF6syhbKiaDtyH2bY33fq0G0kq2ZQ+aYvnETZdmlz5S7qL8QZSxqIit4YEyLf
72x2QFL7FODDG1jeWE9WV6y0pnSNspx1xtpDQZzCBho2I17TJbKw4NZpC6MAnAxHk9j3eSHNYTWG
7KXoWVm2IOk0WLk5dxmZOvkR60s7LixU6M7MRuQ8zQ6OOuvtedO54ZpBVX60V5/+qqrPXnNv+dNS
D3aSwyW9IudXRsMSrczKzREud+7wwVyWY9Oa5g4zrw6FqiHHjCQlmj5lnY7rSFqhv3ZEm5lEz1ax
8sN4Vkm0fu3SYfBuoWKnYY2Q/5Qoctz40VE/eOdqvuB+TsuViekz3CX5Q+atA1Y13UddPJnlFSnP
OK6z9o7wV8hnHzl7umvczX14clz8jLLw14CJH1eqcYV1hguyYV6YEFvbzO0vNOKc0TC9IGWO7H4B
r6GJWbFFZVRnLVBhQf9D35qTqGYj0+Kqdgvx+l0YHfRHUE6GD9BzH43HRrmaFsl7zKBOzKhlfTkM
S+z1TnCuUGrJ3i5GJ0LkMI+RipoB5THyfhu020yvH2k9+6hxl41/5mfpF2l8HGn2YJLc+tWIQB1T
gMzmi2kgy1uI8uT5epsEPFyA4jBKTx1CxCKSZjmDBb92NjENM8o+liRSpC7QK7qSCQ5ttBa45xHj
W8m8cETM8Uhm865/1rjLRze0o21Ti0WnES2Kp8zpjiLTSKLEjxH4duFJ7TrgfOy46Em1eV7PVfYS
HUUGo/xlMmFpdSHG9RqzeJdRe2ujraVP9w/Gnao1C2c6NONimNYIqwbbNclVIQaTua7bvHVvmjs9
6kuYw0dux0RcSQvfYLls6HdO8V4Q++06r9G72s/KYj9hLd6yIFYFUnXeexeiI4Zx4X8wk+6X1hsl
kjOtlYc2XPoqtNtVWi2KeO5XT2jjk2eeIodxps75+KNd5805XHnwMD4OTh07h3Qadjy4FyNTBX5J
DF1VnrdLOuGNfDrb3hJT25wtcsueb6beC2unDaC5pY9lg4FnYSuCm4hIMIIlqvHhlJtrpjIja6Bs
rVjYHRSI4vAi3GI4peOZZ03/3BPcNh0Uu2U+QymmGJtMPcpmuMxSwOtoCHsDvK3DvJrgGpqmlBgc
n6DHcyW2VTEBNsRhjYBqGFZAGpQbewm0AgSeihbnM0I10IKnGOt5ga4TTM1kzexuPbA46pY6Zjs6
4/SWxVk+dzhJsTdYjJ/uet1ej8FrlPpvsHRdfk19j9Cf6YQlBiMY9TrtIOMUKJM3ZHUF0NyIebRk
/XDxSJ187D8Cpi0xI5DRadzEiw86Zafs3TohTqVql5nV+Mq11V0DW/U2ip57cxPYTxBsJXgcm250
DbivxnFYE0qrTR+o9jV2qBLnWM6MCLQG86KWuVHN/MhkjmQxT9KZK6XMlzyVnd20ip4yJk9y+0S7
T9CVwUUdUfY7zKgwLgjOh+x6TK/kzAdEjGRBa7O1yXyrlj9jPAqkAF11pl9K89ExC7PlPemOe3Ke
3ck15PFdhFgTFM/2+pWDTucZiQCjAEM9D6d578z/T1PDT4IFSvtPpYPIMvrySR0CK3HuxFhoWS36
vcEsutkYCDVERvY/ugJnSuIIoKyiWTi2/kcFrqBB+qUC//X13ypw8u3QGmmK9Zv4V0P0unxnYaCj
rP+rAleorXmVsMqR+0Vd/G/5Erxahs405oRn6XS9f0++pIlW9hfS/Pd3rv0yJAL+0geqDukBk5RQ
bASdgCB0bIPEpAvzqlm8N9pZrd/Q2BpQnHl6DmydGkAzxQrNRuLfMozqQuwol694T0dtEbLvELWZ
s3XaJ6mdXAStMSNbwofpJ8v8ScU+2smfuaf9gy86HNXE/vLpMs0wyPj9HwMWyDU/X3S/ef23i46E
AJPtCaOMn/VyssrgxQYf8vMVp4l2UGVeqMt/UJC5EP4UzNn/UsAZo7GDeMeXpT/9G9OVHyFyP11y
4n0DMcGDTlYCb/KX6cqQ4MPUrSbaluMmNcB2gDKl1Yv2001N5pbZb7wHJh/JWWNskJZBjcPPOrLi
nUx5pxX0fnHfXni+q83jkrUae90ATLpg7KqIs7qyePZy7YjdZ528tOZMAgOSrSO2dbV2oAkYwI93
6ImUqwa7IBPGcswFAy/1MFwrfuRTZ5LQErKpFKN13WMt2Snla55aJ0f1UIPSHxWr2FrapNWMGKaL
bpsBAFJH8n93AfK18FVJPicNvc9+Wo3lcySvUzrUcF3FX3pF+s8S7rpFwamhRfpMOpavdYs1i6Um
Tr2qd9yaKWfZb/3ejb21BeZZfqy1S0MSQbmOg9pt7nXOFBNmasOKIMbVl3EiOms5SR6gE43as1PF
ryhyj8jCMt4GhW2Bfn6JYPnRAc6i7bXmjpkpckV2FvdLIWzJFvkwH9/aVWqgfWlf+4JtCO4yqHLr
zKE/DudWxhmyQBoPRK9J6ytWbJF0E+7UD+2uOBpDsalVdFu4NuOKDEw7fU2VYT1xxnBNslBONqZO
63WXsggByz25Xmoh6ZlQ6JuLSDtXlI5hQmWunpCa0y1q6KQSa1PP7IxWSBr6C3SVLCUTT2o+ZM7K
RH7zkebiR2zvVf6/R3lwbtn0phabYqqIvN3o/JmPVCKOWyTvuAk6xPdlh7uCeFhm9UIr3jz6vMBq
7k9aJ519titN6Lb52dIvqtNDrFa2gWneDem9VazHQ1l99QZ+BzrUAXKiKO0zomd6tHnwsQk2NLhe
pcpamlhdNciGdGgjvnsgTqi/WalMs1oP10BG1zFem4t2xJUP6hAzgqJuAmjyb5H6qFfcCSVDMwIS
TAqayLEAnOEDhl16kqP6qqMNRzo25F8ORbXwg1htgMIDkN9ApDVMroUNj63uvZtCckjIaspnnVYN
8pFqoqbYQy+CAzi6ikTCPnsogwf0eUNJbrC+rNVj1K5JFIkCtAS4HX17OpyqW+eYrlabLwpCcJqh
ETDMvt8yDMkikm1ug/zYYxkI4OyiRjpUiL/FANCzLw5X3IQJo0IzTuuJNAcDXE3yEQzGiSsxdBDT
1SWOT+szKeWV6aV7GepOjd5y7XWuHRwL+c2h0w5wQxp35EASF+3sJPKwg/umWHnLRj2FfJBe3c7L
4MwPGXwhpEcLwa2Lh3GilrU3KoUgO/sKRCSDHVZziLmQ5cDvB/iAnASn5nP5zKAT9xP6gRpZKpvE
F3k/EAlpijZ1KTAJ6Wi+h1P6JlMd1xh7dQT8AbcJBom8nbfdK2S5/OAsMmenBq8YVmV5qR1YCllz
TQSmAex1CP2YhelDJi9i7pxCPMM4GPvmwWjrDc4a07rlusH4NnpGQrJLh2OMqafAH8SvbqB4j8lU
glnKaVtvYJKGG7EE7FjGgIcaHtrJmCGgZMQAUGdWIRLuV77q7SDP6Y18iti4JlpzoJmXo+2AGbgj
E5ZBbxw1jyVbxJyGHBXDo5ym8gzCHyXCgKZewvOpnmTrONCQD0DdVfa4YJQM/Z1aQkFMtcu4bCcC
LLG6c8mWxVyCb5Rdojd/g5+6zpb1DQ+D5Be7qEbmn2er+GTuCsh4wpIP5zhGYfEUP5k8bPFbG808
SHdKF9zhtPBmmtq9Cm+mWdoAn930TLYWTgNqfLJWJizyuXBPhQmrVlVc53RW51jNVq0+bVp2e/Ez
goCtI+N5nklEoxPCVpBJGNAmfGUPxn2PGtVOtKXTcmE0RIqLze3S4ywyPFxxLZHk5n3YMMrSeQI3
Yv84PXANJj6ROvIyTDqiLbgJ5BeDcEM58VZ549w38r3eV0zRwdnJ01KO85OZvPhmN58p1F/ZlD+U
JiNEdaS8Gg8pHbfnW3hZHhOdmp9KSpkeFKw4IDtkH2g1cEBFhWMAulMZ6Y8VnPThNeHZFn5AQq1v
8rKfw/Weq7NpqghpkRZj2XLx1kyXuiua852i1SxpZwpHryz4Vyzhifq9t0/+RqaUC/feSdpiXT/U
fKfJmG5pa3wZZXiAargvearH9qe0NbYVfinFY/5oMKtCbOjTOwOOTXmggwgJ6HQtuSdgbwAr3s8w
42HlksCQEO51aXzjkrfTwiY0GZq8hrpWMEOk4Szp7zJemVY3dk5mbXvzPraD1yke7gOjurFbQPiV
yCivvfY+R+6lO2GxrWRaq532kWV71uRCTsF8Lkc9hP2mKCoyXO1gO9I1J/GYYiiHlLuqvZs0raS6
uE+FMKv3GFZ19GHZcPQYkhlXAHx7HeKAE2z0hGDYWREyxXQQBxlBTO/8EhkIHCV/WvN1GgVHGqt9
/Io8tY7TWXKqx1Yoq73qQaF80dlRI4Gq8ZANTOWUatbp/MR2uOZ6HWycA2nWqTPL5lk/tgfGmhRM
nlIsjUI/GQZL+UC+b5h08lGWjI6Lo9RfxH8ySAd1tmukQ4KuIhmRX6t0hXLtXJHyMcAMcI0pPOYW
iE09wilQ4jMKvkqBcZ0YAKiED/rxW9StLOcU93M0soS1NH8MVw8sZ5ldepQ6+L3SQeEBG56kzr/L
lfopmPCGJz43ldNuqSh0BIy23LxAyF/mIsv6Jcpdk7n2O0gcHAnSvR9Nq36Qm1nEuxY+yRIFgNl8
FKVh4X8qQTGGb4CA1P450yHXDBMxa0yQi7g5hsKUVLzK7+Upi4KtQwwoybpuUn8yXpRR4f2D17ds
VjAoU7EruF9s2s//0dKqqI1+bWl/ef1f3YWqGgboRfMHJkrsq/5c39qsb1VLxdIi02X86D2+tbQ6
Zmq2SmBqeUP/6S/oaGVEWcJKLbP9o1/5G+2FZv1mpfTTD44x+/tKKbeariLaodpmzbrZlKI0YUtq
zfIFt3/pbQxvyYIkpV4rTxTyXXzp+lU9vDfJBYtuZO4fGQQHwxd678jY2I/sHOpxQxmJfk9ilbpI
qPvRV9Vsbl9TGUjEIczOsXPGfeuoN2VCJy/sGQXwTox5yLwz/xYIjwT+flMMf3AJsmXFbhky7mUL
66DVxrQ2rwgVwi1bSHeytwfu2AhOA114wxlgYhjxLwhfsN28YaLJKeEAXTF5VcsdovwkPRX5nQFN
CivGlFFpPEbxEqdJmQyuM+0iRptBd42GI+VqKDYBOgaTq57dZG6qkHuvO9Mz2BgjTpp9aPI7fhat
Xy75wpa+rWUmaYjcb3gmoFqN+cGiOYuGUye0JWXoSm9YMqt5LWp70gGsajFc6iNKVJ9oN8HSxkEK
XBDb0WtDrCrTz86tXlBQGeqtke4qcprQ+Fz5VyEBAenJ59GGSkogqEDiyYea0/GeVd+Yu4gkiQ6Z
pYxZeYTLS8M/mdOjm5oPDRAFZulky8MdYUHXuIDw4l0QL9sjiardVax7sDsD8BguXsejliN0Z6Lj
JwdAs+ZVulWkgvQJQB4D9EnsJOtMWrUpG7ulDyORbojHm4k9VwMrFiy6R75E+dJqM/vDsF+0kli7
fL5OUig9bjv7muo3aaMfiR1fKC3UnRnqq0cCWGb1GUJLdYRQGN3ZR/mC6FYp14o/ZxFJ4GvUAn50
IbN4i8afm91rZF3lM32Wdhe9DexXYrZHwkLqQtCgesUIVDZbSVuqOMbSdhND64wYwPYr4GiOoHrx
ewyY5tMdMZjR+JT5rKV5GC99mFpwO+HPV1tHW8bph6deErVYWvCGTKizfjGPzX6p2I+c5WA07DUk
lylZ6A0f6Mg0505FxjRZx9xaKVh/7tSBcI6SqgtCIP3savL2LU12ZT9lXMh8TMFwKaxr6z9kzQN7
cazeS0K6eDslazzfew0c9pWsb+5U6wQvV+teTSQFoDnlR+Oh03fwNhz7bLdPvH3dOvF+a3ioxJ5y
vyAIG7P7wTpK9lnV342HhIVQ/GUae5lMLiZS4/XBLzc7hNmMj8NnfhI8RrNmPOCRFxkY1EEeWGc0
vKjZeVbwDxHeOwgYmZrK3uqfPSRFTGajF4B4+78yvRR8oP//ifLL6/88USBwCP0D4EH4Y2LE9P1E
gaCLDEEmHf0Pze5fB4qGFMLhPEGRYMIN+36icELJaN5MA7kEEpe/c6QwH/vNkPT7O0cP8f1I8ePS
0pzcr7aT1b/JPNxlY5xcPTKeVeNOpHolzzLNgkL/wYLtC4V3vxBIJEYPUrvxjuJ+cQcHZTxPGqEV
4C9GIN9B1T3AUr8yFNWYHDTkRkaYMAu6P8xabKVQ9gZo90trmZrKhclE3Wd8FfZsho7w4bO0n2TC
BXwSJhpOFNqNtcCgfxrmY3d1dqxp9bhch9mjGYL+ASI00QRQcPPclRwKMbHfMPbKMts763qHQtVn
AXoMj/Yr2WE8CCP0r2grNsOjflOMGa/UdzQveqOczMpscGoXbnFfYAbAihe12VnDlJBYMBOmqx8e
2rC/Gna2kXvzbBIN6eQlFrYHnsf+ZOFgSVgvsjsWb5M6VRmZejX6QxLjeNEgUvHTNUF79NE2cxa4
mGcoj4FG2MYc4ERLNg+OcTcN4oeAJWGcDtgr0EaTr6NMCx4lpb0KOA+RBlhLmAllvcl9eqqZ8thL
rrzH5ER7H/czEOfFuJ9QT73bH2O2zItDzoP64Pcbn3UdZfwaXrhnLDXigmeF4iYRxGEDZAny4a2y
baP5CEuKdXOLmuSxsONzIE3vNaNymc4w6/d8OVUmE2qBhwnEQL/Or9gwpHpJSdC1F7aZcuuKeHWy
jZ6drb3G+p5vdNptJlbmor6OO8Qq0/hsfbTppn5X0GAp6+IOz8qAJewOxbMPPOUkn2T2pMRtZivL
fGYp2bJj64m6ovlNWcez/D7nGG9m4BeiefPA5lNHK4Yyq3rxsmRe4W0lXXsX43XTN51+7Z9gpEkk
di8H5zOzHg1kzly+h/qk32qQxJhzv8qXTp/V9lKSUDCI40XmWO13EifghmUARg1cHtKOJXVaukrL
/IDl9lIrN+qrGj0T4zSilnGWhbPvqNboF9CO0RYF4IBn0aF+omPIINlEDCY0eaVtk2yllTeE8JOy
alswbJucLDdshpNbrmo2f3uhEi0I/7R2yTxa8oH1HaDNLyW6L51H9cW8r5rm3QNubAFoslv/xUQB
myY0gj51WBzmKEeaFWPJbc4/MqVhH6E4cTC+sY70HyL69C4yD8XQfY1XLR3vE6Y8pHmPAnIV5ieF
8zUDOm/p6bXmqzUXbWA8iLqFb4+EwybJrKdO9JhMB2j1aza+HE0xUuRc/HPMJRqFosyWxOafeEJc
flWG+m7QMdfRRS0IUjqVNw20dM8AqhQ58vKK4L8fsSKDt28CnDQPAzyG1IHMk433ZB1dJHxOFJmV
+aAfqueCoVuE5yfkE9K9VPxwNg4hX/4S7ydmmNX9s20oxAqxDwEET17g/9jO0ND8In8V/dcvr/92
2qFxZYsHOYADTBAw/+yfOAhBErD4A7QsmiFaq7+OOwXlK7Ecto0ThUPy+3EHlZ4ES3ov+j1QwX/n
uPsNtNLgp+H0RP1n4oj5+bCLxy6MVQk2JOuPgfsC4b/EmLvlsc9FgtqN+eS3XvM3UnXzd9/y2+/K
/sX4kqWTGRejXm5z0jx4Y/NA/spTJrM0aiSVGQzJCSDEdDBEy6AkV3LmeM+6MVcH+B+Y53aBvvQI
2mBEWy+95wTndrZS0nUtE69zNfRtR2WIHWDE5QrixEqPoBJAlFLWLb10UXkH/P1Tce+bs/Ci7A1y
0zgmt2WNuVOAD2e4WFuHGLoPdBk7ddp42M2gT0r4pr3iOZbve/hLC+DWQBTJeEIqQz6b6w//9PuH
ABlVY+2NipzL9b+KWpXfVIusuL+//q/7x5YNTTao7+CI/FQtcv8gXTV1JhP2jxDY7/cP21CZP+ae
/gHq+H7/sGw3mVdoYiPL9ODv3D+qwZ3/04Lzx62vqiIPXlEplcXffxO1jpHjhdY0lduExYVVOSSo
E40Dm5J8R0CsgXYraHc0wkJCpsSflv7OQxmN8IrMyDjVltx4FBepRWrVnPQ+qSWfG1Mxy3kG0CMr
h5nZVsuh6qb1hG4x6hWm7P3OouSRG6WYaRrpLCFKn3QXuF1sXuvxwL8b40pZAM549np5rmLX8dYp
ht+WQhM/LMxYNKrsPZMPCxZmMy8Me934t3//B2Yq/ZAAjDXAghj3UcgM1nNGnro6AD9BJP5YeORJ
yQxKWqYdDnNcqh2NrikBcQCItnH1MOZYRSxwBvyGVJHvnBeMim3JPNqZcVKHta6sqbKo8wZHu6RT
pM1EPEywyTaTCCeYKfP4aJwmqmX2FWw4lGZ082lDwmEUXqjMwYKF8l1zY4Hsx5uKfRVWnxrPNVwG
OKBEf8oMUXGLhR7Lxt4V/0PUFzGo1z19Gzn6Rs6gR01XI1mpylKraALdHGOajyZvQw4X0WYReZQw
kgJMn6NF20nES41VpQcHEqc7Z4cOYh6cTBiprKlGxHL90ICkNfcF5U3ShiePOtwXUx20k+MhpnrV
6DlFI9scxISpMTciei3mQA+4SMg1MkSKBEInyj/Vaa65vnfS65Ag+wSqpXUJ06el4ktucjETmL3J
iJepn05MhgwWT6L56L+c53BHfPm6juasGf1V/Vzu2z01YP/R7LL1tB2gHewtmgKP5gBpVMeTVrzV
kdbBCK9B9gh5ak1IqL1rr0rzaIg0I42mo6b5kBxi7mhGCvvJIF2YBsWgUamoYOXsPqF9Ybrg08zE
NDUFn/xWqD9C2h3Lya8/gtwDIkZBlXjMcGq9R8KIx62MT//ojtskRJqGTnC28aP812eozMPy/+u4
f339X89QFERgmlA76T/ER99rEPyuGHS0P56TQj/yVw2CSIRKA6ySauKI/ckYgHoKT4CKjopmnFju
vzHFFVkDvz5CeYorPOBxCKEG+cUX4BRKDGOgqoAyoIcYregxhSHWoLr1XkNKAju8QlbBIdCwroL7
3/IfwG4plXMPJFPeqqSejAhRe/mz1dOn3CZ1rAtvjSI9UsGHPLgerGDz7ff9mzrmd8Txn37ffBzf
H/z9qOcWi/hqSw6qcaWAOObFqj7Q/OrvOsCx5I/C6R/JocfQzdFsqBimLRGqRw34X+oB1db4B9/3
Eb95/Z/XMtIlvirFMaGkfwC9/lNP2/8yZdXSedKgwVMJCP3PtYzgiT83KOxFoBL53NxcfwmeeBVp
T1x5/46Y/xvXMvl9v1zMv7x15ZfyViOSzLPVLtlinMxf7aIlgWZkTb2HqLVj4ezre2+jrTtkGGh1
JCFPjZ7jfIEAFmCyMk/D+Khv8kMovLBdAHahXoVoNRpQGhghNjrq1+6Mg0PFm7CRj2H6ESJvSari
WUU7msrmJ/Wukycn344+YA6cA8Tdke4vcr6So5PpO9cQS+TQLpNdLDWr9vCjCqistVWrJy1ljzC1
/RURw6gwdEZERawGQo4WrTpv0NqVbntIj22CcJm1NiwGBlHqhwGPxHmSVFd/LW6CNKKwl0Ml1QdL
YuLc2squp4htvMw+Y2BIz8TZgUw1Pvgxu9BTyFsi4JQZ1fsUo+5GiPPmPDHNPkWOKMhdKoeXCU0X
Mx8OwcidQgPgs8uOQIXe07vabnhq1uNLhHwI3Peca8jV5SUYtKP2NAl1wJNz0Xv/KL/gXQtQQCM4
8xrS3qJlii8o0TaNB5MVurg8Ma5hrLEa6EvYBTMR1yC45Eq3LKZ53K+tC51IYDIDQTPVcb6N1aJ8
1j8jB/+teSJ7mlJBzfg6Fh8htKICR214k9JN8J7wYXrGXjsCQ9SZSlG7IOAZ57CjB+yw3vTVB69k
gAqJeneVs+BDR2ZshPdF9CIpJAngjVgZ9viIVH/esqAOHZz6mJvm+Fy6uUcfZfcXdsEMxnYw5Jv6
RQ7vBFpAqDerizL6DVNwhir+UidH4FqhbHHEVnkw76W+xQ+SDPthMM6VlW/YnTGdmuX7ch8CpzLk
fLUwvnhDLLEod/2ZSjUwkrT1gOga/rrEdCoBb1PlxJxL7K8D7ZWKRtXmYbTwWqzZM9LdCVxS9J3W
SrMpOkzBUytqQDEI0Rj+Zakbi4gk9dWgT5xpaF10ER5F3gee871dpC4Gj1lUn2NLB9t9kxEBFpPq
o20f52jlVYKqGiIgU1dBIv0Eia+XjxnCFqKcR9paWI9uHDxqVnIICwhHIM8CRFNtRbC3228owXZ+
vx3TfYSsXlu0J+kssCDURSG1oI5aJoF809+Jswlha43+hq055bKFe1TmxzAREMhcuh7VlYStQaSf
xDrblOJZB77W4zefEMkn3c2S/M147TAihUDZ8mXZwyLIMWApxwixh4KExknNk/OpOTXSNnQfMlKU
YMwO+dR94uSlesJIlRt4dmg8XAKaArhZSdPOp/BdQxYXTeqSjPYMjknn37Bh5ADMzuRUPmpd2Lh2
ml4k1Bh2BJWUEVRpXU3abT7cdHSDelxwFLOFhHKMqKOSVn39lcjAbyq+NKpl10R6guCCjLeeBwVy
DSVg2ZeTfAxNh9CLgLv7H13TIb/F/qwLEzPH1n89B2VqqZ/PQZrLX1//5zlo/csyUZEb0C6df3e4
f86V7H+BweRPLYZDtsFg6T/nINt3DkEF7DjB2j+W9v85B/kr4lssXuQQPMvA6u+Fy/6mpgPUyYyK
ExkwulAk/FQd1UmtGklebyVgu0XeFps0VxYZJRPGD1qE0R07BV9R84Dg9sYew8r1Dx7HRNQhYJGA
75UaJqtBYJRYNIYMNEXCaKBBgsKhAas36TYF5F4dq2fJmH105t9++b8t8H63CcL3ysaJfROFzC+t
fa2XeqVmXrU1IsZLd4lErblGOEbyyp2JLPZUvzUVJsA75+IHN2Xng5qtHyrJ9aF/4jirkZFy51tM
3WMyn/2FzYo05JZ6jLqtDHXEgh0RDyRa88ho+clnug9/EcI1SbKIoL+0bs78DUKFTnRVvPacWffY
vLbEPTP+wrhm8rB4R94UPxcX4Ea5tAUih1mn3dj2bI3MptOf2p5FibKozVdM53V35PlHRGtv3o1C
m8oDrNto0kx+st+7FdkF0Q7MktVpM5Q5q+EM8YUNlvbhP1U37LFyuphOQ7iT7sWGgtKFYIOrjNfz
BIkMPB5b4Hf9Ej1I0UIf9py58UkrGcZByED89kdzdxv+r/+Z/+YDMmTxAfziZ8BlzCDHZDIkwsp+
vsgaKyhDlETVtoRHLPH0Ck39zkukrYJ9DWHUeSClPYyu2bNvurn0UVh3rXrF0MmxgupaYX0erNPX
4dqh6+MM1ZC+EgwzLlt43Ld2EZxryKOzpAA1ztwEq58JCBgY/EmyWUtobgFqW3fQKbUlcxB29HW7
pZwYg/WI8ZaOxldfU+ts9I+mnBNPYtJde0crea4ZmhiIVdNE+WokXIDEYWlGd6s4CCPkn92Q3qWK
BQIcNp3KRWZG0bHk7GAQacbWW8Swyc5uQOFdeSIehcweVAAlbD4TM79FuIcA1AuBiclMhg4lcGbY
ahlerBHLlKJPR2BQAoCVmQYR78ICi3kKBHfhBlH09xyBLOp4V1NvqlCB3HwDBjgo54dxelFfh8YH
po1Mv0rlbUjZktbjLgWoakGZ9RHhCQh2IX6AxvLRksvz2guCNQMTNamopCiZgnLwZh2BlUBcr7J/
QemPIQovGMJSJq9dujNRNPuD4tqhvUaEIjFh8PgViBQ1o5M3FnVbuiNRqWBwTVWpcWmH8pfFbxKI
A38WjsFjoFrgpYNN3jxEz4P/0NITYuu96YyGPQDhefwVos70dD1Zx3gvrXugOLj37kuLqGRTB/Y2
xPlrWwagyYoNu9RSZ8HLxgqy/Fwply3SQpldDvVTX+ODgw1JWrOJWAdiXmCV/ELR4Jo3k7watz9z
SiCBzPB3JrtUm7hkxScp+8JHzMcMEPjZI/C4BYCji6zVQnwvwldHA2aJ2Fx5QlWZIMRx/OBSmgDf
PADnFZzzsHjSzbfeOikg0E0JFjp1mQ4aPb7pYNJR2PZQdst9d6HyawHY2OF+AvFt9HjL61A6tVxC
DIH6/KDx62WNKcNkVzFUnhWLiWEpiO2lYLf3IJmymiSkjk8mJsrYN+9rfAGC+e588l3LTv2Uq21i
GoDV0rl6uWvfq4e43WRbCZko1r6FGvAkrYiGRTuNZ/KpuxvvIf7dBVAUYdCX01cGkH6cd9DpgRrP
Q2j1fCfSLp75RY79c90utAU8+zl83uqhb3gSJduazRlTNMSf8Oq52XZp/KLUDwFhMhG2WVa0S4e0
imhfSUtOllBe8xGANa+q15JVp7S27SVoUpUgJ7aoreJh5+WDdseaForfP4pgt9IXhfeGSLVpFh6D
OnT1E7Hd83KgeXvWuz3ht9W+tQ7TALzUFYaHFqoQ/CgZqRHYDPkxwfuhg+5Vj1q1LeJlDuVZJToT
iZiXoiCK26VarMz6mHSLTCfAClL7Gl4Uq1mlOaAYVTEzWCusj94IpnMNMqlSP+NpjdGfiXGeUl/O
yGhKtItC9a57IOAfI+0CKBR1JaoXw1woaKEhxfb7mrVgxfo6KpR3ham0HDzx/TFjD2jtoznZOntu
FocpdcwqnBUx9W4+T6elsMusW4QGHAjdJjgIfv90GLKl9dG/j84yH/cANIn34O3RLdbHQXKDF3gP
aL9HeTOGrhh7oqlFLBGtYS4YxqKYliZu/Ujs931GpQkL/5TFf4MAgOPJMuYcbYLyns+DydxZkI57
qHEuzY+qe5+SQjZ6VCM0x1iSG84ile9Hneglk3RudWkpEGybjZs9xO+NEl/ttZNrM7XnE2cImlC6
e8UGkhKVcOhiEJDn5Bzy+2iR5+vaHYP3TcWqOSI4lxUXEOz0HPDb444JjXxdGObXwE38j653hWJI
VUgh5L/2f693FVtof77Pfah3f339t3rXkDWbIY0jTnqxLP2z3rX+ZauMexx2RBoSoW9zH4paVUSg
wndTZXalCm/o33Mf/kohtMdk+wmCUNXVv7VH1eRf5z6/vPUfvL9ve6A+gafaJEG57bvgAEq0DMqT
o5fvfdHvE5HFQ55FrvR3Eg/afOcd1SeDLjG8WhtpmbLhUYiAs/tAmYEfn002Q47/x915LEmOLdv1
V2gcE8+gxeBNAkAgtE45gaWohEZAq6/nQjUvu0Sz2y6H16xVVVdkRiKAc/y47732GcG6Ct2y2hs8
a8viJTKuyDwz2fr0QZ40PrvkvMOXhSdB7I7H/jGBIZgSxbcjHYWcTT91AK2ZUK+AqlR2BbWs6pfa
TkCAzdeGlADXYnb67JrUfvb3RuChoVTe89Kt3hsDIqpDRNp7DfVIJgAsUrzQWtEeCvQn/6V6sggn
ZKMDg9mt5FM7bFLlodz7d4Iz3sld7e+uWGyLFyGELkSZ5BIL06FUIEIEPwbufjNZznqFD7z+E0OG
zy51hc30ZV6tB6xyUwly99iAOhKrLxZG0rUbdTVB1EAqTrlluAXlL8FEa5+WEKHN0xk0YB2jOhQO
Y7+nfq3jz0nb+/kuJJnmMQNoIRl475B1PCb5Mg/3SXhJSVjF/sZ24fgnsoZ67ZCgQcGQUC0x3dPh
EBC3JocOJqrl3nMXn5OUzBzydGRg5GjVeYz2XbEOMuryfs0V5fDS9wvO6/RqzBudJL9ACkv8ItNl
vDu6Nw9d4L5yRreW89Ym9c5dP9wT1UFkv6tcE9V7SeUX4y1g842OvKNR7iihD/AmiAwB7Sbplzu4
WPb9aQcISps+c4Zt/EHlco8PqXk2hWGVp3sMkLFpa3QI8Y+Lj6PvQcy9IyNjF8M+0y4LzhKNtu5O
RFKKg6N/FTcEwPfU69GMjaTIlAm8WtcaYAAgtHTLa/N9X0Ploj3yKQIr78mGtrA1qTa+BiHBF0UO
FMcTStC5i1iPXzmOyohaxejqTaVxoskZ0ieB/zzNdGGhjUs3H1c0tnROL8FHyTjy//xrYDqpuMMb
/MkME6KxbOkDoWBOmWaqTDXRhlnxtsyspT6XSGKg4rLCuznAoaS+wzyjrgTsB/9wOJzXm1/PHpzs
v+df4LtFev/z2SMr4rtyL+VizscGIgRYOMu3pcHO4SqfNfUNgIkFiDCfc0C5SYDOLPUXGA17xnjV
U5nbaHgowQPCc58Isgmia5SR+oS0CHj9rUjQYiBWg/r+Pj012RmRM23PvtJB9sF5h1AGjrq69Oa+
GveNYWPGs8hBIGdL0RmQ6ujscLouwtdRWw/Zh7ilyE2JXvJXxROBEEm4Ei4C1qxy1xOkcMA254Ac
AZb8iOPF1YmimAPtQH5C1Oa+4XjhJo/MqtvpAgGaM6d2Um7F97jN7iNsPYbBPlxsjDQUBW5y1upF
ywdROLj8dI4SjZvReKu5vfRX3Q1euF3kGcIQk2P53m+ilfTcP8mLdjk9+rUt9Qt9xE64kHcK5c8m
39TkHKK8myObF+rTCp3+PnvLSF1MbC1enNsMQxQtOeMz/aZcjQ8cq92uWgtb6SHLl/QjWSP/uAX+
I+cxbE4wvjBwSBYKin+ax8yiid/25V9f/699mXkMhDCYB6TqkYoxWz3+tS+b/8U2rbL7mn+Y03mE
/pwtYjdhJskEEewBYt8f92VRxSDClkzTjLnMv6fPYIP/9THlbRm6KqoA0H57THXawkpXkPIovo6M
RtJTviM+LjiMjxZG4HGmdw71WsJ4yNJnrq07e2p5Gqu9MjyYE3cO5wVuOgPb0qmi1PNRTKr0PtAt
xXfVC1iJ/n5lma04v79j3ZS5dlQ1v3XOckuuwkzKeMe03wc62olYORY9pJThSdBOm2jXOyF2ZSjS
B2PftKNHXoiZGseCEiM5aidq+r9/T6r+F60wi2toytRXkg4n7ufVTmiNJKzSot7ElXUH243pPlq2
hKhWgYp6q1krASdK+f5aBRzoZMY1ZqOsp1RZNYNIsClImZqJbJ6WJA6Q70T/PjIWNVk0A2bVpljg
Uak4qVT32E0/ZtxQJX7TSUKfrS85U6fC/NZr535OYTJtkfa06Ppe0SW2VUu7coajkEeiw0qRmXxI
yICbh9QTdu3IiEyfFv5FXujPyrSXneLCsiMD+50+jXSbBzSIeC1UJ8vrj/xUJmJLy9EBqLLzELCj
4QYpnVEfnnVCn4oKxHklSduQdCSbC6/F1tHCh11zJil9JOHsDBqqTvBqx4J0Puhmwib24+3wEl+S
Z4gvaJ83JUml9JwirL0mZnG1yEAZAUrKZBwSHcGnFgBTRC/w0jGi6jVGSn5CUE36OTEWyZc/UmFS
55kji/35cQKOKl5inKOABAYEsck6AH+XHwXiiTNXq5Z5Sa7odcAXxEFVRSS60BlBFdtvam5Lov0h
nbUzquL4UsCmA/RfneHe4XdMMkwR6yQ4lKzgt8PwFdwqRNXe/bl9MW+1sND9T2hcmKjL7kol1TGO
CN9DWo/+NnxnH6EDACr+HNyEM0VI84bStM2WySkCK5fZ9fowmDiFIf0CVdsEn3zXKbL7WwvRKbRJ
/IhkmnTOBMHeK1YDXZKFxXegM7CQj4zTLrCeeL+A/hxzRaKf7GYf9P1gvL6V6/qmo/L9jDJYWG9h
sxuR9UkePtn2o/9g/qh4BmkvvdMvs24heG9EVWeLN8sTj1Qn2kUcPHS9p+HMNZHs/JBeALFBPRJX
CMxJdyS2aVzgzAxCiFjgZfkiweesSHTqE/NEKqUy2Bnf4Ao0bzJDmdyJTtEtBIc7rSNCVwjTpCeM
0RQ1ODnDrio+hk/z4JFOphabT1Zg2S2qJ81Gq0h7rv4qv3Kkz4sRIf6H/w0JYuPjh31WGCanz3J9
ulPOGzex8DR5E07MUsnf1ienFvaJTz3UXuKI1KiNIXmquS7u5Bl50U0s91K8Fp8lQPwVf0v5Njbn
SaiXcOXK1pZyPgaGq8WjgriIWjUFP3b0LaLJV0BF7+Lp7h+z5tn80MlAzmQGifC5X+df+ED507Fw
XoYxc12L4tiMH2K40AFTsWZXi2saJ6K+lTc5Z5QswRJ8D5Z3HRV72J1lzvF4mYTKJNfqgnYskvwl
NtX8TlTppin3JZS2VK7cjjQ96nKDiBk4CyWnjfgqoB8Ngj2MqcW90Z6FeBdcYh1hEhDpBSICu7gH
0Lxp7ZwoHWZZVjb3r8r0hRxDLf9gUnYcmHC61iqUdvloPOuvpKeWfXhOCRUuMDUrOjHYD9LKJL/v
G/hY7g1/zxEJfJ4IhABTYa0sS6t6FRXiiJBDDcJZB4RtcHwbFPEa0UCt58Fs8pWRukDHygfSrsUj
k1BaIybLXF7iXPAzhSgSGiStjCvuDlJnCKflf3SbwcINhH1UZc6FrOmH7eyvUgPk39sMv77+z3Lm
+8ZLxYCfiB3vB7k2eFXkyHMTAcDqH0rUH8oZZEvUMzQfvncnfipnGNSps46KXsO/ZXeV/+LMoUEr
lqEmz8bbX3dho5BKJdYZSFkVfms2N1c/kz/HE3plFxUPE9RKcUkYWC1GGwnYCd1cYHfJizVzxDgz
M38itj1qP3+4oKc/Ji7/I2+z0z3Km/q//ydz5d+Llh+vqPqL6kUdeimiJ4+ESxaWChSNdG6QjxAi
aUMo0amiWYwLHhOrVntHKXiYsh0Sie6+b8d9hdUw9Zbxc0CcXr/zwnL9Lt1o7Eu4+GR/l9Cjl1f+
o6KiBj/xsokBYm6XLNKYYzGUCvIlD0/0RibpyTdPIeH16tZ/LLDniI/MHtTudWbKGkdRI7+GRKBz
6L9WKA4x4yIrM3lIIwZEzUPHgCAEY3PJ9QfCKPFFPM+gUBy62Srk4vWA6nmS8Ty259F/LgwieVHM
DA6WVgEgC6hjEbQWFrC1RFxRC/PmMdX75Yiv0tBWOntOgtuS92vCTDWWE7OYbAVpVFAOvH3ezqg8
0ymhILLYCOAHtA17autONzAjjUU/P9zqrdsclOzUXaa39KI+FyUwfxuGQcg2IZ2hBsIa6F9oJRiu
qADMTBcJwXIFHpQ7+wR0drsOnHE5uOYqDI/mLto3T3cPftAKwYo1nRGwzexHvi3gLsheLJO63cu3
6eP+FX1VwYcMzoUv1X9UWELBDHE8vKaf6S15TGu3U+xn02vfJGFOlZeYcmZrA/zEgVPZJmK9xU/D
u1l3t+aah4vhKeOciHcnTEfyD+kKdFclhFeyp03x6qMfnulEm9L61KsN+wE+J2EzvrPGdx77DBmg
zBuQy/CXj3C6smTAsU6x7F+Tje/QNWjNfU5c9asV2AbNsGzh9wdMMwIonKvc2PKtpxYlHcNiOODF
vq2INm4yaJbqsE8Donl5lQZhSlnO/qDOJxBvOd47r6GGteYwViRAOeCN4sWfg3cVoqHW0GO69NoY
zziVYtM5JC9DZNugfTviJ+ZOTHuS40tZv+jLA53mfoDUY+dvJXtoaZz5hoRULFs+XGGNxyuclSD7
FseWyc22M+hPAzwwl8aG9FWiC0aHMkXu9u0+QWjFZxhnnx37Jpg2/h84KaREnX7rwpvOfLm53cOT
zMTQiq5odyP/VdqH8SYeV9a3e/84MpVMs5pMYyjJEF4qmVg7Zm5eTxRF7gnlI9TEgQ8iFlz0u3dz
TVkbL4yvTNjjAu7Ip8uhjYjk+FG2k/iyADdXe/MoinZQBF8qg6C5qdhvoYGTj4yOuaJU3cT7Kvbk
rZMkq+aDjAfOZzYOiyq91EjjhC2h2XzYfMzl9w+b/9BDZlnpNDcJLBu9pejPWNQQc8j0wF1a1id0
NZTLfBV+v+4+KJj6swWgY3og8qfPNzMHtxQfFZJ7S/r6XCeKcqLRzK9Gx+yxTtM/RAX/kU0DaP20
2zmCy4qkoRBmN/o7ESeb5c9Ng794/b92Weu/OOB+P0dyxp27+X82DSxMHZpmgEqkdzALW/5v04As
VyQAeHxlWv0/N/PnmFcV5iKUiv8PrMRvkQAGDA06e0hkZl8Xis6fT7sW3BVfTHOgDMO2wnz/yWSa
GTJPBh1K/vpItzLkKa/YI+JQ4pMWbH64dn+xobKr/7ahmgaSbYJmGU6QtvvLgVsf5Mb3Q7PbdCZP
yggxqZoOVrwTzdquVXauAbotByoJVdoc6Im2ryGjTdpFl+it+ajreDNXBu50HfUMmZcsnvX8I4cF
oyDF40hRF+O6ADsk98JeMaPbhJMxXYpBygaRcRJHXkqgeYJhMd+NLrukhJ+wrna+T5hXnyusowTD
LjRS7RUWk3qCi2cXxFhPab2uzf09oYnsA0afjHwV4qcdQgKo23lFYeFMs/ZbP9E2ZJj8yXk8S3zy
RJoc4Lhsa0b+NnagAtuZWoGwMdKbNyueZRratRj1ZQ0HPKDVSh53Kl1ns3GOOk1AIqFjRPFJjoZx
PROdJtAVpLOVHNyrGr1lwgtNGgZ5X2/mdnRbv7SBYtdgZ+Hydp9N+CXrL43hCTLiI3BXlRVF3gQH
Llc0BjbBSu+TZ4vyvYKqFEIRGO9k3EwPSp5+JtEsZhpRdNrytyz5mgrRnmS0PTJyi54fumRR14nE
VRw9lh+y7gONXL6Mr9pl9n1Uq2YVbYIF5QHJnyLjS6DlcNfgrvc3jYzK1lppS2mZrmWPC7tV6SsE
8dXsasqdWJrf2WLQywcr50AZS06j2Ao2Oe34ne+ppIYdo7iaWb8kgRzEXrKlEg+uJKO+Krdz2tKc
3A65r5/6U8vRA+kAs4/03eo6u6tcSZ5WPvG188w/HqszDtfAOEhUYKM+86RC9lE2q4JLqzHgmHkm
crZLDGJhFTW8iWsk4+gGTWzMgjRnxjXLLje3PtMB5ZuURU4X6nA66Avr0a0mOlKx9iphTHT98YjQ
UcB5jcEvDy04GPlHRXMCBsQmuYOTTDv0kxu1rJDx+OhNag5n8vxkMLjuITEVzOHniQRhj4/RramX
hjcurVe90+2ShEDDlV+6d/CDwVk/KYdcjncj+xiFtDKraUILnTQ4601BkDAy6QBUsojRx3pg1mHC
LRfpXGh2wRG94DnjY58jiGjuwMTLd3ddtRUUMtQaSXsueZpbUV4MEQwa42j2RyKehpvCKXHBjzCg
xRWD2i1nBZhAFCUVcI+RPdjf99p24pyPLmgPwfhJivcNXnkKGTdcAtXbo9Tikpvf+CoGup47CqOY
a52xl99J+dJvzdZfF1cxO2nI7cCVI5/xeshs3XOHHps9uqb5RjYh192avIFRRDO9ENW+HDDEOgaY
bD//zCHso0dDuP0gjW3rmHpz830kGEA9iA6wI6ojIO6msUhLICS7yDyXhOQhO28ImLYuQ/2VcTwI
aBUZpraJRh4lgdvOm2f8cmxXBfk9g6elCulLgGSnu1vIBcmOgyPXW5jKTBdV+b1s9XUlvPkyJIHQ
6fJLlH9F2b4i635cMUk1kseM/EH47Wv9MG4DVkpmASwDDf4sFE66tYpR8PHJ+i5hoHa21lyWNJJ5
Y4YFOeoKu3ONPc0n1WHehzXJHgLvWQEZNyexgemkQdS9KPXHEO6HehmYt3v/FtdrVmnB2lmJM4qf
6rgccTalZJS+EFEtnzvmljGDGVN9atCgZzoBBUugsfjInXK+Xsp+hF5ALGOx6r7K5NVXTkS+1ty4
kTOpZzV/Hnq3YvTCoIuMVB2oIcvWCmmPlH7GNtmSou4wihpZioQ431ajdEuY/MwikIF0hYF7s+HF
cwApijD4aRwgbwbEu3qBHAa5FqrfHqrdbK1ZBxjVFbehE9oYyQlMDPkH+zjetFBSupMlrJr7rpUe
rGZvqhuSNMvS+/ttUGez/6kXPpcQ8/yAsYU2G43mtvQPQ3VdioMecxBqyWmk7fQtIL9coXEme1Ca
vivegIoltKiYBw1RfJmXKliTT3XePw0rf2dyJgOFza6XmpCR6KGOPHf+B6POsk1Xc/7DWla95F3m
ZAYTd75+KIQILcgEbdWa5rnmp/cf/RkRJ8EEKCjFtfGObd+e9xKKULF/HtkZdVGAohl7gdXrC4Cj
OO2RrAaNiSm0RUolbCuflhJ6S2CI0XsFG40jMd0Eh7Xzron7wgz+YZKg/6rB/X71ZsEE6dAogX/F
PUtlVpilmXUbvxle7jIuExmmPPPHJDavaYPLYtpMDPjQCoAIkV/R2n2m23nZgRL7qaoTJIfHvjPf
NLEYFqYvnA3oiKOM7F0CGtAzl+DTu+oyHiv/7hWhuEWLEGSuyNFSd4hfi1GxXUrJnl5oAnoRUnLY
dIQKr2mksQVoDjV6QNlfY4ZZ8+B6dwUThFtrqw0jl1Ffl2xNWtk99Gz10sk6ZXNLI7m2K2Gp5//B
tTmeKpG5m6bRo6JTNT8Yf1ObUzJTX/4ktPn99f+qzWcAtAUyGsHMH8X0n7X57L0yUEPPza+fnYIY
BFXmbDISd3w1f6psKMyZPELym2dHf7zq33BXSX/RZqKTxhQKQJCC4XpukP2wHvyJuTfYF1PgNAG5
j5FzP6CN8HrqxUpqTgK1hBV/mbkTNn/cIv9PybH6Vx24uckHiU6XGFP+siApsVQIg9EQYUQNULGJ
Kfp91cjpMq3o2YvfNJam2dw9C/r81IvInOC/KvGr81/v5Tt01qUMH9S4UyPcScHYzKMvqiAJjkB3
DVBJzPUTdUImY+ueSdAaJFHqECm4cZaXhI5sIgC0QCFlpgQBGztuISGwdcR4SSK7P9wnf3EO+YuT
EEctzoBEVnE3yOZ8TPnhgt8HfNJxRrvREp10LcFK2SWrO0w8ehBqtuuGYxs4gGlD5dIJZ/zM3V7+
p3VM+nUdm6fXpk60FdlWWAV/bXsmuWSM9ww1NRz6iZO8RQLPvbx7/nSOGqLN8X0rHxI1zPgpI/nl
aKa2T3HhNQex84TsH85m6Nh+2ZV+fT/zrvXDRUlaqv2oqnF+FtqiMN4mRlvPlgIADls8BxFsSsjF
e9ZMmUNChxmPJBzJjdNdpz5OxKcBmb0A3dNgIpkPITPASECynPfR2RiJBokXwVbeEDO/TC7Ujiuk
t4tpeURC2XuQopNLc+td1QN4hHiLjNWFbKdrxte2ar9KS0wCp/pxtCngbT6tA6u1sutoYMLGvY1u
8uZ7mKeOPVFZC5Czl5wXKkvfoy+8SDbTgu6ptEsukxPyrWUXPbAbrh1rQe3qtR5qamOpujLQKxpT
S4B4i2O+DFySanemB1XY3pcLYpcXFjaJaJUchiVme3uPbNulp5iuCZKyfc9Yxp8zYil0osURkJ8T
ba0FKLd1uXjHQ0uFsgncxNtx8RDgx/wp2RXtELoy50SXtJwFPx7fTtnmVGfmC/L/xeB0zrgZ+DWO
QyfbPMseIENHPU2ri7q+wCflbR85fbipo2y7I8ZiB53MYk1FaWebdBk61TZ2BjqTWr+cVv0+W5mb
d+ySjrZEpmKHS3OdOnj6LmjWl+FL5h4FFyS1fbdB6N4XOe8+tG+kv+9iZ3KK28S7gsrHe8WxyN8c
G3jnwYpYv2/tftpq2/qc9f4pSTpzifeNpqfEmVCWniJ/NYhu3VcrmnWTpIH7k8kGh2xbwFz9h4f8
j27CL0YKyzRmIJtFpKo4+3V/vKOVvr5rSduhRdYfvnvovhIqXbP6/i++/S7BZsnsrWv2M69sKJD4
MICwAHalQXlFJNsPrm/eXQsCc5rapfQkoljow0M6OkBTchhiLSXDg/5AytajwGHjPq7p2SfSuDGt
9pZI+iqfAeZFh2DnMUjkh0bszhaJbv4bkJUmX1YFug0L0dLkP2cxeSwqxKfRuIiRvxQLyStIkWta
zIumJ77OncgCXmzE+zYp+1IOYXMuL0JeQX+k+RdXjkC1e2i/0h0hdJ7MIH8xbjmBSKimWNGg6ZKA
s459/aluPtvo3IUHhYJyVdbfxulNLw/TrqT/Ks67zotFekvcQ/geGSFT10WnmsFH3wKkIkPSwKZR
dP4SuKVQrFt9F1hfqktgMyMRC7SzSuFo6Y/z0WNAIS+/WtMD9PP+xBm56T4srCp0jWl4gHOq8aR8
8P+5Q+bfhzCSYoV12oMGxuZG3lfRbfkLCij/vPNoKft029BBrdMLX8Wnq8r2or2KpsfTU8desu/y
jeaGgp0R4ogJBlemuOZ8GtKrzaHn0xbAOSyuZ4ZORntdCm93Orw9J2TmIW1xUFg4EHfd1GRTJ5uO
OwDgPQHKsfo4tF5PnlHGnmEr/rqi/RNwcedDqU+tXvRAxxfJuIrizXiIiWEHJhFd54aSmvHT0/d4
lPJbq9+4Utyb7ELcaC297U76HA8R1XgNLF9Yw3MN03CZA0WprXNkPBsfJWMRfatl9mu0KvWXtrsQ
3UnmJnGzhDe4Swlg29urErpJvSiKl2m4kjlmboqJaT7gFVF5qYwPAfnaDHbVUWEMNP11Zdn7u4JB
ANMbXTkEJnJThgT9AGnacBn4iMBG+EA8jAIhoVnaQn/gTGU+xI03cljvDxz8eJt+YAvWq+p25h6Z
ieXEm+71vjRrR5vpGtxGf3yMXHs+w5HxixfBQX2fUHzgl1iMIs2Iz6LfdLDo+kX+WsE72t+tTW1c
VdpNKQfexBG3KUanJ3R09bW6INaht8ewgwp6nb/JO7229WwtxoRo2SLBoM/icmeMdoHT+oqw4u1+
xRZNjASe7vsXRDOFsQ83X4l4QngNyhugtrmbgZcIYSLZXyBO8g9G3HzA6ip+hbH9FO6NXRAeGYct
da9GT4jIcIaj3RlGxQyl1BkTjYTBcKV19yJzf6IsvEoSbKYUlS8EOfv+Vtzyz4l77lSctNa9Z9uB
Lp9m2d2Fb9swIDO5IUwWTsQLkYhGeTGLreFnZ+QcweCJ5E0F1wqZq8V8xubbiuRBpIRTfRhXn44l
RuIr2qUBp47q9kvsM0LmoerQ24Vm2GG8mmDRXKxDckaEnJ9UxEwX9l1bv6KB7djlHVb0T+0QbMzp
jSMecyxu8e26vDsylFjVfDE+G2KR37ANG88ZWgUFX4iOJQuHnLoI6YvKy9YCQOelOX6b9QCRVgCe
N5ZoYzc+MZF9AxgG4dOWL9FOi+lapk7wrl9AMLbX3LLlXcCwdSObiwAT37CI2XWKBXrJWbugPyyN
6bGpjr6yjODoQrLhZL/ozqRJkHkt+jdapXuGHQpldQ2JV5huUXaEpoobp7+iZwL8CnZVlT+wsSTP
IsMc4pfTF8K7BEnEvQ4fwFr29IYaZrm76ZqfdJPwggTFaZss8g82eGNc+sMD2wXDNbp/5aE5dPL+
Hnr0kjJrbTbvSgPbB2vIhPHYuefXJt1qqIwLdEIE5JVM7Xo715rnjo81sYJN3l1nVDsRBQoKZpbh
cJ1AMmuP/kh6hoG9ZiHT90Fb47uiQQYZE54cb7LGsLY6mpDiDTrBoDURK21MiotD81m1V1O7kkta
Y8tCQ/1UVftgWuSf2i475yzlVCLA90H2Zl+5f0xVFzkhnuraf2JDRORiGKtMvSU6WnAH8EJ2wfHK
SV/W8di4obnA4qqAgqBRSQIEcRH396F0+QMt2ZO2Vs01dv82fOI8YjlSFDs119HgpJwTzOEtr25T
6OUhs1fCSi7ErwBG0wioDFapeSNVwlwIxYo/Sw0Z02bOnCG8mPV7jaDGTFYxB/qWHztChisFnqkg
/I1Em7lBg5QsXjEoE4trJRGF6WJy5D5H796pdkLnR0lYetfhc8/Ie0nupCp7RQMweKunaPhsmUUW
qypJ6TKWwhX7ABp2ONlU5WJo+/uCsWywVFSGfqSRexF6XOkwBQe6n1az8OPTWD6IPY3lR9gUDT8R
cmE/euQ0xB6+ydqboNMpsUdz3dw9CyUMAa/SuYrWLT9s/SXLAzGH3v2hIISZXBHifVLsCA4qu6j2
GIRGfb1tpfIoy6S4keonCtcuypadaC1HoT2g/mxugHIWDfOeXrs1RwT693TLP41tW24H/GSbMENb
4TTYkMrzOwEwmmQHeEIHSnJ10SbIeAQnVt47/PCzr7R+7QEvWZCnXDimwETHgbOhUxgoA+BdWPJ6
fCkFTxI38UDlwZrHni/27JwLvSJ4BxF1u9RUDGPlQkn3mXBhM6JJLcrPCv3Wuz35dkiQLdv8nokv
ioKapr5BsmyIXWLoMB3DVg3lmRtASiBoLBVdZsx20fKYtzRcA0RGMymZUDqihWrTXw9W8KzctW81
RUBtoYzUGATMrWRO/2Ri4ARgtyq2lmueAhLbidwVvRnbPQ/u5wF+L43nPDFufWq95wgshPYq4iUc
u1eDFuoU0CEa3rNx3dLnrvt0qyJGybyWP1LLa6QTBoQEwi845E3htrtrq64dP4q0gkHAxBtuwn1i
TVRLeo2bCruHAhu1XE5M4O82tuPxObiqIt7RVUNEkO9ouj29CqBCiwVPQAQtPQFDRbXUuArfstEW
TDSgwlM65VhwPe6tKCSUxQ1yngq79ZfttagRoqaf3b5/vzNlUBHgscHiC6nOUKl7rOEWI6amfsv5
Amx9QTp46Z2xC7/Mky9FEYnLUfk2NZWzINWndh5GL/Urz6pH1tQ5bGkho5adk/rSTl9HleFISreK
2zd5OEhzMLByYmtIfAnlKVZg9G6chcDPEtrju2gHLdYRwekx2R57RKMqNabiQnNjgATn9ls6rGv0
ZVaybbWVWpYLmcBXvSNyxHjiRXPZCYNDpD4PxXN3p6hNU7DG83j9DJK7JUzWJ1Q2dzXpLWDeoRA3
KxE7q2M5J4QW56de6Yg6tMvQEgtTgGCcM2v5/R7+aamhhCTSVsd0LQvnzmTAV3wVaH0GoXgkCcOz
MKLImMQN4nFLYnJrIidMoChZ1LC4M1oKXlIdyezSUveJN903kbEbVNyPRJZjt4vmMF5aAjXhvCNP
gIYhxFY7KlTSL8CdmyysPFbtHO1LxC87g0MemX5Sb7gety36npBZauvomsduWmgO7gZUm/ptbFd+
u5LqGpM8Q68ixt2zuqeOz+DGGhEOY5Y0SPmiFkuJXMGCxTvSCfrM8/og0Ov1B9B4Sur0a+6LgrsU
8+y6sfgAEEXMjXtgknKiMGGWuyPKA2rbeOBPDu9CuEtIB8IRgpN9wJypCuS1P2ZUyMNJYxQTvc66
dGTZTpE/SuFT7msL623AFDMwhhoL/uf3XJN5cdNU2ILwZlfFIGxrUaeeH8enVsJ4zYPR87mPiLf1
mvW16PSUE8w0CzSvBiLhebQsYuGtVQ3KfHcdNem7NEQu4mdznvtQfw/ov1OWmQb/sFgzR7CICyHd
YN0Xnjm85wnNe6M/zvx75aKMkDifCS/yJB9QH/vIa69kKLIxw4i07IR+lfJW2wDtkfRJqNBSbT7r
QBPh1L1WE2FoZcPE5S2U4Ws3Pg9+53VBHtj/6095XNx+Srhro3Kh8+kOKoU+IVkC/iY0cRXaOCDv
A+PHyJYOPZCJc2RzCtOPLeolbVvE/9Ax+r2B9Uu39ZfjdTupXUruCoZoho2i8gzx0k445fbCqYMm
I97Zfx0cqsYtaGgdub3IfHleX7Dr9s//cNo3frNE/PRumA38fNivo0AoVT7xTSiWoA0nu0Pl+yZ/
ZYCeHqtmzZYr3fDgqqAQBNJLgURiK9+LCIg/1W89Mz2XJow9rJAm0xWx3G4VXhFbCfO4WriUwTpc
Yry1EY+7rJIrQ6PWWnbqm9Ev5WQL2VVNHAPPn772N6LbeuAHvcBlNr34JjwGnuqUbH6LCn7QG2NU
85Po5KkgoerRvIVPiIrFmtumdceTTxzFk3jqT/JpPLWard6mM1PfaZvsg/10aV+yZ+EBjuNqPOkv
zHWfqi1Ypptl+863p5dDY+9AZ3q+k6ACw4ns4RpYjEfcVwASSQd5N3eg3fZHfka7jrYVhkrSx5dE
MOixpyYH7q+QLTixmaBvqGKmxdxjOiUo6+U16q1meCd92lDPPIxxQHY24vIa8LaRbTSql5VmqgsR
/3mqqfgbaBIqJEegX2iWc6aW9GSZpJXRaE2FyU2JTf5+I/xHSpHmcYeGLkhnNCFaUP5/uOf/SvA7
Q4V/HXf88vofxh30vVD2zgon4llpPv/pX2JwoVnkV/LP786mP/W+SHNEsmMBw/ys92XgwfREmwk7
MjoKmZHmvzHw0H8jnPCDz5gfEfyijlDql3lDQmTsON2rcqMFD7nx5jM9i8hXadh5+ih50JDUkU32
jdxZtxhrFIqY4A6zHMJgLi+XjvV6H5cF7ctxiUez0xbavkqd04wovVu7GAmAvlJiTmELQbe1N6wN
5H6jd8QMrzk9oTiFJ9Dp1W1LQA9id8aph/3FyS9NVU9AIRihvXc7axc9W8HZFA8GB64cUYeL11i0
1tj7fvgo/2oiIYq/zWC4JhCwFeBHUJW+q79/bFYWTDrzMuWajB6H957nyTx29HZ7R4caTzgW4ibE
LOWZTiClaUZGvNOsrSNmXQIv9UftyYc9wC7qqdKyCY+YWKYtCkpJXvesPXTvNGJFbOFA+nO4kiY6
KUhH2elg1h/Tz2hyoXew3Y5nEW8LcPjZejjSO8Cp1JCIQ55X4uW9Sy+xeblj5sY0QI8PK0Z5kDMn
gYhaJ9u8ceWJEp7DqbaYB874CyBlbGDaluESiAOdEcrfWwdvCJ9usuxF2wD/cK2/GASknwF+oGaj
vlY9DZMBNA/QYHSj+vxVQSJhyQxbWp6oRzYoDvA5IFwplB0CcvwUWI8tIqiTbTAAiGAptvLN/+bu
vJbbuLI1/ELTU53DLYBGzgSYbrpIiuqccz/9+bZmdBTsGpdvXTWukS1RJMHG3mv90fOKr5zxoCcT
qkifGP802qZsC1Zd81RBsk+sDCEhFKy2bsphWM4olxfqYJ059BukHp28L5h7w3u/Yg9kg1ox90Y0
LuAHQrfWLiREKZQcBpvoBjZgrvxruIuIehAeill28vw1fQ9AkSM5RNNidNzSRxeOHX6MXRi22Eba
cypuALH0s9zLa+LNgpekcvu34qXD6PGZ8S1Yyrw5KSi90OOMu+A5wbpNSBLBRzopncT00BnYHqAg
Uopol/ajt2JmiQBk99Ip+hIFC21pfyKWPUS34Kzt27f+q2chHl6TlS5kEiFqKwoQX6XHyCT8n/pw
OkfT8ZKY8TYMyQPdYpnmPlB4d/a0Ifb3NlugDWZN1rnW6fymb8acD5SyvWboqykEDQuEz3xLAH1J
w7YHlUBtolEKl/+cCDWLp7AqFolChdQu9GeOCd59s8dV/SqaYbuN9GSi1fDJLnaSfV/WM2rIeaNe
MmM/wRxUYJx8my9+NNKRdRxirq0Bvbmzwqhv0iPUT/6rD9GYDRO9QoQKpztDmrdUK90jUveY4DyA
ydo4ZjVPo3ava4IL45Cfh/iFN9R72w5fsLB8lubCTjYOP/9KPfrooQhFWqiaNx8ZfBnyFF9ZSRk/
80RRX6RHW6TroH/ACPmRIWuLev8SymxqkYS44gGEL4DjI4AZb8KKSFDQDweIcqcv9HbtjNdoAqqg
vWQ0F3qMTppfi39qobUpW35Or3KGyT1BLa62246Ul6mrFwM98w3pYucEXqyeXJqTtPhapeTEroxg
lbcfDXKxKgw4xdqW9YBOeFUvkBapp0g4cdCCxghqzDF+Rp0eh2gcZetEv/Acg4PMgmix67bZUieJ
+s3jJGqhMyRkf0n26AmSA7Jj5HSa0vbr0KUfOnKUiR8g4/6IcMfOwKWtNx14n7SVElk37vaZAwrd
T9IDyyfR4WsdNQ8VlPJkzHwQepabR/X23jHP5/AtRv/ME6ZXRxl1kRk+YxsvsBpKsDTgId5zvE8Q
V6pHelLrW6Hn50p7zsxF4ZNuf0lJAWvuBQFmoHv0cXi7nkOlBAfgnRzPpKChnRLV5S2S58MjqYto
1nh6bGyNCZSL5gmqRN1QFfn9/2ohk+zFoJ4zsQdM7iETPP1mJZmeYqy3goy8bEu5ZpPlklMJ1Noi
WExkhRcTSEEFMq7C2JqJV8QjJa70OHg6dgUFmkxEX8FsOFveo27MVQgnPoj0poATrEao3iP+MnNq
hPXuI4ZnTx16Xzk8TXwBErBgr0jkW7F16FJVLsGLu2W1l92ctugYeVNfv8Uc1Lg3CETLWfKbo1F1
zzXZ5AjjuQkzjP9Nf0fHH5/VZC+LIz2UZmF9c4rPvDrY2tzGl3MuIqLgmumQqSt1WirI/L1vFmOA
ElYprwqXihk/cHbH5FfiNqWky+XfdGME5OQgpluXr8MWCx7q/aj2YXiUi2qU954chKYpbmmW3TIq
HfnsQxu8Zfxry3+26xTjnw75hdcD23KeGwdH692QFPSJCm2Tys8pC4/Dq1Gem+HuZ+2hB/F6sSV4
GqL75rVT7HQeAfIK5sDHLXfcGGQrH2oTmbBWgWdDXxvEV6XkEfEqlbmzyJBCZfzErOirhxg42HT+
U21vTXRHhCwJ18pFrecGq3X6DqFAKRpvd9HVChiJ6nhi7vGBhdHVWrAiUERUIhPaVAtkAK8iz36v
qFAjln0s+2tvdTttyI6Keral2lXbBvR9EQ/FPZZd1uvJwKLhfHRG5g4BaaT8Q/1ERJilZFmXIZWX
dK8Q8mZS+EZsx3PAd2GFxbI8YbkBXhbmY0RU4B7rmpmCvTF/mLRtbKuz6IrHVpoAGbCUgBLfgvSL
pi9tvuJXXjei3PSdc0jPgEmLiG+5xezTn6FctaVlzq1P3rZDskKoGpMKgUMDirSYdXfjXh2K6TZi
RrgEzkL5HAhlIVYCv8gFbxe4TrSz3pJtDLbbu+UXProNFyht64dobQ1rGzbiWY73ysQwh4gRdgPf
4sy42/XB+EzP9UN2LcnuCnbNpbhyE4z72thjc8+7ufeen5W7/ow6sFslxxQYBhzzEl1HYOrP7Fh+
4cAIxo3Vv7dEguXWQ+rw8+fAoqwQySsuKxxVcHrGxHjFCCV6enKyvlBpKD5gSWeZF51HqLoW5GlJ
pPpK0HIFdGjPnw7riuyoVr5laZBjCk2XRFw4K3tCUwenq9CUx1Ry9+gpKjkcVP8xAguZLmhxBcDS
VtfM+dJBffp4eiy1A/MLmAtTgCEiuXCXMQjkc8vYQ9VCp/SXcZwbHzW+Fo5KQRKt012PS31L9BjU
tvXo6MgggtO/NCBSOXdGRlCuD4Sv6FKUJ86ytn5zimeUfkawtzPfhS4USc1Fjpx2XQfWownZhZWl
RHe3ofRJ3hFXNmKY36c+w+xueC2ueoWIdG6QIWbxM4B9XMqGi+LfpLsc2DA/xfG9eysRH/qLvl9a
w61wXC9aWjjsvnjBgrTkQRZxkVZD7k0AYrzAt6NNrvRabsB7tInM5JkrM6ITNTfDMW0vuzzEKrb4
Vx7YfT/kEhPMJ0lA8SWE9l/LjwaBGtmyUeZENBdP3BhDtA3eyVWbx1fYwo2Mh3/n+/MwdrVw2R+6
fdPvjI+xnHdnhVicz+iLdArXIW0Hrdtqq3Yiw2ctPU0Mu9vWdsdhrin4d66dKMGcASaXd0gu3aGM
gVHuibln0DcNoMOmQNpJ1hKiFkIOnaKjRUoMJuLwqVNyksHQ/xXpsSOPU1ltGbyGgIezn4dQiZLx
aEABOMttyk2vHlL7mgMWUNbVrB1zqRLUtNYpEs0W3GX/7G3bNKhbIeAGfeFfigtFXdLv2/ZvH/9j
20ZcYsm6wQL3e1gIOjM2XCJKMPiwO/+/70ckdSms0zbpX98tQf8N8RLyQpK/2ActkRSCJvFvLNvC
UvObCAaRMUu9yWoPyvCbrKudurTTZI1dm1D2JP2i0NfW2J//e3/VtT9oGMX6KqOn0xQsS0gmf4Xf
PL6EoEilYisbl6LSSfNrMT6SYjqLAP0mbTgica7k7gzlwrKICCPllKs7dRdikmkAuO2QftlDdrLJ
Fk8kw3LzbcbBOpCB5KHfiih80VCLPcvy+5gvGp+cvcHbGjS+EIO+782LL7/5Hk3i9yhaNcYcT6G2
7+HPbbLDZdQ4ptk8BZl+7IVlR1WClypic2JhFH8oRWJJkKZgfSR4eEcrzir3pmcMKzN/9SV11ZJU
GDCG8S5NSBjjPBAdSWFBwpEnLCQ5pmTohOdgj8Am47dyqBol3ZuJNG909Go9FDQjBLqQKX/FKRxw
P1eOgbqCYCOrUEGV83mDpr2dXrD/xiE+2dByS76khONdNaSZiBARMorM/ux4yeiHssTXzifz6oUH
Z801BKsU2vcy3DP9j3jv8S8spqfioTsZyd4nszBYR9xl6jLUZwP2k1XcnHr7MaNzXSj8nm0T8elm
rNashRZHcnX5dhvgbh5A7eScBMmyLOY6M0oKfo8Dhl+pnroidkRdS9pKQRSjrXLDImDVuYwJCHh1
ElfkM0hNBBCPrtxhjZzZBHrSgPNVeWu/yBx3XsjUSi3SoX6RqmOeBB8oDljGB2wJo8Ndt4DVA0Ao
AtwTs0ad5WjhgkM/CS0i5bjStPSxZ9Hw5UHKb4qH9BKd0nt418/2jWwq5apdvZv+Et6bJ/sl09fl
geFxna6nfXVznoMv+dHbxvx7v0LDxqOYi3uiWKZrbT8eylXyMO28c3qf1v42P3Trbu241hxtvouj
onILF4TXDVf+ili0PFpFZUXeFKLSrwPBJNp7fy8v8kH59rnKt56AMaSPj+oj9LHULHvr6nxtXH6M
Sw8dLNnPQpmvVqfYKr95dpyXcdwa+aYNwF3V+ZRvVGmttzb7XjB3Cgnj05PqPCq8qhablL6g2ZKr
epbfy4EEHdDWkmZA6veQPED2pvkho1lhDMgmSRH9y8AHJUNziKRd2kqrzoWKY0Pz1sZKeRxGGhTB
QCLsW0Nd7u+kuWyMxt8Mib0tG2Ks/f7Dh7ISBWtzI38wn4LoOTHZ6fyGxAqWo6LqDzrEC9HrpG/p
K6zHkwyFZa0mQ7/Im8AA78lg0BmsutdE3N0k9VZwP4J0Ulw9NVetQ7Xu1LgmVNTE5Uhk5SzmtCEu
H5XxFxLDHKk4TRxxDljSO8pCgvBRrJIv3IrWUbYsCqDmFEd6QT+LuNcROZou06XKlc5IjyQA5QoI
OE9opcmnsnQHLs5RXsjr6FMeFxHdagTEazzzMSu7WjzoQbmXMv8Q19adk36pttcA8FHWk6u0+5Zt
z7I14XbKcKElrPqqijgD1WXtP0To7GbWC0h5BFzS2K5C72a8izqyZKxiF6Bb0kaJzDMW++Q/lMk/
FikHJrZMhJympgvA+H8aA0yupz/e3b98/I+7m740YFeQeEM4AMBlfyDlKulfCPJx7poiIePny1vE
eRF9Yaoq16oGwv3T5Y2/x5JhXEVkqK3/ndtbmAx+vb65V/HKEguiQqnT4/jrvfpjdE1wcU0hAQEN
z/0kTksxJTa8awPiXIgQbJ6SdS2REbGJFZLPM0bMkVETzd2d9yTSbdLkJhKjlPkwMAG4xVb76j3x
vDJap/2qoDE+cc1ldOzeuk9S1vsTl07yVmQ7a4v+PQSzoX5sVu8w0FibxAUQIKHYf09wwhszZP8Y
bpR5ukRS/1bf5HWAduGCcqv4i1nD+HP2QMVwwKDhGN9esp+E6moyWSqZ+uU2wKUwyaKFjVMJdj3G
NzksvBG6eYdKqpaORX2Jnntnj86SNHLAO6M1VpS39ywsPQnmCslnArT0BzejFwUAwABOmatwhleN
7rgvvjVn2SBYNN1I6NphGOaSlgvTK1ZMc6Oz3mrINSkqx+7rgDWPYM4y2HOeXKu/IFzxBPzJwwBv
wpOg8oT9gSMwpUANa6umZBIu5BFSQDnxMMTQ4AYF9SsfO/KH12E57W8Z+nvLCc8FEuEYvsKDn/X2
CCyNkStpGE9taF4NtscaJMmBQ4iwifXKoVMZKCwtWmrFg40DTFzzWLHmXbVXCG37VHjFaUZhcind
mgMy5KCEMWx1avDmKgsPLT4tCr2lDv/JA8MxK3P7mCxRKwsNCwFf5qLEBlzSRDML3mlBKPzmG4Y1
4e+MhWaMIcdPUJLI7dmkZYZ4B39fldqWAhgkx2Vzn/zHMVkNX0KEMqFgeaYKzvKAH30m+UKfVmeu
RZyT+kK0fwC4SgIyuv9qkdA+WM10wrqoHMAsqCza2fBSKTsjOlbqsoznSbGMzddomAMJTnd95Ft7
qLgYIIpvmrKUxyta2Jho0gRBE16wgRphtEzFwjhLvCeTLzKXj8clRF1RwJWEHzrhgqqB4AZMXmWD
QnCoXa+yX30cNcbSr31yxnKQg4g7GRJafVXjz6pfKWwTbOkZYAIGEqKlhTiXwrNVxgVqcJE60XjQ
oWIDLthU3LRK/2w9OfID6atCt6TNYwQ7oiNRZ3Qc6jNyKh1pRYqgQZM0guDYFqd9Czir97pKXnu6
8L38weI7IJzG4S9J6B0T/0hImSItwh1KR6ANiFHqgUvbxcCIogCCo79eIJm8kJpu8y6znTU3rtn6
KK4IxQRGrwSeHgGsf/tFr91TAPfKOHpYmSdgeMwl0b1BA0WWdkrSXTFPgexzNNgdEH6JNJJwUBtg
3wfgh8EbCG0NobCeHXU1ougbGYiIxryQm4EvVwPMtwGnurkBfeA9RWsNOqF6tcZVDr9grsoviIo5
JstiYcJBMNfWMBIVzAQ5Vio8RQdfMZm4q1Gd8TJwOaeoo17R/cMaQmqX8qdGs2s1B+kAmOruObpx
GmQQ7c7AbH0Op3Abw5wkKMeoucDxrZEKnDxL4DsBTAtGWKDAjGmTmenDe452yZFux71zsT4nlxG5
e4uO01aChvyqLuVbyTtSIhq+OZAbN/Jy7OVuK4KRoYBQxz4naGjDWUH59cnkFIYvyj6ZDZ1H/yXG
5f5YkLV2nu6IsfhMVzk/4bTFajXELsbc8Dk0YXxcYNAhEtElBJI7GDpOFlT+OoTVGDf+mZ887Tc4
BjYhdP60qNpFK+zZ0DwuNoNs1R1AjEHB7w1moC/hqT2x3XnkvLMZEeS84GGh2LETHOIhDTdhtMyc
v8h0VH/31gpO/edJQbiufrocpiBSfcR/5VZxcuTLrJna0aDUge4e5O09xY3YBRAXiTrdDhU0fsu0
SlGXJdO56kOafZhSgQuJkzhHqyyxAVasowTFMOq7iuXynw2gYFQT4SGEeKAd+IshTGdW+X0I++3j
vw9h1r8JZTERQfAXy7/WSVP7Q2AKcx/eRKoULYCFH3oFRSErDQsmTmp8GkyFPw1hhN2ZGIQx2cmY
hf/OEIZu4k8uXptJw0K8Ao6jCfL+p6cKkGCYbMy+W2hOFZWZngGk++Nrs/C8c4hisBuXlgTvGu88
jq+UfpiF2hKBMDzbZNoRuzNE7lg+DdHHyMyBT011q9ciC45AnGaBnt6NFQRdypyd5L/s+1k+6Mal
dHZduCMIPbC/oqIhcQwjssQzLHpvw6kjOjFwPcl5jojAkLgE2s4jKJI14lU/Ntym0zm5q+sQdw25
i1GMyyIekX53EEZaiywOvVLjAXiXz0gYkeogy6MIQt+Z5IoBMfTsjFXnrC00GrTK2kn7mcFtjsAm
lnrtTOwu8VA+Vz1EDurGeWQDMnYMQUFekWFE2MbA9W6IIIjC1tZTVPCmh7vSSDQUxotZvKvi4Tbe
Q4jgATOUrSbPDaYGZV4in0MkR3ZgoZ2bM9oO/NTP0gMFrUAg9leLEa97nViUUyJPlh1J2m6trEo1
W6PLNuQjlgQFAk8dV8UzwSa6/irIoZeASY0G3pxkLFerl3aztRoytRLAGde1cpKY5gUxjDNVt/Zg
UhaSYMIeGEp6YqzJwULEMM5AIgI+MzT4Z3gpnlSymM1L5c3ViITshSkTp8pPK1jJ8rovzgpCDGM6
2wm/s7K7RSvP2+JJid/NV8Vad5gCrZkkwcETTlCHvDycqA/ah/41BuiI8wct3pcmYV4z00AHQBUd
FSes2igQXPEqlMoyUIkgE+Hag4IQg7Fkruyk90DG3Ob2+c7q11qyRADvp18npLtpu/TJymo3jlrS
woc9BeQAeqh54FYkcZNSFwTUI3kXlM6kMpjNGU2tyjBAFL9PnR9eDfGFtKvoRo058xo5nDP4Yg93
CaY+b9wgXmFM7NphCcRVaHNqJ8Kn8onCnAVhXhbSG6elw21JvjuBIzw6domZiAK5EXE2DDuyXZ7m
gRGSfCCKdLyCftSQtDSFKppp4YHlaB8mEcYNQLn9JmkygnvMn8o+yMzDkO5qwrCw/o9zv0xcg4En
LJ9Nfm61TTiZR7KBmt06ghBGMfwMcn+hMvgh4RO3vCTQUgXhfLh/wnDZkfY/Q0HBZrFowQ3I7woX
vfDUqUeT4QOh7/aAiSnmrUIe+akNnsJxE9Zfh73ZLxQwnQSLGwVEe6bC0XWqjeGcMKNW5gvDss10
Boyf7PEZoe1FuqjmK8xUHcj9jYymADED/UGZR4TgGozLrM6K/dH5x8y6WtKb4p1iyt0bgEbqn9Cb
jMOC8KeZB8wWr2Hc++6tsiAVn43K1SAhqnalosXW32PgkSTC40qKmuQaDTuf8Wkph1wpF2yipjtB
5Vm5NosJfciNPc+CXy/4o8G1308EAvKds4vSqW0tS+L7UJPcQ/DS8ZwNJyla9zhyhiWtiMU4S45d
/Vgaj9NrYKMlXCV4VO9lcutc+0ZKIfqkIV8wQKyMfpHeCE+YLAZEi2MR2+XcJ1KIAqd4RcOM/9F+
caiDoDMn2+j5VkU3so+8NU+desn25Vp+ytHtRPR8zqdxFV1ISioXiAqMcJ6fWxGdCwFVV4t4AmPE
1zmjY3Es1x2Rjhesney/2uOQrtsHdNP1k9W65VN2GHfmu3JAcBJMM/Zit1dnxWNzsPxt/NTveqLt
F+adkVv13DwWSfawkXyJqkDEtmUJ5QS7/2nIK4BV+DboME9nJJO25OXWHnAU8BQ+rsc8XZa3QELC
gMtnWX0d6X80wZcWxTr2Xe8hOPYbs140dxhqijLzRbQKwaTXFcqPi7mMDSLiZ9JhILXRmE9AX5ND
HAUP+QtqJX74Q7VKxxvJhZXJ8Ir5R18Two+eqci5AlTePBgXXgwXvsqw6LYmMpqtT36pMLiJeTOU
eJ7JxYN8M/JjcOWSs8EvV6PzJhMp48z1dzRWCVYU6ofyK7No96ncjUcfmJSljc1sjv/DoZVUfC2z
6k0lvhHly8LUXH5vlEjyWue225vn/mC+RVRw40oaFiGfv5mZX9ST7pxS70QrAz8Mb5dcOAuiFCUa
v+30c62f2zAA8TGfFrlMKx+rzqzlF6rLjgCQyM8PhNQZadY4Uh/LUt8y/aHCssN3KaQ2058jUNtM
m7OCyk0OMHsuOdQt3jdIMBBGaa6abgsSUCr2fsNVAheJcda66mf+Wn6yIfM8UtPQbY2v47Mh7Tmv
uK6NCvWXqx26rwr04d3Y8PYyr/YRLQdENoQobbbazRQPykkzdnubCIT0pKyoiyIIZUZwmGAbTJbz
jvpyLuap/hTJkA7NpCl308Bra8JRNzAGEcwBIC85RzWPHRZCYfTk8DAXUqcKM2e6sHFBmC+kI5Z4
auAlWkFQWDAVhFsV8BY5n8ynhmJr3VNYDUnQGxE8RwSozm91Bztato3DuS0YkTyh70HlgXh14EsU
eBP4j7MHjyKsd5RVt2p11hGFFYwN3aBCUgcvnaBhfPgYA14m1oCMSHsVfyh7lq2jziYDRgxbnypf
c17lVx20mu8WWPga6NO1aiqYDVZHyQ9pa3kQYcTEk3maR2oQpwlwKqKFeDeCBPnQTowmRDGi6XJL
N0IZw+Vi0qy2CF5ZYhewCDWhZf/kdmuxOVEhrSP+lck2Uf4SY2UI/sN4/+vHfx/vCV9B2QqUigsf
YvM3NTLJKwbeADhZoK0f471gQS0DYBYslS9HEwXrP8Z74C+FyBJyHA2DKKW/M96rfGe/YqzwUOCI
DPaGqpLRKADHn6Z7y9SK2LfyajvEZO0VxUFGOBTBhXgIiTJmRtoYBTIFwf9ikLZZUmFAPEftu01a
LGsC5hWAIDV88LJgif0Kv1NAUS8ZKMVzAr6FgVQR4d8JXpmfdqrzf2jcnyOKBTr9xy+dRCS+Ru1P
oqQSH1mZ4sVMRUijvmuiBiRTGtIppFLEvTxaSKS+K6h6pFMYuP/3V6F9239+IZl/e3Z+27rHmL1O
8YZya+lptEwIrwsBhHGpxM1dKEbQjnhqGDBIULKDp6b0yT+mwwwkLFDV57B8B6lWpwv2EbV5rJC9
eHCh7yIDC0WqiDpwkMcYdemgbk6WkN1ohpHQREJLQ3INjCQhVQCxPu/zEtENYRcIcCyIpcEBwIkK
CRfpE3EQJBvgwke4g8ys9e8+mQlIeopq3+DdgxzLUPtU9HtK70xwuUlVzCw6F/onO9htqElYnqlv
wRmCEJfYm3rPr9K7jq6FJrzoUB7p3mxu7SUud6QkV0QBp1fz01YP3iOSaJEBB69Dyj2QbLsPnmuu
ooG7piEaGN3ZglmQTwcWjTcr3XZftD01UcjB8ktKVTkaU+aJTyV008tUbMrpVvP39neMLcgk/Vrg
rlM3BxhtawLzbIYqbRnviD3sJIqpcBjF6SK9Gqcq3OfY7XfDR92Q8rJkyTLvcJFZdJ+acT618+wW
Dxip/V0iP1CRLisbX12rc0VF7MwNH2yKM05jBGQhQjIUmbjZelOYgZXbyOHv29YlFiXN9VcLuRqZ
zzSLsFW2H3Rwz5BpxvyvyO45OuuoXtde5aJZnbTkyF69G2MK/RDzCv2bCvocCkXcyNBhg2SS62ty
6xkI51IEdKN/Bw/keg0zGStdSdgJoc5e+m72G/zI4UVFiqdNe8vfN5Rg+U9ysJHiuR19zRFL5Yj4
KsR8tRD1Ydf30cPp5BHSUKbylPkqEf+N/eT7XboKEucjQdMU4G/LskeLbUbCA0du6DqRbxUCt+mY
Ut0n5SADHRh7C0tqIi1v5cdcog1Ax0MZLzOFEOFo2WDgnWEqiLV9pd40EgtH9jE3sRc0s9KvLXzs
huikjLTkOSWOXyJLzNC3arUNyRz8lN89ruszo689kiC4dFheaYiKqmw10eOiPlI42DDuW/ZmhIlh
c5CXDYwzKaO80TA5Q0nWKSGqz/140s3FeCWaEOfYNE8YxoX1sOeVjyqSMvDSgxmDPqtXMhWUl9ZZ
9MRTcd3ndi4vilDtFmjU+vGQd8XEo8g7sk3I+5jY3UJNfmtqIkFkKzkqLT9IQkoMgheSBUqIMeEl
8MwgWdi59s8G1hS4PUg+KqpB1v7i5nV0Lqjfbt7fP/7HzQv4RU4ZEiRFM79RmD/YTUL3OSl1SoTg
+GzO7P8Ca8LtY8Nd4vbB8fMfzO3HzUuHgE59t7ADEdL2t25e489UQwJO1GgE5/4SiOHPN2/cTXKg
RnaxxVirNBfkhiqVefVjElK52rJNmTTR7grTRZFoTzeZ8/ncRwcW4rJAS0H8SkcbcX0kDwWGPLBP
uAK0d/2M/iQdyIhqFjpD5RBKb7JVYD8MpGXBm150FJryQ6s2ByaPa82bA3oU8faUvCXS6lu8znSX
IDWYrGMCdkTgd69Tx60dTAJp//f1qfxxALFlmsll7FoAoOIq//VlkPVOT+WqKbZ6gNgvQJKrStpD
U2QZAiTiPBDxilKgAnzCG7s1MU9r49jXaj8rMAVi81kbarAhqKvnRIm1pWhFHPpHtOZcLCNs16V7
wIbyQpIHcoOL/aBdsPupBKMKig+zu233RDtq1+FqlzNE3qg2i83gPzoVxxU3SM9XEXUQJ5UCQJkX
q54LF4Qr24ge99XkERw1YOeOlM8vCLIMDo8pLVcWDgGpAorg3U8XEG6YbVxpCokA/oXhoNakJyGb
x6NNQ2y9SEZ570WtPte4ZTgsQX9vUYUsWAYX7PoGGX/+JG9KS/oYMdF7VrbX+xh5sBVtdBuLjZKs
WDXUjR1PtSsLdLOLmo8sZwuUIMzC2t9ilnNjUB2DQIE2YOvy8T9rNc4FZyvLHYAXTo3A6Y4TY0HO
JNAG9qcZeXfkKhV3mpU/BAwvGF/XkTjqqxRIzLxXwtuRNQsU0ynOKb05pexo356Tf6Rgg5HUIWyR
w0PkdGp/0WUiDIe/Hml/8vHfjzTn36rJiuIoFoeWoAO+H2jOv3XOUH7DMFTrP1vGjwONc5X9QxFK
SH6Pz/bjQCPnlxNNIfzQUBTr7xWmii3pl4H82xfOXKlAS4jgMfH7P+0SeqHpsVoO9VbjuZFRtdf4
GlrywFKoa9UZCRXKVu27TOwVUcwWARCkrNCBUC6sb9csOSmDaynq82CtUtG5ui4ckA05OphV4QEj
bO0kf08M0v4BlObWC7QDuzkB3MmQL9PqqscmqaveWsxj0AEJAaxkORBbxrBVtA9CXhdRj53G4yEw
to79ZcBCMtAKlITxQe5ZYh697KkuzeeEv6XAVjSrsqUIjJUB3jmohE6JHDRR6528BMWDJsnbeGwJ
Oh7CB2IuL2Lsk4dL30k7vSCcjF4MEzVZ7S2JZ8ZTLNTbJIY/emc9aDClUTClF+qGl3RHtrBM+BFo
rCiLGD6dSVuMOieyT2ryKDdoN0CuSlIwNrp/F31GKq8aR8+jAqpAkEohA8ASVeGXnbqQPImMlY15
GxiWmseJ0vh5KVzWpAf03S5GKt/EGmYQJJFQ7IRSacmDNyGDtDErtfB+NqGbPYNcKtTseN6GiKND
vQ1V92B7K0Eu5/QfyU121zPSQyZSGuk1E6dGA0DVkzBSMH1qgEwTf5O11bb6QxqaR/UkXeR9LSnL
ns808phMOYCLSuoSJGlgZ+7UHLhspodaJbPlNIgplVxsSrU7LFYBHsCgl0/8KMLzhOs6I+aXrtd5
iwAO2sEhJYFtaasVF4sHq3LJT66WKfOtTSpHJtSb6dpzXKNQaO9KGgosKgTvwZ4F1hXgUtMX1czi
y+76VT28cyd23oesHdQDze+LaWnQ3FuVPGMl+YQYTignmfstdzWGCmlVEQkC6d2QCCJuyzF4ghto
s2Bu3m25fpp6+sh66SkzTZGv7HAyT6JdbhFoV6HkqdBqJOQHKsb4JWLVllJ7p6n5TpLR9fcgmmV4
8PxrZqKIAF3S9sGxDtqFgp6psXfO6misPK7QnlXhVG5ChLiiCEubi6AC7Jr9qkzeqq1x19+p3QFX
HyjbmSjzBYrmxS+pprfnxUHlTqttqkaLaIdkkMRQSv+Iq39iAP9Xn1h6Qnt8vR0QYKVsfLw3Et5I
UXuhqa9CDMD2cNX8uyWwMd6HagAf8VEDQ4NIlrty2Y0HkVXRfdjmo84dGcRcYqBl/9w7AwBKdHna
loa4ydZNjvb/KfIz1F/vjD/5+O93BiQydbbf9HM6U7ZAmb7fGmBTKmoqU4gGhFqPq+HHreEYWN0t
FVM2Hy4+6setYeMF0LkydBKoUf3/HQAKFehvt8a3L11kWiMq5EsRn+nnW6OdgjYZzL7YStVAfiNa
dIJkgmFp7q31eGz6lcnY0oJwNhx3hRncOwQlgz1sOY9eRhT1aKkmuMPMspeFiTBuEsuVK6lETZOb
JeRpzMJyu5btsZ/pNeFgIYdnj6OzxYOlWvVag4FrkeMnQpvPd81W3J0NbTUi3Q+R8EsOWn5VqPpz
9EzWdJEeZWZuXchTQ3SqCXrVGN1qGO/UmDQgN0Y0A3lgv8RC5OqgdqVtcxkYRMQRqYoWVkYTq7CI
Frzjkl2tRtdGCg5eeC0GgIvIuE+EEvp1vtemcDkNKnUT1UHPwNeNdFH5zOYoveVHZDQEfbq9uKFQ
echuoh05EGWh/0B2dfemnQ+rgrABusc+lS+Onn14dXms+IiJ/3jusqWtcKXKVF7VFlpcYgbNg5bd
rLQkYYcjmMG1whfba8ZTztCba9Iev5s44Bwxr8YMriD0k5hjRXJLxWA7lXSe+5dIzLv4qZHbzYeT
CPz2x+6NgsOr55/+2e91BBtCqqOosvqXK6/2J+/13z7++3sdLQmrrkO8vs6mDKb8471u/ZtlloUX
D5Au0NJf3uusvEhPVDw5nD7OL4JeizMAGa7534q8v/Ve/4Ym/4aVamDdDJvEcAB8/7bzZvisVbvP
822phRSi5eE9YiDBCIcyMcVobYiIgEZ/COUUofhKzYhbAE8ew0tGqwiphEQ52DmxcVK1dphwap9p
QCeriUA6hoxCsu+IVpFtSGZ98qJgq8a263xbhpLsZAQiLDQ9ppY/r8YJ2SiZWEH0EAfwhQ7I6rRO
uYNFcxzHjtHckP1xJ15S6zjCyqCbrbVVvO5rjUSpkip2kPHuYfKnJRnRS8q4WqyAj7Lpy7z5HQSf
kPkWMWCJTxxnLcii7FYjxy2FCLFDnmng3G4ItpQdEb5g0QfK9ODtYlKnIxnXB5FcBI6R8QkIOJLs
43x2FyIZvygWcUd2U32i1toaeBHvgMEUkSGGbDi5PJQnVGpZ8bAH5aC6pFiMHoXvzBjOukvVdjW1
BudH7b9rIqaKrU15cEbi3BB1psSeQqehgmnmWgVPnRLp5D/pRg6ppUHkpfwV5uqf/fa1RSS+IfYs
1rf/fVWTtv7Hq/q3j//+9iWNHxaGFu3/UEU/L3j2v+l7gLGwZQ4N4Yz7+aq2/o+781pyHDuX7hPh
BLw5lyRA0Lsiy90gysJ7j6f/F1pH0T09HVIo4r/SjWZUnKpikQT23vllrpzrIDjgKaTqmDH9ulRT
5M19hpsMCbX/D7MiiWERRB0qvhho/SbVNOL8oIDq1IL9Jq+CbGAeonNivEFQzrfTmuyNjgtVsQo7
ewKS4FPK9sOXgysjhU+HG8WOKKEpr1V57cJt8W9c4hKIn993E4Ylz80ETMbYnEjab89x6vto0Kau
3J4GbgsZmICMqynEFcEl0+omQgfD8HVGumcmoQzGW171M0xWVhB22P6irjO0eQR5zYGSfqNV3fcE
tdjK+g1uNYnc3I8hL7mikMPERH+SKH5KcrgPMHizUOu7u8HMgiKqhLONUW5EbScOJOAR7GYLfdet
BJkDTwqGz81k0CHXIoTc+5Y7IkRHc6qWQwOmmrMEE2zmDnATTXbfrPPivK/GfcwSQDj/FKLaeel5
JAEGaGJ6VbjuGeoIor4W+4qjCHbdqbmYWnsy02HvZzrnIOYNarzL38NTsg050aXUi4dPClwGLXyX
sPRDJKe+ESzI13CegnDPiSovYaTIubxXN/5d2rWuTjtM86kwmEhmRwS2uyKNDvJRpWEzUpOHXFdu
GF0nixh8P73++GewoxoEORx5k0n+vOVKVQMCTbaa285MS93JAiZvfMQpRrk5OZkVyo4902zoYXMh
3Yx5vo0wGcMbkWtMECQyxqVF4/I2em69ZXzyn/1bjHVk66/ozzYUWzZuzeB2kZsKpq1IOyS3FTkr
TlNpYav6VvV2PA6DGJFBLldNzABnaUDDpTaodoqeFJ3gIiR2J3HgAObId+8xeTFYO0jyf+IqCNgH
ze1L5izyB68T0kDPsUjsrLNnDMv24MMljN7FKtknKqbgG0WuLA8/qpvSyxDFdIVK+zRvQYoANscO
Nf/loiw80oV84eXSvI3GayVnmLmsCBKSbmQOlZ5RhvU6be+9PHGUot8qsJ5yE8lgONJhPgdldEAF
GBFvarJRMX2p1mBrAB56PpUVsxk6KuLH+Fqy/yW0PcPR8cpQz2SueuUQ0UyvEUiH+jYfmKedSFHT
HFyb/RPZh9SQOvCJ2hdzfTKWyomvl5yA6UhmzpgCxZv62RVJFVib8tJZsbGRiVJIVJw1lWP5/fuA
UbLmiHsuKgsqs9wuxc8YM47euCmkWYya3yi2PsOiH6lPRtKg3q2gwCKyb8J3U34VhOpzYDuQQjzO
/Y+EMG3rfTSYOoM9UdyeemmZv7U5QCQHRqq/sT2f7nVzV4xTj6WvmvH0RmS4MjzMwtTeClggxODw
ZrQDiSG4J3cVdSiKlqPvnzFJlFpDJwHNlk8GW9yK4qSKkY8BAwegglXz1hPNiIHvchHDSjmkN3Ev
Z0HkRHSa+Fr9HaGfAls9zunLnmIrC5k34J0cSutJ0i6K15eL8EvbBUQD63v2XhLcX5TIwa/TpeXf
O2jtFbzngOREZeWOgAXGqjzHC8k1GavW/1CY5TbDOygVaiTaYjeCk4UsIR7V4pijqSHm97bRkMhb
miOGPMncIE3hd5pi+AOEHFz/XSwIabBlNw2StwtvKew+cRpZG2GfuDjuYbB2rT0yVV0HZ2nP5l+1
RRjoYCDDBaBldIqe0gbcd9mXRSutePSbFW9cSFleSOwVbx4p4npXq0chty3azAGSAaUFYfupUei6
GOgZMhZz3BQiVUSKRsfGtK4+fYeJnEMdrs46w/17MWRrK1hp8psQrDhv9VfyL1Qm85k18JXlq7Z3
hnBlRscRuahZV5Ybvsmvkbeqy5tykZHoza5nFIkJ0fdXstmuKkQ8rxt8p+CEJOnbRmXQuqzZd3aA
/Ymnwp+pdx0aOpII5VLUANBjh+vLowt9SWyYbK8O0ddc9Lfw9hJvJvLNxpJipQgI9mMMfLMih2M3
j2K9ST/0nUhyeMWBySw2GXxRYlrGDvp3IC5fIK9AbK9claph5YEUmgloUXNSa63u+tqGN1Npqx4D
cEyN15Y88gAhh6LgvQ4SHdL6sKhgVA+L7i206IZ362YJzISQJwPUBFhmvhzfgVXjTtoQ9hhMx/dt
QLyDxkxyDeuVUbXmkgVbTpIbb3A0Vo/qimOz+NQKOzwKg8tvATGKl814NXBYP3E+NZkm3c23mPkp
NoB3uoe5RWygWEzEXPFe5y683eytxnjWkEouJEdJIchQTblMgLyeq/eAjTKY42FtYQzmJabzGHOc
t/Y7h3h24cAdw6ylw22mqSPfgwzKTlCsj+MbzPjv/AjAul8Pa5UklbnXpV3cnqL3ytFPAkBwc50g
nMX+zvuwUjt/qfzV0JO7X2RHT1lalwrcyFr6wkuYfvISSPkyjTHcYS+l3t68NZE74CPICZtjWp0e
OhjwmAyTi+xxNTSrorK9g/QgfYYg1z+Lbt0bNxXPn7bEmkDOv176H+Y6JZDzLW4akBedLZ4oE9Ox
Y3PFXfM94JRt3Z/zBjL2Il0FENtF3AcuevWlfhZPlYE3edkBuDO/kSLXwDjoD8kgep19fGoldXfL
+gzqndfLVcpleB6xhpyR4bzWGaiMGY/4akt3WMtnfd9+dPF2rB3DbQNu4OuYTzZqKQGnY5Y5lfDk
3ySPbRS4JDCcZXOs2pdYslwKwHMqzxbygBu99E7Bocg6Ir59cbQwBM3k4bwTT/RI2qGwaV/K2DNJ
J7JB9PV9duFPPPPcZJteas1OV+2J73O771H5DmrgVT9oqfrTm+Wmm7nWeM1JqgZK9mx8VRdel5zc
zkNOEM1fKsIacw1hJgHXuj0DYA/RhQ+4p5wIE6QYIepljImQHVm05OsiF4+G7XfhffQfKL3KpfmW
Lrw8+gaL7fuwxhjjth/6HkO7clR5o4Jw6b9Q9kPRHgnLZyVc8luwbm6MSzNiPsSJvzC4MoZvJq8b
yaUlEgChclBcX11Kj0GF65agVanyFsN+WvJfAlrfq5/4SvHvWdpluOAfjZM5u17C5PVsHScvThWw
CpDp82OpfvL2mM/4ZavURl0fm+0wrUV57+FHh4BTLPk8cUP/oLiQ6uMFcSmZWxHolmXipPBlZm8o
Ngqs6ilPcNqIW6wuc+9o9lGqbrnrqYy4axHlq4tpUz8auHSV9SR8hcqr/z5eDdAFpfmSckz3s+da
ulrlG5Znk0qSyW2BsnuugBguUlu99TKY70saOZPpJBa3NrxP8bYqjqHSOFRswrrOUi7U6lnqbfVD
rZ1qco7xebT76cGSNgoJPMW0+RFULgLU8bxdgUiOJ4TIaXb2hH3Xk4bANJR+CQpF1VvLgCkk3Y3x
udHOcfWU5SwDpxZXc3gQvXtNZ0myrYuTQWlE5nrwrKGgUw9L35ePd6R46dUlsPCW9QqypuSK5Qbt
LyZCkhyE+MAIRqRxgW6j3uaNSxyPnQhBYmpUxVU1DbtsVN/kgblwdtPS9CQQ7Yyo1sjfkmJvDsEi
oMVb2SgSKCUu9JrylOKsM/3llgrdADKQ1W6FdDWxM1I/ohLE2sr3dlnsGP7GH1a8sJF/U7idCTzJ
xtXqvUmdqEz/wtVqrqHGS0EELZ3Td8mXMpeix9CdRo4SAY2Uwdlrd1IEA/kxl9/85phTfavvJXam
2rbwqZuglcUtQtcw3PIpcRk5G8Lr3Bi6KaQVSkUrSIscXZWpu+bWqBkxUFKgmNUOHrQxPVc+fyK9
E1czebYEpjEESSmk0s9dctQsus3X+IUq6oUkV/UHNvAeTMurzumjhgsUrAmeQgXwyhdut1DJQFrJ
t1L+rq17TWkWdm9lO19O2VoyjkW1KvV1mb9IRFVKe4odLSByfI/990q9hM1GCJ9Hb5Uw04Y6J48O
z7qV+TzuRm9WiDEe6Z+C9h3p7wF+tUiQFyE7t0F798jlVvNx4+jFFzk7aw+j8ZxpnxF1FflbsZH0
D7X4MCFHwmvPUYmSYefFT5LaowBvJfat2sDtt8YaFV0Kbxeabjg8NMJZkF9G/aOWmo3IeKoZLxgh
S90VswMgxNBzJ/DD4CSpQfwMR+Z0y5gFP8P3rW4keSVsp4v6YmZ7IziFEfU4qwHKpbC0nuJhUY5u
lR7oA9b7BZwT7q1QUrQtVvKyRn0CxOFpdj1sPcz1DFxHl90KWt+C8xR1WFG3TfAdUHAa2F29rrur
TsDYX6aj6/frRnLkhgp5ez5q9hzc1ybnQJhdIX1nq1J+yLsHlcrlaq3E2yjeFDiQDZdR5iBDtwCa
6VTzQftDhRD9REwZZwSHK4ZgBEJknFKrcqXEbsxEk2AwO0yUJ7k918qaYAMpyb45BMYlAeTcQSHc
WdprnZ5GmcyG3WubyHICMlXhl/g+latxFTyZCPGx41mPinHRIOxR/KXv6sCRq41B0Wu04QbPhyfC
UwOdOrprJBdSop77eSAYMhMegxu9OE3oIhewmWOfyXpXzWjVYB/g2gxNclWhyaygBRWrrHSLTd/o
smUTctCgeb/mSmOOOVPbZ3TVpDzLVBsRWq2/6mIhc9wo57B899TOG8vkhQKtPfK96D1rJNxa88mc
ise5z1YW2eGR5N4UmBlf5ryszvk4gyo+Yd0pb9VhpF8lSsa3vGz/rR9n1kd+U2gldBMVOQlTAFIx
j/8yw6cFnC4+Hc6WmhJ9zazoM5s4giVdeCp5xjAwg7mHmUVvtEt6WvLscer0D/n4Xy0IyrN6LlvK
XGVpovf9q9kdKt3fBMHfv/+nIEjQjtmYLs6i+W+ADh6ZuR2QE3VR0v4iCIJJwMxDjahkgJn+i56P
MEY2FPMb9SMYrv4jPf9PH5Y5ZYofBQAYnJC/fljCqg0kP2yLrUac2tfoJGAkRFcskZT+Gha4lpHh
i3NLbMorRQMEgYjiVvnOL6/gH5zgyp+8dH95CZmY/Pqp7VC/fUHBRJYGMrwstI9GOmGePXiGjvXC
ex1zhtwWd3/VyY3sIWN8aMGGT9JHkwvMyoaDScRCLMmO457AiyHNTi/KVOjOG8lyeOFz0q5z/caX
Wub6HOfBAKIrsJp5nGnfGuj1bIfJKvWuxT6uwVd3FjwWYnEV9AJZe/80EWDJSUOWs3pS49SQ2SZz
r19LaboXg1fMtK9psu68ZWfsvGA/5vTcP7SDABQq5n+N9BiyFCjKs0RUv2ARknVnE/Ys1EAjK7H+
wl8sgzrU5IMBNpNtTl1SVu/H9ACtu/Iror/j3shOyKol9I81DgaYmFG+Fsf+OeD+xCKWINRKCXhS
0Xr1drUJFWQULgGnbO2ihgmowbGCWQsJuBQLovKMKGYogmB2R2t28Ami/FJHOdwvxKm5nzlCX51L
POrmQGRp2+/KXb0tK/gBOG1tzS0cP1Z3/r7cxzcsukwh5iCMOk5n+GZzTV76HODoGNcifayENTOb
LMeGBgyo1uQoUc0S1LN4VtHaaJ1crE29027VD5ntHqO51by64TuMik1zaNFJzM44z9YFEa1umF4s
lDsVBc9HyYPcYLyxa8qaFWDBO5tK7rp4ek8zfdNwc/RANaEG5U1BkulYYEjVYwa5VNG9a8ER2+R2
YWP0w1bbYeskIGyGW/ktO1NdN7IjC4WHAnQv3W/KO3mrRuXDtBU9NEAgTGtTWEe6qw8s/Etq627x
m4VLhx1gbeMKZ1ym0QLlKBJz2eZokA9EZh+WNS/Lj9EQHW1Eo7SngeqibDFNlNG01nyulvGAVBsL
nlKz5/BgSW6rfzRv6Zl1mQyWad70+BJNz6mHf2gJIHmYSgw8DjJ/Jqw6UViKqNOFU4cnQdzpzSdZ
IvQeMVzxA7zCFgsbLQHpsiCLxY2AqTLGrqvG4xT6APEmg5qx7mdkOdlsPUg6pZikpjiGo5W44uio
rP5uB1LZiVq3NjmmE6lkuNU0WwnZAe+0YuzrCT/SUq4IjOJp4RDffBk0QXFA7h8QlDRvKyTYJ5cC
vZ/RlYSC2xBQ4YQk1TDKjDnpmmCQZL/s8dHUm/LNIIpFsh3Ypb8BtmVPqMqL2cgjE0Ioi09fec00
87kuxk0/89opczH42yuJ6buO0XOZ0X6nT7v/3rUP7V0lwQS2XzLx8P6bYZiszsOpX+3bf/j+X9c+
lWiUIf6htXrem8yRJZbdfyxw//StmP/D7IzJsqxLoIIYW/8chjFCU+BRWrLJvOyHs/s/QEuq4rym
/LpT+vHU4XFh8QTL9TcuAmq+acaenGwN/MdSlgnAPixbafxj7JS0lZS6+az0AdGc/iThSKb6j8+t
wN5wVDFXAeJ5bKmw4+K3Piv/Q2YoEtdHsQXrangbj1vR3FlnLVOaRwYHT4xVOiRBDW6QY7Yt2voq
TJSwZHf6u/lEw8LyTVhUcvXmycJ+6ogol2BX/KJFOGkigqUlcG2D+3nBItaM/onqI6x19bdCeqYc
7SFb5fS542XrfVZRRT+EUU46fw+Cvj+X7SWMdhI7cnoKRHMvRh+9sfcRLiObhURZD8IyOsmkDGHi
b0y2vNFZQ5tC6dd7lFIL5dpKhn30jcQ7vLEafwZ1pOK0i1lFBDvEAyZNOIn9dKNP9xTJqeSy9Lbt
sfDVb8/f9K/xPGFYM3uiKGKiPkVRbKwrqfimVdlXMIjODka4h287YO/hgWuXAWiGbOgb2mVpe5H3
stbsvcZ6qGePORjt1Ms+ebULXqiQ0iwNxjetsB7US1nbyBmLdY2LmsCbqsqQofHx1VAiw0vuGUeC
As++HLGEO9KNcki6WkGldJ99UT5Jcr7vzkLFAMes0GYom+UuMpf48duYJ+kMylDbLQ5gHzNeeaJq
sGKc1IcgCYmlT9kxjrplSogG7k5rYlmvEU/yFxb7I11hURudtNDaCQhuIwk9tTQXxt2PeHkhFZb+
VuWWqV28GM2HrO4gCwC0N91QHEWpO+t82XxAQvc4Oo+rlvU3LPJrYWlvBKKmsHGQwD/74IlnOr8s
7Xgwv4x2/r9q89h9gnrq6hcZeyNIJAan6l3xVvpjJh+VIbmM/oeOEWjOSHW5uS9amQNq+9pn8hOT
FP0hPKlr1evXnW5SPLYMK3NRQUFKVSYHMGvo/CvRBOmVnc87Hb4kI/PsgcFRqbBgyBoYZTYCJdYu
QBClyFTLeBq0J78ynXS65sqb5y0j4SsZlhZxhx+PGZ6McekvDxTbAPaF3e/UHTkmmUYDcXos2PtJ
FOflxYPBdMZbCwH65z4BYF7ExVvq2xC5/fkaDtP0RgK4qBja+WexipYZFO8OWWgxKoTL3eINbgBE
+gjhNqw8G2mUpVfdhoj0U3RIenlXsHNuFPYk7y2JtSHRV6Od7ofJX0HAhC2Kc2y4ZaS4hBRN4xUj
68hwRw2MQ8KkNGXHozMNzb2P8aHq7P4G7UJ2+kLf5UbSbqdga57qVZENtsi1ot31IrGhSyJRVWyB
Zc7m/OEdZNeOm1inhO7scAm4WrxHIuFpkq/5MYuOFjHc1n7J4KB3xKR5leoRTuTMbq1FNxV3Zu9m
BxgvOcSUcFXFLtz21QQkj6Jw8xDGK0JcBgkCqAedHTSiK2rig9oa+5YtUJbI6Pe0MEVwx9L+3yCR
fqRH/naTBqsrmXPjvTZ78X89GPjiIOgxtYRbmtr3MTqBmtAGAdfEnujhWeh9RKgRxXGKNOTjAr5r
zsPnFknRNA/ip9oyuvAJQxCjqM2RnuD2VgzvGqCWrM5vWnXKzO+ejRlYf+DWjjC+mB01KBZ1g/+9
uwIsnSy0siaLuqGQcObc+C9PxDNd8tddwR++/+euQCIvJOIEU/Gi/IBK/3SzAkPCqobdVeE0OOeF
/7krINSlGIo0m2Tmo/Jf3ayknlnExf9zyEj/yYl4Vkd+/bjxxNlZgGckom1yBv/t42b1INpSJSm3
FPTSbmwCARGaRWUuvTZyJkl2vK9fXqo/HH3Z9fz9V/J3zTsaLHpkyWZDzC+CzagEaqlpA7cz8Jjj
aqxWtf4cHnskLxiVmFb2fKkMuD0tmxeUNmYhJUMRD48rLbY2sxOYPqQ+q1rlcn2SXfBAc1EQ5MSH
WfiaKqcKpk3Hw5B7dOOoI2UlqYiUSg7JxCcfeKxO5na4pXXzPk3sjTOOe7TjnVIOCfoib+yuGGDp
3Lo2UJnEE5nV5nuuQXu2+FCTLILuFzb+Y8Jp1wvOBc6AiLvbyJYoxKvDznyk7Ybih63xEDXGrnse
9oGg4cDrdn6406WnWoofWpzsvrRXkgru51wwGjQLDR4zzRMCNrgCD1BnPqmwqOSlyjjUl6SdWR1b
41gz/F6PwPol18vg3TCwYT7anlR89xuGOGW9hjSVKo/+udzUt0HawMILl6yMKp0OL1hRDIFywmUz
MWFh+HULtfUo4EehcqtMn618Jb7HDxmywZfxFa3FfWaS11qI1UWt137gSu2e+opeODGSFLbDUdBs
RrHeO4P2+BRwK2I86lpw8JbedVxXWAzwKKFcbwidMvI96rvuPkKY2AY773muMyVaelK9Q5qskD4p
sQjPCnAdshtn0CyMYDFpIeopmdvQpEpPLHJps88Eh3HL87gfjjggaBGoYhsqHgNkKir4M0NyzviJ
7zXBQA0I8cxyHImrTyjasgS/f9YBtNfqWyvx9RgQi1V/N1tSNPDLwrIu3biDR/Mk7vJz0QFNSm16
zMpb5ojrRnzmP4FIzLZXfxI2JniKeocXKSoXKXI34T4IKEBP3vgwZKbTUQy6Sw58kRib4BrfUXDJ
rF02Mch/HiZ6IejsKs8ZBqXiW08LPIt2DxGPXtVKvDXfxbGn56VjYPcifMcqYxiIBcpeGAobR3b6
GaINMHe9W9+TcimJMX8Srumr09wfS4TnEpP+Zb2SnXru31xAW4mVtaUsVNJ2JBOX6pO+HjcAlF7I
XlyB51zkNTGj12CbfUV36xPg3ke0kbcMSvYq0Ha6E4LPZANWilZxrlIW7LKjRcatKM+ci3AxDXFi
IKD/WGMHveUwTW7yhVdEYtfK0GW2IpAjPDOEjmzGQVzX4rtPIckaTqF+pYkdotoCcacFlwQl50E+
yNehX2gbadjyM0zF1co1p3d+JO2Vnsog6Jj/GJ0yN0y/scZ5qaPru+SWnOtrdwKcg1OOyB8YtZMB
0IWlk2T5mtsQ53MfLHeLsHOpOoc3qR72VnvAP5Twlra7sPsYOMb4jLLzV31O2ddfweSfyjY/4IXf
D553acUvA0lBsZbJtjgEBzL7YFDHa70GOfRAZyrL8IRpaGScEM5EWiYO9/SdnsUWVxbjptFJJIrH
GFET8L5Km3rdShDiuLcxlFYCNlxHDz9ZuUtIJIGYLrD7z2PHh+ZA/3NGqOAsvdD4xsCET9t/92Ku
4CCFuUpGhazgLyvUH5oaLeXvTY3yb9//czFn5ULh1skm/p+p9ediLkE3gbdIPkUkiM2y9nMxZ0fB
eo7sgJ39xxbgZzRF5+s4P+mQ+I+jKfKP6Mlvy7mEIx5pm5CMLM5C+q9rq5LiUm8QgraIfB/xY1OB
F7bja3dDhDKjDWfupnYGgwLgg4D2FErbdlvhcktZGQaOb0O3G5iavSYYZRMf7DRlWhkkwCBntlKS
kCuHH4e5FP7AOGzmslATpqByzTgnQcPbt6uwexLAE4jcrbjhBMO6efVfsiNnenwa7Lw5cNMYbT74
N/Mjbxx1lbaOcu9eGePOiMHSIb2HW0Jco9NNX1QyDwyt6GWxvQhqrJOXrkg3YXhCA3aRD/TLdLY2
/Vpcc0pA+KxcnF781/I74zfaFhhwbfnR8juWAmt6biFjD4u6sM0fF0n5oN1ZaEZ6uLGSkyWhwXpe
vIp8xQiL+2TxVbm5jYUNZwfLEnIx83YcFN14mr69j/zTFG3/GfOPAnv4xDnsE6OG+YFoyUMsfJAJ
+3W/BgW3EtYl5VHqfJFrJ8iO3Iq8aQ2Lkn8HdMFqKCzMq6odWrY6dJE1WHcd7LzSGfIft8uUZ9O9
1Nqhy1fxdFUogghXyAVMs63omMk7vCKKw3n+DmSbqGBuD/oqWY+0U5/xqIx7ysEuHI8fkq+JCoDC
4S80PoXVeMHZi18XBWUift/zIaD7mr8RN4pcEAVdsnxZm3EPI+wiv0d36fzLBfeHLeE/dpm/fWyJ
bVki1xVhYCSqv35s/cHPtEIVwMN5+5ahI+5mS/6Yt5/i9MaWwosPmWRUKCRgL7BDjD7mRH8OOSRH
az2ynFcj9kfx2vuFBSkyvgc4LTRfwtybEWTAJFIOAy2HKwO4zGIucCA3xSLWnJsAeMkTIGUvHVBv
D6P37E1gKU+St1Lkj9Hbp8lEcdyVZJaqZS/1S4GCQXzZNoKQ+vr0c0Dj9xgqCDMCJC1ZdhvNX3d0
BBFhbxevSGTfoXVkIr4TTwVZ+85u8qeaaUd7CO+pupgLGM0Yc+FCwMYYOUAh1fPofafCWhcW6b1v
7Q2pYox8yBk1XceC3dJePNmtvKoLutoIbbBBJiG6sqjxnrGTPQBtO2Tn1C2QG8LdeEhWE6kxhjt4
z1Kn+mRVVdnLPOKTzqNN0S67ZBkvig9SzlboykfBW5H1qFYMcuW5OJQ+j1ickSSlZFt3pd5Fk52U
bh8BbdjEVFhFy6JbMddH+pBkuKX6Mjm1dxzdqjN5LjULXGF49prd9N5wvU92t9Y3wZP2Kj5Dr+RO
kG6YkATfYu/inYKULT5gr/P2ymvd2Gm48xfjGXBnyVYzlnbQKK3oNpGsye2+v4Fyu2g7xe5udbyp
aZ+CqNItQ3FZvPC+BR+MnZmivyZzSQj1dsJVu4pn4ZF9tyd/99YJW5QAtTE31tHcurHqyzUAdSlY
xQINIVAkNSx0ti5c8y/Q6OFFea/nTYkms6u2xzvlI19ZtyILE4FlVGh+gf1Kc95C3/cv9Aqq+l4p
nqrxii9whiEda98OvmXYlcThkLYCea1rMLbDkGxRTUJIL3DV4PE88mpkI6lyLDpN/F2AI/Jaeqj1
dqvPG1jVr3IXI2PZ1FcpAQHXTeQCQf7zYYeR09BqetCwxtBpBRlPBKRBrRzsxCDbCdOlm+kHB0CN
/nM8aPdkK2ADom+gG6MH3fguQScRM7fwW5PcwudsJl+CDFy1lwPnTipqNfNnmoButJ3GkULCGgyJ
XLQHBc50MEjMeSzHD8J8BuybfGaA5dgF/gWTdLbJVsjjHVdLHIUEAv679ysqKDOarjTYYLOD4V+K
Dyon6t/Fh9++/5/7FTJ08w9m3C4aKhMPsDG/7FfmOcAM4P5BZ+C3/tyvoAZAjlGY15MXmsf/P/cr
hizx4FznIP2I7vwHIwnpT6RmZvFkA9kvoT/8dt/PLKnKR1MstuyCXW2GgsA+3WgzJqRNCcXptWvM
dJCQItRfXrQ/rDmzrvHbiiPBsMZxQPyIeOFvGyUqsXw/s+LZuQqpJJ6zawmxG23fCuCVJzHu/rGB
/hj+1//K//ALZflvQR80JvrGwPvM054fGtOve7NJS4eAcF2+1e91IeF9ltODwSw9s+j84x3cqQ4d
1mTn5LTbFY3dWF+1UO3SBtHx55ckcTynGPv8XEb7VNjXyYPOBByeJIE5dhfg5AQVFzAeR9jXkX6f
imdPMxladmtkg5K67IJNEYpFafbBehjA0abUnQ4nhUiERntmgXp4LbOZEqU6VLEsM2PcW9OuZelt
SesFRriKMTAs33VEiRMTA4tknzxH/Aayfv0Vl8E0p/98uYEdm9IVrSP/JlKPsz551XWPkkpZeEqS
t7CXv0zQcCpoxxx+5FiWO0OKQyfUh2edMHMZmuu6tPuzrtQa5dOWbXhmZrceZSaz03A5wyq9OYct
+CdiYNeAwG6PTX46dtycsBugYJMIXAtsFXw2dDB0QNiUrj7RiCUsvtRy/JIGifU2W2UQ5F36kTbd
DMxRErecATrxjNLpYOpMsHUKchLSdMeCQEpqcA3a0h5CApkJPnUgIHPLUEqlALs54yF+FB7IgAob
6yU9tQ/NJeTQxyzXXGRZ+8i9HAeHshpnEJDKRE5ejztq0BEgNL5wbNfyzuI9y+EI5fCETLhCaSxx
DvWzVatj2WbY5M+D4nFWsBKkrOZab8LMxOwQ1m7BZj9WPLZxUbjOhPrZT92EHmWeGufjAO+pRzEn
ln52096SV4RMBCd4KYLhQfeGepSioynfux4c+UHBPa5DR/XbU/6ocRRIH5uNf2yhXOBpMOxg412Y
lNEhIdnFHr5ENCN2Utome+hiXaQ9W0wnihks3jM26/rhwTP5vPgmu32jyh1OE//dAWsuDx3ezaz7
qyJ3o3+5Akh/WAF++/5fVgBoSgA9Je2f4LBfVgBZnrEI3JYk/Uf2+ucKwA0ZNRzOJrQdffZq/VwB
WKYA/7OczM2B/xnN05izpb/fiDlImwS5YTf8o6fg17tio4Gz5wlm25hi2fZJTM+xuM3Hg6W/qZM7
dwr62IY0TgP4+Lr8QBWf5bk+Y2CT7EclAa89q9U3jDoZIXbuNm2AVeWdT4NFs8yUZdkm19J7ap7p
HiEsNVRrtQp3IAX2OsU69bYAXqJ5q4Fo1aj668iqdn2K8iq0+nbIL8SfN+LwPltyGlp6NIQeD49m
XPnb0NOPvsdpsezDT1MVaQhPEQYHfTcyB/RrEMLDMNlSXm4ikstCpzu91pz86mrIHN/EW9c077im
2JN9TD5j1HLm4Hj9c8OcVCqUrXrPJvDfgQYhO+TnsK/nB5fm6GjTd0rLS04aDQttEG48en4YUyM5
sqWMrHNtvHkD6O41O1mCeETOcdyq75Cz+ULFoHA4J8wmK1pnfSepVt1SATj8hWVwEbYI7+IyxG1e
cBariYAG8XjI2kZezDhg5C831p0GFlJC/KNwpvmyzugbir0XCsKRsd6GaZO2y2Ybg7WGhmmusneG
3AXjhE23U66VkzwODrpv44gPwpWTDwNqRnQP1VMx2ojzVrEkw8po0ltwnm5YQOajgfkAVWJjfAnb
+Nx9V9/GrAaTHiGr0H/UH3DSXJrXneEoF3b43G9AEZ3hrSP5EUt1idSA2uclijeGG1yn74jyViKu
aJ8n4dDASR/3iNQKnmLMSP2mKVZGjE49g2R27cm6aIKjV3b/YlxjWgXhzs8snm38RXyPobXEI8SH
w1XzFL2HG04UZs1pCMmYoh7gSQ6yfPfN8yXe9s2wHLWkd4mA1A/suGW4pHbyKrNtvqDdBdxP39tm
SayTs3zyOoacdhbWWX5n1f7Eb4Hp4aZJ24CFVFuQ4P1Qvusbkr5/9h5GCYgmY2gKcqnA2l4TLK9L
iRoDZcEzz8nMLdPX8Z4oMD2WSUz/n401AIhJdA5xN5ByvUuTPdO2LWapQD/BHdlmRwPMYxC8sOsg
14lJT8fDEd1TFMle2JKp8m+t6cYMWTD5YUjgshiFjf5JqWVjEmwa3NT8rvRLwzupHcVwRv6V9LXk
t5wcZUsOE7HJFZN7IJmw3nZMDKCXawlY8/FT6eiQFB3+MetQ0V3m0EexJKaznK7E/8fdeTVHbqVJ
9A8NJuDNa1WhDMqzDM0Lghbee/z6PejZjqZ6tZrQqyY0CklskkUWcHFvfpkn5+Dch2juKTZbNzqP
KDfg/wUDmOSRHFllraJoF0S7rlnV0Vo2VzEH5YovTPg4unnxi5XYsbi30MHNYiEWoA4WBuxwTssk
akg5lZIdqWxNnxNUMjpxOKhlz7F1qMudly0DRtWYu0xtFyFRxASa2v4I0h0cbv9VXAHZx8Y8aB6n
WsL6UTBtfaKbAwI3XwKDltV5Fdh9+yA4peIkI4HnZFYJjifs2+ix0t4DZScKDp5wCp1aXCF4J7CV
54Kd/mDhS9UnyHkDH4/O9zPIJGxcc99rM5E72bcJXrAtDJIXT4PUiwth4QM3m6W2nsyUkxuskXzI
RzDlYsfZCgjys6FYTWk5RiS4PDQmz/P6nuyE7g1zQhkh6i9QnLI3XaPnU90gPlgpJr55Qs8i14Yw
i2/NhkiHgqQ+006q0cxw4gE7BT2/AvXCF5bUhcYGx31G58MP2NYvqrfz3l1t0zRb9BM/3ujMtlbj
l0qMYJ6gS0r7+kC0KGco18w1jKta82DpWzmG+AQfkN+5Puv0TQHwPlowk4GXgW3SKQC739tiiTYJ
8ovYYTd8CMNhnyCxMVnEzB+eJOGhHlbxntCO/kaLgIACT2Dg2BGQ+1LClbUx1Mf0BY0vjO5ZNGWT
qKBqPYcREIRcqZhF731EQHLyNL5Gz4Z39muuhVv3NJQbXZoNrhPL4KodpDgBq4zJaAxCCCOoU0r0
zVrVOcv9IRWPIjcmMgwmBs3cmo3jDkuzpN1hPdJE0dtJ8caY02U/nSjPGnGo/LlgSmQdJB5z6tTJ
/lAX15ZBmZjP4ycjEBdp/lKxsWwXU6Sl2MTZlYIzwrfnWqhm2ZSm5g43LlR3pbg2KF0qkm2OSFWK
9zTE8IWPcgKdibC2QmtGt4dTvMYfzRdgn2NfxnYu4Zn2FrGx7t9FLCltcC4hoSXeV1/f1XW+Nx86
TLqbbhs6Kc00Fif/yPzy/aPErFS4Q72W8UQRF9dtnmE8Rar4AQyc9GLcCrxEJVkenUD5TV3DRgHU
VV7aJl6khmwn2ktRrPhLqk10DTSklAT4mTe1SDc65SakwNqzr1w8d0G/gWqwIK4YE5GIrHunkbgc
ztToieObSdpcVVcBrOlSPeQIyKEVzSXrs5H5pLJdSe7aVxfGx49t2z8UEQntSp8mH+zWdMXkpP4X
O1T+zG87VMg5v3/+zx0qBkjO4eBlANVqeB0Y1/zcoVr/hswIeQdJeCIATSj6nztU89/mRPuaQgwG
MsZ33jy2Sfi0kqhxBv/PZ/0NjQJf6G871B8vHc48L0OHK/bDz/DNr1C3QVq7Rpk7NAqFm0DjiLRj
sGLyFDAXGpaFj6XgrnoINndaFtfCRn0Dm3cieRhSiPdEMpFb2Da6ecMYIH/XjtaRekZuOFR2aJNs
nXaItuqXfxXPaPzC2jtIWNxCblYwNrlh4w1/Mo4fg6ODGUvmtBHdsR1vKueDKWLmH8mHXw3fFi7G
pVCXo/fQn3AeC8vszj3NazCJkj8rz8HR3WZHhgT+quPs68/zkGNmx6mTHNv4GV2sjWsL28I2jhGW
9nNDwJK1sHkE1k6xysw98yOzVJzwNMe31NjRy5Bs4QEtGT2P5YKu5zpZyk71JW24CZNH7VolWwsx
Upu7c+loXDBZBw/VoXtJzmjayYuy9DdgAch4ChGePkffg+BoNHJSM4xbdn6sboZkkwtfNw+6E73C
c4dArjuEG6uVoh17E+zBjOofXKY0gzqIIdAC4EZCEag1mzX3nT3wG4faqYWJySwHCEbodwPdXuNN
c/iH7MvfmfGqJoGBa+yllj5Lfd8Mtqcve2JOtb+QvIW5H81jHc/DXblT/G131896oh6UU3KSRki/
8+ajOUo3koxOJDsUWIovEtU6hMTJY2VvSU7OeO4x1wrnFSGN6ugNDyp/XtqOCPzbeFeMc/Os7ytH
YpsHO2k93nxnPOYb80tfdXOGR/lM2OJNE+wJDE6UbGEehCmHvGGfLH3xi7HjW2TMTJt1jm8KI3wW
HHxyohjbB/jxOOXt7tq/qI/+CxqDbR0lIhP7IaSNesZTMNNe+MaTPAFSYVMks/xJ5BdCbPDJuhKS
9M9Y50M4CdSrribLCLu/PdP3Yl09CqeQ4iNmREqz104I3+0Vd10YHJhA+gvkAm3X3Yx1/pGefHPN
e4DnPXplk2bus2EOiDcBrerQFXYE0IMq4G84QyzLI46N3WDiiHyDdZ4c+KqLwTFv8ROfJR6sTbnq
jnyfzxi7yoFr3b96BxIJc/OBeltmVjthPRI/9Wzladxh7VGdftkuTcAX63DTLzGQVAtIIiFZ+p1y
QU5vttPvVGLCYrtPTEpWwpZAg3Ky1EXzyFuAMQCp+8K1lEzXzz5LFtxfZbR098FrvTOWGT6qFREV
TCi7Zi6deCfEg+wodPOeDELrRwwoD1ZAZ/QGW37MKztK7z7R/bt46Fv7LJ0qB5sEkelDZeMTwZT8
EDwGPCbpvpm5Nxeiyox4AyYTYUfTar2Tz6bdECJBpTtonJOWlsrlE64qR0ETozOSFh/aeK7Gs7yF
dfmKe3BLGxA+UjrheAL3S/kleJumfgn6FySL1FhCVanSR9UQF2AEDAbCATcD0O7qo2e3b9KN8Twy
ZFDvNfAMksmvDWMHGXhXaIanLuEvIg+6uPWVaAu+7cDANLtZ4+sQkETV3vRrkN7ClIP+FtBrW3LI
1CtlASIlneybp3bav6K7MQQ1VfYnoXgVxGABasPxH3tmFoUe22Eaz4V7mDDiRB8F3JnM3nvR3Y81
9m/Aq7hy0AEK3sk+FZ4UzjBwHlJ/XJd9cdV3YyceBgCyAujcEtaF2ihMxeQRc+y2NieXyHsUmw8U
ja5aICfcH3RbDcxT4gIeP/7nnKrefJS/VI0NlNnPI6k/F3V4hC54goFiV3zRSAvWntRzEmOFRBtY
Ej/XcDsHmnXQVGWJN2hY/HP3FJNp0tLBksH6YgAwJR/+Yk8BLIydwe9zj98+/+eewvg3SFKZiYL0
gyD9vcOGkYiuYpGQ9R9Jw2nm8HNPYf2b0CKfpU2jmB9Zw++qF3qYKooyLxWjh/J3TJeK+SeDj+8/
ujF9/NueojOpodSLhOKFocaRNawsnE0wt+bMLrFLte8KCi7M+GOOTFAP22wgWzG2swTjRcj8HEQg
hAQoEjgtsLkXB6SlisIP+DjtwtWfOSNN3dcPxijsO0d7Nx2f2eTJPMvUnVCaW+QPxReRdeqvX6Hj
7gsTssAsU925NzCvbNju+9hB+A4ubK5xk2UBj0NhUXJCmEhNPrc995ydI7F1hzzfKN3S2qLc+f1E
Hqwm+gVfQyg4NjAVtcavjPs2GNa9uGSMnKSYUoAwZak9fHGcibDBjSmKOkQl+jI3A1++xUCSOOM2
2OfblKrGekG4bkBl/2gco68WAyIHdgHPPKjhJclKQn+7DBlimAWIzNypRj03b94XNJ68LB+8KnoM
5qLJg77pplLEzr203O+zwH00c2b0OaAzhC+FlyOXJmPK2K6cMOABdChbfC7BDgE9IAEgNJe4ugLt
mX46CsbqTXKWOQfS9kGP203/EEuFWQp2PEWk6GDYaXq8AllJZNqv7QHk2egfSmJ9clUS7g7efZXR
L9JCSV7CqIv3fhguqszjKG9xfefaZ0bgXVSALzbQHvjvkTfuNVw5gZAuLbzgnXhvEEpT3j6kwBMH
4qJDITJpRUaECJgO9PVNrufgxbFW6AvVf9HTa6Hfevlo6Ve1uSbSssJsUh3F9jy29055VJWD4i8b
Qg0qumPucQxL2Q6EYKKmxEcLBNKSXdoBGmmSCCJGViGnyJCJgERpg1lfFf8qKHvT3ViWnZsXsEKJ
/Cj6Ez6DjIgLLWbPafQONn6jAsplLNJGCi1NBsMawXCKS1GUWFsa2lrAPfatM0waqU61S1PuSr97
k5FQdflBKB5UszwalWYLKsV2yK0dsqtQTvoremmFIFtPyqyBRJsj1QoW4pSPeEtdgWMh5upMUkZN
3FfljkiRITK6YpIUUjpjamvd5lyYtzZ1Y9KHsM6MBfs7RlB35aKjnqKSLdhgE+fjMe4dhpWUz9iw
v3uv/ZLHiE5q5p6US3YnqeBk9xzkwlW+lx/xCeka+Md0LzQHHT/nsA4sY497WWMsV4nxeSRnMqZz
PI3qw79qqtEUHqgp6S1wdfkX5kazfVVl2nBKY96wEyf/qC2zfpFp0jrr36Cw3NUzLkdwahpR1HA0
MU0CQQeEZN7DzvsUWvXUTNWMF3Z84QWhM8UTIyEh+bgxrejkvuEzVMdL4m+5zHIX3W42vuItGppN
EpzKNw8iwl7CeUMYQ0ZexVb3kHnSI5l8Jw4Bp/2XeAT4yN9OYzw0FJFU3AR/pYHj98FtawS1VJYM
lSSiYB0xF5T/dCRygq1qpIAdUxu/ySLaKyL7GN6MgTuvrUAgMKtTUzbH+spPNSaq0ewYAUDM+ZkK
ChdR5Nr03NKbWuxSsOxsftSJlqpLUNKQCsMQdtKIYo69g4nEOPlLAaDyU6r+VqpeMcGFgDvwoCcb
BUdSJd5RputbbC1qL76mh2GZUBlMXaB0sB6Kzq7OzSvyjVu8F/E66m2XnXxIHMWCrRYsAjl+nupF
zEWnvtHWLaz7dkMxaGQtoQbSNOXouPJWItsiy6mSuYZMnq2iZ1LKIy+Y+aPv1DfEOoy/MDranjkk
y8NKuSSvKr8Nfy5c+neOjvN+qV0pC5KpLWGNXckL8jXinAL1WTn/akO72U7506Vyk+gFh3UWbDwa
imZAApfqDYf6HNQOjplraJefGETatfUsk/r55+5rTIwuuCMIONAoMVX5/OW+ZoKk/nFf8yef/3Nf
M/Vry7g7cRD8p4Lvl1YyfQiYg8gs7Sd54ee+hg9R0w0UnT6NH5LIr2ne9CFeLvcUezG2JH+revsH
q/S7q2J65TpfEAIzLUHG77xVo01rmRvLd/J+abJiJMHZX8RSvRiyySINMGkW9UcZjURSLlHCyISs
CQ/RT0XZJnlvW+ZDfaLzKpXe5OFa5Q84ANtxV7wTqpd1bhFtzQm1YmMfmF8DJ0WFe9o4codKwblY
ypBLUMof6vjVA2mVnaec4dq/FWvNu9fmZ9M+/XOvymnhlHmXdUkhPCRNHsu/2m2b6m9X5Z98/s+r
0gD1y9vN/wDq/ofU/VPBY7etwNgFtqHyTX+Ie/97Variv7lHJvKtojDhnQbJ33bb7LBFHhb/67P+
WxEnst1/8sz4/qNPH/+22/brVrCSKMudtCShTC+VRWHcHX8I2liihAtBUxl3WvCmpZ0ExzJ/b7op
jMxWKUulr7B4Kt0XgDct8oRluizTGkxuiYROWl8MRrRZj9cvIZPkjYyd5DrbK0X8HHK2DtYRzpE2
6K6+Bo5e7zGwAN3RoNf6XJ2STPNqUa+ircpOZbwAi+UZvYzQhKSZSDCRMIllWgs/oRnOnRpS/Bgg
qyMoIewpnCpamL9HOWMZL9M+o3NwI1Ocv/VbZTvqtsTSL/Pwe5Z/EE9pjyo7v5t1PJ1MnxRCXOZP
YcBzjHxRSKgph34rsNmWV/okzoyvLhW88r14LS8im28DmnbKg8OPH6j6KvGk1LzmnewE8A9I6+QH
Q3Aka2beBBKIcYZQU0oLnsMKk4Qa0iLwA1/FG2IEIOOea3a9omnLGUUohxL14Vn/FMaFBsbNBX23
0BhmGTa57IqCzMwBRInVvMRT2WWYf915aV7MBM/Jsng3bjRdVzshdmfZpmDYB39C59sxGs9X1BRw
Fq+JIUFBLIXLOM6zlAK/+ZBtJGHd9O9RQXn2ym2YzEYJkfU1aaIRGF47Z2wvdUS/r73bMXTf0y6f
WA9gVLEkL+p4MaDA8laTDntizMpgzygu7F95ukOAEFpGQ5SDKzZdm8zwvQ7o66d5qhBQ+W1oRNUZ
WkxaEkZOFQHm1DBaNOBm0ALIe2DdYnGdS3t/LXy51Z4F8aMrmsUQwC6ddzLx30NUnnVIXnV+KvSH
kK4eUl/UUEN+oKFx73UFieJjQSPz1FoYgiGcZuvsXjI6uYcTLwIr2cz7rFSEImMmcziL552EeXet
xYS4SZuwAZSRH1/YYWnpwbuW99iEpxaSzJUAX4BV4uC17GkFNPetAS5g3SgXld1KfM6iLcHCslui
6rjSWhuXojlP7rm4HMK1ke0jhJtwojjvyGX5zSqJHQ8OjQTuK5hV0T03u6VPX3RxEeCw8pJg6CXa
O0caDQosw/txzklwVr5YeLrhBJvM3nkk1DBbk5nMqYLJqXXrpjAjB2P9wtx6kHnaaE669RBV03sE
2PMOdEs56zt9k5A3KphTFtidy0fX4/2R4d+ZK6veFipEVpnanGNdXgqEeGbaoY8YRqDsSZiGqS6f
SP4AyBkz9tRbdIlDWJ5tpESjDWZtKGWRt4a1O/cfAe/CEtX2OTPBhuNbCKcXObBbROqDuxb7Q8y1
fTRMmNxXLoOMNMEi6IDTzV3NLnwGsAub7EVk2MFnlO+yfirUyzImhPkc5V0BAW7za8qpkC8eNelm
Wl8QfpJiut8CZdmZeCvqed5sa6Di3T76bM2lT+iJw0YLIW6ZDi8YFyqsZe2sR6piHGlr0TYsltSC
CuYcyyAmEBJxYb/w5U057CG3LWvOCqQMhFkWpXP8JiSQubMMlZPEArWMCW1QrUELUOCMjsrvwiDT
t5LKBwERv2ZMQTCLeRvkW9ipcUbeE5sOc7uVFjoSCn+wEdNnFjGvnQGlrEqas0iE+lxcjD85xZkb
CWVW+ByNuY+L+ytrcS7SkcmmlUDY8ew+GFcU1baZLZp0qwxL3kZm3zgBoj6Cgje11gNMx1ToicvA
O8B/NaRNd40toN851KRZ/ZJ0y0ZeMPZNntFEYUyi/FZPCS9AXxsgKIzzKNmSu1Wb/TCJNipN5FS1
9MuEBEeb38PRxu1eYkEp5iLxehihKlIOo3nIejWa8IBFvHNnivwU2/BqQgm+t0v6c65QPwEOr54K
Jejsu2HzG7+ifosFRm5XPe0Hh/CAoR1/j4ogzUT/sYf2U6+CYJdoc4kAzifbKGY95RrgZqjVS8M6
mcbRurXo06QvcI5vS6jGbOSVNZyMGI8+6omSk+w7E/Dvh01LrugcLbVhpdyyDxwHAWtEbIC9nBXp
PI3OKfcAqKqSUA1hhpj4SDMDI8S6hrPInFkrmNQNU4WwnrU1/oGZ20VLythpn2FSnnGFeo5ZL1hG
x8fsbJrUvaetyjm6ZTwTyfwklpMPAXxACCMECAUJQBdqU9+QqeRBynJFwVrMQ65ZIpfoloCADRKP
vOhj+Ej0QoL0ySKb4UXl7hxsudhgdhJwpYTpWgHmEcw8ebYDIJXivJ/1MEtoSPUW5DSUx15cZOYp
MfieLadAuEnxzLPm1QNP67a+yLhwrbsekAdhnXE5RiOQNwwKJsrJp06zsmCbxIFgJKZ2XS/dN3HL
s4ADfsfMoWNlooiKuAqN7Dwwydeqdgsbix5NRC0ZbWVyfpTGNkKY5kDvfYSv0rnO7RpjaehhOfNY
RAiD4IIZ18WTzOgrf+Qsxx031Cv8clJ26rE4de4RLmBLloNFSKzmgjpFjQhxQtokWZk9YkL6FHm8
M9/8ArBrwnUwKKKdE0ko3a3JU5D0h6ICREBid/RxLvTbfYP9CJhrLSxEuKXjEvw/5Gw3Oky/j+dc
22vqS0ls45bVAOwpE/DtujhY3aIok3XUMJq3x7lLADiYg74v2xd+CdFHhlwWAq5t7wpEkS1LY3Uq
Be/kJx85/wFKF0dd4AYwTDZ+mS/6m2I119LhpEzhQcTOIyT509I2DI1qzR1EwNYlWoUM54EynTUY
odOJkRRRRq2k2JvCvnhqdEhYaEt9k1K+l73AlSA09a4gh7UU7Xk5ChGbJj050UKypdzeRrcRjbn+
UuFnXAz6Rp46XBq1ff9HnziwnoqSRbxRxl/KgeKvThyclv94DubE8fvn/zpxINJrjP5/OAYmDf/X
gcPUyVBosq7QoGtOjSQ/j8GTvD/5F7DgE2GY2nC/HTiAEiqQHyRaQugh+lsHDu1PwgV/eOF4Ib6f
N0qvKylLlFMksBaA+TIKpqqGTl/gEB/Ocn3ryfwU8Wp4AfKpcU6umKwn83F869Rtnsya7OxNI3r4
ZNU7tjlPPQvlVe8dHtM6RXj+pmZNaD49YbMqro0wgF2Zs3A1nt2eO/+lZWYZv2bQcoNDL2yKdO3T
g81A+tAQsSsuqoKNYZ80rP5niE7/6CsUlAbmY8Y9TKH+25mYSdX/uUJ///xfVyi1VZyIufQRRP54
hTLrkvFOWxOD67egMBFhBS4l/EwOy9Nn/bJdc0Kma49P5Ng8+V3+hqll+sF+d13/4YX/diI2B4v2
3DhOHI5EmojbwxFBvRNANBFENwZPXYt/swIadkkQjI3J6TadpSflscbXotGR065FjitbDHk1mHwV
7NWgnS37YPFh+WzwdQrStqO46uv4LkWfN6yuDfvR/E0RB2cqnYzYiFlr3/wyXP0frBayymlQUXE+
UXQ24Wf+2ypJrui3Kejvn//tGkSLM5l2UgFoov99XybB5RK4QjE0pmIoPvRrmTTglRqGCidPRMDk
2vh1Eapcr4xt0Vh+iIx/5yL8M1kGxVHh1fM/kaX8j8vkr4kGsgtVuXJNw0ilPIaC+tBAMB2ZKWAz
CfdCuCre4uDUNxuNEokPjEZWdqxpzSi2nnela0Z4c6NTwMxCZnYxIRynY5jyoG/Q7NECvE49tar1
IV4zyBMRoqKgcDBARVettQ6g6hhcu10XvHm1uPaqhUwmG/uF5RQARFQOiZX/SsNAp30qJCO/vX9/
kguTyDn8yc3IKoGrTtQm6Zgr4PvjAjoXt3ttJk44Uinx5A7BRyfFL602pTGZOTGHBclqsYvFUlER
BssCuwGsMWrLWPGnZhEbN4YCVtWwymP7bATvHDZGdiazjpIrj5/RpmMy1jYuHFHvEAuvOZ4QoV6N
Pl7nma7isL/6HQ3gS1A8wzCDi7tnZPHMAGrTrLTlnn7xJ5Wx3j2lq1UP6lvaTJGkRPoSophaomWI
tKPFWFsvqbVWKLGNPKxmpm20MDxarFAPFZ5d6ZR/cIZJ1bX1qN61ct8qKBMkhCPHZ8EIV80tov+u
KCeyqbcocvwmA98277xZb3rLsuSyKPCBMu2Ntkn0HkQL5jiBu6s5i2fs9TxbKjZKQjluHT3qByg2
jG6Si3kIW93ZMguCg7bpo3Q7NcuH5S4vD+HZv+kpJg6UDkZ+pQUXEKooUuew8LcjsP+hfBYGvF8s
iOqGARoi+KyZ4w6bCsUy/M3iUog3o1/C9O44wlpUkTP9pT9TZ0aLeVvn4DzF4IKi4bBTZxvrrU5f
EsZJOkLdtTCxyjCIYmCe3FLezgqkSypwDKbL4yora4BHb2rrtCBkMmE7VeE1coweOIewUGnr/hPb
spdtqmyTvww5V0i5GvMdMTKP0SVbW+WFIVg3RrAICJUpVCfY1sIKbJ/ce84WeYARG3FsXShQ5mfd
0DoW3cLMIF/MKWyycA+cS9r3lpbrkP2zsFRYySdR5+q3oBAuUv8oTsrV2jdo8j2lljpXscKf2vh5
uFuXEUi47zNGragrCvU1o9QJJS9dPLbmQNci6SKYp5hyoZHJ0qo6wWO99/AhH6Jq451MSvwEJ/T3
fnKh2oImA1txuiUY3hXmAApKgPBIc8hPXbgdvHW0r7flWrNHR/oCC0uZNqcm9kjtq3G37rxdmNVa
fh/RO0B+mWYdegeW1WYg7cHs81NLTrSvclJGaiS4s4Y+ByKJqL9YOgxaM8vxnuO78sJZKAG58qDv
gp1yNsFBZIgSNJdU4HadRjxI4rrBFDouDSdWHP7RO1n7aFc7uW3sFcdacfooS5Kfi6xZQ3JpX8TA
RjlBLur3ej1DTsHL1dXUOh+pLM30Dc4rKEt6ZhdSwONaI15UY42PKLm3jQR7GlmlNBkxulHwQLWz
i2g7NaEGkvw8YeM5KC/8ydxdNls9DA+FMOfQEwlPoGLl6GJ02iIeD/SZKZcBu8Ja3GJDYeJpzMYX
SgfG0WavyqsOu13gLaAAjpzQxLs4yMs4RKkhMImXyx1GvrJCtRDF0d688y8iXVqdJs+tXUcPQ2p9
JsHVCyooHlcckbAaS27SNBafiXnhWBGBW3FCJBCCqFcphDBi5KM4j48tVevjhKgUOP767ktADEx0
OuVJQr2R8KYoyENROV6trLmYTbuvfMnWDHzdg3BNdSmwK0R6IXcDPAuGxN1qnTyUXoP45Vhad6rg
7RwnRR6FBy2ah08tloxYxe6lxOkXzW4ZC0TGHwooxiqL2ZCKT6YbgQfoT2af3fxB1WdTIRy29pbE
a/MhrTvViUmEpkCVHtTn7AbGIRcXbo85Y0tHp3fP19EtP6K2t9JHC0TMuiDxlwfaxp1umJeY72Ev
sDSH8VLe4zcxB8MW90jvHUv3E0f5i3Ej7UO8x38Tj92TQr9Rx7KKRGqrlIuTF7FYAnjtS0VZwY9G
76Cgxii2ZUkD1RR51W/DoHAfEa9iNYjQzkOf4oSDJq99ZR1WZIQcFw0JIFaz0MNtJG+V5iSZS42a
ED4UnGLdcT+adoN0X9Jdky0H5Pp8lr/xA19goRHHE+kWxDMHBTOc8ff2mDkUuJ82+kneyBugY94x
65e8yhpii+fDvaKmGx8QFqeGw33pU0Tgrc21ECzzDCRDWfOuPMWj8KFhwq0icxHphzZ3LFexhbia
NNA02fGdIlrrrqRnfUaHWBzWEEb23pMp7giGKKQm+qUHwSz8qnChTMxssjSK7YVrr3tx+fNPU+34
Pjm2OGxausxmQL+gR9fRyujWBoUeOoOJg9UslE+uXH6x3VFjiSU9EMe8FVM4Tp/QIFojUFbn7d0u
PYcANiTT5uknAZyYj11+k8zHUd0a3GGxECEAB7uWnU0JdtT8LDo0UfC36rzBiBUW5J/Jh7NfcqXh
3E9WnEw7Gi+IoDQtkVm+lV2mzI2hw9IAQKe+RvrVqM8KP+vbVM8X0EKyE8Jl5ZLV3Qvd9A/T3+Vu
oev8nJn4ZYJCo+unj9DaTuyRRH5pDXWtbmhiDhjpXhvIeM8GutoXDeIoNk/V6j4BjibsDEJotaZv
fuKfwJHEUIHdyVKmsAi2hYyIkiHdRfiSFJGpMJpdB0urF/FfIec60x8yAK+5prUdobx4jKgsM4MN
H0KuDyw8MYHyHiv980CQz1hwT7oaqPMlVTchvxSVoOXgvzRB+HBTDwUxx5QGHIU1ZqBqL8tMSOfC
ViiB8pUe8qTFRK9jX6PQ855ab8OlDKXPHNSGpp4pucazJS41Fyqh7at0BDEv827DMRbh8bH7WFbq
TqDAg6M+tzwzhDeTgj4lwP4boJjVOnZ2eY5TxH0SvnCpTiv9+NyDrWPFHnPgbNLYfsW8aQxeyMPT
j9VdYH2/F6w9LNqeypysxiYmYRcTIBu3Cr5rCMGTm0yAWygF6cpTxl3cS/MfT4FcO2ofKYvR9MiS
+ll89inDptCgmIH804SL21x8xhqesMyBpjSRHQwHRd2KG4mFKqnQzqWpwlfleYZ7uC0OQ/fYhaSX
ZJmUX1143Gm4gvEnl9FjhrmOR2j2Ll5aHjEY77gcOv4DjnppxzddqMpDB/JP241seExkV3edvBN6
JLmHNYDwebb198DxHJLkLB2gGcE9jB9kygZ63lABka71944NOML/idZkImIQWikaSzEVmuNXwGly
+ulKLIfT06rnmukPoeiYW7lbZvkm6Q7Uk+kYFj2chRUGxoKHRTcRsLmfTGRBfTIWeLyH9WRb7Cdm
C3tQNBXWRT9Q9tFzGDpwa9+TLH0wkQDlo3lMD/ATqw1ug02qW/uwAhI0R73Un5lbmDUFNrwj9rDT
m8ecVYzvYKL1JyZzx6Rw19miEM7pZNIhzLvFyrz6l2wlvVCkXMQFg1ZYDqRLmhc2t2rHXHOF3YrH
R5uA1m4PCXz8IfxQGF6aeLxcgNQUAyYHRk5TLHgrO9JTu4APnTGomnT8mZuyitHHwHffh4Z08XsU
Z6mRDmpgy+5GT25gwLhEg2bTF9sRFIO5Hay1VH62fs/2txrdrc/1CPJv3NXsGeucEUjTlY//+qUo
mJzmcWek6x9wRfLYKud9NX9rS9srZ29y9NmhCNQoA/n4pKMT1HTIt7MXJlPNmeSgutEY5LQzWd2O
p7YFvDyv0BzkR8CXIVV+aBE+IC0XbcJFo5gmBNYKJgTjXv6N+W9t5tTV/EdR+H/xHeaf0DsA5QBK
VfDKkdTnwPz9kGYagpkZsps49QePnLlGPEK29o2BXAfuwoXIEcrNaXLQhkPMfqEb6H0UpCWTBkYF
xNoIj/Or7fH0lngkjRcmP6I8i4gu5m7LzpiALDdOlWC86tgUMUcRFArywESp+0mQCX28Yd4FBBoB
ho77kya/6U8Rdeggd1Lkna76u7nE3r/32qWwhOpF7OgUevN2X0/8DSeGLpGaZIz3pDnEe4ejxhe/
GtLLtXjvWZYN7wbBnX/XJo+vvnbre92s8UTiUyfZWVJIIWzaYJvS+Va8/KPjcHAREFQA80+qjYQC
/BfSNlZzJODvog2EwN8//6doY/3bEEVEc9JmP1wx30QboMBTtY5OlYCo4otFMPkl2qjohpaJ8s3n
/tBzfok2TGLw1+P8IjIn8VL+hnL4f7QKwILomdBINWBFP6qDvt8GvWflrekrrSOM9aZ2u5lVsPth
2l7/lxtu0jr/KFFO3wnyhC7TisB3++2G09MhDCqraZ1Gx0lTY0OuGahLu0lTryrmiyWnymmPr7g7
lTjd6D8mQGNqyqpczjYjZx8Nf0XQXnKedRm+H+wjGQCzRtUuZtjzCKxfv72tf6LlTFrd/3nNtCuo
0yWhT9nDPy4SYVOrZp0TOu4Zf4MxeupZaXmGx0CFTVjHPtiyMEuvFbXRE9JPDC4mW8WeNh+RvbgP
1L+cNqHDXnKljZyzPsCZr744hal3OhCspnzMFHoUi4wIm/WQTXmpXNk2S23V2xx1GppW2e50V1l3
cp2B7GzEIBHTG7r88p2KAGLMHk59CC7JUoWO6L1roXwjgUtkvwTjrhaTz5tVdnLGi7k4L8xP6ZMZ
r8WzJUT3kdP4I8c4nnUglfnZEDT++nco/b7QTreGAq+KdxxF7MfU6PsVNgpsm7qxah3Fu+EVVJ6s
tWgcsmBcKWSj4zdFXambAm1OGVfuf4pM/t9VXtK5L//wDv747jBYFGyMXOQMgv6wzEOsUf1wSFqn
4iQLr5LHdkRfrqGcfOshCfQHr4FHPZmopHXOSHwqSFulH/mIozj6ZHuqrZuS9TQPMblkjPibhWc8
6qVA1Ema48DcGpw4Vu2a6JE7S5fuST5NR7D/4e68llu3sq77Qo2vkMMtCeYoiRIl3aBEBeSc8fT/
2MfdZVntcv++dZWrWz4+EikQ2HvtteYcs+HaVsCPJph41urUgGPGrxfe1atpbQu+RM/HX9Vn3FBf
sByicGMyyY5IvwhKVMAvlTI37mPeIgWbQlAQSqNFVawSvCORByJO9R/hoD4MKKEGrAmlGAN3+LVt
P7zX5YIJaWe/Jc+aDg8AAv1HAbVYInxc/0g8kux2bfCVTd1H0xND2fnaHDC+FOKsblxKHQK+32Qq
UXhPmZsRak0oFQcesiMGxHFp2gKyYkDOBjMGSKuUmNsfwrEvXNa5R0qpfWgs2hUd/QQ/pufbijms
TMSUOM4D5XenrU1SBf+mIkNKURtMvqABSAvJOfK7XRqO9W3vYLIKRNMlD5xtTcsz1aNDVD0V8bJM
3KjdD28ac3ZUcTplP1ucZaA4aHTcWQnQkwLTBN4QXuGxYhVpCFZOYHYbaOFkOJypgV5q8lLtLlNl
oTb1n2KG7326b+3Dr4fgH+oMh8sGpp6t0BKeJtbxv9wKVbaUn1vhj+//vhXyJDKq/TWUlfnOf495
HRm1M0xdFKJsEj/ZRZoYJ8h4wGEiIcL+Pr/gPdoYxhmkienw3xqi/ZxfwK83LI1tWmW8J97Gj/mF
nU3WWIdNv8VYXKcLA1kReJGeRscyOCWutSyzhW/MNjS3l97mk7Bt1GS0Iw4TtM5t/gqUcrqFB3SO
WXF1EKEs/NeOcrBeyuOykg8emrCcaKg3jAHTSxYTDHOE2GFYp3Kd3zBur2OJOJD8SviH3n9AKPj2
0fzJdmaIxe67nJvppeUgHedimaoK+O+Pi2EwjbLtaQbOm5UxyXSbXYUza9sBarAG8xbgeOgevFWV
DGRJ1ITF4fTJ9CevSw4NT1/BU8j0UO/DtVcpNKJpA0FikxsWL+s0UDKPUnt0ZEl1ke/Mas7r01N0
tF4rDKijRoCQUNXupUNKwsdzexHJmRUponaHFbNF2vhkPBlf+UaD7r7pov9RgOh/thFx95BmiELf
YZT7x98exkAchszytyb1QwgzKhItZgJ9zMeQnoIzWM+eCpQlMcpbjmZExwZla9P9VCRvERw4m7Zh
NiA9k5T6PNCg8Rk7ZGtCqoVTaVjHbrLFiESHgtw1axXa/srk8BpIG9Tq3nQHboDs2gOZwgls5nBt
TiY4oXTve69//TmrP8uWX5seBSKTQmhgTJf/+JvGk1X3zRR22wwKEugAebgwriP1d9mTuA7IteB0
zLiBlfuTJxULEGeNhk687erNGvV9QX1WphsSkFCp/fWb+y9G5K9SmcdMUTE+8MT9+BgYZ/ST3Gst
KbFo+OFHydUlDextjL5IKeNT5GBboauZj0hU//q1kZP8eALEi39fnEQ5/E05TgqQ3Aa+zzyECjNp
wK2X2o5HiJETcuMUWgEdgArHIvKfaCzvGsLZZhMdeTsqllxR5nfoe2mY0a62TlVzsXDyayjYOm2u
kmKseHelwDLlK2NnIFfkOhqcn7UQPRHjB0GfJSWOOnAyVnQBLPOJ3CLpxswLhCphPm/dVbu3eRbI
ys3HbRjni2nQN2Fg4i+XkCNiUCJy/PTUidYdd1fIAXUidgLLGjo5ztFqtWyw5qPilkmoTToSaPn/
SJ3ljAG3JQ5EvkgYoJAC5kTzkT7WF5RJtsrsxYGmsKczrTJWAA2J5fCLxyQOlrv0FlKQAJVUI9ey
h53hoyAg2kvIC8mAT5Y6HdQ82SSX/IkYZ7V9DNEH8ENVqBpk+8hnRT6bSMPqpfRQue18UmYa4IwB
Xdg8vJce9Dv7MX3KLuoiAyG7kN55xwRlbbkpqk27cAyEkJn6GJXRovEhxwUxokRZZQHKaZjdbA2y
E5LFp1BeVd56vOtKt9DeMWpKnGRMH850/ZIiJwust3rk091OFyxeyTrJlrgC7F+cK1C9iF1/+8OE
4sbU4B+fnFzbqc5iinqiTOJrb77QvGUOUgiF4fiqWKeENncJMCFGNO8PGA2E8yUo+bR8pMaqOx0w
sO2Ejc0fTtNHzYG+POnMsfGkzkTKU8dUuOJWiSQyqdCeNaITa/XVWqJjbCYbnweRzrM7iRGCU+8Z
amwU/MTBtaGEsjlNiBsjOwF7pwkdKB/TJWR01A0xEnr5xYO2IO5zq8tpIItHW4xFpbvEfETUwn6F
3ys96vEn8oJFxxh04NTAKaWRXmKi7jlnLXlYooBBab0P5ZJgBoo+S98HwWOOV5AJIrMWC4HlYGV7
iRho5YKM4ajyuycUjCD+rOQU82EwZ/XvrJ3GY044pU9pxqbQPyoutqBNtZH5TTLtPDLed8qbNiDm
VFeTWr7mRUT+nHcNYz4Egigqer4xtosU3Ko+nOnQJ4k7wRQy5jgcSmuVkbw60m6W7TFZ4a2QFohE
nWCu484u9EV/QbSLG8/ghqlcgzcOQ4Kx9JZyEjYWfc9xCZIVOPVdfobptYg56AUN7o1TKApKtebL
qGjxcAwzDcTYLHElzJ3CTc0kKwXzWT5n1ObFSGO99/2zyX/KBN3V7vy7km0CF9fB0cN1oTF1zMWc
Kcqy+5IpNqfKHmUo0/Mm91cTn3DtPRfdThyU0TAojOJ63J6A9MaVhIpHIVs+0F8TMUrK7Wf8A+tA
6stFod2FjnbCxulWuZi7u+RsIORElWkdxpfqmq6UtVrO/EVuOgRW0gsrCjrPlMdh4d1LDaEeNnSS
Sca4jbITMcJONhfBkLliyuKtM78uFgGLp8BZd+omSRAfJLtKqcTEzzxk65gjJcmxXhi4Ocs8UTaN
a+4ToYkTmS1WNA3o6CeXvPXQyda60SHWuERojAMyczqkAxELgMq4PSQQG4lwSme4rhY6JFni7tfO
voMpBcEGMn8UPWd9vdV5cXXd34xNQy/Z26uC20oPjRIk+spS/NozjbZ1YJsrhCDTttyX9k3BZzpL
vhKBvrWvBhn0XrsOrvm7sqo4iVDPLKjgFrb/iHodcXhq3TxggD6cq3QTjKjRyVm1OOItse8Cotpk
C6c/dHfd26C99PVad0gxhRsB6luc1Gug3VXzWAgdsQjfnTgQhXceR7Rq4r4xqMmkO78TNl153NkS
yJHkDqMBQfVcNUYc6TsieAw//MOdm5J2ggpcJMIjxZghIwgDg371sYcMEmwjMgTypbYwl+aSQAOA
KNVKpths7dAt+Ov39r15dPb1Vtbaj0Yx1ybpLCau2nW38Dcdo2lql+cwJ/NBneE0MBBLRPF6iA5h
G6xH+BwqhbFjQtDlltGn9hzSareaZYkCuVbzrZ6/lv0W5HsPTkbnrj9oMUQQxgO0SDdy/dKgSjNm
CutqCuZykpjtMJ2u8bUGLq1p8u3fFNYw2yu3zT2t8E1Lpo+WrkcOetxiqyj+gju74Gi8IpDW+eig
hBh8Vhrq9CeSjJah25lX5VFZhP5ueBsvWbV3nmwR4LpGTdMNbn2Og53FMHzln+o10TbslzPFrT70
beecRmMGV4cYB66+418iD9W8ddZHlBjRJQU32iaLfGLUsP5731CrFFzStYrqNzn9CvWWDJt6qZb+
biLwUW074oY6Y/X//1o1mtJ//+16PTG3jgGfso013nvAZgkAhrq9QfhHvDERRgaTPDyYbnfW9vpW
OaEdBe6mopv/8N7U16YBMr1ODYYNGKcQwMzHLbIQOFdaPiNLMK7OSTcv0vn4Fb+pd007Mw8sjnK6
iOBPFHvnGTKd9MQLMKZVF/59We/J9h1TWKPDzDjJd9ylggt5o3UWaCQpNK4zYt8jv7N+Q7Kj9ILU
JimsLsbcZoYgOztPXvTBEuKx98kUYZKWdkRWl+kcddb1OiRgh8dsayBmOQD1Ci41Cc+tCATyPnUx
ywpOtbFlJAxNgoKpZtCOe6FbJht5xY9ujGZhOKfcP1j1NmdZKBgJPBTtnQfnrkYIjjN/nHfLlFIm
3nreQh0XILxYWttVW71LlFu5DB3z3ugW5EzrDdkWW9wlpFGHzlK9Ahgl2fPF807QOtc4sTtypM9a
8MRhbUYe6WdI1jQOf27yB/O+TpmdZNiC6Pod1Q7r3SeBh1O4h1gwsAtMEt6/EzCJsXsk7kHEM4dX
rg6VIi7C6SAySDIG0fFWlZANqK8x/ENZ8LmK9yRtwDSE+5bCVlpaH1CXiqU8PHlQsHT6IXA3VyVp
0xFyipKkRmdtU26qFm6egdoLI35K1hYsDsgi2+kzI5yy2iI/PGiMOzOGfjUxNGV2+VfXxHktddAP
C8YnxJ0pufaqMf0ukuQ9cpzdOEGUGoAaBKi9/OnDps9l9QdtStwyww0wZok++5fWKfE42V67RZvq
bjLacYdxuvPK+7S8icgONbhSCqA7yuQLK7ix0IcvDqvUijQXf50j/rHtHAvKDdZcRl3Yyb8dmf47
PEmVhcf7Zzvnx/f/3s7hgAnPj3b+rwEGP/o/qn0mGyYDDID8YHtsxq3fJxsyfQgOYZaiOAoQwe/t
HESTpuoAj8bfLuTSf2Oyofzsdoiz3rd3rojW8LezXlppTTNMaLf8mIOv9ZDeqvrFRyXpj+Yt5PYP
uPsJ9/a19bdr9id9ll99lO99ll+vLPInaUwJ5ffPI+5oRPiTixbnk7YJuoeahkNPyFhMSA04TP5p
zMtIbR/LF9W467NLzPRY+VDTtZN8SPkDaJaWwqDp5cVfvzVxvv2rdybOx9+uCRHHvkqSKtek49kI
IAVeQ2k1qpu/fplfEte/ep0fg5PJkjyncyqIpwXOfyF6YnOEHVcjGwH28qEsx61Bo6HURKxatXCK
Wyi/2W8h0XjJGy3qvGPHeiPml+KBqQb/W7frVgluOZOY1NlG2dOvt/yPfabxFRB47iAz5i779un8
2TMtlNg/n+kf3//7Mw2CUzdBxf9y/n8HbYlpJZgBZo84HaC18Jn+Pq2UbQBFNHXoMApOxh+eaR50
XWYV0ERn9285caw/e6a/v3PR4/t2//pO7nVlFbMJMJGY9Dcv/gyzEBicg4d2nnLENmLaIzLTrXTc
jLi9gvccd3UG0S3yXomeQre88J4UI1+juDMIFI7RtfhvvXWTaHb6boMqKCUHnMJ4eRYBUymWmwiD
+oKEpwnGLc1SD2ESZ84eynOIe7TNLhNu/4KDPEOmWv5sOZSAimucRSu5ZXOZ9tmGp6D79CyM4u6w
HFzCIUO3R23HKQL2ozJvXuPnf/wd/Ytowu2i/Y/5uyy2sT+5o79//7c7Gl+ETLuRGcIfnTvc0Uwm
SVLAKMYg/Y93NEmDmCxoFeN2c4R85Pf5Oym+vwJ1ZKhzf3PoQN/jT5ZktkPVUIU9w5B/TB3iwnRS
3wvbLdWbyUhbA8GG+JZ47jUBvgAn6JRYN3+YNwyWOZe/T5xIq7W/hVZwHF9JrKWn1WjneJEzhvRX
CXyt6kPmdERokxl/jpycxFm+3Inmn8eOZGbhwtMp5OA06O/VOizn1c7W3XTt74oGs7CbbQ7+tX2a
jskODPpwVyOJogM+cij3fBoUhFlZDxyWgZxB1dr27Uavtl7ibZ1c3fmy5JpVCw7ATdtwWyvO8kw+
loZz1Mje/f2U4zw+KM7CuWF+SA9Zw3lyZtJz4r9o7AnW2xkUgy258TvFL+rpAQ/nGncolnTVfKwQ
ncuaa3L4rVFzFXC+ywtNiQ4PXbVvEJkW9NF6FOGcSKpp2HF5n/GjeBnyUAeigzKzPvsH/PJicEpj
UaRuOmdrumsRuuUHk3a+WuJnxd/HZBK8iJ4sHMb4GUV4uXwaV0JzHZHDWy2QR0IL7RH3dW8xiaMo
cNi7ZVYX47FuFvGZgt97FTxJaThP5+AREzK8dGRE7W87+z92/yJwCvoikz3kL/9r/xKTup9P+4/v
//1pB6bEmJ/a798Twe81KclUjL3EEJGQzu/blyo0PzYLhAwV2mBx+fawm4R8YqoCxPQLS/03SlLt
JyaSwhCOtU0+t6KzW4pl7vv2VfnlqIWV1WyDPbaKdJprPlHKS7r1QEKWnT0rw3n3EX3Ru/hQXuFw
papra3vA86VLWtBZHG+X+Qbdmbw2dFfbfCsM/qRwNcRa86NsI+9Uxgsmi6Le+fH+EjNJaCUmzRbJ
gbnUaRV2s4oIZf2l8m9Os0B8DULSQJVHXmi0jIMNKJCesFB2UijB8yxYVcYijjdxtigcMiDm2pFH
2dKeoWkgvjSUl1x9yjnul+oniRSqQNnagBfnMeRAhSQWbxeX1XHKHxrV2COUnWyBzeZ8M4+QCsBK
5NTZkwt8++vfHJjXn5TG6Kz4WCym07/RS79/No3CWK9uy2Y7KhJ6P2wzv8YmdjA3kWEiWj0WLzly
0HGtuWniek86lpZ5dFJCgmmCddSuPWYkfaRlTF2IJ3hobsVagiY7tcla3Zgv065YagaMzUv4FjJi
/JK/OlpmH0H2WN6FrxUqGGZAJELoH4N5kWpv5jOYJJ/hrqDHUmZgbUL0sAbq4andN5Q8CktZOzIL
iJ29rCqbQK73E+GbK7uSbk407gzb2yrxQqOPuvAbjhuuXm6HYR1OyTIzq52Cbredjpa2GztnC3Ny
3TDjktZ9eWtQfZOxNRvHg6XfEtqviC/mZinQpX5wMs0XnVyAfkVvRMpf+doJjpN25usRyqkRkJH9
VbPuDfanFeykFJ3XYpDkLRaPgX6uvhgi40GTWRWrfTJmLsbCSx1M9DR1frH4LU7rGXOlCYuHsw+c
OxNmtVOtnCnZyvFVttzaP/TxAy8UmPTgJUif68C868Nd3mLAyQVZPcObA6dxo8eb/NDDA7Fm1c3Y
ZfKy25OoSS8rlxYWJBXr6klrYMk08ptzcrG9hTe43Z5217BINum9nKzyo6ys8NG1+Udmb4LzRJLN
3juU8qUiQBOQDZ2vLNZ3gQRsOS23E+0PwUmy8ru2Pusrb6V5m/ot2lTPXD6StU/elvZ/EJzjYpUR
05HC+FObp6TdlHgG8jra+tz+G81/CtfhsQdEbmyxXHnDu65t0hv16zvc8En/qL9Gh6ISHfSOXBnm
TiqQEsbnZGDkDPcLuEbzMFoPz/WT99V6z12AcW1MUCgoM1XMpQDGIFawneXISDLOXYfNFUWPr7o6
ts3M/tRuJI22CJiza3MtH0fQEIS20mgf1HqVCGURsaGMfUjKFFodFykPD3twLQ+ANmR6wddpB3KH
vi7jUrkQphLUfHyaDFCbs2W+ESTaMXoA4G7sdOuWV0i4YSZyUEeDdO2qU6EeLTl4kSgtbI6TGFq4
9eTtUJ7AYlmYQBv2Z1p6/hvNc4v+lyTvrU1B6rlBrc1jUq0IRlf7D+r6kC2/6UlJaRdNPxfd8npl
X4mC2gzaWTkbDwMdafszLR4C+FlenW6B3ErorusuWHnTLpVW2XCvu5xJNe85zR7T9g6nQOVDnAfN
0Rgzb3xWJXud5ToY2WFfOnTowndBm5YIcFY/4/yY7oYWA3Wozz31vokGbKkNMCCi+jILKNh5qKN5
VxYIz2aprcPMgDYtxEttm67SGnRNxYxELYBgQF15ST/7x553V4JdIfTm4tH6neT5mViOtN/WoFQm
mNVzocPgPCPTNsdFxmSbqm2qgZofhLThSX9OL/UF84TprEzjM8geuglmDcbuOXa7dq9CxzBoasQL
yi8jes7bO9l56oZPhWlUZDxa/jEynzxtZweb3EThPF2t7mEqcIms0MCiK70O6LBS+pl+dPTGq4NP
D8OcQy6ShnXkVrVHGsNleQ99WDp1Oh7Qft1AQadeLd5U5TkrUIPtOusFjnnJRCpkhoQcH7p8wJPx
ljafOYuFOpelL02e5T1iLteLr6V5gffUXJMetxeuoXTrq+lylBlDMwQYMchoucwU6zGVgW4uy/Ck
ITyVvzyygfCxjlsfLYyiPTn5c2C9FsmzfZkwg+J/hC41mJtBWsrGbidHa406l6HoQuc0mktn55Rl
rwO9dAvV4DM8Mtvu3cbi5z0aRkB+yT1o2iE6TVwLa63lp0r9EGZUO3mehNVTgD2dayM/tCqhUN5T
uI3cziftjwAs4hNATPCFCWXauZrdawNApr0k2t5jIsRQWlxleXw287cC8dFHqbuDtvG159DCGwYU
FVN1NRA95FUuzWHcsRHCUF98FMoiMlYJpBzMvfZ48RiltYDze2K84lGdI6+TH+punzH/qgLh+hnn
TB+ZJw/yNWGqZH3Ao6gR/lnDwihParFvh11Ey3fmFS9m38/G8N6s1rm3Ua2QTDDSxpX6y4q2IrQX
s1vyZWquSHgOfaJcElY+wNR2SGIH9RKSpQH7G2PTxKoP/kG5VgQHNC6zRbm6IzwaoSTkNBVNJQQ1
Fnd+V5VbXkG64RTP0tjeafI+SbsXbT2s/YOuZqu8lmcl2QyGjV0HiiB7kEmiJxZnjJnqDNupYc/J
C5fgjiVzLjp2oPY9r8AhkXg+zOXNsNa26T748hw0InOHRsFAlUaf3trRFMjkOV5T4GewXH0HByCD
AfKb9Ru+Ayk5ldIWr6YFb5fUMAlsz9zU3SJcYgJpdZeSoIDZZC1ya1ER7qWvTIKdQASpCzaZDi8X
rgGyHt7YW72OQCmidOZd9GyVvIzhB3g17TWZKxevrVm3ijY6McZwPnQefzW3tm3Mvg/uuD2N/arN
lr16HCsyQzaVBc96Ziyg4WLGmEM8WGjxp4ZWgMJAQzoQm4+MyHFasw/x5n04Tcy1QX+O80kdXiJM
b2Ewbbp7X8ECT7DBLj2pfK/FfK9msN0FV7kmPKl2+7DeM2xc4PudSZa+NZ21sM51SbkOKrh7Ewcy
BKvrjtepzPHDRjZRClAfMorqlGMRlj/y9BRy8qt2CKoPpcP2xe0iXNjlQMx8wmIasjMxACbVdClb
pxD5BvbhDkMFI6DpRQIpLslkFTkM0rWdIXx/yxghiOEvZWdlI5jSBrTDiEUKkEy//eFzdz9WWy6W
b73BX8R/+UIU7TImV7AJrpEf3GtpZcKyI1hbHu8CmQWfCfRLk630amMzYvMXmbQHQTipGGLmJYYm
CZN2y7SfbDI1Yfpqxsk7c/Xq3kF50uLxycaN1OLaSnHi5eiFRexsaTFuVXHlNN1Onl4qHcdUVh/V
4WzozcmDc91ML+1D9BocnbtxbV4Zp2fUVGjUZSGMmfA/ssio9dn7TJ0zDbYY0mE4nDJ8fRWetOYV
kYVhhstsG9zxvEiXxnf9cKMlL3Bwwhuee3+g+E1QExOSNSx0fWfyGYoM1X5b7PsnTEshh2q0/28+
gjtQYNLp1fbvRnVVJI+RDkJ8LrWzuL634qXdgHRgpUGk67N8PhHq4sskcbmWvFRsVIMZC9xXv43K
O/HXfD5COgjSXcN47B3NEugoftQXZRm3SQuoEIdBSHvgHnM1o0x6RsusLg8OblHmYekpJcRkyMmb
UPY9UYzFZO4yXO2CytB6LJVaaUGqU+mWbHgyWAl1pZyrY7ZTETeYSPlakmT9jphG/Z4i1VLBFxAv
yJzEnCv6MbIXjcogui0XUsxSSdg6edliYE6zYGTECM0UMWDsvarG8GxNb0N6MsZ6GcjTssLSxada
6Wq5aNX7XkatHcGzlzEehVfnow+OMbm6Q/0WxBiJamioelN9pox8dZlgGfMeB1LDmiDyzGETZk+k
ggUEaLDYrDwDqabNEJroFwTSybw9OytLpxCZmVf7Kqtzneh4e7ZF6e0zPaZU8dwEjyxZ7dLsY9RX
dFkMJAdLSQDayCGc1iMPmM9hhSKtajcxGglhRQYizVEgMCK4wPAPGzzgFulhlOXMVgPr8K/ftYEg
4YCpQj6KO1Z1oQpEB+KR4Bm1xWWoCQE0H//B3VJFhRhE9LTqCGr0/5JoM/f70T/57+//T//E/j/m
CjRQ2Ol+co6I4YKnxcgO95Mtgr1+b6BABaa/KmTF6DnR137rlgqWsG7ACkaO+tto4G80UICC/exQ
iLdO5wgGGdm6DBj/2EFpSxTDia8R0zmbljiWjLVVEp6xo05OMCQWD7LD2W09BMcCYd6wdORrmLnS
e/w2UKqfKct8GQYDmUeGm4YbDrOVuebe18yNLi/0YpXrHNTWnXYchz0JPo61yA6k7xCS2J2DfP5B
5pyNq/WaSvPH4kCyaOrdVepSvz1UrEkq+h77aLjmoXzq9vV9f491InHDEKLppGt3HhW4ktz31rLz
34lVLod5KYp5er3WkuVR90UkRkBQZnzJWbGSamXIsJvmLCIe+HpIF9XJfhq1FWHbuXrqjbsaI7r9
tuzoC6jhnRByGs0FMDfM1IjDcwjid6YtYezwT4/Sb5wZ7x30AQB9U7V0rOnUsSnp2WdVudJDV8tr
x5e+7NZZ9Zo654zxGAaPvjpDzaZb0XlY9VLxQNnM6/XMOeK0feSIGJnWu2LQqJWXDhfcLFh6prfM
JAG+tIXrKQtk0lm/WooZp0GH2FT6QQ4uAU4qpSJeg8p8XNvp0S1g9pjpsacrHVIXq8Euhz5cEDur
kmdevuAEl3CNP+OV4fAGNHlCkwNPtTEocln533J0JlyUelUtDcDEONOtwQC4ry9dw/AIC/XXU0s7
ZNwVLDyms6jMS5bufFocOq1flGarQNhLOMy1Ces6NpvuEd32zcSxJu2jg3r12WoLXkSTmzNmpkzh
7AjbgqASMQ9K0XygvzxK7EIJMeR6Sr4XLSHJ+hwgmZQcmFuMJtUuPwwfvTcwHOV2PXHXevONkyIK
P+hEuX1I1FuGnp91glTzQxAsu5HIsdYtEutNZTdkawvrOWmdIK8fOcfKV5pxovacZyvkSmskkDPt
zNiZWng+0f5YxbTab/xL9CnmZTQMaKpw72+2Nnlg5jGhd0Da1rxEuXHjGHs0j+MsOCBg38ArnRXE
DSSPhphZ8UJr/oJPPhlg6TlestUXSIO1cbbTWX7lHtvwoDgXPtUbUNIjhuej7z720UV5iT6DVX1l
p3d5Lc4y4mfseM7oClIfNOJ38tDwrFXqX0i1L5UD3JVpfU/B9AlIYyw5GuXwTJJNpc6Tdo3VCH2o
SvQGqJ5wkae7EQO0Rw4HraocKfOiq0+2hTmeSDMBJwumFplKuElq6UW4tmT/daSdNpgvSRy/TJm6
j0jYldUFh48n9ESIn7hjhpY7RXlQaP9Fz79aY0K+G3JUwk+U86RRVOaLlCEL64lTU5SINiDYBc1c
qFbrTtqCr6KxWNF1we2Gef9mhoey47RNrhTWd7zurkOuqSAX1SAF8lWxiz+Lh5wxpYFVsqQNmhIM
sp1u2U2vva36gc1E6T/wUWuZ46JDjoZ7Bfmxhxa7bNe+jEHBs61jx91pqeEqQ7iX8UCyeujdq+JE
OyeVt8KYWFMrerTFkixnVMNzraH/bz4mp13XGL46X30j0QlOqc3HPqcVlCWbGq089zvTkJY3UznR
hxQ3R2uegqKAAVzSGMNzPgLVEBOesp832CNE9wflXO+/p81KhW8VEDzqwOyJ0ktTjBtha6MRf6c8
EQNdhvHBQ1SEYL+YG68jhPShPuaQQBXRQVpESyxnw07fiCgPhU+gp7HR078ZeniLLRJo7rACU2PP
MaUowT51W099N+GPgNvAw+l8hr7TgIXV+WgrgeEZzFszcBAvSBjB7yMp7nvDpmAxSwYDefDnlG/F
p00pQsUJYS9e0L2JdsVbvUE++ZqUSKRdQa8m2vemESvUxTv69hCXW4ej1a0L1qSSTfZ+0B9a/uYK
KAC0mzhaZv3BSdR58YhdbZa8ZocKUtO4b2hjWNhCXfPGYA35lgG6ZMHPCE9+uR0ReQXEGR1IXFNo
H7NyFmsznlufjyaKv9SFq/oavRKWQghS1SwNh0PVwjQ2qb31dr7mWibcnhV4nWZjPfUn9HiAinq0
9EQtNPzlN3aHBjY1B0xaOEQ2bfKJ68OxTpE/G5SedlO++fA+GNhBpSg5t4R8O0x8doMdByV7x7/w
R+q+B/F2oesy4tQ75IqLf6ptIWrNlHTN5yes9+8crCVxlxiZWyHY50Q8cxTWmEgRbYSxEJyCGYW0
NyOxig49i/Bj8cqFoB9GrjyCNHwUlLqvQKpJDw7f0aoXhgvjxV76HyNwsm6FyaeXl2KsGM9kdNxL
W313CNlRXuUu3ifo3AYkufw+7STNfbSmRdxdakj37RBupogMecQr4byBrtB179XQY2VVFpVQhvs0
B+ElmfTJxqEHbWCuS7rg+IFwlPTylq3AKqBKODzX7bia4FPpDfRsmqljcKyxBNmVjGI9fB6IZu9o
IGgjHHCjew1bj5fj2ZbZxAJ68YX5MoDkJfIQ4Fd2MWhU6slpomfQy/sg2zoWGBSie2hlYtxEvygH
0lc0qNQ//dGPlxg0Cs6W5SIidaslYHuWrP4VdXnLSYcCK11F/WcQvBr2rdRfam+RjZ+ydPTyL7xD
J07PqVupQIMXyVX+AObPE07TA9fOXGAuGpakgOCAcK/QtAymuWwQWE5iaS3WFnXd7lH5qZwtkvLg
VwLRgRZIBL9X8jqnE2B17yZ0OV4kyACOxPN/lbKfBVXjhFuDFBJGEeEC95BM7hYBt1fx/6CoKX1y
nLKenzz1KJkhMNXS3T/4oMC8EUmdIIyi3YFF+m0q9idCIQyYPw4K//39/zkoOP/HqAxHPwqk35JA
vov/0P59Dwn5/aAgvos34mDZ/C3V5vukVcWbiJDw3xhg8++I/8Sg8vsgE4WhDVABKKvmkAxo/Bhk
BlE5QLzD59WUbt8j3i4SgYZTu+mU4C75dpn+ZGz66+jzh5cTc93v11nMFr/JkgYtsgtD0pptexAO
aQIvC73fST6RUXgRMqcDyy0tm7566dmj2gpe+8BzwHwJ/mQBva2e+jO9ZFwgIYsIF3yW29cAh4sU
mnRE070gqb+wfaqsSFNHQEcSPcS5sxhFjRi0xxIpb249DMKBMtwKh6iy0qruM14piKpnayhcBkzQ
imSinpBtyPjF885f6D0lVKSTpPVlDQ+FtK1JyRJ/UOefDQ0VqbyT5wnYu3ynNFu+8ImNLbxTXpxN
oi5yfn76hnmO2DOCUnJ7OdFemCs4+wvKl576X3lNh7J2B84LIxkRlD+REG7JyVZ4RJwkOsQdFMCA
PxwHeiydhANJTvErjK2O+oIusmgwgkOrwN71rf/ya/fmNJRYS6/J3QhVSoJKOc3tvQBFYrjJlVuO
p3hJ69IhIALTf8bGb5kPul7ebNh0uGditlIj8GagvDbgXOVVXHLGG7DDY9sXVVqvdhiPYG7SemSY
A+5Bdho3pH1l2zkXniw2ddpPkY6ZkB5Qz8qcxLh8uBClQwGZpWygvnJWxvxrcLh0Fh3PdORUNwpI
WFxoxxjmQVaAP4o1RrwOK/ikVm8BfKyyb1in2WT++lY1/2zKrbIcoAQGyMA5+o93qmXEZWf0PVPu
YaLHFvlrDwE3mjfiYuiPW1hGaHfbaw8fAqSrjX80D1Kwb56t5w4qQE77dUra54K3qX+YSO7JNiOz
ycQ3trW8/rWCtFdQAmTsmjkdeWcoVrX4IP8fd+fV5DZyruE/ZLiQwy0JgjkNJ9+gJiLnjF9/npa9
pV2tj117uy65VhqJE0Cg++s3hizLyLRXHXgsXqq7ac/Vodsj9eujP+bHgpu9/yIigHGzXMhxcaZx
R2l9byAPQ4cbRcwzSPDdGG9HSop1+TVDLKodVTH4qDNdCNemLzfN5u+93KPQZHWVVRMH//9a7k30
Kb/oaoB3/vD63y33hkXCsGyCDgmVxO+Xe3AhmsYAf9CwacJ3/VMXigZcNJghbUNM9/tSd+efqgH2
+SNoAHH6X0uxMYSW+/frvVBcI9IzhGgc6Mr+5bZ2UG8MVHAiomNiUvwZnuTop1sEXYrbs+qAHur5
dK810p2lthdai+4MHu0ofGwKap8qmlHsb72Ltn3zLQcfaqLvhrTej+q55e9a6Ox92n7NUML5Rimm
bUb1i37nbGVi2EdOGdjKnkqlf80yUF1iY+NBPpssgEptCPOc4jkqDNfL/Dle/IySaWlhWpH3359t
RfyQv1wEdlCTIAUu7J+f7Yb/ydJksEzfq+uW52zgeUtFg5B4ALt86BcOEWk9GAHBnDNwrMibCSfo
cZW8Eyb+mm2oG+FSuvD23785HfH+f/jubJruUBATuKX+8hZVFe+fHkrtbqyxHd1Izx0e80PtcZ6W
yEGOV7Ljcr41HwjT6aRDGq6lYB075HO1/Tq8lJR0Vl7a33IDNiAPvo2g+exvHXI/YdSvEEWSLoPW
Ea8CIt4cCqfdEYSygh5bcP5CH2Any04Bx9oBIfmSKHWAyiIGjhGxnY6I/OqKAwrTulkOhyCkuAJ9
oG4tfc3DkhTAs8T+xh/ObVEQlBCyW+LB1jxtURSasdHbT6l8xucvTMfmYxARYqnG1t1EGalk0FY+
xvm+xQLTnGgMvaaReQoe60N/kEnA08l56dEhdIABY7u1p5pRXz8b++Bqxwg7yVAN8WApayD/jTpf
VRY8jYUPnFMlfggiiwRQv9LOIvBHg2MUHbEsnCoLaJ2+WGFJvjYPw8Y/Dl8lS61flseMpbdjCTY2
tPICPPEtiMkkwOtKBtyLzshCfmK/JMjXZ5QBhdiTjDIw4LQkFmKWE3tUxGY1cgIUOolU7GKF2M8g
AdZ2q1AV4ptuLva8kgs5Z5SPqGyHhqRerMmg1rMAgDIhA4eC/L5uZWgj1bhsqRU9u5GuXmEKOF+3
S4rU3IIteN7qiK9Lnl1kaq/kHa9jrdjPxKFFiKJiUeypNeI0kxMjeym2pjdbp5KhS+wvLGvhD3Yx
k53vjoxYsv30NNxUvmBYb0klL8loAPhITWJA5xeiLmf1bGakPm56qlAGnh1OPB73RRA+1FTd154u
eb6/46zWJoi5aGNa4HwMqCeJxvBRB8gKbVJsgRZZlDjTltwEgQy0upga5Cz+UUYzVEgW9vEmaEnD
q7C91doDq5LGyoNRZhERR22o59CMS+AxwDEaum6+kNvgtjZxXSe4rxuUeZzcsT4l2gG57yLEp53j
107wbdNfj4c7xssN4JUm3wM3SWm91R7uZYPA5GnLXd2rpzb3OMsGEMEa81HCSmftNEji1vlEmAJt
XAC1N5TFafc9lDIih60pOOYufk4NMmhX3CyIabMXlBvkVBGFCQgSwVITnsWKp6+rws2tVQmTjREW
zbvuJr5LYqOhuznafGmpzq7ZLHvDZd7007NePqv6+2htFL4KSB2yo2Am03WJmsQnMCQ52KDQ4Dic
PFnVUCihxPKP9WHYNDsUAZuO9jw4vO+JszvgbEUI/XImyTN0pW4J9Oxk3KoLS4JUd1wZ5t/g5ypJ
O4Tf1NAFSHwmFRtz/6LKBx/lgE1OIHOSgp4AN/dBi0kOycYYEpTldFIRP2pXifK6lhactfwkHRI0
CqK+CMXCwBPYQ0lbhMUgxkPVQPhitKxwUBuaG6JOUNwYpVWPFbf5zqhwpS8MIDjbTdT/dHcTWSm+
9uJARZ5Vc6+UhzQ4S7i+BdRvHJ36s3SWaf4EKw8QE1uIjkWlVweolR7C4vaCf4OQhhKjKh51h2lv
uv8bD0sAuBxeNVOE7FkcYn+3of2HszH1CL8MS39+/W/Dkv1PFZGvaXL2lElQECTVb8Y4+59Ia3Ei
GD9C/cQm+XNWUqHJLI4aDu06YiD6nQgZT42i4bH5oVv+CwTavyS8fxgSxLfN/ktkEhzaD+3174+q
kwHPHevAQ1P4BDwSOXRWLyCXQwr4anxViac05NFPpGpJz7Rc9/gQqGWPD/khORXEpWVraq5PIFmG
/Gok6oqeZkm9A5YmyESbHko7PTV6sk/6rXRn2F4m1Qul3Cn9vPd99mJ0bTi50CJZGs0Oe6JMJ3tl
Y9X/TKDwJZ2gWTyuBrrZyCTSmPggid3xNN4gPZT7+SUBjDdFni9Bx7HckdlLOki+kPapXl2M3Dia
HB1HHlire8pDzhmf8ZjujdU0UrA3VHyPnvnJD9i+S6SfeFq9kF7rb8qezjTomJu5mnRo+1VJmUl0
nLRFbmaeTQBxkpu4A1TpMcg+jWdo8opgKOcUFftGWdMhTVe6fC3I5phW+adFRIW90A4tKCWqaUwZ
hAOwb5w0z0nbbSG167EC3O0ANtfTjrJvnzES5hFabmN+OzdT54tdJ+Y3+2GQx7s+fakJg/CV4Fpp
/SbWZhJXDjphLsbV9yhy1NAJFcHHWCRv2WtHWHTkI5sjN04YYskGyVbVwWQHWxV8o5Nm7jMsFRGf
RprKXdoIRahCqR+p6/oz8eaLHAEhJ8MEt+RIjAyREiRK6EwVw52RZhuLkP/HhJrQRiNf8FIOu165
6WtUWrlPWIg/HhP6iTjFLUaUSUGzakKKpq1Fq1K8rpsXrUECnH353YPcmaJWuxvpIM/OZrm03wAP
Oo0VdByqaSV1D4GhXkZL2cN5JaoKzZnS2JVmj6RFqzqKNX5rtI9QB232kemI6rHCoFJPXJVRxUEo
NDbm1nmrknoflioZXKTPh+RShzdLWQUPmUXxABtyBJw8MKnDghXL8Sk2rEOQzXjlN3VJgrl++fe/
oRBCZVaa/GdcX5BepzF6b0WacgAYzf5jcQtPhHd8MMhK86ODNN4yAaPVrc9tLzNMDidU5Ka5DJ+J
HJzZjOd2mX4WgvCUNrU9PeIWR+2ARmaK3jM7hO4qVMIise+XwY52SSX/mMZk7WheBr1ZIv8lUfbR
ok/WUYt9qjlHARCb/jZIQ4+5YH7tG8Wb+1cs1G5/LB9IIpMOEFoGvCvMIPlG87dEFpCSXWBSrxF3
lGJRy8lOZNrHjvdRTeivkNY8GtFYkCN1zeF0IYcTRKn+3F/JfmEfy1prHxkUuRDDorbBSWfgqvyP
ATqqgHDbBO61eO+Yn3yi3xtCJ5ubvCFj6rFjRJsz5ZF/CWFTL3f9qSPro7afmvCAnDFodB5Rk1PA
rB5boCYkZuXUrPj3Z0w9STu86yVJKdQkao0P2tStKF+BaIjo1eVe22hYjT6rT/oYAkHukcZvjbuB
by98SM0DsnimlRERwXLQGDCY7YcNqTwVRvZSuaXPGAoLf9WVHO4gUrmKNf83mMBrNREU4JIJSofk
i1g3BEwRigtPjlNIDmEt7jeGaiva5HCF6qsku21xZdVyFLAivgSHDRT0vvlSEj1XW7x3U3OJ4isn
SdYdL9v3OSWoOffRqptT9u+7ItsiIgisF2YLGcH9CGXIvQo9OpJKAxFK2WkO2ZBP/OghvZdMToTx
I/CWIM9G8dRmd0FmbcMy/JS1Y9mi8UwHkJesX0WZ8kXmyNijqkdqLXFcRTq3mLXKrZw90mrH3yrt
UobLJ9fU1biD+eJ6hm3rLe2u4//AVwVM8MeDLRms2EsNhYReYU8RR8vfwatJr1VFWFmZyBc4xSVO
rqV6kVkhqZaFzKEDchHe1eYizV2R37aZchRNhJu5cEAdyyNvvWtOhzRZAaYO5QqSeyLB6288+wgf
EvA4iYpMFPgf//vsQ53aL7PPn1//2+wDrkMfn0Hi8b8Nlz9nH+eftGLRNPUfQwGoSdM1Iev5TXb0
04GlKcRz2yomTtqrjL/EC5jyr8yAgOqZvywmCAoFtV9jiMe2yfTRmNtdO7HQC6+f9pkOO9JcT4Zd
A9pwepbTbMCf26xNIOBkCKl3GJYMR9nV/kpVgvJQ4++ayr4loO59g1OmD61Vz3812iNr+4v8pU2C
w75rHwwQ+RpvUKvJ1FGOtM2e21Z/mHOFnStnjOCUDTNB9uJoUYSQz+q78DZbhLBlr/0tMDjUuaJG
kAcNqcAl56CSmhsrznBEQmeKxUVEfWdAIubYUgWrbFr1pLH1GVPNCdLc0oyAGOdBnhklyGta9uea
32Qda2Ugvwmd3sB2j+JnKYarEUuXlAO5INjRfHJwZFUIOlE2cdyLM9LOyD5htZZi+xzhKQ1vUa2d
ef+Qc06uDipjWP6hoN1FWzVbjjwsTdPet5CZ2A8cGIMj0W7KmUO/tsWo4tBkqHqQkoySD/VD/9Xq
i4d8aT/la+UB9TWHvmo5QUBs58fhgLfSfZlX6qE5F+eAiinOji8cIHNS4Ni0x41SetMTBbvOQSQB
LaJHYmy0BSWowZP+OqK4xNpjuvWHdYjX8h2qnlt1m7b4NB9tew017X/0V/Rd6DCGNWRycobMD1MS
y1jV3bZ3UXQs8UpUXsFnXU6TJ4Xkzy3LYlVg/JHr85C+oZ9GOQ2jmdFL4CC6ImVvKadwncuOdmj4
7w5zwI5fZbHnV14QRbnjr9iukDlg+3uCI0iR1qNxWdYG/PUiNxaMWpT2ku2soDyatAvUcz++40Yx
tHUXUAgCR6xJT7hRyuaCoZVymFxhNnX2sBCcvnfyDPnNOk3ptR08J4luLPhQHj209UbXPXunhKf0
fRIv1IYRNYtaX9oI9WrYPk5wTClWRZ6Kxbyu2ErGk0zqSsN2mJAaTMbz8gf4wrlhhG8GldLz+5iR
oOdPCLmT7FFrJvxQG2Wv3WXAdSbagHxK1gpp0KjWJNnEKcaON1Om2YevpjAFz9eWe1upd4GT7Mxh
vMniVu9v1Dn1HT0ymRJ6UyZt0vqjE0kfIAKQWw4XvfwMMSSW5od0ln26z6G1MHvJesFhh4Er9drw
DY4L3isaTVfSgRXsvfJkbYqT9lHE23AbHqzPhAMzkFjCp5+JGObVfbfOt4ZMVBcJFRrC8YYrBKX5
wwCWCE1adDOy4HvWwhURzzxuHRhc1PRbf6shNNlktLvQcBeLmquw2IS39hy/4FNpL+j/YqKKrCPv
A763of5Q+vUMYBt5PfcCnTJlch8n91P4wctH82jCuutPUj0jULhHnrlR8oZHofHa7qKBNEoq7Gdk
INeh7IXhZkxfkKiB8qhIHMpobWMuJ23WfvLrE71LOafAZVTf9Ty0HSlzk3WSiP1BBo9kX5QkyMa1
Ruld30ndrWDI4Xc4IVvSa9VzkG0dYJSSSWnTCp7PBa8JQbF8T0PVkLvDnVM59zWwdALMOwz6pT5n
V+c1R04cV7jz9D4oEQFg28GSQwEQVFOa80wwjoMdBpzD3puJI6COWzAhSrvFIteQKocC8E2JtcOk
8K4ancb6ggAmbL3B/8ieVVUbsbLU6Qo3Ow0qvgqofFF5wygGM2YN9OYk6RCEP1wahAGm69l/Hknf
K4h3CBoMbcCqmh7eW6ikxlablphSvn0arZJn4uf3dVuU7o8LChyc+69TreUrUXLUBDiRCvhKYuWk
JYh4iIcu97jrA2D34TI8t49IwsIUgnUymH414iLgPqeqt5YOx10wZgHdxEcJBZQDYSrxwQbNN57M
jCeGmF4yJD96SNYCIFRE4ZVIRFZ+CIKOubFKm6X6PJCuVAHIFf65nc86+BJMbJjuKmnHb0Ro4QUO
B8vLZwjHmkD9tupOS2+B/iU+MKg8Aj0d0No3wfdRkUIfY8ZYSF3ltkP7HFs83j6xbIJybsb3QQQd
Mj+zM+qsGSP8NLAG5+lbXuY2leQBzk0Rf4zchDQvQW+DluIWfdJgvUMhoWFlhY4IBC+hp9JuAlnT
1Y8OgM+GvmgFj2FDK+bQizoTeAHdWAnaERS8y3do7P7eg52JQBq+TSNRQgd5+m/h3bL4B78ygL+8
/udgx6cVIm404BaSCkbC30At558mx0CTUBhHcX5NhlHJqeGDkM0/0rt/j2qJlCdGepNEmR/lCn8F
2PpP1npN1S0DYTwTya/WerPwG1/JonY38ETM2o7eocfYJt+VwPkVGAT0TMC+0q0ylQgJuBU/19dt
U3/PggNnQkplnMbrBCRnpcjBvRZu8lcR1OhTN+R8KgUggbFiR+9rah7AiZ2VzNLzmLwYyUcau9W/
eOf/v7qA1PFfjz2MqpCxJooZhvQ/BVY3c8WJXlaaHYDzFF0TXDrKoXsE7WAb1HcNPWSilDFDGp0P
6MvgVkSBKr5ko7o23/4DBX5CbYCFj3BRDz+K/Z3KJ+feOkSNtakJEu55diSnXOXKzbg1j4ZnpNX6
vd+2B7ycB408DXVtrmUaM62NmX/YLMZ1u9adJ/5sdEtKLLJERYQnr/uBWWCTPPmFjUc6WgVvKXDc
guU/vpjXHoV4s1P5Tjt5h14NFSKwEDK6aENppzTvMiYUPCPdUyqQA3g1jszyGoouZJGviMXaqwYR
WQRdPgWUYAWM4B8AIe24Dbp9euW4NyZ703fl7jT1Xl8pd6LIrI6yVWTtIgSvwXc4JEeRE2zUoFG4
knDfeFNSbMTQ6/N2BtN0Hk0sA6gntRh1NkdnIVfvqOeJjFuLslSSXKJo2fjKW19dNYUY27mCvaJX
g4qmbhANjQMHz2KDoGcRdkQNZUBaGFIjPE+axp029sS6LCZEdMyDsCQm9MZ0kEFOe9QLJGbTLJTw
Ehg28KgGF5sqd6Lr6w4DHXPRItJelPq+kbEenkloMJjThk3sysVbbqOBNFZ5U6BKPUjF1jLPE5Jv
S3jVw4M9EsK6HeZtEhyIWIeTdzHY43avsdjg2CZEujrNBHPJkGkqa+xV81QEGg2gxlej0U7EEBKL
HjR0RPbgL/yV5H/1/aqF0/EDNH3Mls4yG9875NczA+BYXn087mp8dD7bYE1qZMXoa3Gm0HFoF4vi
MdzOGb3p4ZNhjGuF8KQRLAbJ58gdpYaz7Zb4XfuTNDxr4VrHeFeY6JjuouozomXdlKnvfOLsSGrr
Qv6qSTV2PDzQRXaxSTMvybCmD3tEBjmt+tpVCgoiGN6Dk/OBzQo2UUUtUHwHryOXNYm33ZdNHMFS
aMHxyI/kDTernAq1hs22ByhEReAUuDBO+lU8Gv0zoQB6sinv+2ff0D7GbSHbri+/lgb38ABMiDI9
tsyFWj8OhCTTbxPl9j43Zm6o0wCcg/QS+fYhwOPOga8+G8Z1llcIqCYYVmz246mpXPSgBBIzEyCU
TWK3Q69gk9S4Iwu5SD4s7U3HUB2qK8D2ofBMTgmfDmMoJv7IjaxxwUmdiqnOlQQcBGyEtyFE5euD
fc3wliXLyuiAq+HWQxtPX6PM7mvrMe14IPJwoLWurTI0mgFhC4FymADcSWI1457xk5abSQyTyifM
gSa7uNJmHhb1fvoRUcwZGVY3o+xFMQ6+QjqXfe7yD73CZNm5ylB71msftUhYj1F4F/jHnnoU633Q
hNOW41CIF1i+htSiWJxOK3VNIpdivghZuBBli24SHw33iNmDoTVM7bsBG0i9IWphzZGDOsNFs6ZJ
Lu1OuWSjQt7gWAcjXYbEXODVHtaONS1G+ACV2i1kqMh2013OTJPHD2pwHRzslMT6IGg11tHwQmaf
nq+IZyKxPcTsiQ2uYc30LH9ntEupWU/1Ph1PWXHSB7wH62nc0qDihem5Gxj19mawlI9SuStl3ppL
aV8ZkaJspxGVNFyLeTX6Xhm8a9qjbt0oPo5qD9TRTL8VvqNEO3aP5PjjodzLp8I3VncEjFLb+NTO
y6m+JvqXrT3O7Z384QfO0hSqiJND1ARbn3HOTg3PlUwGKHlJyGSD/iMPPua2VRegCpWCevCNaxx0
9xNevYZbEOMK3X7i+AZlf5JZhWzy7jnMIAq4FPjkLRXzrEUqMM+8ynHOxUVjEwBQN8s85bZdUfZJ
PAHL4K4CNMDdt23v/Ge7SncTqQKq2781Z8NxCZFPh+gjx93Sw7ErKO0LbAcGKRoV1h+l6t0CFUvw
1RxrAIlslx3jd3ZGeAueM9neSjtJPUYz8k6Ejdy8k7nJ7glGLu9MztsbfUPY+jsCdsfaO4QX8zwk
iUc8lRqurOK7hq0J6ZZ56a/kA6hYYV/jo4Zm40CmRr405VUaPebxCWNzjMIQ03eJmysslX0Swcgj
NwT/YW/FX9yegnhfayTBXHSYaQuBvcOMTZ6MMwMkN8uyx6qN45lG2N6d9+K+i10O9W9pu2ovWsYS
jbVIBFMTV37lNBcqIM7bOmeQ2XTsl9mmitY6qo/sQCOfHV+oil8mnBoiHa5XI0wSsFbnJ5xy506Z
ajqjpOHVWJnKOYh3CTqShKBurC2Res5htXbWXZOjiunh9TKgfJmciVwEThBjVXPcneDrsuaCg3wn
kU4RNA1Cb4hl9c7PtWXKD53vbedoZV9YDWYI9DH6KMm7kEeulIi/IAfDmZ5nEYthGEuWX0KGwYjT
/EH1n7XiFcfMeIcNddJJdIcbhxKjC1JIIVHILPPy1tlfSCWUq3oB8yBrYe88UU4u+ctuIEqiW3Xk
AJCzIgP8D59G4VJcrigLNv/mWh1JDxoOtpBbgRY/s4yKTliJKM5eXjnSCcnGsG6AuJtuGVOX3WfS
s1OfLGh15SlocezTjFeQfatXH3l8CPJ9V65bKnPNN06NAVvnGtECtd4+qSYqDiNpSwjLHt8sbwqm
NVLUhLmYTSZzeVYQfWBGkyM3wQKWdjW84bwQs+cIJdM8ZU8tCgZsUOo7vgBxqXUyWCxUrpqbFlxd
Gi0dx0NeM03dEWNcKXCdLH6qByxew3P2KVKUYMVKgKMJ4xPdDh4Haw2YDZBvjrx2j/Nmhi6SP/IS
cmNhvJab/J3WX2n8iInhRpMQbAVTWJgPNPNW3KwxqfD47Sr6zR5TdJh13SySaJ2qZy3adFt6xlbE
jEgP2tp+rmn+9Qavby6sKTrvSs/8JCsUAwNZPRaDaI3MV9l7dM5c6jI4WPZUnHKrk/tk3ERCDXUQ
lNhTzIWsAx7ie8gIAYmfnPiVC8m/FGZzWr5PARVmyroJVwnSXOR+pudU1LItC1zxFDOE247DuObp
NrnACyilkGi58a2oXnpth0CXHgB79rgf0RFhoHjFSEgJdgCZpuOJUphu85UisESNcCeKx4mKvB9q
MlW8auKWWtgQgJA2ZOoz8S2jHu8Ppr8ATfZihvZL3tOvmHxzZN7jIhxpuTJA9oRSpclMj2Cah4mF
/it7F77H0jC9iom5oomWpO1xgJFzlfAzqlr8/Mym5FwbVM52SbnqNtlTTi27xJev1vBEej0RM0EE
OghqcKs2rsKUMa0TymzlK3ebBKOD039DOzIUHygIRpjo1kHc0Dpw8HkLSNeq7oMaapGmck+7U2oS
cenOAuRdJPdDwGrDKiWnK4YqaukbUwJExasOk0JoVfc49vqyzR8H9ctOew94xElds6dG1i00KpMb
sjUq1yQyo8HB5Xv0MIMjKBoFpQeiXHV5afMFZxcnojVg+F8GN/VJ6aBu9tK01swl/aD5K9pEFcJ+
wTPRvFvi3YieWDRKGZuptqb0gxlTDe/zDj/Lno+o6SqUEAzusXfqM/7TpWUc6LljcB+mI68UttBQ
cYPvkiEDw4jm4WRCvkR3z/yJlLsv0Uou5lv0pJ+sLSHWmtGamt3sxC7qewhDxW4KSEuiSOd/JM+k
KYQWsWwNjDQ+vLTbxbPXly8l9Qs2qFsx+G8Aj/wtB00r8GJ5zbgepfSrNwQHoV8izohGQPV1OHfN
S76Si1cmDd1D7kW0UGvel/YTecGsoCrpPsO54erhmIryh390Tl5Luu9wwnKIjRe4c1gjM7vnIMt5
dUU/NI10tGBfrIO0rU2XqIaqX/RvXL4YARJFyqgXUnvxD8t3ujAMfRF+LmiOw8x2CjpIqgpuX1Lh
Xs2H7mD604IE1YWsHRDfrf4h+8GUzorU7MpNttQ2xkZ0uW98pA0+c8dwMNi2LftoypxAHuHwylD6
l/j17xp/6GDdh8sSGYWwcP8DpNEABn4FaX55/U+QBpZMoS0NIw0mSRtR00+QhkJRxZKJ63ZE3SjI
z++kRyi0scyQaopmSdCBP9k3gdDgHtLg5wB4/lLZqKb/GdIQ8JCgHPnRdZrb/sjkjno2BSUJvrsM
rYRFVk245WQbFE+g5jNbNkHZCoeQGW2m2YXHgnKJJGSNHAAeZtwGCg9L0n/oLaclzkbWUpqF0SU6
hKX2agAKVqAJ9sCgBQ1xG+/bzLP+VdoEW1AjIxicS+lHDzooRcSSCdW+ythFxy58M2X1paa60X8M
6GseZBk38mx7GuIfoSrv4CP8wGuRnSatcs4hPmwl22JGBoWcfzTwOM6m0RASax79aN6EitgA015q
CCGmrkHQ4nvOirbtenKV+DhI0lUP6m3YcUAJfQedL42hJLmxnlGhY4qnfllQTS1sp1V6l6G7oNZT
Eiopz0Y8unSYWo1lYmfvabxTG4z+fNrKgWbIN6qGhlpeS7n8zAlsQnLRE2OMApUoVvEnDm01qUvW
on9njVfLXl50AEJ+PMITcf7Da49niYkjXfrQlqpW73J4nl7kA+ZM46ZI6NDRWYldzkF/61v+dtLp
Nr1Br/OViULCPsQhWHebwqOAO1dWaXWL+vuW4PNxrWZvQ3OuAeH0o99RoxEuWut+bL9l1OAckxM2
sqJcqD7VBgzto7/2TSj+kvEoe9UJAEw3WaJ8xI/p3cwhfDjEj7icDvq5OVQoR1IO613wkIj7DMVw
REZY84wnu6IRA3W1dWm/Qo78TPzSy/ChckVMsJ/uuXyL1WNfIgYhLyZzh2bVEh9D4ULJwko+Vp5d
EP1U4Awcn7/IRTH5GfX+qQlkNFd8ko8uuctNl7I56r08A8VGmu9k+cg0VH+FHGHrXnEt4oGo/oM9
PWZEHMk9lc4QoEpOGQ82JPpji+zT4r2nnUTUXc2raCvHpFA2zwmueLpxAKwyqF+d8MMUJ7MBsFVa
S3mPFGXGc65s8wcZlfOEt91ChzKFgSf0KSjYyaZ6KaRreE3wIst75WIxz7wb5M8RonfJ4RdkAq0f
bQf6euFs9Xw759r62mYKwW50gE4zxocUewWyilo/OJfwDVFdSFyVFVDjVvTrYKDB45zexVzgcOOs
513jBZRGmFviMom0GpaKyclciNS1Oti1KOStz/6F3a1nFybkkx2eHMMwWUkMYyRkc0NLuWfdWy+F
vSinyW2Pk7xQ2ipaQeCIcA1RZyGP0r6Xqh0/1aPBnK+qdOeqrBx92nqWiJzhvPj35gYImlYM1nIS
XsXe8F+5AQUjz5+2nT++/ue2Y+t8UuQbsohPlX9yA6LY06S8RKdc84e0g73l57bzMxbmRx7vb5uO
/U/HsZGQUNv7r8rPv2IFVfnif1QP4Q3CcaLLtkwngyb/oh7qmjDT6gR2uJoIwl4P4OH+oYp3GSp5
AC60p3TOFAzepKBAWwLA8TxNjEtos8O6dNHHDrvxuRO4KP0v2fBahf8WD/2/aL8p/yf+Ap+gIoxb
FuJhtuffa5zUCbBfwblADU9a4KSXaq9ER0Cwl6N+EDihju8hQGYt4Ez4gLm5jymux1e0aIGdkX31
vUdBEjYnNwcG64QoQQs9p7sJu4dgUNMeMlwPXWtZR+0qRZ5ioE/VOn+hmnjv0uIWBJPnh6qLns5A
iqAGVAza64TFAxitePAnRGYXqYONkPc+DZZdffD71/Q5c/YZPpKWmM2XSMF23rN2z2Suki0uorr5
NWNssd1gR+JKtAuoCSK1RCORp0yWLaFaXd1+ViwDUWEc84DyvtlA618FxJ6NcKkICHAWwTDACbdz
9imOTa0n75BsCHDRNR/NaqlIb/pO0BYVQJIDVMUT3321N1rvXIn4ugiNzIPf3gvTCH3hHyEFWyga
WqN6DzGYDu2R4+hBZ/NLDdtVAoboIjqBPeQpWjeiYRaT1ZxnwFC5stkKPEEGmfc60osmJROGbUt+
64FAUCBwPAQbgnGvH2dLI9WSI5DAPopwb+TlvpjjlaT0SPjpnBrCYaXMOCMH+zg/dhiwwIjAqiPF
nQH5ZpAZ6IlTC2UzROV5QKdDoD17+aYolt0xgD+PsoSAL/+j40xFqkAC6hvGN64CwGvHNx1iI1EB
iazma0TCPAi1qo53gX2suPm0bMmBfseSfNBelaNq6iu7e0L3WRfkOSRUVk/B1WfXqpSU607GW9iJ
Q6fhkpyC1nWjSFdFpgHd1I9FcgTASKEXYHFJjTR3yEuJYmH5lk/aefRCAjGqe1LecNpWjiu1PVqN
dQ+sJ13ibckI4qB32jlrbcU7QKlbCFuNRNL5MnGNYlszqZFDFjOvCTQlBoAYBg5Byzrbt6GzVO9n
Z6/em6QBpAQ3hw8iUJ8wM1WmanZLLVj1KXPvBFxi1LCgVKu22c34WtCAosyqNgPxt4duR7yBulaS
B+MjxCpyNkSDVntRPMBU+qoKFxexfq720O1t/tAgN0K1lBHn1EIRquamxHs8Fo8aaA6PqnKmnExi
FZk8xr0eQqvbmuLn7rdDTkO26gVfCAPkz/B7+Ajuabm7tEQ6uMZaQ2+qwEv6w3OsAmGFxiUVaGkK
7PxWw6TvVJ/zWXYSKXXNruM6dfWdLO901BmpdhcZO93yGoTl6s1XHqYEZe+xLx6AzudoHXPkFzfF
gZycgsNwWKdusQmskjpy9GYbEim1S8eYSdIiMR49NMklE9eHejm0MOsAEJ5d2b5U3q6/y/B46/ct
yctEQWlkdJTyyuzo8xzfjPQprj9rhqVSrz05XA18fK6WTUYsfrc0vlVnWGrhkYtVLoKeOWRfADX4
Gukf57b+sKncBUQhJLMlELm89OQcZ+adhD1M3VnlJdeuAXmxCV2ym67Z5vKGsCoCFhPilh4QwGfv
kjejNKIEKIZr4PQv4ak/D8j2jXBPzFwpStBXMQYu4YL038GMbI9qOsQILwG6Hc1aNvf68+A5r0jq
bYbFeN4E8FjOmni+CaBN68hE9NcyWF/gr21pVwlT98L6krvpw+lBUrV6Am22D5EyvQ/zSyXCTUor
s4n45egS+h1/kveFCLSMY8RGait+5gGclT2q9eyuP4bkTM3n/WRSjruZeDyCquzoDAQBneZLibRG
R1psavHS35kYoQg90E7Sir77EUZLLy8tOj8qJCt4C5j0R+LXVxrxg++hiSDxHjv7lxH7L3MXZ8T7
2S4Gs1uzc3R7k3RWuIReObfEQqJ8VkQUsv2p7yU3PZJmNLlOjc6cWjbgK7xTTGcEWn4RRrLxEULZ
oksSOUeXvjgYoDotvRl8bZV1dO7VfZhtdbYvnVzwlrW7vZZM6GS6/h9357HjOJZ221e5uOOfBXoz
uBOJIuVdKOyEyDCi955PfxezUX9mVja6UdNqoBqFygynEM/5zN5rr83AMVWXCNtF/Sk2G2I+efoI
bAklcL8wrXjo0r26D6TiXFarEpmSVzLMVynA13ksrQVvk3EW+mZ8noyZjjPDFQi/q5nRJVCLkteY
vZYqzf6HZNiP3lj/wwtEcrGJv6aGM+f4rf9cIOp0738tEP/y8T8KRPp+JhOgP8h7+NkR9T35nfmC
PqcEyQwhKEv/LBCpA8EbKiL/Nxu7f0wlzD9QRhDLQq0k6TLmqL9TIOrSv6kQQf4r/AFcEvG7KOaX
2suqJ2pXRnbel8xEd0ApqMG0fCeoUrxbKBsjwQnNo0BedI5ITq6uhaBuYmGfck13HY2FeRwsYlbM
g4w3vEK0f4zGs4V1UXoOKQ/GbxLBprOyodw1zbJnzU6wLRvL8E5Lal543iaow9tuo65aV3kf1LWO
XpG2LmWhBeNsK5U3kfMj3PMFEryxRFLOMA7KVSLWsS3HOwks0c03hwVodpbJ2jlOdmF0Z4P0TGB1
2tk1z4666OLZtzCTRP78G2P48te/EKiH1I1X4yHcyZn5pKTNwHlE3ZekVxnU0ahdGlne9Mf0Wm16
zvotTjEG9IL8MYKIfhIe+vnEY0gNIQ0HCKUL9wtXCZILKlowhtau1VN4aLzW3N+xfLImcwO7UWSV
IdKKxjuGj5X3IZbhIZrnxKuY8bh88BD6FY3Nw6/xswwrzLZiK54mGUmtTybjkpk4pQfHvBrfK1B/
LF1ICJ2+95FV5OqjtVTyR0s+8kmVbOkxbwJFe8mfBYeLQO1sYx+47Zpk310jbzR8q92FpoGo2dmT
VYC1EOkoJRZXnKUDC1IVSqIBwAKyvgh/EZdLbeULS3/K+Ib9AzDUQ9MylQV5xnBpliBaW5MdIunZ
OuW3r22z6n0wj6U62Im0bVQUwMVHqxCF7Ousd15rTBrYngc0CObDpOG/cAP/UFjHpPuWqp+YyaAt
bVQK9RaM7qIQDxqly3bKj128HbgwOU4xPtjZXdXXyrguyPW2Dl21R6Cr5sy/WGc3VA7K9Grg1E19
DuX0M82MkwKILpNxDTue4+kbU7j0KWLSymkLdpPJIgdmOJ2HJDlP0gV2k99HRH/OhGx2AGPj8lqY
bOyUQ59cvfq1g9hLiTzNez15bWjarkdRMEMN+zq/qVWFAZmibR+BXW5YLIK0ZfMkynaWrdCNqONR
8g/qA1Eik253aFGw1+gL/1wk20C+TGyO80/DP6Q3y2Xqo3yb3iafZ9IWu0UgHA1zyTb4WAYroXgq
npoRArUjgoegbEP0JaJuXRoVSh2uJwDrrjacfJbO2PcmVoUrn+XzBIJ6FeIlLE5mYOvtC2ukyloG
7EdFOxkvEvdRzHJ9W5CR2mZuWD4J1qkqD13Np8jXQqDtM4xohk30S+ItumalJtsIiftJeOBqCu/z
FpSmjCBcVPjKACcuvBCmiXxUKY/e/MSDgE4jFijAd+J6Y5GzyjfgvbQAEtfUhUqDDD8VL5rP6GfP
O5VtZYY+JMPVE+pXuSVE/pyNbnEwd37msBRvmsfu0SCAo/lsdXLNCJnGh+T4K5TZ10nGTxNZu4qL
WJm7ZdLZNYQjyAT64RhqV16fjqMqyF3/jKa2B7lsYcWB+3Iots11knZdt5m3ntbnxGRKWBg47OCp
ousYHV0AVb8DwGpaK4G+S5CAX+Ie5EfclWhavkKUn+9NsivFp2zbuOO6LrbmteoXAkM3ghNq6TPh
navFX7j8J6CnlP0rIpde2F1O7i4FiRhh7bihljOR+mIryx6ts07aseE/GZ/9u/7esAjuTwEAVju7
hjeAIDitwKiTCG1Pq+TaErwjnlR+thqhq9u8l671PGe+wJYCecMImxpjtDv00qiUcnga0UNIXVMW
rpSBdEW4LDC9coOqQjXIzlZ6ECqRiSFifGje9KIsFeFGel/jtV1yGkymcenlGZrMmlzjVWFoRb0K
3pLg2vgZmiX6CK2gytomtK1mWi0jcSeWxBawFiec7lsurwsaM1alQChWGMt4ion/qpyIGHfI8Udx
Z7DZvYQn0ZaWNctgnpBo7b2gz812+gPHkrBJH6Afdk+yiq4I44pj4FDnrBBekuCprP/l8PqHbm+Y
cqkSCXAsBExVogj6j2O0371Tv338jyrJlBn+YNpW/qSj/djemJqsmyre8e/BjD9BduZiSGedpGqk
sf4aVccfUVmpFuFWyr/+6G9IbM3fy6T5O9dgqmkUicaMF/q5TCqCzlAGsWq2slK/Vs0hbKJTxJwJ
fcEx49GAXmoytp0XODp6Mw1tLbvSFHVJiayxitBqQCEM+oVF941oT2WOFUI/ZvJCsuerNT2yK47f
yCQKrB3luaXgDOj3OROwY4wMoV94xNRtxb32LRpR9VTu+IyQ0btyt/EOvz88dM1TtU22xUE2HW5u
hREXAzMUJSyJ6CJGZwCcRiNe2dxW/PcK7i2yAcQZdF/xuortlEmYmxAa5ytvef7MQmbR4LhC8G4F
8XH+if/JA2R+/6wH51UhbIP/GtJo4uP8tT/47eN/vPNnDINFFY7sFGcib62f3vkG9AMTtJT1l/7A
+gOCgaoYWANhHJIo/HOHYKnU8uCGdJ3P+/f2lqbx+3R2/tbRYcOykrEO/mU6a1SDRyE8AS/K61uV
Gx/lvCYJboxATIVmIR6uyJnyTD/FXLvMU9eWEWyNMr9VFOceBW2F7VZh2sJgcqakkAkmsvRvdMvR
GeiZ0yPBT6gNyeTlDiMPbW/pr1Hir02S34on4Q0neMRaizSt6T724aecHo1C2ZLsdRB37alwrU2J
+e8lNsEEoF8hxIhFCl9QZwYIlYgRB5EMxDVUaMj4dlUiAEoMXMxtvXSp+8cquPj1DZoCa0Y/2Q/T
cpL2aXIXw3QT+dOmwB1EkjiTIGG6Y3NeKh+FDp7Ta/eqCp4agVegEdc9YdtxqERZXgny5MJHGfbR
mezf/GikCOB2vT8drHUexo8q2zWh2GCTSqgzRpgqFWuqsimP/aEduRQHun+kTVlIRFm1reEV6X2y
qzuAquLXyFlQzmAv7EQlIbAKY5meg0ZnOAGWaFZ6a5fEl2yPDWUzHTie9HrFmMqbnlAWN8ce8eTe
OwmHiiOBIYo3pq8eoBnF2zdoFi0BlYSl87mJnkHnEY6LjPVUanZurpRnhjFLXUanC5y55lv+KHg1
gUPEDRctU4UEwfjiHQNph1WT+qpA2pjwnXNAIRVSSohizJ9ChBHkuLAUjtp9aqKWrFKamnIJZ8yf
nDp49LjKA9xrISZGgUSiGs68qiOB/wpWmR7ZgXE2AT+SOxP44iqzkLH0K7IwGwbBGuPPyKSEsche
w6R9ywwazMOwls8xn5Za2U0cUAyla24i6gyh/poHRsIVmfHhJJY70kXrN1iw5cIar6krC/jpbb/Y
dyDRWpu9Sa8tI2MR3YethcDvUDav7evk+tEbHCM8i4tUubbBIwTONfNY6TgF+ymLVt850IZlW0fp
PYygPW70u7odJPoDxqLVAqndvSW/l/pVfKy/MCgMMMvSF8XoXSF4jXTGz/2mVljuLyWISuxgHeLq
0o0hsmZeWOoaZd0ygfUgpzJUhS0uOlS3xvs4uZgPqOEg4Wxyc6V2KxXXHXAhVJ7jZsLmT7SwD8G6
X/uzRh2ZQBXYrfTZA8CeF8a8ogZEW750CWRu0a7CK1YF2PHVa/tGHA+qYD4jQUuShXcVxtFKY2cE
/OcrRfruCltdu2Gnaq0V0O+Cw6FBuA4kAE+vSIPZZbeSSfuA9wzj3QxY7Lho5yC41sdjXDotVd4M
d7D4VkfewDUO9zmfqKgdtSTBZekDW5p6ggDqbfpBwI4BXgyClxgcUcTqTt2szemBUUSraHZ8poO+
SBdx4q32on/UG2SfFkTd7NBdvYbdCtIgjpd2o8HhytoexzNTUh4tTitlnbpk7TQxpBZksudhLTLF
DoiCAsSbsNORjwKJR6FyTrGRIWslTinlBxqRO4AcbrV9z5cNpFMKVCKpaB85AT8Tkq4Yisv+Y1lQ
sHdvINxwy1666/RNDZncERLU2iXC/HKJzgvaAkNkgc09+yuJPZbMy6HOLRT7rZI9F5pVfoExuy8F
uchMATPbh/lQlusvEh+U9pYHjowKVXRDb8WKzUhPRPDG9V2nRFfSPTPNEECziECephOtAyY57a1U
8QSScoMPVO7nZXUdOmjtWHlMbNjbFZqRlf80vTAgEgTcLYewvY7bfqtsDDjSAvkDqkudXubPsnKo
Kdit79GW0SFgn3+ZLsp2QDxAMO+34Z6hG6QVpWRBTCzhiyY4Sd4OwoozGq/haFy7Kw1or2/KzwA3
Cpq4xOE3h1MplmwMG6N1kPFgKrmrctx4DxGBPDcZP+e7RsKF94ULnR4c2UgDD77dhHzTcb6la5Mh
T39qPEWhgx4bmucZVN2OFQ3i3KXqyHvemOghdJudCr8nON8qoubqaCWbRGX4bERPFHep5POgJN8U
tq/qhJWT01Ae/VUokqoJwwbdaVx8KExzp+wJNvZsweRdVRTo+yq7WHsF/JMFja8yvGfRCyHC5bwW
rY49A+MCPYd2QKFmHsxWoJ9W1ioGngifoYyLnbeeRqCoCPo/HBYFDmBsj+JmhoxAQc8wM1ouwmls
Bz6wWNZnSF/ZGhDgBD0/cP3UKcS12qwNmtAZNIS5xIZthyVJyF3klAz71TBbEH+xEhm652R1un7r
CqnLA9mNbxrMuGneExCzmVuLrFgh6WU0UwesOG2t2IuhU5O1RrM9cOpsq3HDmihTXllxMZ/ovW2L
j/edk72d3DBYMznq262yDes5LcKi0Y5w9Bo7UWamsuPhSwVnIOpJXE8ys6SAvnKYzCW7IuQmAlV5
UsD27QrWTuDl2Cur+ivqVrpDBYUVZo7n2EnBpbCGIAsZtV+Cbq+kpmlRTgnlPF0YHKSHqDY9sPYM
0Fo0Vzd+IYfZu+RN3/5HCNO8qPMZsINVasLtYgBsyaCZCE7B4o7CQLODQ7TN1ff/ac0iatn8Qu50
cU13Irzi5IY4xGSSFawg2QzthoiRwVxQioOMQh3/ruCXXohH/NGwhvRzNS9CvTN3mhuc2gNiLDVY
Kt+9UN5BP7TGArjlQlmT0RZv03WzJxSUwxvT6UaD1DIbm5bVralB8uz8fFOqG5SoQ3/DkEufXE1I
gyKscoEj2tFxGpf8gghq2htQ9y8oMNFeCfGXVu1NhL2ptxid/6moZKuxBnbpuyiuzQ2Jeqp3D071
srzWqw6F8qbY1Ed92+w70FCUHntCztaeZwflvnJJXfuntxnwZC2G/Mz3qbX/Y4Ot/ds245eP/9Fm
GDTXEsoSxvysGhCj/GgzDEOh9SbqWUEdOfcuP60hDPodPoilCH/4a5uhizhb0dXQZ4hsFv5Gg23N
DfQvbDZx7jL+9zs3ZvXkz5ybVo4H2atnODPX1rQkWhzUcdQtxIxKth1c/mwRwyNAeMm4fZuoZ9a4
aeAQ3MZwPQ3AnC8D0zXfjIdqr++5HVsfKKPdW9sYRFFoB7mdp1fNOxTiuSInmOdkOmqYi5KbXz0h
IExUABX7EaVhu+pVgLmXsDoyYqrI9WHNqdE1JMMVQtza99ZjtZJ03J4Xgx4DYiVi9ZlqSfdhQjWp
opfZiFW63QmrzIGCh35FAuVG96JPd+MrpJ/xivfpQ5Cf4t4O525HfzV54pfAPtNdZ62wHaizEARS
lb8sLmNh/7OfC1nHgE1bi7l75hH+x+fC+E2/hdv614//8Vxoc5wWGi5JBPYzv/l/ei4wdRvgCRBR
kZv+03NB+800CpTgDBIEHM3m7oeCi76bZwW1MX09QuS/81yg/Po3D4YMT5HnA1QjKMRfH4watHQs
l0NN2glSLRrNLGIrpFEWzOysk4GHVCV0sRtEDxLwrGSE316H1UMRaUQLE6MXQiKhDcSljCx3OVQr
eJ5Z01wzCPAd41UiKUZIcQa5j8lHZg3b2aUaIZywrEerYFqKK9xbiB4uC97kZGrL3bVrNlOwmHhv
F7saV+WAWsc6iE60juWliXAsv1RYjSq0HPsk4SLq9Y+kMG2liiJi3b+Lz8xzjhxIc/In3MDsxeax
u4aOscVaYBTdo9cKCGSRaKHXbYgB7BR7XBX72eGEehKzVHYLUqe0WG9Yuxg2IzVGYMs8qQZelrhb
TcqBMEOimBv13YiNTcN8IPOWkYcQOHRi/8E6Frsqe6rZbHXE/dGMI6mpsatinRhg2gPMgC3c9Pzc
KQJScRqueUTKYLWhtqSf1QTljq32cRQgtPvv2mfVrWtKanTRJt80baZ4F14i2C0EGSIFro9lg35O
p8DAmqCrKSiRyNE30k5fFrcYxk/qeE+VMPu7ZjEp6QAPBT59/KVzuBn/rFsf6MvasGakzqdapCsJ
fkYLthvmSYaybFEUD54gIcA4SiOQYbJ90QApfEcDCNjKNx0P45FWL6oVpai/Z7CKzRgmLricbNbE
MaY0hOKO31Fv/a+IdqumapG70TamXcNQJUBTphQvRYa2Yfomhg8IqfhxtuVkvHohA1LXwCpV0nmo
AGtKTE9jyeFXf805JToWozjFnMZMQ2G28dEz5mjmeUd30IlhymDHDfSWAvTgDGF1QeIWpDvUTNla
naXB3U5BNrZnmJkdrW396TFnmYXijRs7Y72UxGKOKybUwc8OVtbsJdZx0bdQJmF6us/8EeY4fJKQ
qY4pxliXvoRqX7FK8x4DKC1zENXRRNymOUlxlsTDjIpD90OYmgbElhWGnaarFJLdQdkql/pFEl26
+1kOJy4piDIqJa4lgInmhuHGooZA4vFqF0nvxqlygbnJO0qwqGSX/NT2VNjlBWdsKa5m1R9zYIOR
WMtoTGJENjEqa4zipviYrAiLEc+mPmMrG7cdHgTc9Y1YObFyN0/ZNJzYhe8SQFUhfPESFLG0AMmD
wt4eDQwEC//Z1Ap7rOO7Cc1FnLNxMXzLEEZkPOutXCxbVpBVcg0FdivxczRmB6B2Ms1NjHUIFWWI
yqx4oumkhciexA/yavAp44yXP9gYP/IqUvJjJzQRvyMLIq1e2Mqy3Z+qqz6BK2YszmFjd0dLZgvz
yIYSoblItjJ/IuBRW2RyvqUBNVryA1mNR3SaSWNXTLMzTJ6nJrLj93yHyCDb89oCXYnBG+XgktFk
bTvggKzHmnpVAWoR5D35PBXaQKvnGXrBXCCdDJkREmvIRXrHwRlP0Tbs0oWalwAdSAteEWo2QwTi
PU4KQoD5ywvpIf0eqgNN9aIQHCTdJwmejEpKxb7gdcrhWMf1saLrSLMj4PVFBeQSPBbeeR0FLd0H
s0jxKiJXQNFPP8SyMzLSczUPIPNLy5D+pZQ+YQEs53yg2Ro4O4c1TmTYjUQW1gxJtNLN59lRWDge
WC2j9LcDzXmyIuieU8bkcLILnji/E1xVagunjYmzH33eFyp0iHKd4mnIibtlgSz+a1Y4i9c8Rk5a
j+sd97NR6RsjfOi4FPrg7af79/yvMu7/ZC2AzDBr6v/3f2dAym/VHUNsicwcZtNsZX69xDK1KjRV
QG8oQ0LHwmX0rEE2DSABwcqJRDOuAefbBMx7YqppZOmJNCqWfjjN002NpJ1Om64WOpGVHrVyN8mb
rPsQJIwbubbO+nVgypvUiNdj/5Z4XwKYnCnHDCw2toC7roH/MWBKMIX3cdZkTAxmESVmHdYGqOVN
5CrdinN+JYp2isqBqZFuF7IjCOs2ORg+Da8zNP/w+gtb1VwoSZquzC6p/1h/zeuIv64//vLxP+ov
ZFekZCis/2hD5giNH/WXpRLpgPXqX2uRn5oSVpAKez2ImBrNzC/FF8Qm3md/6qb+Rk+CIv/fFl9I
txRJRoYFyuzX961adknfK8m8+1hrzyj4EPhmH0WBxugQ5A6cX1wrY0rGoV0Oth4BnX1ATc72zYkC
YFqL3L9Z9VouEKwgiF4JIdZaBJMYaJfEYqTylrnQxATPwFqOvP4J2UNEug9qAhCzLSt8B8IWPGBN
mT+WdFYIyIREEuJswS+hizFJR342MGQRjjrW37BhFck179sr1cT7NEck2Iptlv1W6CPbF0pyYjmm
AVXJJfD7JZBA1Ymt5xl60s82XnkbA0MxX6x6E5OwJlAYwItZR+Ry6ssOMTgiSPaS3kuTvyn4f1uW
ByX4v6b7KGebD8IflMkTMczRPPbkJCQA4izDtuYbZLIo6fUXKREhI0oIfd9PUsTDEnowCQt84n1A
a8zwZs7azBBL7FTMtQnk1skZEA20ylmM802jtqdu0NwCMliPJlxCrkR4pMjVoM//wG1Ddlk45ErF
b3m/1oOe6Kh5Pq6btm7GiwF9Tka4pjqMJ/MSE4o0aLVTMUyWrYfJaF3Tl5xcQAJ8iKh1taC+zfHy
DWQ/DVJLZJP2uKwZpZrsuUz2XQFWpoRZUcEeTPFeaBSteTkWxBDtbkSjuN2ofiQh8u/pG0s2Wxco
eJRbKrthQz6f7+8binOL/ASgatTq1rnis6VMoOSbKr/NJSMHnZM407OIq4yJVbWTMQPrr4wFsVbx
C2CwxYwZx1Brt4bbGeAxiCf9bJmEdfAWAUIFqzR1w3GZyztJXmrxfpC5fvxV7y31aV3tc5ZqeHmD
dcMeA/LOO+ktPZCDyqE6qJI3inXCgtN8JzOwi90GsVXo6AzyNLtObWE89sh7ilUOX8g6YkyL8KLh
4ve/WTwPrZtLrgGSRLyIGQ2uueqJ1e6TdZ2sot4FpadOrmLPml+qITPZ9dI6Mdc9/ilMC9JaSZ1e
35GNMkYHcIZ02kyn5JiMQRHcG2AKHpuNSFYXJDx54Kxf6Uw/Wci3PbUXt0dOXzGDjcTRR+92zM7T
rHmNEL9qswpWVtnv0d9XyWtNRG1XuAk3f76DVXKoT/NAVZGiPXmROJaXEdLz9/QElQkY9WZkm69S
uzNuh2P3pjTfKnZ/qlydZX1VAjaQOptViNTjDXjz9JU+vFSzlYRnp9HtGGk5X1DlVooEZW8iDKyy
LctMZI6MxwgrGFgHHsa1sLeQ+SIIqqmQNcFnC3SGfSBoyaFn/ZIwMe57iKPBW40euqSrkfFye/th
3br9lTYGE/pG20trzhDX3PelPUyvvls8BzcZJSBJzmhl2AXKRzV/NFAL1pHLhF+Mdlk5U8IFGjJf
+oobW2a0HDGjWUJvUegnzEo+daLTI3snFjRipm6PucwYBtfcIluF6BcMPK3c2Wawr9AA1kuRlnQC
jkdfVlenjHLPSFFaasnKxMjHbJ0QXFvUb4nYHqi9U3kNhxBEZhXUK8PgHAFN4hJcw9oC2SA1hRw/
4Kk7+btaZSi5p3yOqjXntS4tU9qIR1jV+VnEIguhxVXMlZC+F5eWENByz4wWLUbxyHkD5lpCfvba
34I1C4b2DAlBHoiG42VYZPfW9qizd/XN2uZUoE8tniJG6lD9DqXutnBwiCdt7Xg4F1skmi1wnu7E
nFs7K68UqHDDClZWBCIBbWKqIy1El4xg9id88jcWrtNb+lrKNDgY/O8sNJp8h9BOfa53BHJEhIpG
X/j7nwZQDzMxh8NpaZ0yt3NFJtcoPU7iW2DsO3w7y6xdJoJjUPca76WACG+hk7Enkcd8N6QLvlLW
pt5eQbY+IykX/rY4gRZNMbq3bk0h+nr1NmFkJ+/dEpgoCsx7dtQZS7OfpWv+Rmtfo2HhN2Mt5Bef
mbCr8+Z9eS1SdmssOmyR0TPxwNqCRoVI3hT0xLgKj/GT+qaGB/FJ33a2cuoMNypfdAATM3+9e2zE
J2kDRMINH+oHrdt34aXYjvKmoB+u0ho/RgvWnRk4KCT0wP1W796EafZ+6rSuM9BMDS/IVzT1PdpP
H41MPrpv9/kmuXTjrRVCO1Px9K/ecjLebikP77bHAYX/OF+m2InYgcN5Bz+24hB6YlNDd7+eOmcm
5eDh5y3mIBiYuwmPwN51cOh3nVvf/E9v1wrL+GTwjqFr6By6ll2JmZlCnBXAngaEpn1QrggNO43V
LdJgZHPLpCAccZUWNpYtzJ6iyEG79EBJ8Ot7qLGKzVeTm14Kx6A4P0+Uqx/WCd/X0ngX4xUiTkAG
r+q2RTiQnTVHz5fNpl0pJ+TQPBsDU9GbvgyTleU0YKi2NBz5Gn8wbCV+yCOfgzGOjj6xdYpnlt3K
Lr94bqZ+sU0rlznOsW/+MdjLh8IV1yxYiws7H1atwlL7lN+4PIZX5RVr+pyCY8dOtsLHdcKfgfFX
WvbPKTj2cWVe2NrbUbNEIaHhzXo3MdAeVcSoG8UOtx1DU6Ip4q/sIXG6jfKB3oA9hvViWWCbXC9j
+uvwxBefOm8o2NL8/6Ulteat9c7Ji3FGDrAqb8Zgz7j7fke72HBq1Cfhk1+s7ySP8tr/IJcI8Gj+
gpjxGhiX6J0M3t4pnvyztcX6tSuFZY3hT1rKxkJGf6vGmFYeBrdAHIAzkbevsA3It551Gt0y5Qy2
EG0iAsO/QtdLf0F8mhnatR1vyk20tvpru8nIr9jyqFIaAcFmdOFBkXnKN/2LGr7FGzZwxlFEbqhg
Oi6ChVTwtzbRF7eb6j0jVk3itYEkA/vfwOFcLFVIy28TR3lDhCEdM6ZCEF5rvSJGaJXuCCj8ThBF
f28Ebwxzri2+QVloXkeAFiyyB6B0VDvhq+kQQb1uU7TZ/KNU1mIAKV8vUqhHSkCak67Z1ixgy3Cz
GXeZFjOgdBS5UQi+s1XPmbz4CCNnGaEM66KDhDJu/teYY0xAV5ZyG3Qu230Qr9lBuSWEvzUo04bo
EFKS5DS6nJsBoXN9sPOQDc2ED7tdEz79Lqvv1aVM4dh8oQCP6r2Ef61nMve9L/lnai8Jr0HOpcuY
QrT/PgJXdTYov7Rgv3/8ny2Y+YeC5UkzcCt/H3T/1IKZf2j8R8bYfElm3fovFmbG4qaO65kgIWme
c//vCNz6AyUbTZtpyCJ/ysz6b7RheKX/Oj34/q3LBumLCPCYIfzahQE3LfU0yHISpHs2pxwhqYwJ
indzk9dsdbgR1BzBS2ANJScspRf9VMJmuDcYfe8sIjoi+F6pXDxisPQ5Osi91gd0QZgFBKBoAHrY
tlpRu+ViDQgAaS/UTsxouGes6Z48cPc3TFTA//kHgHjlY3+ouA3E7m0aZcf8xrUgyAHxr1uZSyjl
k3mEkXRDsAsJ6yAMYyUR+Ornw0HCV5ZT2k0TkzSqtIyhqEaR2vBDRFECTk0mAHqpAmFWxfEdL8AI
8mBOxi3Qb3zAO9i2lPWqwua+jzPZHqzqLWMEMt8zINDHCa4iHk8fN9+yNYqZ84Grpx6oqFHAmCNJ
rbNROtIgvFUkRCASk2ThZAlILIqHKE0cyWJJa+FrFuj4uv5AKBE2kdlm24aurInXkaMhFBijlcnQ
LCIJg0EuvZtUFNlKy8elR0GKL7oxnBluTsB4Yz5LpVPhsCCMzZ0nOYU8vAZgQIOdZdj5J2i2U7Do
DsKGl4b7s3LSu//ec89AbzaZi2JH3wl3NswYI83RqfeWS8agcG9DWyghNi7bG8PJ9qaTffEF+Qqu
PecU9xdt90hnO+dkAGN4iphOZ6uq3WvKTchc6ynliCF2DlSU23xQLIFTOoBOiB+ybbAb99K9FM/S
HQmKcAlVBLRPlXQwwLIfxnDVzJSOk/kBEqQku5AfZDPdMf+MeywCn6kjrmHQQRRkEsvf3/s37SA8
ZfhSQci/9B9jgDNk276YD9Zltpfw7TdvXWyrAopJ6qw5jN4X7PiBuoLkMopiMCktSxw7CLbxaehX
Vc9ZvmnX5Xo6QcrysEM8tryiK2EzOyfXEnNtwGtUZRXxPCXeLlvCY46YxJaxz7utcGH8xmvWxF/y
7L08SF8JYeIFHvwl0P8qX1UXtFIEARRIMxlTm4uq3/jqerYqHuBdroijv2l0gviIgiu/BB6Y72Ek
yrcCFcXnzFMkEOrQmfa4GR7REtQP9VkHZmpXyyJcK4/9p/QUhquR1QOeoW6Zb2JvwSSPVbA1bSQX
1pTJImkNm4vFar7BaoTgBjGN3a9z5rx8gbt/zZ9m8wSOKnERPjSHYMGV8uKfqdHRn/nugIpor2MP
U8DULos7LBjYecEzTtHsnhjwGecMwYfAYGG2Cm+vXHQrqn+m2BOpUcQGYfuQl8W2/cT1Cu+xdSPT
nujdAZt9It3Tn8OX/JX5Bz8Av0gDNq2Je59f5Yn3poAJAXkro1e8BjmFChYdOnbvlB3jE8AedE/1
efiqKR9BBLzwVbsLFi8+87diIVyQxBKfgPjCvwkXc/63E9/oPDdXFjixeTpYKPskL2HaSDeKB2pm
qX6AMJv4wSwbh3OEp2F+6Bh8s7sZj0ysGG0TaxMG4JMXmLixNLcdPjZevmdYDOc4mNY6MJ+MajUs
ve8hHTWrE3i6h9lFqrLENu2MxNcyeKv0x5k5kiNknZAiWS3d6dTO5g5AZFp2KygNJWZNobWryT0w
75FePurQZEe2MC2ALlLG5ipr+hrjZZ5eYMkkrbkl41prwfHgSRqaF2hhgfYA2o4a1MQA5O+aV++t
2gNcbGCSwrfOLupj9Tl+w13U1nzKwK3N54RsW7faTLDW42M/g6Mtk07K5JVgAmIK2FSoMck6BI3R
2wWvMmk79XcYe1CR4paDwMXICCzGQjgYv8jG9BjliDgrlmQq7Toevq1fH60hojgydNcck2dupVWq
LULzvw3S5d8GklyF87AUxyhIj99QGWk2ClZVR/mWPANiHKs9vUUSnDPDhNHJHcEtMmAaReycuQ3f
DQs0wR22RQTaLYgGztlBAeg5/ZMLKTbpiqaxjJj/pxn/zcQistv/pZD6/eP/LKSAwatQzXBESTML
/lctAeG/OiUMoHhMxggYfppmU33hbjGVv+b/mH/MUDI8w6pKao9iSX+njjLmufhvWxgcAzDQ5irq
u33nZ43NyESxkMQATvx0iBNzWwEkTqaDVvK+xynOnnOaZEfrdc4mhIaJbamhW2WPKeOIwWFAQ/fF
zNYEKd+8mOFzzTp4ISjXcdxk7aaRG4aSdO8AzLRRwFfoacPS4roVqToK8rOQEIfUAJIyXQVcozEV
1YDBvsPQZvjiLsamVUvNGdK4zFRI8hn00CRIgYjY4ZlV5Ow+1R+hGUpQndCwIVwwoFUUD2NSIW1l
hEL1UPgfPQpKg53kdMmt3Ww1+I4SR/Mac7F0O09J8c7oR9bU6HWjlaztEjIe/W897KViZPTX73Jp
60tbcdzgOQ5oQeaqY5NKW4E7NmqGg2JR+HjbpH/mFE30dyO/1TJnsDAi4JdR0o7SXiSLS4VcQaut
TkTpUIL693SW3+2Ls6rrd3MQzzWi6uEzRrCum90xgFwGZznmXN0VbbTmS9HPUYX2Q36ZUH5OwVsJ
lrTXva9cwCwYtgVsHmwPMtxs1OmOie03OfiQTGU4EbaI3BSgi8h1twI0gAvJLdl45Wy+RqFiXE8r
yBjHbD9G+teWPRlvg6XG3kxkf+YP3SL1vsrwre2jdciOjVl6x8bNhx+HQ5mxTNXtiuHIaZSwfrSG
sxg8R+VGZJMazzOoOEdRjIQ9eOtZLJrhg8maETvLUmftKLB+NFGBIEoQocwxuC9YUWasKkdWljmr
y4QV5hzz1yd5AX7Ecxuuse+hO/+fuzNbbt3Itu0XoQJ980oSIMFWpCiqeUGoRd8QPfD1Z+SuqGt7
17mnwq8VtqNc3qJEgUDmyrXmHDOiygdD406MQW3GoRJj0Y7xaMWYtGFcirTcYHiKxYRB6sBAVVWR
VrH5ywxaa7yTN7CctfPA+HOhwUjQqSoE1pLeDYS6C3IuGugmrNq4SlyOOUvDtTkdB/ahYdSbNceK
we+d+61mDsw4mMijJP+pA3c6BQDOckqt8QzMmP06OWpby9w5k8ueTLHRYrlwSkbnGRck3rLldJ81
eURgjaclcyWbZLlngwpUpG1Nbt3uJWHvzF1D68W0PfbxdJGgJEfYNKcFPeKZWLhFtcs+umSV6Cfa
uI1EHuEqZYAuc/cA0NjXME4Zr8MlzmgVMqc3mLiIJqR9fwrUXf0gsHI9+wM6j31/7R9y3MPlrgbm
SXHMNjxhKlghk+uejH33QzOTnmthb5qf+YXqSQdC9CJOJqPALVWPGrIBdM8pR//sORKKgia79AgM
cvwC4KVcDeHBiABBQYjgVKw4UvzjIFCInvkMZmvhDIgVSmY2EP4FA7X0dEY6xnC6c2pK+adNbVfJ
FV/Xl05CZUKmRcNYaGY8RLLrwMMeMDQSHXrarBGtXZWRUk71FhZPUf+pMm4auetQhojPr2RhS7iU
ZuCpjKiy5gcScsRBKGB8NTDGamyH3hBjLRTjDLkq9tCm/6zE6Is2vsoorDJfh+GlrvfwrukEw2+N
oXVHRDcgFKJZ6hqpn/YvaesSzy6YcBNCdbl/DkbPfLRbJipehmJjmA1IvJUrYMmygTh4RSO81w5P
fOehbS4U7Vh2x+ZdoJpp3UQsxNOxMjxU8e20TEAn9zSPNmHiKqM7tIjJid72ym41TiuEYyl1V8ll
vfUQhIyldPesnM71loMqto8aYzl2hMSdSxe5RicdqmwTyo8aOUamlzTePIMOMy6mxRxylasrM3Sx
pJeQG0tPwwVTec47IVAL46Y/DyB17q7B26nWFiODktCJ5S9YsZ9NLqpJ+D+aUCQt22FFeRWPCMzA
G3Sb/JFp1lSLcrwDYIPY/5vUnMH2qmEDhMF8kifSwS69/GABlqUHhSqNpF3cFfANLWpc1069StmW
ULC5j7FeWks19xTJndK3YXzumPTN5k6b32BsUaOug+QJFhQTuyp7LjJifxcGz1UEsGmJ6p06OSh6
rx01Cns6YFyK6ZoiIF/TIANKTYVvVhtbSo6TeZvqrULfMGWUO/rQlZ2CKAwPSIs5kEe74kbAmM/e
QMO37D0SKEwL+Sgzvc0AHX/YIIi3UL2AoeenWiuULipWO3rjIxLTlYb3gXncyIVb5p/c1ow2jTvM
Zzrsq8q8GNekXJaDZxNH36/NcO0AInSOvQEbeImfv0VbE8Pg/IJICwm8zrfGz8R60qANYXG82F8g
C5lgZ/AhAfWDlgRBwEpUyMueFGGkEZmPUwA7AfYFHcWfvgbLCb6Ik7pWfJSpCBi1C2xfezYAqSWK
VRwbcQLk+VIfdhMld+yDZ1N7TpGECdBo2dK//+nQuP+Ykyczu2FV4ny3S0glIN4jFtFwhL31Cr7x
VYHDDfKRK49o9ShRlg6pXS5e1i4lpmIFpvKssmwXfkJ8m74Q51C59o0cnIfXsj6tB4PUDXGjQ35m
sbc6cQPagV81Fy5rH8CII0Vlja9K47BWnTFW9ckVPoLZrgNEQkwGipPdYRx8IISw+vXAYF9ykIkF
yEd29ER40hSwQ3xChluHhynYygX0iGQDZ3Oajp21qSrokyJPLwIydV/KzYqeeaq584ET9zsevYC9
cd79F/c7RZntgMbRHTK7+evXr/pPquD/klEua/+L5Pe31/9RpuMK1/jWfzbb/oLxaDjbSUR3hOSE
LuMfJTrCFwDBQHpkVDB/bnVSoqu2zOv4658+3L/T6tREK/N3GTz2YtUSvnWLn/jXVif63whk/73d
IoqoWIHQjKCWoMreBd+QsKJ5uBDC4bBvkEjEJEpeQ3P6go5zooEPzeNIaCYTHY/ph2cT7pyuwHuP
0rkSHpjIetcZIlITCqXgC98Pw2INE8ZlLIvNEXVxh6mPsi0/5eEn0G712OX4YSjjs11eHgK581WC
uq110X9LIQ74L/1pCH6kDi1wuTL24bAXI6+r5dG41N1Ro9tKQLNC3MTyZfQCN1eyDX23gpRI13aD
eqkvZfeEvra0d5W0lnZW/LFLlvQNwEncPTy28hpuNiArDEq98jhzKgnQmyJbtolqVEj3ZPPhpJLt
OILY2Wk8EbIwPzLyk/uVtHOIR5dXdn00+iU8de1Ao4BmbcRMPh72jn3RmApHAwUCcX0s//uAGClG
1kxaSjZ/TQxaUKGZcCcETZUC944TV2vZPBUh4gn5IgkxWwWdcDxZLO30crEJ2chqjfCm9W8IDqE7
i45A/1B2NV5flkWjPNwpYJv6EplAaSEX+ticEmcT1w9xzoI0L+X3NLzqkHaTHqTdkWQ9VCLBJhrx
HjVfVW6/G4wYZeW5p5hKOVvEEt2Xx+yueTGh6aL1jG4IJUx9wpoL0IYzUockJ5r1jUZ3B1GEWb4J
tTNgZaj7QcIQmiHMZ8bvmUXPDotsphULC18a+KPsQ/5CnYJ6xdwPiAowN3xjqUo8hwxz1FFovMun
WQELRBcpBbgs70fG3oQwXCrn15JorOdn1vkTIUXBqwVj34/sBb17BCvIm9YJQTcVGofiMzcSF+qf
Ceo5DjYxhsKc7M0lmJmZE94KYRQJMAt3EmoWjoFLm7YHIFOMewzx2/EDu8fDCGi+WOkCH09TniQ0
MppOAHzJYa9fjT2D3RwNt7HPN44nxI+wFA0cT7sWxCXvV/ixU6YDpBU9YIDszt1V7xcBU7jl+/F4
v5KZYhVrZr7lCa/4j0W5ATybaXvgIntw2Nwz8Dx6h82UzYuRAWQm0rEaw8+9WGOj7N7DiIhZt6z2
DWmuSGolN2JGRsu48TiY9be+8ZwCg917YnqqdBhWnCqB+ODZkydI3I/2KZOeC7rNevNSGpfsZsLM
VF7ziUrDt5r9zEMVn4LHPnmWveZqevL4IEV+tYVVp4reW6ByBESkrrki58bhWEQNWp6mapMgFrhx
eOYrJ+VSM7nmkkS0ByKTApHeqDj3JPz7TEQX7DBBNlKRFMcfxaQASRXW44yYkmQ9flk4SWXkzIjC
rO/5LcF57/U6PK4UZf/EXJnjsXdv1gLfukuNzWD4qXVg8kcTjFNMwy5+7FJm++oaA84CA7hU7dGC
PEuoVz5HZYUOq7BYh5CGOMrNSj0j9QTQcK/E+6IhoL38LInciHZ5JBKBwWIsQpMa0wSJpwEsZYC7
H2x+RkM3FMG22RAHzL5vIDTfx8UuVM70cxb2xxyP7yNNfxY2qj30NaxE2bp3wPdskWkJ7J7cb7Jx
C/9cwyK/A1STfgDQQBFFGFYa7Jx4PXQeXBoOvOq0uifY6aBOwqURqGw4i9jAkUygazqnC906klTO
2l9vqazwJgciAu2Zor+lUlAyX48IMUUkHaKVXQ7Za0EBD87vn529/y+dVxU7zu87kg4436BZxvhR
bLN/bhph7misukta4DwHui2NeQ04XN7jzR3fueVV/Vaif3ALbt1bMxAVJjJMcVHw3IGSgimyMImX
hmgSS+v/4mJGUWXR4bPoOtLdEPiY/0s/6yh8wV96jv/++j+KGTTVtA9xKP1SylJR/KGfBXeta2h2
aXgK3e4fFY1FZxFwDqxDXqiSiP7H8JY/ooep2RjpVFu87O80HVWh3/3r/fPrrQtEj6Ki/Vb5SX++
f7JZV8ZSttJtlGKcG08DYv2+ZtzXnenvow5BBgYTa+G468jPf+43TnIY/xex22/Wyjrdr6OV8cnc
d4F47jmSWYTX9D3o5C1BhbAlHyfgZfQLlsOr8zRfuDl58VXQq+jJZDuZUKef6QV3C+78pXQ2SLd7
QpyCiIV25VL2Yj87RoKBvCo08i75UsRp+OXB+hBpq8WDHw3Sw2j0JEDlWxEhJme6nwD1wscisVUl
r6I00Gkk0fkCXGUi4NJiujDWNsnjp5huQSsy977qXxCPU0YX6i5GqiO2JqhgOF5HGlQCJ6RAObTV
N6t9b2ULf/alY3VF59Yg8E1pwb6MstfRwSQXpXMb9Rij26LvNawR17ZUZYg5ZglM9CvLLUYc0uXI
o+0JhiX8plmMRJd3qP+ZMBytSZy19XCDy2YC/MEUla6JTT8wHyrs2rviU7ui1hzRs0UbVSE5BzhK
s4kSqiZaD0LdhRKN8duEBaNe3IAcUv+J0g2xziqpHpXwKZavRfMDteSsT08Vv4OAJosurLGvCWpm
37im5pOABbbtE4zo8P4xZ69muCtb30HplFn0+Mw96xvf6Fwduk22RD3pzqcMbycfXcx3WSkGR0SX
YMZkl4c3uyGXat10i/qIEndeiLqi3gGOIBubaK99Nq+SDEExEUL2NoIpwlFwcJE3xY+RLtGkZrFt
r0RkimtBdWIUAXI+77957eIcpjI24DyC3P4/zUtAD/2+dv3b6/+1dtn/EJZjZiWoVQQ6n1f+a+2y
/2GKhdIGYsSpi+PXH2sX3kuOZxiPVQ6HwPf/JDyBmop8RMcUwOFRjFP+ztqlEJ77b4sX710sXHxb
Fknjt80P0zSYfl0taJu6in0adE+D8/BWvCAQBN6iAsNTaVvbmR8oJ6X1rWBtQjSK/Kn4nJlb6J1o
IoF+OZ5UepzoLjRjb8irFHiBinWKx0Gl+TjSTDTNVzKQyFjrKLAaHomG/52xFGNCNAj6YwdY9Oim
bLLTWrPb1p8tFdxI7GVC/zHvPx0BFLW8cFc8WM56QN34an4jCNF2NbrFrQyfNfTCHIs0fT2sdjZ9
xjgKH8CV1Bwi+VUQZMQDQJclBmg6O1FPczGPvtrsVUGELAQvaMfrV4WcMjqScDzVI/l4Acl9gjSc
BJVbo4wHxxc/x89gmucvwdXZmOvpJ5d91n0s2lOxrTufNQCeNd32NX8baNxuBJ08zkRc1SjY5zE5
S2pxjHEuzpynjCG4SZoDcwdifkgL817SduMoZTfB1mmdx4Ceb8Xlokc0yaKbw0/zUgo0w4AtX3gN
1zditt5ikIytG7jHkjfMoaO10K8Xgzuox5LkWhKHF/BdCT7z4JZ/FfSDG1U5BGQKOjoRZy9o4Rxp
ec+PLK7cm5vqVBbbhlOzH5sEfC50fAziH3UIHkJrgVMzgh/TRhsa/kKhL0wQDaCThgO8w/fZKMOL
CHo/Sv12Dm8S5wuS2yXyfVLYRCsEisIVGLMuQUeaFehIt46j68myL7aNop1LX0P9uA/aTdLxj1kH
zrld880hfOT+CrmN2BMaOBfDC4dfdX4PSnNRs3GUz5yLGCjVADC24pxTuhMn5cz+Zg0P6p8su1QF
TrZkZbbeHVEiQu7K/uYGyDd66PEfx+ioIOW0zgC2c3hZcqr6prOdzfOYXOFwtyzeEdfvuwMpjjzY
xVgKjLNatcq2TtcT15E8VOFhMzbJJOg7gu35rTeP9ZNObtuCiUyDbXHelSsUgR98TLP8kvYPFfs2
fyMW3wyq2zzyodL3y9k/ZO0W14eZ+J4tx46p26JOyb0pJIn2BTE1DJ0892aXP4su0jlFbOSOPyRf
0zzsOX0SG98/ypzO19I5eBl8OJ5nYKdoWsjbAY735tDDAyy8QE2DSIXZC8IiK1sTpJjUHhQfuDxA
a9YyBuNo8e6sg0f5BDJVO7IPqde7sho+AcTOPwbgvU19Rhwjsk0VF2/joPl0LcPH5A3hj/aOBCL1
YwhJ8TK56J/1TPOGESdZxrS9RXSh8sokSCNlwoJldc6fJm4VMV+iof7OvGB2lvM31gti9d6tFgGQ
4u6hVHFaLo7tOT21B8KV1UV9pgWJWTaCcSP5vJ9sOlg344k//gCjRSbqC9cZwdQlzcUcS8xxl0H5
yjWLEWDIPtInhlHBdExog6L5zFA2ITzjPSIuuQ5+5rLtwq1fOD5CLjBPS4Pia3I8RE7oY+rLfBiQ
H5nLzDgW66g7WeF3c3eFUEmDALaovunsmzImlaVuPNE3L7+qI08PYzWuhmGi8qkv8hVByHzDr3e2
UMh+0hkP0r3u5a8ox8GRcmchxcHCjoAr37oWa7evHdMnmiDGqvy2fURifOj2Z/5ZnxniKmiidpSI
V5YNdGPDZ+PRYIg+rCdet6WePM5wcdfxA4FNJzoMkuprB+uM1gxhT9puEDJhNngynwc04+dkAZoX
qTVY/p/qJ/SB+dAO0AirWiT2ko8MnunDtMiewMe3xtK+TBt7gy6O6InF9FlOR4KRCTEfV9wL9cX5
zt7wn+nP+FjS83Rfg3tkpg50npFsNS4QbgXWdpr35t2N0b3XbpldsvSnut0fWJhm5CLaIabP1brB
Cam+wKuZkPsH9Nvpi8ndwxxG3/Tr5I30Iy1Z5c3S+oo/6s/EZxIhM1J9nB9oevlM+5m38JAyoKIJ
n6+Oyg93LBsleCTph8/K+e4q33xOYF0v628W92TtXOV1fsPMpCPyv+hb0qQX+kWdGVKhnmTUvWrw
VYm+Oo5g8Yy5+cN4JKmK2FaEaKwHLJFRTAbEi8bo84eBI2onJhWvv66vtv71gWQf5M2avuGmPs88
2Vvu/A1jpvp2ZO7OBfZ0rgPfyFGAyzLi/syRC3n1weKRSS7mJ24165w+8CQvhl0tbZxkpRtrZHEo
8UImNayxkA0RGao75jIAwDbYNd77dxOcTfJkfSUsIyChmLUxqXlLjRf4tyXSVGdteDlbPb/7zNx9
QTeCCypvyx+ZpMX6G9Av/3GTn0SGQLlMEeHROeGz32RvIh2k9KQv+oABu7x+IE2+ok0qL7Lv/GTu
oOyA9mldJnIb3FCjUOgnBlzoJfaS7sE2XEr8aIvPh1cZvuPnBc/PUjyi6eOwsS9N5YIXKjzcTcZX
+wkoqPyZ1piv+ei1Ze1ZX+qBOyC7Jg/Y0lWWsCuKsTJbmG/SJnzGaWNfwkfK5/6pPrNjxfjg27Px
nkbH/q14I8X0EREWX0bmCX0NkR+qAQ3eWabL7hssB+scXDhocT/yzgqXBbvcN17jacfAp5EtXcI1
j8IPEjvmpsFn+GrdumtVrstXlroPjQFxsLO6A1eE9tRjtHistomM4+CrI57jWJ/zU/yYS7uiBGvI
mYnP+zENHkekI5ML9ZRwee71HsWZIAyuFQ2D1NJBvroVdogl0T6gJdBcYYnglw9k36iv08AMP/Wt
+TlzNvK4Mkh44ejC0xMdO4o9GrqEs3V+g38FOQu7v7BJGXdlkdPUbJrvnh5quEmu8a2kfjFO7Z5H
gT8eUCs0VEha+JSjtKcd2YEObzXrGEOwMKcdTOyOcW3VTHhMj1NyyStWRTz0VaSv+47dmPscTW8V
WG4RD9u0QQLW4vVQoguzTyZ+Rrk3+G+4WEveIp5DOIYEn3cM2IUiEAh1AIC7XWU6tnJPFb/8xAKS
UlJwE/Ff+Qr87GHuIj11lEUzuTinoD7zYvPCl8gf7L0+RSNxIGh2MpiByKDFxh3SAWUXtdz4Qz7b
WAvjBbdS986KyM3nBWt1a79l++wlStbZS/kz/Mz1ClmfGh2qax3wSz1F+v6OapqamuGI0CMK/tyv
H8pQdnxicYrOJlKeZNcYb5hAWFxpT3b+eH9JiRC0j4PI2F2RG1qhXrAekUNkL4h7+KUsFLWYR7/p
Oo8iJC+CGmFuWu2gkR4br0LKw59oc3+QA394pLZBO1Uv28PMkzZjsV0CjbP7myT5dP3aV8DkzHfL
9JHYAgMUGeMKgKIi+nA9qj9FvdKZz16nrXpGyZI8cXfSgWSewpxkm17Z5Nj4xfpP8b8IiatPPh0N
ZpkR7/pXFRL/Fy4Q0C7JmouK+YyfP0sbLfjhGWD7YdXoQYONB9aSgM1CEd+aNVv6UX6sM5u5M4Ek
aAEyLsZ18ygjq6eDR4YkHtPn4FjbbpaCCyMTEV21uakvv3ZaLDKYmnveY3/I3qRkTW2dnMe14tbv
0YUFuf0pKHLonf4SuyRv6f3ckaFEex6KKkJdGiBslrRsfHH9vpMzV1vahe2O5aM9EPKLbQ9v/juA
js+SyvpQuTZ7ASf5dXChVzIz8w5+8GoBDtG+GnB1i+ytO1HRsF8b1Y19iN24jymzhGwLGYNQL5NX
zibEDKRQHtOP5ImKx14A20tAQLjIO/6Lz/icl02BK1IwcqiAs//v/qQsprF/6U/+++v/dcZ3/kHy
KtmrlmL8OpHzyn+d8Z1/oIlkfArt7Bd47C8TV5tDt+rQt/zl5edVf/CVeIlliAxZEYzyN8atSCh/
P9+L903+igZXCra4AJr/uTlZ9FFN5kPfbOuMzR5RVODGw7sppZuKnN9E31gcB9RxPeFAdrBiNJ9a
8xgNP3XrM1e1lJtt7GbtYYpPZnxR7ae52ycY6LJVbX0WzUaj6OyQJWlUWiGVFOdkWluweZdNjFtt
qztXnt6Gh2uErJmdO0QPBjMun52sGq51t7ETnz5kyDGvd23LY0CR+SqPhtKv44FBwaZcjuDSQI2v
Hc6L1U4GU2S7ZuQ3MNKuNuxZosqWyujPyZrJiIKmQ0KOspZqF0/yxPloiyk1njdJ5Rt3ktmWLfaD
u9uwS8IfMKn2PanZ9bpfsgokN5Oc0RKj8cSIpP40ElBnJ17nVH423ibpO8oPMd1QxsZ143OUJHal
HsQQsF9ijs5NSnFUICtSX8zvFrSAsRqsfTN6mNqL0m/ui+nYvMfWKvrqMU5QX34rNY7UVYHS3l5K
ll9QYjLUQg9CE2NJ5Nb4GABIepo/02cHX+XXnYlcvhwg+EsHXsvHkHLk3Rt0WV/vj6Rt0bOl/1CC
9mclWhPKNhHMxeL8iUOVxGo6J23oKgPjGnfCh7ko382fscNGOelkt6gc81jxq0/q7f6sP49wgXNE
Hm7M22PDIjKaMIu2Y23xsnSlvbf6ojLJlFpZhog9aKIleIdWI257yZRacRZZ4fWR6Kf22F3MFVqv
JdFX7WogUoOiSmdCtRiW+hkGLpg7NJPmzSr97q0lF4RJ4QMmSTR3zMOYR3MCkKlBvnti1JHeELQN
eTk4U5ck0apIVjFmaHtpTV6abpTJi7C6dEcJMWe7KyfM3su6JD3Mty44fykv0OHRKM3HBcF3M9V/
+RVxs1gr9FD8Kgpu5srTaN4305um3hrzRRPVxcGJLpH9oVUNYa/vvIOZVEOtkN2h/sxlUmXCY2q9
hMqhB/aDBnZQ8Yqus2bzok5uY+6icTcDubU+nInKQhj3T6bzDAJNjv1JXgfy1rSfy4BzstBmOsEm
YRhQor2UgmHDWXyVg1vWSM/BzE7EZTouOoN/09l9ll2HYu1nzq6p/QD4jSBl8hKVYwf7IgrdkN63
g/wYiZmoRPYCoX0XIzxSVMM0eMqwBPQ6OTTGBh9lFK4w1LfF1WrPQLGq+pC3+5A0utyd0W10HgF6
Ki6lZ3siqRIUKPEwgEwhUS2iNxzPpMimH6LIxEnerStuxGzVRcjW9uoPYKhgWAU/CC518ohwEFNY
xwsgIL1K1bdqao4D1F++VK8YRsrlcuDsmW5gi+AcbskJazxcEDSIykMB4ZZ7txSFzvhG9kw37DIh
Q9NRZCGElhBE2wijGcVozXfLUFfAp5j5gjes+s8ROTVxlMK15jDbDdS7aO9LJJKpG4w0PVwx29ir
1wZRJpLPqnzu6XfYSLdVal4NKXfm0PRpH9BCbU2E3h1jZwWHa8JuH6r5QUYQHnGIrRCIY3KbqccD
ZOO60I+bQkkuC0k5rS+hMC87YrMhdl8aOUHrotyiW8qDjGhRA8v1XNdeMewb0i7RroMWD/QPUwja
ZZTtYoTdMoZXspXajId+PNmTuR2qQ2Bpq9rcxM5zTnK0Tq2V0ujdCB0HTjkIeQCLiw3AlxouG4Sn
/qq8KtqxbI86Wg1n1VMtFTzwHWkPB2hC4Uyd5nLfhIob4FIMNmaxHZ1LEh9762biuWrpQVX6Vu2e
wTAVLggIlXl6EuC4Y+xxgOy1DqX18Jidiycm59dC9fB7odEIeTt4g9qniPmW9jDDMphk2wufh1a6
mGGJWFCXD3d6zzQZfZj0d/MQIdPM0iPFXf80wj5A9WpaJx3ZP3b7dJvRQB2QEhieocHlGCjPXhuV
01cLLOZg1q72FirMQpzDFD3pyr53ntP6xaj5EDHwyog+arqdHOxqN224GFzhnAe3b+EY1Gv2i0b3
C+pw2xsLj9veaU+9sgAQkChsXbSh3CT6sQbXnCmNV5ni0bgtMYBVDw2IWBq9ZCZFftis+2iDQZuu
AFCx/lug78sbvv/p/mi0S5v1HO0h0O30llfQ/Wi8r9qMAfWyghoBKTvw2N5zGFG5m3wjrMHpXfWw
lN2Ecwrh4AilgpUOMQoeOrYpyxV5ju+yvbQz0dS2k3PSnjR9FTugaAQPDuCXE+3g8Za7Nl5raObR
DtDl4ICDKxuEOn1PYIH9ht0DRz/XJHjLdBcpfVS/2KgMORjY5afgCDic5b02vKT1hz28ofznPMJ6
EbAojOgoTGfTOqL1j7k7/6ritYIwKRHCGVDoZvWiOa5ab53QU2MWrq1TrgfoAjG2fM15mfzS2E/A
qUPPwCGYfyXQXDIssOQEzf8kff13Oqop/oi00GyDws+A/vkfil6hCPy96P3t9X8UvZoNNgohH5Qq
WTf/MpQ3mAygpLAZeylQpf4y2DJtEpvxJgHj/Q0q6oC1oopGh0GeNBbov1H3/lO08buoA20lkTa6
DrnX5Ff/c92bh2GmVL1VbzvTeJswUkfpdOizU0J8XMoZT0Gzs4ihsMNRM2/ZZ4bcOFgb7TVnokC0
BzqqZR7/VASC9siJ9HNqXJsYUtou0M96fIjEhDsjvOwstc/l1vqI2zd9ADCIcEZHJovAXV6BRuRA
T3GjEprjLGVgEGB4+k8ofRjqmmcwosMzbI4eE3FnPwtEwX0TnsgHFPNqRM2d94teiIMmvdGhMc8O
f0CVDLWos726fmtJW//iKbzXyKF3knKryngtN9ayGnYVmnkEN9RprOIXzth1utGBdhuozOIYMwDD
lG5CV/xq62JC/qxoq45Rg5jd/BIBIH5rmWgx4EO8bXbjF/lydQ3QPRIRJyDODzVY+Wq6XVupMFcN
FUbxmWAkxFS/jO/Spb5adMmgNw3bIL+ltKrYaGUKCeEFL+tTIGGoWQ6kqhEoNPjtN135TbUdTg0t
aLdmcchWkhu7Vv7kZLKXp4uqBdc9fg6IBsRQPRmPMhVcn6DSNjbOR8RYDw+4thbhEiNSIYey8NMJ
BALRxvdOmlhLltwLpPCD/BrSwzOso8JCIUB8VXHrgVM0S1KGo9FjiaIeLdW1Kh/CdzlaSqrLOIiV
10QYh5ZK3sjtbmh3UrwzlD3VJ4EfnShJIDj19qYbNxYir0/uA0lZVWgXHHBGa0PdkDjd90jUiPR+
aCbArEQ/b7AvwQ2xrX3enMbs1JXv0bjSa85Ur8xErW2hbmP0YvWmirwGgRpU2UuPW/zGoYOlF3CZ
mVJRbqL40gwuoWVp6BekseKUTPZTeMEIXI5ezEWFdnnpuLyjNzu+mT7c8w9f24fFlqlnvgNxE3mF
7reBn+e7fPTt+BhKB1l9UOoEFehhiN+l2c+Sg1E9YGBt0qfQXNflQ9c+w87HQdwBLzy3gSs7e228
YZdISEG0aL2di7BeSPmPtbbxpMTykVhDh11Em31M9QDqPbPHpnqayq8kfm9yfTmVuwEsRrVrXiv9
cI8pkI6ydC6oUmLazPl4NfktkWdlNDxn6Xx3HhwCSVQRofwQK+8ys1jtM6T9W305nAQG+szaJgoe
7+PR7DcpJ97AeOh5GNJ40wx7g6a/40/jiTOllLy16XputgrmdYaI7bSXoqsD8R5PhxGudXQyUfgR
FW+qdgX5pVhPxi7wFOsYyPU1c+ZDpJPs22OQZ8pSEIlDp1X1KSyriqdQbMBgTcbYeGRq0XHjiXSD
mt91ZAjsyANhG9OpU+lPMWPG87ORWjh2i8ZZODS06fHEQ3qAqo/TN7G2DUe0LNNWw125wPJRuqMV
YDLbtfiAz1G360ZfSTw5/1SZ8NXbqHuulIWGeDDbwSWLyfM1ET6vVQI0Ey9nQsJXWIMHTy6Utym8
8Xij69uGkxoiogXtVg1dNWnXg/1t4vJWA9Bai+p4h5Wr+7KnIlvEGqbshRaUzIqimz6RSK0mg9U0
SpnDd8iNmJN2beZS/JKVt2UEKNV0A5htxU9QuZzIC66UZTNP7xdje0pu+LNc5dE1+0fJepTyryHe
j8WxyF1qPWc8FcpV0igMgwf+j+5sB0ZdJOehfY5WNbQw+hZxJ+pnPOzIgAgF4SjMvDhiSm4/psiX
NxIgpwY9Yh0NVxw9lJQaFpTYS9bIA2fqeptyP0mJi5T2MtoEGTiYSWjiPXs3JE7GWQ4srXlW5Nex
S4DDfifjO1ScGUCcUQZUygA4SWtp5yXxjnG9EjCPMNjeVSaFiHR712Cy2Tc79aHdBjhGQoIF+1W+
t7YajQw2oeuYoZeEBEjjf9GiNf2O8X/uLNGMjdEpMc+ohnMsX3pia95s+5I31Zu8GpQOhNbJRJBR
x8R2TluZY04h+ZAhqPhDCkNnBfpv2IZH1hckqOfyI9c28eTCnJbD8zCssJAX1Zs60E4cFG/G8xXq
BKiYAB9CFAMpE9LZSlxboqCd6l2iDFBAIJ3ZCf5tHZWz5qa7O6cpY3/PiNq1OWIXBh6zCSqkegeV
1bxTCE7BOuaSFYr1IMnGumaTikNF/i93dFNMoQiCDUP99J+6l6LN93sh99vr/yjk6EGiULJk9V9a
oz+6lzpub1qX6IJQCf21kFNkMguRISFcokf5/3qXAhtvQXEXFZyGCfxvFHG6/u9QXeSb1JgWUBwT
vv1vRZxkaoUV2maNu18eAfMZgu3ejHQD21H5SqC7YbnVkE3oreZ3VejrdbjVGX6OFmMYaiN0CvHJ
8AX3U14X+8pv/ZQjeHXVzxLPbYJ/rJjJu2kThO3s1cFDUet7ibZFfgj8eb4Qi5DQ6lN2F7lg7y78
wEe5SbKC9GK115KcuM5KHxQ6ARC/MEk+1O2ESxWiG5tRVL2mAVEKmBRw/facSaY0eAWq/1M+qb6U
Mf6gnUcYKgGwwTJvWedQU43iITQcN4eKk3n2W6qSmDRtNW8IGWsU8FGdTah9RrDCsZyr4FmNSHFT
rT0E2D9N/NWwMSXbPmvEBimhsm6+NboD5NRmxdY03XB8GcL+aCF4wYQ1NfLaYGWtRxM7w9I0yKEw
b1iIUaaGV9QVekQbcqbeAG2GsJTZ1ZeWHCSaQ8ZIZgPsixK2dvwREkHRLyRcCF1huUPPnOYbJh80
MBXhYhp3CFAi5nvU3/13VKzyAp2KfRIOURKtY4Kf5PBI4CxeuIZxZnSBh1WpJoARRjz7suZ47OMh
a6K9CXV2ZMkyzVMAj4aGM24+vMc53Ym5fEcaMmz0ATOt23anpnMr6TGuXpkKDbj0pPv9YhJWKXpA
k4JqwdxjfyGWCOLX0FcbRZueJosI7tH8YNysOgvzM0TcMfYbVQs35SvyXAyPOcS/sGNegzINXOvG
yegJxPK6om+Z4COe7w3hOPEpkR4IOAQoyu4voBQ2H/b/cHceS5JbV7t9IeEGvJmmQXpbWVlmgigL
7z2e/q7T+il1txhScEoNqGazXGYBOHt/tmGsjxkPWq6gAiZ8pe+MlrSQS1rdHP2lGd4MRgsH8ws2
Q8YNL6BjfG8ZeJmZRKJti3tSeUmNhZmeAmVjMrNAwTJBMsY4xtkuCU3tWCGOTXmLtXU3rI0cyovX
oV+z/EPJtpHy5tTngTGpUG7heJamS8oAlTNIGT4w9y0QwxVDFvadhjJtuFv9IL/2yFYR+0ikW2qc
xq+l8aFnpzLdd5LrgABG9mbIfZhAnuBHmxJBYFYV6wjyweiSWtvQgIrE2HmfnD1IfRZeu3ZXbglF
7ZqnbjoH5ioeHoNw5cjnoDlU9sYf3pL6MABx2sElL45WeEwG+p12Ae+pvqEpIDho3Y5UUG8T7dZF
+m7E50zZaKWrBsv47AFSpnOfwZLI1fra13vsX5XhRohU5AWq2Ea9MHYIDV0DcDrXrIXxOJmz/Dxi
08QzGrgxMTHWPJK2jKbkz5kvUBWNumjytz4hMu9kWXudqCBa+cL1JK+bkRKFs4JmUQhl5rq6jvuV
hYzIWk39grE8eDMjbLbiYzGZetitW7eBEZknNeJifEQ7pdmV9RrfC9ZWshMFY6kyTM/6Z5WEfGgR
C/AQxsQdqW6e91QQNPJd5BEMeek26ckn1HV6SehgksLnJrz47DYa64/NGkR2FS9cr78qHCtNymhV
Wg+Oic58QjoZiK40NTVXEq70WAWv0hDdgJAHJGMs5elFZMFDLf6taUQ0sjZ6Xdg0kkaAPf6bzUEV
R9pvB/Hvn//zQewIDbKuiE5TgcX8+yDm8UMJMPJdviItrb8gKsKdKUS8P85i+L+faESdQ9rBjPF/
5oi/cBhDk4KY/IaoEM0jHKKWIQOpMIP8jKg0QagNZtVW24lJztgZRIIUByJY+XOtvCTqt0eyh+HG
6WLS5iRvAiuC7WnkIA6omr4rqgZpQ+mEfgR6Dqp8noT4D+PngUKwKapOtj2scNXIhun2+DnjTTPh
mAqICHuQ322UQg2JA0LgpzB7I48EllnHt5Dwxq+MhvP4qbPnMchL7T129XtaLThvSN7yF9UqXkyv
EBwtcdCUVLjmB9Kb4IhHGp8UzLr+XhI17oLDi8uc9QI/pAwmDRlVxw8YG2W0fkzWOjEna20h2CII
SsaPaIOHyyLNlIDZG+o1r75Y2/whPKHHsFEZY6zv4DApTHQRAr9POD+mxU+X1Pmfv4CfmwcYxcQ7
//tvRvxKDK4cw+TS/PU3E0Sy1JuOUSIG6ilh6XOCorsHUYpDRJPOmGE3xa0rtFfGOTe3mekDZC0d
OFgBoZESOgzfFqz07Ant9tRnl2SEvCPJwh+uhdSi7WwvgaRsstp/rxPaYZi8xDA17YtOXauR/ZQN
5SVFzBOIToNlWqMPlIJsBTh3YWtUFYQUgA8Ks0mgXSluF+h4MlOe7a2/U8mS8Pb6dIkYBWQMKAHx
mo1kNzOUzmp2m/JAcf2yODSBfE/H8FN8GYoViAumakWif3UcMoJSU8KxO3nr0CGrFSD3ROTVJLFI
AV+Ilsyar6rTydIik/gBHVHZ4ptoG33mRkyuFJUWCbpmhcd7ds+prp53Q72sEWB3EnrymJM2CC69
aiyJU1za32UzElaOS5ROeQC3yr8OMF2Y57IIeVE7rqn8RsS0Cao1eMWMaBI4Kjw5MDw2l11qsfUr
L2G0UYXxEmaKzHAJp2e3O/m8lYn56JNjDvkxbIIP+LajH8r3kuqjqqJImMD2bGVT9yLTjlQOX45a
b3OjXVW1uaonynvK9Kvr8lUwoTXdUjraGCTxmo85gwIR5ABrvXUkU5Es3peGhhr+j8D0nhnUOMHC
+Tvs/EsFQ3RTbFN2Ys1ztSdvi8cEU3YBZ61+xLuB/AYNb7DaYoGmuRhbkPMjkqYt2jdTRjNu+/Ne
WPwwZZvI46EUUPeBeHqSNlcoBrU2uvZsHxkG+LnUXfSYWub3xIVAnXHErzfrLWIHG+7Le1q/laaN
Knfmr4d9fGULSIdH1upmoIjnW7836sdgJUcxVw/4PUtRAypd4IFqVmBEZHEvVG/AVfkcpCWCbaR9
EkjrbSopRBYPlv5rgrLoL4Y3t1BDvrYUUG0LtM7KDtOV10JCsijPjHpvPvv63D5FjFxsw2fRjkMs
x7jAka7k27Ll+J4T2a6+ZYO18FEIvMvGdeAbkZ5L7nt7kSMyMlxHnk3vSNRkIbe0i9s0HXLGpaaD
mC4f6P8lltyT3Y7mHX466yNQ1qBirT4vlmo5U8s9TnclxXpKRg5+hfn48pFkvDQXK5h6ig8WNlBY
bMi2JbdklC1sDLhEgWIAmpfaF82diG+Ppbzr2NxnhSoKqXUwB0If8hV6NoZvfkT5K4VSxNyQfQOM
d68MUHTIFUjvKKmCcbfu41m8LrpzSNStls1jdRjmlrI127MF1IK69OiQRBWRDIKbE1FBjc5OsV/q
6NwZh1pfUHpqb5T2m4vHQj9GNoXT3QnyjDvSfuak4CPCvMv2E9ICfWtQ9i6veTot2cTIbE9nTeiG
xD260YbbQx4+jLPyYr5WKxGZrMpH5m6mpofx2ri685Dfx/xOIj5c2Kz9JuuzWIFbs7o8/1O70XzW
l/aRd46Wz43UApVTATEDyq9erPdNSGTyNd3aK7PeU5a75IrHRjJP7/1Mf8pBpVlDDjx3eN3ekcdN
8QwvTibIriephiMEPSnlqtvhWXPbVfvq80QjAHuBFCS4DYCMi+wW7yC6VdjsS4pRz9MXA9JnHLkl
5lnQaZNGIczNlxLohSDF4QvWWvERhXHIUb05yxm0F0r8ORyaVegSEbiVtqQvk7pZ74iewX+jvsJC
NJOrr5K5c46fAWZX2izb2Gi4DRecx0vxlKzRiQIsh29Q88rN47siHik3iBsHEsFhOaXNIxmP/aaY
97t8GS7iiuiZefZD/KhbbEO425bVcwwl+abs87f4G+WdffTv6haY5wLli/CRsXXaH3zM7+/8jrmn
idcfj/Fb1286TstdD2tDz9kLIU1nGNvoNG2qRbSqPkya1VhLD+G4cuI5gfO6ks3CfCfnZJcTn2Mf
XosNTw5vq8mwK8kaMQHyFzRAPpzsnGj2m+cDEBy78uajuof+3bKkDQ/A28wFk8hlsTZCC4rU5jph
LCxNohzgzK0ZD4OcuSNXSAbbx4hWqr3FldhWb/mjvXei4NyzkkNSfJHjPyRXPT2PQ/ggE+zbggIM
PN/s7jWOv1tus46UoRCCdAq+o+F5OhH3A21V1aq1Sj2y0HmHLMwm2OpPBbH4B69aG9OaRbyXtkaz
14QaAz2wsiocyM8GZ7VUq6uxHnedrNJtpkLiBBQ3aei9pquWzsxvnqHdJ64cns4wx+T/gurCYCwq
BVNq8D6BzFoPMZEKMTYstSg3CB3q8btF0ip9WUVxDWhkt1LrgakDITYZNaG+hYyGR4rvzd7CS+VY
/G5oriy9mGhUh6Deee17z+LnFCkcKYFkMqeyPY3vhh2eCbI6Fub4GUvskQQz5bzXilUPq1x5KFg6
5OTFNpfRNyq3mcVW4qBf8fu5SXA84R5B4CbsL0Rsz1PlQZOHFEeQ4xr1FwuXDtXwYYTzHjpogBZi
H/NlN+EIfw+NtcBlbQJdw+Eoqic6iCUDggkFZgJQTUl7Zt4gWJB/kWs015cYwrtzudXW7aH9MvuN
SehUDKcyN0LKf081xNYEwTUKoovmgvQOaz0qT6a0yK4ldlcpMOdBNu0caPcBci40Fw/5eC8h0kaD
csxkgYWs8xCAIgqFcgM04egeZyhBaV2wAa0U0TQDTadqC7OrnmKmEPu5FTIU8yDOIxN6z4BgkKH7
7IVxLZrj2AL+b53smGQ7eTDnjh+srPxuO1szdqNv9ZM2vrp67WyXPmIH0zIv3zyRSWUTR9rNRZCZ
oqEP2jbi7VkHp2o9MV95UASCZ8OK9eTgenoKqLcb59Yrj3mHxoDGmmPgM749bQ/kJU202dP6pTNf
MTXMg+bVfM+2XvOU4nyFS/WTuU/wWnORsKDoe7m+oa63OaFzBoXwm3wrCY5h4H5oRE8GWIEbf3TN
HUdBObm2StwUOUb6hSCmNqHOhEIRNDYN/G8k0GNGsiUQIleUdSYXAQKJ/NdNX79pAM+tirjZipoP
HJlkQrCFE0JCREq1NQCtddHU7gVnmys3FqB2tXMExh0KtFsD9jaAvyNg8IBnck3EIl8+gqO1aCNS
zBuTtxUQncETqEqzk0+imoV3OL/BA2zz9tIBFUQ8VeX34GDcyn6hPFg346VBNq+41MS26TdWYKVB
qLVOOiCwnaEeNIQlsW3OjeEwEcZkxlcCrSAfQqm6m+i2avx/OAkPVltvbC3HGxXcokCE7CY2OSZM
onGACwEX8HNCI4O9gKXRTzFJ9N1W2wZrHd0+/R4OE3JrlgSfEYng+g5NQVQiko9bwlhp0yNr0TC1
h6ZO9gE4T6G7iMkV7mx9uk+PACsNNRTLLngOgS+sr25lvwfDzObMPoiAGevNi980jOUk/cHGdgT3
YPJEzL2oDvbTEH+ZNDxkXGsU8mHoGYdzUm4QOhb2JjUH9JwXidYJLs+ye9Q26PLTZlbj2YsWsB8D
IkY0NEIdHZNdJ3K6lGhJymZrrAEU4WbG54hJjueofNDUS4gT7ltSX4OQKib6Nwze3H2kLGlvbxSx
aqLNc/X8MPZb49WksYD+cuwboJE1DqlDbF3JOsfqRcTPQw+KO7wWXKx2pbvW2K3lNMsX5ag/VQZF
RXn01Jr2tsFSWpB0rKwiYjbFntFzswnSX/E+ijx1UxRdKQRgR1xkuCmsjTO4/bSp/UMCEr01Qgq/
cY81RN8E9cah+GkaaTTiZeyNihzKNTrD3BIuAMIv5ioeRyA3n2pM5jAR+DdMAFaM8aJ0JOAHi7yG
LQDJuDrtB0CjjJh2v91MBoEmNPnYhMqrAkT6aoZ5RUdgerCtGR07BRgY4roeP8c6CD6Tg7wbvgAL
OqFrc2mGqLUliqTkEcBUI2SeuEqwJ4VwxFDIjQjOk0HdvYwJDu9GetASY5mXW3So7EIqNkGdDnTe
CytK3Da5ZiQJ6ZRvt9Yh4wjD0tZCYP3+F0RruspBBEN7wWo42AByMfMJrn7n3Szf0JQOVA0qC4+q
M+KYFkQy196lVm6YGaLwMeW+M+0lZUAOgTOG5KacYv2XMt3LgV5NUvrrbB530k1jd+gQRxPYOLdY
bw0s/vqO4NJysLHtw5dC1SkW+rzykbSXomIYd2g2ZZaCW8RhQ5uaUS+TYFESnqkvFcntmpWjLWXr
oedNp3iShL71YB0TId/e6faJfKOkX7Ru5ZC//lKxQqoS0agkxuLWIz4Pt2cQsNPzlls5RbNHbBfh
Q9nBfV7yh5JoGWicmSLTTxlryFx9mQEgmfG1kjDadz1KDx4mtRd8V7RNpptq2uTcNmTk33z1ux2o
uuczQo111OCXsggOKY315xhFhz+ntpIYw0NoQWs+koX1xf2eUfqlZSK1Z+0dJelaNybB9HGOe5KJ
02wgUF+MUVvZ5iGlKncMScluSDJgIy0WKAzxNQCezRtkidTQlTTTHcr8uaDYzI3zgwJWGlcqi12J
GhizDcvfRHNHIIchJaEGaRJrhXM5BHNX2grPZX5yOEstdKTIiGOLbbwKY6xK4UYyEIIP1I2oOm6h
+NvhDs8Bg/VU3lYgKAkZTgxkMUBCzPNLkwh2pFnVsB7/0WVeYzdtxC7eTpQZOckhDB496F2MuZzr
zddYfpf2zo+nrc/fZXiqSH4kdhCRNrJsSrsqCivNdZl/MAp0Hwrp3ey7dNk7J3tbfDKpWvBQB/PU
DjtjhUEZjOBjdKqP6qVGcVlaHmKP5N7QxxY9YhDCoVI/cfnkT3V75t5jjrCSN5wHi4Ge1KJAiTLN
/954LsiqrlLZaQNv/i+FnPUneO5vn/8TnovVRCM94UeytWBP/43nguMCfoEh22jnfq6jd2gqIYeI
HHXSH1TV5LP+wHP5TwRko5sDf/3hDfkr5Oqf5fCB4TpI+CzVNMCbfwUNSR/oWqdG3tLXX+1rJKgx
nSfsR98tIFgZI5YJhlI9OBbFKn0lVQFdPuHYNMxRdKzRlZMSmhfTwFGuKRWmqAFcttyo02fB/PSk
hJAo+YsVs3b2+pKFigFsjFaRPCJGrZdTXdFdMg+hA//mFx/HrqwTKqQRPvIT8vsnAZCG8Z+svsLF
8/Pn/3HxERPiiEwk3VT+CBf56eJDf2fT9UlyEgz9vzIgnf/HdaXy2AeYtA18Sz9feir0v0mmHznu
P+Ih/wKVYP6ZKemXH1zEuH+8XcPMp1pX+Uee54qq9ClPycK71tDk4ogmnEcFMqTNA5SPkG1n3b91
TFEFMGBNwyQqvQ4YMS1tjIZMrq186hCBt6/IAqWnJt0nMFYtKeK9Zj6GuBxtSZlNeDKxKFm1tmjY
XvXsw4u/wuFENI+idsRMUjIGQMiAITMp9s2jWALbH7ntEfEAXef214qHpfBLZJ6yECW+LSigYewb
OP26orArDp/NrH2cHitAE++rAeIhh4BIudidmq3IRUxCeZ4rLY1Q59/+xkbhPH2OxBxQQzEkb5FI
+8HyXYHVtT0Y+XAyJAoyxL/OZapUeYyRrUL2NTdjZN0VbUnYYrsNePWunq5LSpj9D6V+8bFJpKO6
LZzPTs1W+H/4uSRWdRyizMveKx2JJ4ultouGLbB/R9aHE6xS9vOUUmdvtJa1T/ASM0J+0FFuotii
wgWFKgHtSO4WxakztdkmBKsi+zhmbgnOpuVKHQbpy0HxZt3G92+A5xgPwMSDXVLKMw+UgrQP8jeY
6FGQ1m8k3LWI6CkevWvUoCsr/ZLVy6LC2sArbL7zjEh27SuvFvzTwsO0yimk4DAlZXLXYepVmcn4
4yQZCyOYGdZJsQ/+mLzrWr/IAZNbRigMDEm1CsRBTVI8V4W04F/IWzGoMwrxt6G+JO2xeWeAJN+N
oIZTA7a7IiPqND0pHbILdO/FrGbCbVDaWnic6QDMGYlBTAqTYFE8TAq2JidPPvM1aUMYUInVHnlO
qo/VmL6Jq8Xnly3Vkdt38MEFWViYefKpv3jTakTwUUrOcwhERECj6bMN+D2kRAdfPZ0zdV8azyUu
DKJBcyY7Y1+P3DJGwS5fzOVwHZFL4ikbq4xPiW1tpqttorNKHUzu3SkAQKhC9AM6BAecQafo95Zg
cpTJ5VHbGdhAGgsnGAlavYG/Vg/fS0QopBx+FhVhqxELCGTKSyiygeyDQy5qujEZPZBjVggpAu1V
IiSI6Ew1f7VZDqv6nAdng9t00A6cIaax14sSGB7J/tjfJSJg6rjaKbfA/5gs9I9RbCClQWqAPCS5
Duk+ZwUalCeDhcVsEcUoTyKfRScxnKhTzxrmIZtqkXprFVs4JjlmYRbSPNRZBtRjBqA1tMQ8y+E2
ikhfk/CVsE15a+Ro5QfVtse24AuTFE3mz2Abb6zGNSE4eV3TB4cRPSHlYbo4XrcLkGTaHTZ60V6H
unoIoS0dOm6bu0eaI6egLg9rtY+fPYCNXD0SNDSXpwK8HeCqo6h4SrIT70OP6oRFT+Pr+aRWUOcL
tJLqRwUzQ82daZHxnjT9QwY8lOlRvBj4DZowa3IE6G2HL2FhYF+iKmbeOtZxiscFEZJfLS10k52+
iposTeVa1RGt5PjFTF7ruKlS81SAXhZltwjR/9H1SHUDhbgDauI42Fp8cb77ModnwnMhz4fColGB
JRRxYyWcGd4mj7AAim7PGvS0e6rNmgtAP9qvbbVPSDIhs05fjB5tDQBh6VX76FzviwgeAmJB2bWr
OtaXqPce+spr2Q8kt1S9nSHKIA1QU9w/G54N41NknTHAIL0lkq32FhZ3y41oSapVg71nzcvvrtpg
EJHW1CDJDnY+6lvXmraET/LdaKtQrwlgmpGDvpNevAY0rzzIqFt9TSK2Jn6t4/Wkl8eqPGRIJifm
fidY6ueqHRaIukBGufeFBihdFw1BDsRm5rhLefJNNPe+RgARiFWrVl31X4P0wnkrrOfz8QvrYOzt
DcjM8VBD2JkP2UTEiD+nlYLSMnbw3Rf8QZosrGINUorIVr57K9z9NSnr6qsK8+b0Ab7Fp3inUdEG
IKNSHpl9mM0dB2WsJwvFDF2jLy4DbGWeRof2XN405JiJwoWU8GAdZx52zUdWSjm/FxX5+K5zJ1uY
ES2weJZsoT7hSdWjd+1WEuxC6PbOwu6LbqnrCDyjEZnqutraKfdLn9Jh26gbXFsyoCrdkWCiUf1d
coYaAUGkUVE+taAVohNYw11RsKaRHd5tq14/J90HcUY8yNa9BK4e2aQrAzeQP/WqRM6JO5dbr1rJ
yNlkQNlMlS/iF8cjkNvCLzeZoXOIT1cR5UzglciMylReEPo49QOJrl08x0DonowUbPePFtmSUjpN
vc2cRUHRk+KasmsjrKXqFyp/iZNjwpurPmJ7MwAkdY/W6Zlzks1bNMcKiXgv3+QfE+Lc8W++Cv3o
zUEOKpzp/0Njalh8wO/Slt8+/9/TKJJVGhj/6Wf/aQ1CuKKg8iUL/D/0pWhdGTi59EVs3q8KU9X6
kTRqiS0J1OSvrEGG/meyFiGNNflOjLhixv55Fo3CKif9Oa22ADduQHWHbQERYWeGoTaYLytTecj2
7T3jsetxFev3al/sx6vowxB9NX5mgtSU5yZTqJOjCYZ+ZWya5XgCyMcx4b+X3k7FCkuzr4WiT5BA
FbKLkc/PxKObp3SG3kJjRA2yx9rAylwehrQhrEpbDuAOFekUudMdR33bA7dLVEuHRFNSDqKiJvQh
PkQlo0eKo+mfLCYReDKKvpnkSTLrG+rRd0118ouHLngVw4rBPSuUoxCdAKuim2hgEIBhV246IEXU
XsRrJTNwqYbTPOsefM8iJ0NbFAy/on7VWf8zRzLaBYhnI/keds5K0EAStmQeCrKMSVtTr+a22JuE
4MTfKMjbaT7Y3jJuHqMIjWfpPwfeW2GfiBxdpk6NsBy3PxNn1cG+255/5gK51DqRaITFZDxCckTv
JT9Yh9yyBbkMYUb0kNhLgnVe5JdYJZEKtVzSPuatVs5EBuGOYSD5yvjAGKcC64DQxEQo4Fv6nBiB
7UNK7aTFNzDF3DW9SMNZjHfI0ktmAGsooIpWMo4siW4ElCZRqy7CangPFBL+ICopkx1iN5+0FTGB
RX6wjVvGnGXBY5fNZ1SKaLlCGQk+gcVALJzX5xpYUMI2NEEXpZuBg0JDnN984sVQwwvBczK6kqJd
wwgnvDq5+SzVUycQWvvJ1PAvMHUxAONXU/T3MVl5DCA0cayjmr4SwcMvq5H/TCaolpmnvjlIAwrC
0BkIyJFnJi440ssyqn6IgO4yuvvMQC7nH1XvEE5VE4gnVW4Uf0eO/5xU3YOogo8ZKE0Gy5EBM2TO
RPqbYxwVg6dK7Eip7Vs9yWdlry3G6nmq91l+5kneT9DNZZgwyXrLgDe4YMAdeMo7E6rr/iIz/maM
wR3jsMdYLEnIexmTS8Zl5XFgdBbNNNSNBbNiPSD8CXx0pyUnxcg9w5wWMYC3DOJ2erbGmpyGGSge
CUcyQ9D4lJ7sHdGv9Sk96SQJEUE5q9+Lr6bfjNpaCXc6sz/+ZWkxMsD4XBvwwnRRVquOdSHlqg8Q
lWC9CFgmhvFQqSIITWbNoOtCnciVYvngjynxZtgnjkhkEE5k34CZ4p+qtmH0rthhoIOp9V7qp7xd
WelSau6DMMbPnVd7emMmQPNDWppTscmsDHIKK30rkl7HBZfY9BCtDZoabeVsRQ+W5bYcyMTQFquI
vWvdsoER/S0t1gPZmuxmRQILRLkV2TH7Dp4aVMdhk0vY6DD6rwKKAypc6f2+ZesTfpz2JK/b5+Ab
z7lP9YrCkmgs1X0v1W+2hxyYccLapMR4V3ObYdGBm/YI84r1A6O8fR3sr0RTN7D9wdfAHmkFXwVz
eSSzse80L0P4vkp6EnO8EfqrW7cSZImhvRTlyucWhTnYqWRAPFpHdoeCJ4DjLFByjNaZp6MUEN9p
lQsbIs1biDtlENFDJDsdKbxdl+5Yd/eq6rnr0BTJVEUQFOXtKWCU9V0mreQjEThfsVt2Rx3Tc4ZU
TyL4iOhghjJMAU8yWgt4ZkjF+KRfaVXAuOI6+zhbg5J61+RSvpDyT8Ic3Mk1Y0buLspnE5HatmCA
GNcCXF8phCfPAx661ZaMIN+8mFxoBlA6xsuk4VHdHCFL3uxTuBf7kMQTXCWo44v7QJvSN8Pod0Gz
lQ0XFYNp7xUT2/qOcBFTVO5C47blzFrXovxzirOdxYPARmY15fH7xNsLEsFEUzlJhsx+JrZNezYc
dXWGJueGkUhXzsTU9R7iuu+eKTpA1JBpGy/VlwVJB9rw9reG31QZPJUuFJJ7iIT+X/Abo8NvA8/v
n//HwIMLhqxf+AjcztSt/Ir9KgB2hPoqGq2Htv6LlhfsV2Ws0VFxsqX9CsAphiOM3GSdC+Turww9
OKAZan5XjDqWJTocKa8GpP516Ok0Pw8MKa+2NXyBMZxH7VlLH1O4tZRivpJMDdFxYNDDNFdexZ6P
7ItiIenco0pX9xV5f+PaUlFU8VDodXR224yCMgJjEt0tvkcu1jcHuQ+5B64XLlqh2uAmdSp5VQk7
BKEj2qi/hg1pmf595MDqCGpF7SlKWiFE2Dn6oV8lIFXqBfKDmgy4xm6Yy7Qb21eegAxBIhOlKakS
IrZbTFH+utqHR4ms2OI9SU9TQ8MXJ/28RHJj8CIKwERzuhFR54h91sdhCCEyNYh6OC95tM9s72pJ
u9rZc8hOTIQE/MkBciMLqtI4ynaAY1d8hB1QQRjtyiTfaImHMfOzxinXUnxt9+FDrEwPOsYkyUuf
obc8vq3frKZVteYBeGiQzHbrildubhKXJbEeDaRg6AyfEozBxRPCEgpkZQH+TapykFENaOTqqkAH
LTicIIwJGMm2U7sMkB1+hCiB1EtfKEu1nwR31Em4bwEhl52krgbxqdnC56QbgejY89YG72pi7glp
6/Nd/o3qzNEWNkWz/bG9xjsCXwhZtnHkSdF4UIb+7riG1K8H9UgNWY8OmyexyXquuAFPZ4+nNNFr
g3UOVJQ09EX3a48OlWPyqDAh7TgbpIJsSKwM5oun4PYtQEsMN7kZ3luZrCcrX9TlLpZ3JSeHzgky
Dtvwi7Mh5WQZ7S/nylM00Q/9h6RQ4TZzuOS4LrMIyWA9zBxxTOlD99ZSS5mtSuczA/YMgD/V+kX2
P6pxgc1W8l3slCgjEQWg4bmL4OMEGNUCTlWAVcN5CsRqArVOx0689TX/qgLExgCyY/JWA89O2kH+
rCPyk7i0inya68hLpJit//zb3zjOsoMpVmbD9/hZgwrLjxYIsQVS3IAYiyGH5bURalIxUnPGpGwC
WCQX3SWAiE86lWSaANgRy5XuP8p4PGQi5UikCTDBGXIrwu7L9NQqn7n/IdSuEp4UiYuO7vMYGVdJ
ukHf6o9en15icPHA2XlPKJqa15adRhnGk4JNLgFLn7jRRVRGz3ja6WRrG7icsnuMfr4P3zUje/He
9XDRUEjdHKL4YLb4Qd0zK7ZHvk519HEzpWNwz9a1fB+R6zaYvTpyXi8TG1RH+E43NPyWIUuj9RRy
LURIyUMWFGE5UXrRL2cWTU5BHOAwg2xqMTAAgUUNIQoacw+ZJ6thWVzRUMkG1+I23JjMOjpC284+
28bJ6jZK+MHp2zILA1eNa6Sm0ReUEziHB97bE/jkG9Ta10isox2ivqgw1nIVrTLtqqCQdfR34phE
KXkEXMyWNgUcqwMdnZXRnNhKzAwPfv5A7vC4q3dhEbpAikDyjYIToTEfW/nmp/kcIH/ETNfWmTkj
98wLp9WAlc4RN6F5s3hI9eaI8L0pXlsLtSoh5reSdVPnW0w8hmKpPOmgfoF1p13Wqk8qiRMZgC+3
7N/8oFaF6YakEYOd/78f1Bytf3JQ//r5fxzU8GQc0xo+mR8HIWzYv2ky2VIN/qf/q+n4j7I0iFiR
JIgZ50eNmqBv/83RqoTs499RsGEIP+1fOaeFvfW3U1qlUuVfr/u3bP48Ma2ytJ0SmeetIkkqVB4c
gNmf3p0/8Y/o2p8MA798G/Fj/MTGaVqTaU3vlVs7WWKVwx+mya6M2s54BCBm6L7chcOiWFQ8SELh
/wjxrAsnBhn3IDUL9XDXidtH5hKg/Ayrb4iOpfQkk2nXPsC29G7rY31dWu/ADraylu1deyCTmoGe
r+s/KrvxVaE3MFR6V01WVrctgRPp5aGl8xk4IkCIZwP5F6zW1FtFCJ5l4yI+puGBndflXlKv46Bu
s3VO/AVJK76CK4Fpfq6h10hBXrSKCKdd8A6DI9JLshMzOFiHAXRpCjCjMPJz7uhUIvKxAtm5Kqjg
+pvALVNAh/Q2bQ1NfmhQI9WJNm+gDYXSGbxIokax8t8TwEqJsdpmvJYYs4dgH4ffg3eZEIYGly5c
mPfsBY1Hc9Zs+mqJi8P7Dg5t8qQhokADPrHSdxlLhsTDshuSXfUd34hlLfnF45OalS8eOb3pTjZP
hr23YwqbXcKtHJz0VhC/ebghv0CeJo4UnU3DPNiX4JOc/Kg5phyhiEBN1hKL9SQwLwmFof0W9RjB
CgxkolhlEtLmxFu0FEZ/9techcem5bPaRhCf5lt6ka5IifEXeHvUj26HTvSanPhOCUsUuprhCbsN
F4z80q39bc66ZbB2Vd0xceOv5F055rSWdDuZyrzC3nMMATADSp/1vbatnz3AAxIQP1A1+xXivr3J
My+2V4M91zlyNdER2zAL9Qw1+qJlwFGMizMCBY2s3aScVJeSJfM1smYcjzTC4GqQGZbwTmiMTjqP
YIgWgtaUAzRHQnmw8d0c8qeYoSt/wkO7qhjENI4p19iUjGftumZUa6hkKdcSzVcrh0EuY55jrNM4
aSPGPItxrzDSh4rxz2s+LciVgqGwZTi0grVJ2Z93nRgbC4OqhxTqlCg7hkr6UwN6Jpz9/30E+Wvw
EWCCQIyMpBGjqceIShOWMd0U4G8PriPlLkCcR5mrRpxaeqoYc6dVyZtH2i+Ms8wY3DIO13ASCeEc
FN/2RMFAuHIoCn5yaa3UU8q7OjBaV5wyKkNxKso3lj1rMUO46d8jXrnOaJ4xomc4aUsyXbByzVWS
MhykelhEqWlGufTJOQZ4hq61Y96w6q3KMOn8oJRMFgPKwrLsZfQPOgGH5QUITqV/gH7WD6CEyvWY
OkpIu4R1wyP0LTJvg/asD+c4dvakPrKBaH5EyKRFccPljmkBS6r/BGgUHSqwS+25ZiOQ+ufM+Ywt
cl1Q25MYCFa6Rr3P2Ju8peS88bZpsECLwicXCBeiAGQrEujVTafNpk87/pK9Z75kE66skHiLg+Am
NHPjOVD7+y6/tPNYz5UZf8qkBs8gSjL+DKi487rXTv4SLbr6lq/6Nz+dNUK72GfxHyrskv/NEisL
ycl/rNG/fv4fp/P/5+68dpzHrq37RDxgDreiGJRDlSrdEKUKzKSYw9Ofwf5/o91tA4ZvD2C0u7+g
kihy77XXmnNM63+WQ7IEf2KZR6A9+efteakELGyPBhv4H27ZP7dnkmKYJ+hE16CYYg/+5+2ZDdXC
uguTF3WW+d9sz3/gJ/66P5vgezmMm0uEzh94tX/eOIfMUDOj4dYfKMDjBe1IGzEtX8mNZ449KAfL
Neadsm4QOtPHlavdsnWZZbZp9edwHq6MqZHzE0Z8SbEdJkq9hGsNef4fLKL/5o1aEnwPapml20E+
2193eDp3htyHEXob2o13Nof3crybgCjV8MXoBM/AMlfig0qlpxK1jcGKE77LRvIyMDjOcEaQ7C26
L3nkaqSnpqSDHpqH90/3wb+rQyykbX8vdyQDSRLfDPKjf2lKpHJepuhBm20cgGlPYsClClvBgLiS
RxRlC9RE00nv2vN4pv/PeFTIjM9ugcgs6HhA8kGg4mpqpVMCVEbm+KH3HwZitoKJipSUJw1Axryp
OphsiRtoxwmpaqq7gu4p7VOpvImfYCaiAwePgRb79JApyq0PAPdcnE2M5yVYmtIcaUZWRVAk2Bu9
opK9li1X2DHhPj+0CYUFCezADcVV+jNh7vPJoVkUC2y5cvxl9htLOw3mecgxHJGCMm3bvchMHFQa
2lQ3YpdObUU5x7yNBaYmt/Mn8Ad/4HxkLAcl7i2Z3ginJ9h2a4HuuaDT+BYNT6RwSKyOsat+NPkS
I4IxOIvlDJM65VzhCmgRWw2ZeY2tHRKm5TetxxvMDk3+0piv5rIf8PcywSvprfMpryWz2KjaIEOh
vnjQey+Z1kpMbQ0qUYMpbsVnHxvCJojoAKhkYIZAwDJx6pmhTC6qbTZYmbBWRTePFSIEuUydEclH
xSS7Y34U4EJhEl+iRMYjPLThk4QhI1GIzZBtEZ1gil4wRTdoVqzS4gqkseksab41+l4GJU1ty1xd
/CVOPKb7CR23EBKJLuNbqtJxP082CsRYhrpqE+jN2/7SdZ9c4HzlmU/8ZxLYxLB1rgk+5IJzmGT5
HGItWUn2YzcU7ngRHraBJRz6p/kLfAsqk254CItlUnXztULEGqe14+Tu2ZwFp9hJuMpvIFCKeW0C
BCT+3Hk1VSTcLtzf6Ss6derKuAt3ac/u2FqAmZeUpw2thaA6UrFl4jp54iqtTiFqe3gleIrt4J3B
IZF8SyhvhHwZ0TnyCafgjktpvKmX2dXnW8EQDO2zEZMLl0WkyparTFrXsU5ZaUX2naNE6PeRfkyV
7iQ1I7EO7QYrmLr4O4qtkGUcyB9uziAg44weBcaMEGjYiIBuTaQiS8NvEUNL8byuaZxMzAMXQJnV
4SXAMh7F5BKIn9UCtU35SroTth58JGZ+C4vbjHepnTb6VMvU7u2i+Mlb0TfoEBQF0OKl98dja1kt
NFM19R9EbNGhmXrjLNEl6dVdA01PXXVPHXoOev7YpstZvmciZOlkvOJSrkUBgVVqCyX+zjGVb728
eIFcq1UwIZCvV9R2XNwyGkAJrarG/GnBHSdLawvcX7dUTwkZhSKxghOC71TG1m/8ZBes5QocxmyI
LnHefgzM5uYsx4I244vMwur0GMRjToqjXDM6ad4KBl4Dk6wefO+s7tCS7IlLIgwWwYRItUUVt9N+
ZcZXYe0wFBC1gIjYIXVbv+ZJJ3JIXBUe/iLhrO6SBmsZTdE2o7Y0vY4fDtN5H47iWk4K1Y7L/CQv
trj5ZaFEi9Lj9oActwC3mtxvh/FJv2XtjCeAz5kLSPbkcm/g0gn+uBPKnUUTalUohO4WEeUXdJ8m
VXI3kaSVqu4UIAAPqJCTbsB7aF8Q3OBTmjZBwL6xnABT4PLjA8MboCHOYeGovOSIVvqu+kJTqWyU
GaYvD2rcNF6cMPGqOrjkkrxW9O7HwjgEaI0SDqYhqbShhpNH72mVzIprnbX8pXTLCOHnNufuaQKY
nU7b0xV9tF7fCztdHC+R+KsFwWWU0ieTgyND7Hmb9E/T/N4ENK+j6s1QESbPbLE1X0wKJx6pF+eL
gDtAeZN1IqFmivkRpvbATjGwH4/td6hts4UbOtQ+BcAhe3RP/6cLPbLjLZ3BhqUsVNV/2uD/jVz5
j/nF3wq9v//9Pws9Q4dhYuqUU9r/I4392YcxKeZMSjz+hKn9M/vE/B9qLh0pvCKZyjId+bPQM9A/
6yqVI4WjDj7svyr0VB32yt9Lk7+8dfmvBVQdRFNpDtlja9VvyDFT00aAKsk/wuNCWNSwMxNa2ktE
TCCincIb3tmZzERa/TJoDqPaowuCkxwdI6ultOe4olX1UT605k9l7SoI5J3DL8IdYQoPww9UMid5
Q8Ln5vHCwEcX8DmWtQSQMsA9js7k64AesOE0c6CXNjOqy+agnsc9LZgQQ/C4JsIQYW/58B7v7Tcd
m/ZZZVVEq7qCPooZmIMzr8FKzOsFeL3p4wOI5adpnJtA36+CG3EJNBKWKTuu+91DeuJ/ZQ7HheBG
WH6s9ZMIfmzHr2mElipOOezJRSf9NABWybYwRM8cGSd1J9b7UNjPo5tZh7rZJnuN+b3psZjlxE//
cfnK2Z9r8iCWf9IMAn7WhacMDLTGR9K0zIl3+pQ80e4XMSdoTsLy0Tjd7zA5RLIXZ5QNN3N+Sw/x
gd2b95ZvC6CM4oTWkw9ZMrXNd5NQrOtRPqcozkd2oDyob2QDHSwYJSzTSVV609lwpzZg1g4j3/rW
4M7kS382fLHYVYmen41ij/dwTAm0Qzc4Ri8CYhyhiI/LLlij+nyUZGLIR+UKHsRzEYSumgVXgP/+
jvoi1/3wNvqKPzwMu/tA5jM/R+9kMhF1Pq0aq9sUTHAlwPygKvFKvGXP1RE/SciO6hHkWCRvq4Up
uqTBw6InCV54edA9riXhKJPOPmXya2PptoQsp+GEtSKlqZCPNHMyWHlWYu1DAGNy+9IQpFMI0Vkl
cnYfaAQNo/KhCxPdhRsZk1bwZlw7L6fPtiFhj1AyYbr25IbhtuX+SbvmtPw/pKqmM2GwU06bwamG
b6ygfH9JdvMM2Cd/VtRtzt7KeYyLQ+DfRZo/q+ALS84a3Z4t1L81e5fKuSdbIpZqbOdw39AVzzRD
moTw9+g5oAygfeU+3swPqivm8w2jbzdNKKsZO9loR4zw5UGNdTe4U60tN6ZOIHH4ZcTEIG04PqCk
bN/Du/aNACgO1tEP0qCf6V7f9Ht2QVl5KIjTBB/edyD4/XEmjWjYGvOF4T9HJhtVY4Pkdm6/s+aM
tVnW9spS86wtxhnRjrSBtINe5zwohvCdb9BZz6h0g33KYcEU9xVS4ol72al4/XVVuKK+yWMvq69M
QFBpWgrOsnUiPvOLo7rjD2j5EVwZKgWw54uUo6C+MtoZZurBmD+VbNF2TopDgiFOaoY7NJGEswC9
YfHXqvkKh6XpqJxyEKH9YbonYFR/7zla5JtI94NP/JSRV/lcD+Fbg7HGH0S3Donm3v8UH+Zr9zSc
4m4z6TxuK766Onqec5+3W3H+0KjCqDc/Wq5iWCBzWemwBeDHbHhFa52gK9UvVOqyj4a3I94oX/4M
r17/kFjAa2P0Dm0BaFJ+qzEKZ8y6dH3xy6NPGSm11P3/6b128QTBA9MMDaLmf2iqgFL/16bK3/7+
P/Zak7giXlYz1KVpgQbgz6YK0xDEnwaqBVoF+h/9lj+bKktUumxhC8Iy9hdyO2IHZjLwQJdey+Io
+i+8QbK4tGf+vtdSCqDJkGHBW+zvf91rQyOW6OoIj+3jywJ3YER7g9bftAHSiC+0PbfPw4v8S+4N
jrNhtmHVKiTPyhzPVilI7gcH6/WEKGxaRY+ViVtm8hFEosZ7p7VJxp36G7WOFHwO6eskv1P9efW4
G8WHo3bqk6Rdp6BbSCiaCdnbAEIGajdbyS9IiIMqcEA0nroFdcbjJXqStCeUSJcuubxNscLjcQXq
0d50mpMjkXZS3OyjuAYJiVSR6nicd+r0jep13c/vqXDoHmuV2LlOZ8UnWqM5L/ZT5JkTEcbd1oQg
/yKz90EVRuKtMDRms39T0C+ybhP6mNgI7tnKpHUHisPVd9oCDsFKKojZCMHrRXgoO7RAibYwp+CV
RuTaGkFFPtEAJf7HQHXXsuxLiBjg7ihrgvy6h9GuMGCEHJBUzmWKQcqj0L3qaE1V0Mfwq3COe9DB
YRyuEa5bn9mZjBzr0socMZkd5yc2/pIqCIdKtzX21nf0IXEqHFfCvnpMz2Org+yIHQoOc3TEi+4V
Z96M1QfM0ePvcErdlP7IuMCpzjQUPElQrtOty746PNvOY0POXKmh9FsCfjsvvcA7hxqztFjkcPZT
1hID2im6VsU4LbHESvucMmqwfHrdc+5W+WsqKKyAqtuSdWwhheMNn8QmOanIMnss7gDJfWmHnvMc
H0BhEuejWuaqiQnHFIejVb2PwX0O7mL0ptIwkDbIadI1OjBNPi6FmKW/KNF+Jlteek2HvQQEqDyg
hHYUxUOpbxs9CjTaI+qzdjC8x1EIcZyvK9FpOQomLplTRhR4WdfuulDyG+I6wsd9sJyOtn5qgErQ
VI689XMzto81o6z2OkDVlHUHP3pcupLkwFRKaYTXC8m2A6tW3DgOv9Ttj4XoYRrq42y694WW1S5Q
br7ahKYB2h8XFAOdnxno1wG+5vBYjXDXx22rb2XkvpbLbAy/nZwilLx2HFu5GUDpNO8NQBpdzznJ
2ob6bmV+0LM9uZX0OkVkaDMKZNPt/Fw5B+JTT2o0gtzwpdAuHb3F0tNn+nEE3vupobPtNt4DNm2i
UgJkPrirUHegP6AbUFvyMxU0G5adk9wcKThKbaX7msyr5hjti9F/hKgzTFj+uJRKbL/v5JO8THtr
6v0CCpC4n9aKt6T8WCFlpXUwtgww1wLaTqMPHjb7b4Xos4+eu0WSUREeKKXDa8L83yxiV4w5IfN/
CtOS///f0owAT/5afocA0/mzy+P5jQwglVqrM3/GqNgDyxYCe9yFN/QUpBR5rKMu9wbx4grGOGVt
gJ8STkQcUIViZypan8M+psEBdz8/KR2d3Cl7VDz0nvZCfhkHV3isQbl3PcJOioltkG3yCcWGT9Mm
sN74onoq3dJ4yv0egAmwRVS/prUbzUMyCzYQHzt/UKQ8T78JFrHR1T+iZ3OLBGh+N9pvk3FPQcXM
qZm8CCROU3kUjota6Wa+S6SQOjV5gqvkBRPeKysahIX9gl52xEPf+gGArN8w345PNWim3aDZLaUH
zUY9vBH7GV2H3I7fcjz8dn3kxtAbT3/lc+IDIhTHtlJXrLk+3IarhtTm9DTfTJ8AR44dgnDOgiNq
WSCQ3DfNs1V9DwawXSKaJpAa18dATz3bCmSUkWBL57BDuZFuo8YtguP8OBdEVrtVN2BJPMTnyoRP
xsh4hpHjxfpXjkoos+NnAA1kQD8pphMN79BEYvOSyp/d8P2tzndj9MhspozBU2igNrYJbOXVNA8t
sHiKXktGd9eq3CcgC56Nhw0Q5gj65JCf0JM/CaMnk7AEBmlJ2gVMRMO14I6ODoFip88zqUHYvgjL
ZYy7EsBWd58F4XUzJ5rLIivd9qBSlPWIDYFdCGaOwiR3PeZeEK6FbB2R5kr/Q/R76IPleflF0sGI
XAII0NjtnadmSJzQUz4kT/OwDbWfmQ+4LNmRg6k+nOiSLmrrLZVgYJDNNPkA3X3Z7diHLsqHDCeB
W/nhlOU+vFXtGoWbyeHB7QERMPw/1xTPK9r3F1Tn0sClcRvOGChcFtQFmefMrYtWc3TMP4l4mY2n
ykKGHO85FLG9BRyVOpFnd4VkIB+c5jaoO5CQy1R5rq+ZbjmxQvOLc1aJYWKJKg7eFyEuc/qa493M
D1HA3DGv/eGWkTHvvhuo5hnQkL6VEMFgsdZ12jXKe3bwgpx5SnTHss44/fitGsoddy75zs2ZnYKa
+weMwo34cO5FoJlS6xVvk4ceHiTLoTkT1VTkPGZ+LXkD+m/2f35O5JYgsOlpnfrfhj4bcEScHH6U
M6o18ifi2nVe9Rpme45SdUXMljP/dh0JjCezeCf5G10h0dj7/IuJJbnAA3quFXbPp/42fIfvrQRv
J6Xh7y952z1j4WY5tWV3/EsxA4x1CQvpKxJPeuTE5/GXnXz2svuCU17xiXczsSQ+tHLxTCjI4zen
QvCGZq0T97D1Ic+YzoBk4/QwXBZXScdEyEJfnshUN7H7ccazy+7I/QFe4rU5T3seJlg58U3jgBp9
Y6sOzlGN0NMZ6NTyjY984zQwCLKwa19+Rm81SNy/3DKAT1ZG6ufBiupoSYRn4rKwtuB2+HlO1Lzc
r5QbnVAuAb61gedhPS/IRd9oPey+8V231gOEQoRtNa6y18FvS/JfmPHQu3TJToXdTHB9skZkeG4V
F9zjsXye1iM82hXPGQ9M+CxmLkLqzA+rNQONCa35rVwzS/4cf3Pzlm6ECwgX9RX7hCZ4KYnZXCTO
7Ihl7K5ex5k7J/7jF3pQvtHIsAc8i/OWoyoFKRpTTHabYPSip+ZHXc7kNtGa6ue8USu+jOSJRepb
RNSP15lPTIOY82OxJROH9cH44Xhk+qrbIaOnI1qyOrXegEKXBccplmc0wclXeanmmZUH7V7XEPGt
hm9Q7sM+upYbs/XUDPvcVqndtPMml38NEMUq/ac1U9yt5XYbpvuqY/kgDNJNQQpyXWLuoOF1tDvU
J9olfGZ2IoaecLGgQvrEfFoeieQtL3Way52u2A7zp/oSVM9aS5BO/SKZJo/kqfwmqZ7veKV5xqX7
0o4gInEpMhm7QDHXYOX+5DcQkuwQwsuIkOObq/peX4dvXJxluCaFe/9Jm3o8kvMmDT4t3CJzINGn
q9wV0uN050hJM6AWPLg3DL5IiPcgmY9AL1+I2OBH81hZl3Sz7FC1ExHXqe9TuvYkMHkS85+ishUP
NYvGE+BjE0WrT/fGtjZKf5m4aZZ8e/21vkRMvDxuhZ7UFltmzdsE4Cx1e/R1SI/fQGZjzUYUzTeu
b3R2l1PMinfunwlde9BKe6HbHDSuRq0QO8OBPlLqjTsJViFOMHsy/ClaW8hXe7jEKKzS8l24mCu2
IVD0G+6GrsH6gItmtSyroK3oyZ1UuMLeEmrMA1Jf5LW4D88E5227d0ztteqp33rwlVnnokfyc2cL
Rhjz6F7Kdg3UioDRYaE1sTITgxKhAR5QSl1ZFWNxwfGIO6H5mHG6UQ8ijOSeRMMM52orXIyLtGWN
DL+FLXnyD79OptVN4kH3IQ9vs4LYogMLW4PtajN8MaKpfZ0xGHmbgFkPSKArB6JIBSvAVSQ70pih
egp9xAP7J3tX8NZe+XwUBwKNf1KRfzKn+l4qtPJbbjYsFn2+5mapf7uvnK4a5n6RMyCD1syttmz/
eWyHBX0TLzvPe/mHJpRvXfWNYNnDF4tdcaxpnbK6V+/pmWe4orD4ZeVWjmyQM/O/lXGBYGd+mXRK
Y7sm8IdKEQGWUXq0tUTZTrFlPIjhs2fGu3QlrzRPBp//zgWbf/JY1swnsslrkd0cIr/bm08M4pSD
dMzJ1bsb8WV4z+59uWVJ7BW/0LwRPgpkQIwpNE3fY2mtEgFJMwyYnVmcgI3lb8M7v5fblVdBTc6Q
6XCO01ccixtPWP4SG4HFxM7k5xOEugnMz7ilYe02nSdH14nQLMRD4AXXylU+j1yvh5N69Ss3s0jq
Odsi0FTWZi2DuGub1Hc4j6N1GJxEQDAY9uVlaevHmzWfasHhCuFmkiCF1n5oetMilV0ZH+0yjaTY
sJdBuEudl75jBvumJlg8ecOm2GbOgJKLb4mPAj/5NDeu8Cuv83c2tsJj7aGM4PMKBjmIW/OBbR52
28p64VTMSXYdlFuOYcmleXpsP6N8VR95SFie+BY5QmsH5Lfc13yTU3Jcah0s+W+UUqyDgQrewPDl
zBXlVfUdgzdghI2RTcKIyYDYJtwBdNcqPBsXbhQgTOwx8mZUXSI3AXwek3wpzSr2136FETA9C1vk
gLqvStiPVslNLNcQTvlX+VVyoqvmUVBQeZFLD0hqLgGRktrKrsD3k0FJ13e8IIJ2bj3ubX4zI8UU
7EJ0BlzOQfFp8XR/8YZ45pj7PbMnsYYoNo8IcIFGdUIS6ai4YHv6D4t6FGSCeJ9He/JRpUGkxDLx
rXJZIijWm6WiEXnf0lKfKcglKgxFjqGuPrne/CTqgGy5EcSClosrqB4pUtq8Zq2ewLIHf/xWR0vV
ptBbdhTq7a+YzV/kAWLvZmOFzsqyxh72xPWm+tE31BjN4Ov9gfuT3DiOP0fqFEbpPAxh5vKDc9I/
wJ6uZf5jXTbLHTb+cg+xpPt8e1Tn850SApmlmr80Hkm9t9aP7vIpeOp/wzPb3IQZ6iD64XCcYI8/
Ua4wROb+YwwseZS+FQ4Av7IYO+PpRJDPwYCCjHfKvUP/cVSp4wgDizzB60KPa1sJyw3E19EuDU9b
u7SoBw0fwkFC3JvsZswht3TbtXxHbW8nW7M5sE3P/V4mhEI5cLKqGk8O7lHw9khMJ35eqvJXCSFm
7WWn+s7FiKiKFxU6IBNhZe5n+FycRS/jzOMyRUsXFkqvupmSU4HL9w4G8IvjD7OVZdvVqQ+Zk0AB
neCVrpIjHyl40wpHB2imMF+lpKdk2VDh8EVEr0HHiMZt2zO1O2jV5Vr88oNIV9uMx/FQ8zBh4Aif
VMWn/g+fotIGxxcSfI0E5Ic2uKIOqO3tJ7Vykonzziq5srZL+OW3rLyR6ZK+kyj+o3+RarsEPpG5
PYsvJQDbmf7FesAWZ0KtGF0OK329Wm4ePodJ3bZ4m1nc3LGjvJ3UU/ZDvqh2WyYvyw2GTABNAVvV
ey6502AX2gGOdkH6mA97eNIQmtjjkVdIT4+fHLpduWfL5vrJ9/kHBj8wtdTnngyfWVKodjEj6fGR
25wnrkF4UfN12uNvyqvwnMlfHXiX4AcN1WIB7BGxLAqcmgjFe2DP33/AgTiW7Ck9KZLlDboCSEUq
10hG+AqIR+Dhq7AFRxcqyezCqBnoIWsMwDozceG8AbXUAT2shPfQxNXtGuVncBUEP+NODd6HV+vb
ONfdhYzYiaOlaE8gdUlnpPGjf0DeCZmUyaKt58dw5hola+GblrsAq+7e3+jyQXqTRkSYaDvtFjHQ
B8kDyrjNRqYYbgT6D5oLGeLoYsmGBb96wYZNmYpB51u0NjHhbmwxoPC94DaihAjoR0Ts3dDYkRbJ
vjKC7KAJwSntpk0XHBnRtLZ+l0fYjjpstHbEu0TcSojQR2Y6yUeBejkkdmFXTJ6SLMEoGtnv3Ar7
h+TG05XSXLwSgpjem51e0vI5hmxwqjdIjjovPMnowiQDxhh86Xvni/fhVb/i5gX7oRAJZBN7XS0I
jL2MvQmZ6gFX1jpHyno1zh23F6vhHSCofjXxatM14DicutFePSa3SuAMaY/vTI+kM8GBnLbPhVfe
08Bm3BO6Pdga9CvCe4Z3uscWvuI8gfGT94MsIyLXD2jhw4bv3dzl12GXv/aF+397ZAGyjphZhvXM
3P/DyAKL47+OLP729/8cWei6AQQCTN8/8k/+IQ9gZCFZItqxf8szUxAUoHsUmaX8bWSB3dMQRaAU
8M4QM/w3MwsmpouA8q9KUGQGTGpMFWOIJpp/m1kwBS1N04JXaojpU0v/sAKSHU7i2WJI3BPLxIKi
V/pb1RAJCCh1YEz41igi51b4Q2VXIXV84DDbDAeFm3Zwk6/ccpIHtCoiSmgorMQbs/pQ3Ay/1htp
pxSk+m+v2IClllD1TWJ8pprAZoqsQIDupAcQzvIlzBWQVKtEbrR4AaeOCd0i1CLUokN+1yKRK8P0
kx5Lu3nI5fah3yr6sClyJinNEXYxGnxExqEpOCgYc/VN2sRwkC2MyAAYMC3OMY2QVmMhMAmwFj81
fmtGUcZcdg5xl5IykkkrDWYS0PSB1vMoHx6KSSbkVT5MXI0JzXV1n/AadGhNRyjjjACDx6/Y9YcB
Ro2OImomuutDVPBKaDJah4n+bkonKefQ+Gk4NP9MPAhgJ6q1gbAipRHEacZDuUdOBxUYRCasGg/g
ocRnDsgOQD2NkK6/abJTCbXPCT509d6anRt3tNHEpXGOwqprNMLSrgz8YySXCawPYj7wvtXdr5L7
ReO2Nbz/JbIe0lhBUu9WoNBvwAPvjPEGT1pgT43e6ZgE2ockQ4J7rqRjr27o4c7dzky/Ug7zpd38
hBAfflFnUSZS4gtOyXjg4cza2sTGyYg4O5BLQfWgJBct3aQDug/mtDJt0nivIs8oh82YvukasWyr
6IElD1rBttHvcUIGI+L/z6Y70fiVcNLRv6dRMbM1chBgwqIoW2HylfJX0LjxeH1cJMF7WF9Ado3d
1YpQrL3J9bAyordWW9y/KVv8lxJupMhP24uknERGPNcgvOYox+TBl/SDRc93dirpfcpey/JZtJyZ
0l5S+dhePT912oWoUS2kIqBnplYXKH0E2zb0n5JDwZ4dT28y46yCToGnxQf6/ZP5WQu7UD9D1AVr
vasVbJs2Q+Ka65HwuudkeOn1zZRtMRevpOLHEnYxpbgQ/6rhtUug0FHOGa5VnuvhywKkrbkqUbjJ
qLhR6ielU4eUImgoFQqOPnSwu/B0TruPRw3N7sAwb0Z4R9Oo53CHFWKJQxiAceW3srZVc8dULeqx
C0e4+O2xdQy6akRXiGtmOgVIrZquewqHIUF2Hbyku3QH0IhjQS0fS13/tUoarEk68r3i5ne1+KKx
D4cS6L20xnHY7a16nVp2gvh3XAG4yIEL24UAK34NyBcerVrYnOlDjjzwUqBJhOsEtVHeCGuB2J0W
CsDC4AC44WecPmifvFvPUgfo+yic9bZkuPCdOcHVRATYSiJdzKlHkUIGgxFwQDGe+mmGpQBQg18f
pYwjAiRf1aicoKzeUSOeGAUZjI90vuSgfeYRqYOYfD2UhiP0GnWNgGX3QH0JouY7rN5yxL4G3srv
h/ka3A3yHq7cfAkJ86WGP/rGl8B7aje5cCFnxMroo2CQDY3RzVnTRgTpAa4W4PMZOCxcqOC5kt6+
p5nN8qW6iy5Zq3YgLf1YBmb8LnM8LEVMUIvZisQnWIUUDEyHY2gn47HHjcLCD9diJX50ZNuJPAh7
ghBReN5AMURFDeJL9RRq2YaXqwG/LLyalr+w2HRLOGgdTrHRIvWANcSNUTO3LDwxC4eWclDDqcK5
x8TQBfjUJP36TktPedxxA2VYgStqQdhe/S6n8MqA1RSUd0QK0vU0Aj+VOL0rR5lxYzTpd4k9RuKS
RNAlJ5KAYhbqBTLOLPEjJc1SqsV2TaxBzl1AZYpqY4Gow6szU0Iv6JwvGBVT4HJ+TlwLicWUFwSk
ifM/Q/CxGTPSm+4g9luqnEW3QhOdL6qDP2ENpyb4SpcVsgBP4c8txHEdi/FZhqsefMkgM7CIl/gc
ynpy8LGBvFHyc4HDuKYRXwLEQd0SV+s4+NJRPOVclobpdHnIo3MBTCfj2lYPvqWVhPQ4Argj8JZ1
jNQDt3AqQwvxdOA8Fm1nY6H1MPvLz2r2HlMRghNjNI/LaTowDcwJYGK6G8OCV/mYZrCpua8GOB6r
eqsShZdxlGus+sY0W4YgNL/37yEN7hpP+CL4J5izw5QMHt0uOEjnNLMnXqdm1IWT4WIAKirqAOoY
t0KOnljNPGGXveXJm7YIeut+U0c9tIHf8VsXXov60hBRou8eZH8WDvlhSePnNTMLAxIkTQ/zpqdb
cWCb7mU7mE58F7Oft4wKniSVFdVTp5NlYAwIyQ3hWIXfe9V8ToJDspGcbR/c7MplCI7jWht3bbqX
hG3zUoNbqqHlrDpySzuA9O7c2SxoPFWAeW+p6OWM+szxsW+5KwKI70uGKjJzVu1NzX0zYnsowWpa
sP5XeisdDZHYUtfYEiCPDJkwYXFjl4ZxV4FhLxrv3iIBDhaJpxMY4/Tb6a3bRzuJ1WGgH+UwwM9z
ZwliVWyEUxvegfY0IOdS0HJxhxfxB2OuhSTR/9KizhCeRQf+ybkx72ySmSKHFl6MXoH+DxPQiY0f
To6dfSxmSYIdWeoR95451iG0Fv84fApAAF60Q7qJKruLWDPX9edkbegCjMecL5R6gi2HXXf0ciRu
kiMNW/MaPtGGV0IX+iGHJM7g7ScyuH646YZPSCOzCyZt9GQUoP8GrsQTB3KzOtTZNpodwjLNt8VO
ITrKuJYOyudDf5abtYh0fLqAg5fIt2G5E9E2e/h+VvJB/hAvHC/AY3CVfpGxBJ76afj5x/xHHyZK
L8IxBVdxmvFvvrELlS/WU93ZxlP7BXgsfmmDgyGtRK9lnzhqG4P2l+bJMCNKV71OWCU+ei4HEEya
h0ARN6D8n0hkZ92iMfOts48jZmcCu+6JSUPPVz/FwJRW9KqKteAxueK8PHyJJw6kLXieDUPd5Doe
QS6SXnGjFZ9kaNRoNNqFxeRnVaEEI7pbWRdvGXMLWu7ITAm+ruwHbcJn9Vdhn2RxpM7M9/ILWUM4
D/hADKWtp75eFwGymFUUr9nBJYYjud3l9Jdxn244zpnMvtAExYvyZ9av9QYLPR7Eo/BGPoDwBYmL
mDHDT9NXKLPQL+p9Enzy6l3tYttC2WCtH8m6hVx0fuB/QOj4RcGjfNWRo2Nz3tG5n3jQg3V4MdG3
JU6PYo6Vg+mS4gtXskkqr3CJh6o1B9mRmSNKXVyRk5cnl/DhZDSwexckq5NwywP1+shPVeVYympk
ltW+0zQFiNGuc/XELYAzMXx9oMNTt0F+RAbMK8UILx/cges0fp36dUlnEHQxjc4KoRDtTJuhZHyP
mTSXfJTjRJdxoM510/5YUKAFz8MMenUNMogG/dx9YGQKKkfmV6ApzC/NaYRDRN+AtsDkRU4bLW3s
nrjCFONBM7A+4F2j20HaGSfoh/puNv5UX2pjN+z7T9IHpg26m9xtf6ZV/BRhWqGmiV8MGuK0tnFL
3bFNMsnka4RyZPh0Pn7rK6EMbDkur023hxYQByHrnAc0U1Y0h3lYWspQc0U4bsxwbV20eOhsJm/J
LT51NHdWg8yo66v41fUNKl34EsG6+okSt5NdBuU3viP6UO2v+cWqIVW42ZZ+ExkPzPJiVnFqbcuj
vV9fWT5moojC/QPx/zJydgPxWhVvXLxOpGVYbkJSBS7C5NFXqU5oFs1119rYUGJgYU9D7LbJeRnp
q5toaa4q6F882laPX/pso77G7VK9RblDn5eGJU17RpDzj3wHn7WMkIdV/47UoXN4SKKbWYLKWfFN
Nr72zRfLnDOSsNeXAew0fyg2fbnnD9A+KgcXX82wIeun7JjCFUdxn/noES4WkZREYDJyXc+Br18T
lfH0qlDPjJAJdfBw/bzQvaMEzIhiQlOH6GBjlofuK90YXrRDA30Jn1iTmHVqFbWiXfnGxmfoy/pI
X3A+sbRIZ958pBDybjd+cBXv1Op0IZHiXRgxzDInS1u5MBlVk/3yffcH7ipGdcF1+RIlF0GAeETu
Ni+vg/ca0PwOtOpyp2Az0f+Xu/NYch052/StTMx6MAFvFrOhBz1ZJMtsEGXhvcfVz5P1/x3dak1o
QltFdEtHqlNVJAFkfvlauIbHCDfwqS1B1ZZgtF6+4HcD8a0Ao1F7LCFaGZgbOJ9oI58BV+uVf2ve
i6sTitIQfTfC0/Imzrp+UOUlt4/zNVFK/TRuKAtxfvF+Vjk2EFWdvSpz/VO5AExrV/Psb6EBwxUR
dxaY7QdG6NAFTX1XF/4nvRbrFHQtdw0befIy1OdwIRAhr2NzD2Gra2fRGfNxV8bz/ql33Pir9VyL
mJuD1i8l19nbycL7bp/TXfdCjXi3onAUOc1rdcd67h2rhnxaTCkZD0XERIkqjw33q5A5jATKsPnP
hpfoacDSAdhDu/z/x32iq3g0/uY+ET0Pf/3+P+ElGwQJ6zIqVpEDBnL1B7yEtlWjdVe0QzgqNhJ+
618UsQ5iWAdHDFUOBOf/6T7Bt0w6JWldfA/5hMBF/4YkVtEsXsA/wUsailyywXSMy79f/0tChxlX
ZVJOQ7kF7AmrR+evx3FmKAT+3IXzFD5nRDE1GyjpC48c0i2akmDgQI6M8G5fpJfRe5lAjHxKGUok
hMjIwzUZFeaBzr1e3ij4HQn/w9Wp9C/Wiq1P2ivZLZDNWYCarrKDbUTNosGc3rT+67gV7lD5nQHC
W6O8ZW9lV2fj7D7Z9MsR5maTThswHaaYmrwCzrP4Arx7PFCQuVB/hFTWLxjPFjwNaEAbn4KidQjv
nUVvjOdobZRsXj5H67FY9vlCOavXplxMGJYhV37QO8pEAo3sH1u1+qgw7abEStNbgQRw3r0yw1Tr
iIJ2TNgA+xgYXdTE6wT7J8ut+lYyE46ngKUog0SbOO4sule+Jnhbch1ZYI11q21i2vrybfzRvZrh
JfxIOMEepxOTdPxIj42LrYTowpFICxHIztldnMb5TxQBBFFe5XAnk0LEZkr2IoiEyoz4kLo1R0md
piQJpQvkKIfNHz4h6alHA0AMyBw04HffJ/xEJ33qWuqvfoN0bRadmXTyH8+ZG659HTc4dL6lbXFE
lpGzo2FZ9mbFNl6hds4XvDUWIi9Zpj8EByb8roq+DmqKyeT/zU9h3kqX8nchwJRVzpkGqufWvqdC
uDJTTqyYzCM+k6My9zq0hqvkrS6XzaFPD5JrRAsAcjKxQZ5+5G3NZQRMUQ5FvTgBiUwuCMVHjShA
Kzb2N/PHT864t5eeotu0B6Rs1zmR47MC/nwmF3u/eVN2FpOjvACfTFIgiJ4kXoLMM6HqYI8kIjxU
luxoefsg9oy35n+kHZVpOVWtn9oXfAGBns1rsEdwdq2P6rL+RW8QPw7OGr/rifen5nMFlYb+O8aB
+8fzcFceEYTL8wh98CuX0SEeHW5uzdw9Rq5JbBzA65GAxnjN9i1wKPZbDJwcBQxSZmeVtqquxbH8
Sk/wEFwXZBJYiwnlpYIM49C833BDIR+0XO7nBoGIspC3mduwT1ys5/DS0P+aL/Tugk8on7cHIJSq
40CwSVxqvCKXc1r8CFxJkEFiQjDpaKJscMljI2+Dm6qgssLTOQ9eeYMVpWxCR9BtAGtrac0QxIA6
ffjJEbMJwAxtwsuSDwKRVDZrzilla7P2OLga1KuQ28y6W/+urfQfbpjkhW2siRbJPfvWLWy/6+jC
6MFcgIv6mP5IT4m74JfT+sgtpZUnY2Tg0h+OhzJFu8XaxZkdRsQ/w867cNplOi5cgtaLZlO40Q1x
RgePzuHFEwFaqPieTYMQwLk4+5aGCBkZUdQ1+1bdMowbCOw8ygWmeSRtKTjmffPxkBRDcT1n4m1y
y48sYrwFJGcWskZv4ZA4Z6wJGo3BRAnu39JaPpGWTB3c2leJVEJRFm988gAi1DzfMMzcEQgyUAWY
oBqEDVGGOpvOoGIUZ6UnhmT0La9Z4hbECpnz6puz4YASkMw7rjsjuVqtSJ1jjcMyoG5DBixRPcW0
vFJ7ahPm2spawUBv4ExNac2lN57Z3fkstmnx4AwjfXIWWIx3ZtmOSY6KLheoKq5X+SNCeNHOwYT4
a+OyfyTnmk95VV9FuMTCQBM5B+uOaQtsBRnb5qthYz1rPGpvhNDJM4tT2IcQGaRrtBqw4lR8QnJL
VxSBTBb6HZG7hLx+7libgl/EMZzDHeQ6HxfH3XrDlRYnm3HlW8iUAA1KsTyigk1JQhqErhPZWamS
wrN2zkpH7uMXC2pwn7iJYOiO9VXc7lyHoj06jJLc7GgJT8XJ48C+w6mtcUwO190JZbMKZz5z863V
r/Rhkbmse3ySwNzT2UJpuBkjnA7pCUkg/awf0oYXxscSXsds6SBW+WGXYz8YyQCcxx8cazk2sS3w
I7ikcuQODmuddOjfxd1yj544FcIYD7MaBf58+GL+IiJ+S6mjrbza+ZlnDKQln5aafGSZ69t9chv7
+0j9+Pjkb5R229gbySAKbxEfQVrkSyc6CJY5YZGD8HIS7K/Z6zxC0Mshbl5fezLdZujHVtYd1S56
FehoCPrwHt/z7wrJKdeVDL5SvGT2U/pqU2NXFBeuSped2vEUCu1qjIjVQWBSImoFu8DqBULX5W+W
ep1cCron1wJpgHzoDELv+EnRzG28VzIgCrA0GxYoQEhrEEXYaVcK/Bi0gVx21T3p2Y+phkUd86wC
17UmW4frVXvTID0ku2nSpeSVVUB+Dro0fjd6AeA+aYYyo+NeF8tsfImRms0Avq6MGBEnhbVl7klP
KkSpAyx9XyxL6hgh4j+dpxZ3y3py4+W0ye+SJe6TcdwmlCVcjGKZxkttzw+jB/1LgAZu4FafxA5x
GkeCJ86+cSnwDoShHhUL3CUcOsBMuJu9LU8O/yey3QZJFWRQMU+KAxZcEAnGiYSo6tmoXCRzE1kb
C5LBXoNWYMWJtzxwiP7rhwqcXx2sYAmy4KRzPkDWiprEkJnPifkJAOBEBPF3cnZmGe74O6+nyPfm
lTOO/wyaQ0ySG1UHrEqxPA+tuVGt62/UsPawNqaP767/StT3yL6gJwz7V91eNk9APuDBD96Bp2zL
4stU1qWHyuFqcggNr/y0kKJJez2VN00+W/lJGSkM3NZ4KbxxCbQDQ1FwY5Ia0aZPtf8itfO+bWaF
+YW2ulsbtPaijMhPVXVJPBpj2bPle3Lytw0GqpkzzOKE4o4lWDpCE3dCmf/c9OuIHIozw0K2il6Y
/ZJbOs1RtTHmIaBlfTOWTbjUcjejeWGdrIJPdSl9qttx25sLlLo+joK5Ha4KYpgNJjrwC1C/n2EB
MInboGA9XkSgnv0yIIljEzzJKIm/mmgutIH6wTyzkAGDGVTYouPYNrfgK3+IeHYWBk6qhbXhPmLt
1QgImAF4r8pvM19J+WJkTlsO5mtEB3Oya0HYlacRe1CDML/bZc52+IoacqMb9mfXns59Yy1MZ2uj
Oo0ZD0q3/ozrpYyKE3iCcmp1phIAqr1qDwZRCNdi6l8S8lSAY4ueksyU+EmbZqk8y64DXzOT9icd
gn7WlKogVX8Ed2BRVRuicpkOsREshFlEpqQmZyhP933YHiWcFworfk/oXqJXtKNjR2ouKg4Knl9C
keYi9As76DLkQeKEwN9kGcaYmhOK52zgw7eeijFI0C/OpWiAFaeLUFHi3MwF4k5YpkPKK+lDvfLM
CWMm/k6WbRUqTCi+CkjjG96Qgd6aFlwCfsEl9mfaxS1r08L8oKSFdWLsV8zLOEGBep57JLal9T2G
AihFrVwez+TMlp26+PQs6TOUf8qI5UADsrHmJtEXZ2e6xFxAz7jbNHjLK/qaoU1inwM7ZYg7FfSm
/laDN/QgXxEaDVoZyclEaeaca8Es07PrnGWQQ43Ye1dwPiTe00Xfhmslgrd7iZ0v+QsxmqO6tUFf
DHf2PFeoU1lUyQIPD6VC6oBzA+OzD/PVYze3Mf4kwbSKGmXVhwlqsnzdoEJ0KPfcVrI7PUaEOGSc
sOt0N4uHUaxxPRSOnu3SaelkLZGzKylzlgz7Ct6nSDPQI175EZ75LKkOhEqw422zyBr+z5B++P4+
uefPNuFm41lH4JPAbUPQluZSMVcm7nXpVAEgix7J/lOp4qV5QtK5NxNtY3ozRG+AXPpLmBFIQl6j
BEtTq+j94HKmjsdbRcAfopki7H0zYiuyoDFdFE6x9EIgCFiFXdlvDny3NDj8bbLy7qPCg1llSwPo
EIIqDpiHoDFr+dsrXmDxJlM03x4lcnSheusN2B7Ies6iObn+U7kbBc3SGCNHMOSgM/u5wN8t2odY
pqmDsOjwJY8KYslb1aBXHfDc0kTl1H+xUGhf9ehOZ5saHMDw1fjRCGlSsUdMlSRLpi8YqXT1v/5M
yPTsYFYGrIYBK8DtPxol0UggRdxiYNV1dDQ2/yqMTTf/OSr179//J0piODLVlOSGy4b8C4X8gZJg
KTZocLEVkjNEmyTJXhkMWfB//qfm/G/VlFWSPXRLN+V/yOgAJaEThoQOw1KRCznKv4OSaNr/AyTR
QHcwTNuGpfAqAFH+ApIYalL2LV1iW5mhpQkaCeVKfDSLdGfjvkzIKeolixNMBFEei4W4s1BiMquR
TUgLVYdKdQcnCpFtThd0H5NEXyBhNlPFU5zYp15fiWLW7h55XxgFu0/zQKIj4pZgJyRyNZRGH1lX
Gz+epblZ/6VHaxrVy+Y0cnZg5JOOitCytsElJSGrtzFIMkeREj6rMObJiBnC5GSjjWdJ3aDIRKRX
CtekdI7NXZWsEuPKkSdPoZkRhV+GFyAPRhUVVkCe6+FLjjfkv/+rM2GFMScQEY5umWOX5TPlSm4N
bhMo+4rWFvsn2ZdHErMwyjg/tWJubLghlr9pbA/DVy5KcFsO6yS4i2hsJZTea2afhJgmPNMLkT9R
QIYKN5YSm08Osmi7WXW991y9pg1wt9Qb5wmHKQc9Y1rnLx1pGxL+nUQkfpOvhicHAhL6l3qZQ18K
TNuX50h52GgxApg2W3mpT26lFvcBuqk162/Wb+FM7FhKWjbZhtg3EUClaue0YfID5piHHKI4pL/W
0uzbdOODExE6wcGHEzEqhpm5b0Rlx/CTHUMmna1Dh65Vck3RScafkWNRusCfU59jaZC6NelUUvyt
Evzg58YhqYJjqRvPDetpBI0RL0TsAuJZZ6XQUknhzUAc/kFiAdXc5DAWxOLPOgZ0jY8G4cAA9V/j
uJ309Hgf7dWAE9c2YZ6ab12VHhO5VG1HEzI/XYiQQJwQklPDhnuCSHE8vgrY1zZu8gJTWHmDGE+E
HbjjfXfOUso/KrzCjU9ZOd5hEw+xHgndac22TGw3perNLTlnrnLSbuRjFB4CeAc/cmOtJwXQBJNy
gVgek9fziIQ52JfyQ1Igo+lyA1nRGVFVVF6YDmQOlx9K9xE4pHO0R5vyZz2z8cEewMCDg3XOKADX
NzYVJeQ6oQKQ++C0tWl7IYUjJ0Mr9tAUCc1b00lLQT/HA1KOiRiPUehKpgeCFYXthj2z/gVt2gXc
TnlvD+naWsZudKyOPTxM8EZEatbc6ycdL7nuYRrtAios9YOmIriAW+Sglt3M4DnMP0kC7ZytIj9a
YBv5p2ELJnR+FhuY57RPG6Y7Lz/g1BAlQIA6+X92qieySNZRghhIfNJQPP6rjYSqi3+C2//+/X9s
JKz7ZG8Sumv9JjP9I9yuWKpKw6wO7C4Suf/cSBB66qYOFk8bmPNbQfs//gjdFl+STYqWHQQ4oPHO
v7WR/D+0nP/wyv9WTlsYkxSWI2A7WPOIm4J0iZD0E7dCD4fjmZxDXj2mjmdRTDRhOlB7soPzC5ED
pxyziE2bD7vNM8pgAuE/8XKNK+Fo+GF2qx6+R/bznH9SohHyXZBsnJ42i//wO82wqRVWDCgTlav3
L+802Sa//G/EDumx//D9f9xp3BgaSSeGbGiW8l/Dxx8jC3OJGDvoX2E4+S/O5y8ji4422PlVBv82
JP/lRiPkBAaGihYRSftvVc+p9Lb8M6+jaaZhWPBENhOLuBX/MrJEaWL4ihpXWyP21nG/YC72TZwX
8/5R7O2D5GRbvQs/YVl7lYDEuaTOrRqUA5GEsnPoPm04Q3gvJKSgU6AZAx1WJSTpnQJMb30VTumG
6rRv0gI71RcFbU256RiRk7N9IQEpida2Rldp8ZyxsI8f2bA1cOdJG3PU5/WzPopIC1m+0ddbavYq
+7Sq5fTVwyB0rshzSuhxS5JTgmio41dEhADCZ4TknGbdLQNFMInzjg9G60oQ3HNVkMTOV+joC+Ic
gpimY2RGtApP44j0VhxECAKseYtz55ngMnkudTREw9M/Fcm7R/VrQwJ3yp6f/IZbIVgZO1QM8jKs
dna27STXK9ZDe5jyu6cfOu+HgmZD31TxuK2QvzxEmsgMDa8Uz+WHQSrk1tePWb8Lx20sHWt8ZLqz
AFU9OivOxL0LiuyzD2B5MA5+/JnlrtwXVC9hGb3SylE6h065EOkK3RzsGgIZKjgJqXqKq7sdP2KI
pWFfb4qIoyh+VQUvJ59xsyijS2PelSf2mil6KzxqWI6lc+EMqDbsgFdp2nXmxgrZvKJPCfzIQv+Y
Dl96awHNwBvr2pYEs4KEsul1ym6S9Rj1l/Ghx25lfI/6azjdFRSgevcqOScloO8DUl1WLvY8S6/E
+RoYamoYGyAK7I3pd5N8R+q9Gd9MsPKyfQFT8OpLf1ZSrEiOS5dFRnut8xlbBzN+r5qF1+9VXGfD
qWpfzfwskd7uINhb1/VXN5xDwhq1/hY2FzK1MVcwwKJd042DTVmNCYFw8R+Jfg20Ywxv0z13i1q9
NNaeoMkdQFb6XlGwa9U7vCbeK22/pwhu5UmsxsLqdUEGAdmSzC/olRkfEKh6i7pbc5NN2+7NXsrx
i+bDIbkZ0XvZOR7ezZ/G+oqdl4ZRQkOg8YZYbmhO5avI2KofRgI0sPeDfUZ/oWo8qmCTCwOiAQJP
bmT4rkTXwFjyOLTpXvMhD41dsveVm+mIc2tikjMMJJTOj0PrrxC0KL7LuNWe0S3kPwVtAX15VbJD
JspVkakr3I7loox/UrL29B32AO1m1+CwAhGwjl3LiL7oB+CCcR0754ZAXzJ1CPhowSWIadH5IV5s
HkbqpIk+xIf6kxbtfUCGqXVLgYnrb6A5NRl9biOTmrwG6Kqv0z5CgDonKg8BYBVcnZqyVhRO87Aj
NZZj0CK4geLFE3JTeAOIovp7CFFwLPzoXHcC2+0KZIQfJdoePC/R0ddnMe0odAhgmEbs5KwgNVoW
AfVJfx3Bfu/cT/5FQ705lz6ac6fPIxYWuBU+zR/pBX7C39VwqWf14aULYKKmXU/aHHYL7B5SWEZZ
nbroI3BW+k9htVatLYwkoiC7WJrX8Tqd8p9UcCdQFz4yMQyEj/qtAMiD4DLwSZqHmuBlZeZDqiLg
AvydpVcp3kdnmD5orogOFoZbFh1X+Lwp3iNnBtOvMQlLI3hadqg34DFwOJeOArgRsTi58DMJ3Mhr
lRfOVWO8gViKCGyJk01C2a+EZMay7lJHXquz1aQQrGLmdQsJmg3IG80YNVlkYZjn5Lv+pdSkm9CM
cMSgynJ08V2ynEN6RHsuTcFVdU4lBx4Q1zO/Zdob0fvkcUWtjbIPr+jhoP+7ZFU/pE9mVsiUkJ6/
PX/kgzF4iyDasy8PQSNy2mMq7fC1Q0eqR/mIyi5yBdvHsWD4immIniX9UZnBFvJGbsa+zRbom3UJ
52C4VOEGMTqSy9DNMnzU0CIB2RP81OWgQqdZl/+ins074ZWwMkzYrDuQ3jP7O+0heyDnsJSW9tKP
jwbtnsXKKBZmuUdKb6dbI7riZ64gbA4fwODQYBp6zTt1UDE9RjNQ5f4+udILd3AgqFbHXJIRI5mu
T7t9/slReLJcERwzrqCkU9SwBGGRz8Ch0YjvBRq1c3/PujMUy3isKWxUL7B20AGeueC9/Per9bar
4jX47O+dvsnjc0Gr3o7XVx5JuXIjwT383pcjouJ8OVhrxFV8mPZVcjm3qx/wKO1GukFXs2vy8crb
8Qdqipyyo/0grZoPo/3l1TATPFrWvWoxqpf4fVrBMiGOOIUA1ympz/P60nRz6SU56z+CYTeR980w
uZGPA6mkX1ANUGq0gcRqL1qxGLojfoCiXA4I6mD0KDOy8IyLjJfwDEKxS8tF76KwYitwVFa28cDH
ET6h47sLrN24VqQtLwhFOI79LL7XQBYsCjc2Ow7bpG8HNx5cntoA8TQq51kNd5v+oOFisYLWBqlG
zjQuPVvcILp+wT50QgdA5fMH2tzopkdH9JMmNc9IiMlE+eK3EZagUMelAXysdHWnq8d1dBvNlwBm
jcE4nxVfIXkEDirQVaAtjcJFvZKmm5NqrmCvDXtjjDseieDLJHdjnTlCjQIjwivl/oTAqZHJPNUo
Lq7krcTL6A4pOZVvhQWygI7rgOCd2NLzDr4+xSuC+Bm8BQkHCzeW0oIHaI7Xm+kdgjVi1V1NiFUq
lHy/6kEgnl20JEjp1G/8JzIAiKvMiyX7PfZB5Z6LlpUV1KOk7AUJBl8x7Umt3AEUtYjpfwl7FNH0
hKN1eJ/24lJ3lIDaaxYA+aIeEHuwBMrBihUD07s5LTIimLB2c6Z1uemQDqCLI80H1fsLdyYHDIgf
IuXfvR+0wQbGbibKK7yn8QQrCROLbgPeFqMlTvriu3h76qb11C/Vj+zbcq2v6aRe5C0/B9bZnuBS
lXp5YLgkD7aj59bY8WD3KeA8MdRQexR+AS7hfT0b4Wsbs3qQukOwqUc6NZgwEnzy05doY/OEx6BX
t7rOgNHsp5f2p615QVi6rODKL+GH5j8lHX3hvoy2WYPEm614x41FzL5cPLGj4ROABiMfFQHC1nFO
vEo7crnOqAGE8gmmjzcavge2x9L8ngVXiODxp2qWPg7g2UQS/Ur7kP2tjLk5XmgfYjWpr8ErDDds
mDQ81Xw/GazcPSyciJrYUHkZaEAmCFrCXcMFJDSvIH9AsTX1psagupC/tQ/4SnY+EpGyDtIJWpuc
arFUm9KSbN3JQrq51a+pcRh6NqNV94qKY8BYwv4vHihj5T2cep7itSYQZiQrbcVP4AlUSNlnZVwg
A+EiQF+muPjHOcIU6Hmccrj2UV3gt0EQzVLMvZJ3j1DbEIDj2ytEQME+YF9IFxSd0ltELWy5vBmI
HXV4dMr5vkkRQjQLS8YOzhpQLA2NtQCPGKF6c7FChDvbnnfigy2pzquWELZ1cyYOyWmX/jNLLs+9
uhW3Nh9xIK1LIg6aZfvOfSgRDSN2AZ5BUvkEOpouKjc/QkcMX+JS5Kzx0UnT3XLNB4jJT34n1SK4
8axkKLn2CRMEWmt88oRI8WCWH/GJGYApyX/mYpcPBY+kU72qzWeFF4VKQJLmsm1m7IWiQz3E2xWE
rNPtaNZJIPS3yJrDZsfxQ49cHjL05ckcHo3tHY0R+m/41jZbV64J33PuD9CGHMWYGJCos4/wlrgt
GKwQuvFhIPQJf4B/A1dOOXSIyYadt3kSwny20I184I5Dk+JfuVHTh3rxP+pNci/W1VpLH7gKGC5G
bE+YthblRhM/lR+PeqSHd8nQ/TMOsdOp3G6QS9WKsxGEKXIG3C+3ktEY7qg7VP0GTYQh6my4GKm4
MXm1uLa5HEwltTMH473KP9xBaGXg4XnGUFBxQyMRHgYaJWf6RL7+ytPXJiFX2ZwvCZIctYQqfjPM
DZkzJIMh0TWpW6DDZybuJRQKMm7UbMlWgJjM5Lke5tETFNMwVz4aDJ7fJbY/NzqHV7YqiFriArCc
0DoEU4zvaaE+SJv8HVPUH35X+ohcrkcXnJmF4gYLj3jy2OpI1WY2laJ9US3QdbBly0e+KJTu0RL7
OMw/EonEpVBypRGGTKoDT/EivvNH7nVoKaQB+/jqWQvAZgYpQeyjp8lOLxL2Jomdxx2xwIQuJsgn
/8q2QzLjO0x03i8tFOoYQEiaYh9CVYWjql71hKtUkGfKms9cf6N6gGs4RGKM5EZCt62cWDC5U5A4
QeRnZ+4hkhK3zVN8iSRSbbY2uTHoPIpX2HckSTYkMJZagvx+rzYvcGjX/bv6ri7FJkw24sWsVgyA
QzrvswVr5dbsRYAU14MBIL/qcBWhG/jei8ORuhM8bg2ZjwKzQT3TBTf/ACWLmjp6kRWGGfb/kFqt
DakT4T6ErQ45acB2kG5SkVb+o2gv08M+JerNYergzCFlHPdn5T5p2Pl5rOvVRNAbAnrl1vQLTCCT
6Gi9g+9i7CIghIwD9Nxcv2LfQt1NH5Q4g8Gzn53j0tW/oEOs/ssSZsBlXWJsPODN1Bum4y35EJU9
R6MU+oHrhOQrP6flbEgxOygYUbBRVrvgiVFPB7hGMBa5obzhRDGps7casVJAcgmxAC+N/B1xOhoC
vHfxzuNB1+jrVEDyP0y49Un2WbEQsUyy80ZMIcXSCbYRLmvnDhiCWRQ2yiYB/0/h1rMGdIDJ3pW1
8hz9Bj1ecIr28/w96MSDb4Y8WvqGMfFmXoo6EdsZyZP7TsLffB7N2RDgnln5Ip3AwC86USV2dqJD
8ZzeA38/pugjfhzuXAYQyGFfc2YeZDHj9jUW7HHQNQsiiCaCxvFGFATvpc1S97Y9Pi5xFc84pKqr
CQ1K+4aSv3G6omGPoIrFUHTsb+uuyjjTQGnHUNsWFHdOmnROZW2Kq7K1zHWMiZErUDLEUHiKw+VH
izboH3p43HZJQ0rufPnDS0O0rdkTN7KAYO/PwbPPElasz/25FWVdOq1dBu1d4TzEXGaL8kqTVtf6
hPTSehhsAwkdl7JMfgp2sgp/5GDeSA+kDVOlFXMwEVHYE/cg/y8siuiRkWjRZFLsaoCICW5n0g4+
hJuX3YbmPtQ21Dbdoqhn6DtpdtOOultJfrIQ70ickujvHOnxxLyH6YZmz9h6qocl4/UiKD8G+LCq
usYx0jMbxW848+Md5vjc0CImntxNknGWEUaLvAPKx/Lp4M39NSkqTTuu29g4pl6zCGEQc/7ymO4F
j452ncIwQnRRW2tEtsSvGQ0TzZNnkjavr3CZOJQJR+zxwYFwN9FJFEdHq+U3ie4ThvJeWzZvGMgR
j+pI9pjVfGhNm8xyHYKS2EIUeEm96bqFbJ087ieLjLSSj8vALa9kn9q7svTnbBjxIsfKmdtkQC7k
YG09yuzQtcM8PntPVNxzxbV7pD8B2Njtbmx3hQUdtSZuDFpL3iEOcQLiH5PwCUtFWri5eSqIsIvW
LDfdN4YGhRNOPgSI+bbhcLLJWqnG8pIaCp2Bhz44DIU316YdR3OHUUF8+v1bWKFlHZgaraNH/SKY
sCD1tbl6dV6RbWPwbA7BdxY86uGaY2ie2ouvjscijnahFq5pMVoNpCT5hDunbpHtQ+3EcyjR4aiy
PfdvQXurs0dnIyUUoWYUHNH0llCUPiEboPiAkcQc8cFFUoHdOcUYnyNgWqerYCvyR/XwUhjmSmG1
zaLnrgoXgbnL0TiNG1278tCshhwlOQ+G+JpR6h95W1F6cNPtlNmmPUbsbn/9K//w7c7MeNNPGZow
85mPEiU1W4cmuXp9hOTTWwls9clM1lVw1voTYh5bDwgGLmk9Bt8dzs7GYf0m+ZjZzuXDZxBh8PPJ
pW5ARBDuYPHxryyOgfpgD49TRL3a16B+e/aTQe1CvYyqjZ8uLU5T6rxF+ixxjwNPmK9d6xbehqa9
wnrEQLVRLOG7203ZqmHzYtsih6JZiGgIImgX8m566FQEbMObfnol693+GGzyVJYqwlzCOZVnVDPY
KggOqtc+xYH2p+cDHdP+GNNiKImoYK3GNJk9GXhsa5BdMu27SbR8MciU5Y62UzvsXU/J1m2BTh+x
TMFhFyof720kdTsjnfqFYlxYnbCnV0RxxSjhJYJqWn4EvyjjVmmpbklQMnmInSp5bTcE+orSIP/T
aSAbFVascSxnPqzxG2bV9pP9b6B6gIBAljx0lt3ZoTcpBN7rRNFmqh9zKHP7mPH3KC2MpgXbwdph
vHXcFvBoVIGajvYseHfuNfS18UYQrDkrrtZ7uYphyiMw6m7vFdzbJSJ7HR+zX2icScO9xx5WQRG3
wZFAidj/NIQlijffCb45ALnXBnNvsG6MauAGBWiJadMtsHDCJ918FCV5Da4syrS0Y9r636lvs11n
Kq1dqMg0qIAUD34e9l9yoe3+s1UyFiSibVHSq5HZ8q8pJ9WEuPk75fS37/+DcoLcVOEobUtH9aL/
skd/Uk6i2cY2Zc1QDNJs/uQ2hctIIezeovxGR8MCD/Qn5UTsvqHCYNkaeTD/XpGNogqy7O9WIiJx
CNDn9eE0MmFY/0o5IdeYbL+fyq1DhlNnBFQudZ9++lUjR9E8vDz0/404wEXKSpFfOr8hZ0Emqesu
5gUbNxpJu2RVEEBqkkNZUutSPAV4fsGqOP4w6GbnwjnIoVvW1JvuNYsYwxUS3Do/OuNRzo/RdEyn
k5ex6uuLStunwUGUYLX7Kd73j/6hJ8+IqifH7fS9h8sBXCI/jJTOEEpFKEG5wv6hOgseHSO/qxxb
mnNNAlR4bkCeh0+T+vScsV6wZPQWJkh2QGj4FnnuEPxMtCxaeWA/MinfkB+0EFdBSld9Sqnfi8oB
rDiOzsIJSE4Jt915JLB7oCo2wrGYbVGl5fKlKF/QRnv9iQ5QrSKV/1YoP7m3RKZtddRR3Yr8tov8
KywOpv71aIm22WIp5288m0lcP/lS9JVHG+SCOBqYzYKuIPzYtQFVSAUwf5hgSOBHm0dhIwcMrwox
ajmfavztcXSM04cBxbZ3nrTxWHHcs9jZqhoxqFLxGlaVhF6X/6lp1M9xwGAE1wgo40/yhOQ2xMtP
Oz0lkFb6kAj40Kk5S2kqI76ARUYYb+PtEHiMu0SdULmip+dSYNPLpt/SK+gsDE9B6gSUCAYqM7JM
vy4vgwgf4rOCdqVzaAO/mA7sOJO3Rb3ULu2GmVr7zpgpBZ64sZ9V0m6G6KDv2mfjq7OIA9W8Xaap
RMktPBpuCeBKV77yNuBfRrRqfk8UKcXdRxase2371hCw0pDoNkpPIcVD/K1sWRc7ICe13TciTh43
xjqrNzpONGsjTxuLY1yg/YRoqgIH9J9/Fe1bbcGZywv/JO1aYTXVV+pEHdDeDp/Lik5rdgtsYsyx
LecuzqjQMqCKOp9GQNHgO+g5miGOJ222SpDycNywZmKe9hyiBVWACQ3ZrEOCvgjoj4ITLYZtuQgw
Ay9HaVXb644cXhx5PF0OvALhcJueeF0SfxG3EnxJZsPktqiWbDdSb76OtFa5lOpePzlsjwEdewg4
LtMQgBdjG4nwYyxJ05GdUw28NlUrcjzleOXVlCfSi7wB3g3CVdm91tB7U8enhn4BfIxd3kz8lb5O
MF212a7grhL/qpz1Iwy9C8kkDV0DG8LeHBvMz87KVhCtwU6G+bW095ZO8u3GqdZxiXB2mvN1mW2d
XgdG+20aF+8yZXSij5NIKc0wSW6eCHgshqWKZFnTg1tHZNZIhBSUKwVMCEGQis7jZciHj4M3k7C3
FMlVPJOS4I8t9NNEwnhfGvMKuavd0mxJQjpY/WcO/Zx3N9nz6fObhVDT4kmPoarj5DRkICshMiKO
etzCX1KydN4rKG6kG3F+Q+tkkCb3bEGD07RhtoechIDxA3G2Ujw7UOZptI5IzDgVx5ZNuS4xVC3+
L3fnteS4uWzpV5nY1wdn4M3EnHNBgqD3ZLkbRFl47/H086G1NWqj0IxuFaGQ1F3NLhYI/Jm5cpmx
+qimw4QqG7f5ml82rOETDBjAsSuHGZnJtt4QqqSwtndptSQsdrm32GMOcMXnvUzy1dwzhLeyTjZ4
d2yyGw6VeBIxD5sFnGWTUUDd5tTvvve3ZU0CIOFRYahi9hBg3JxS811qP00PIzrbRBDiLq6daYIl
RRenLgFJotIjopvmCWsrNNXaDQDa8HhRJvcT9nf7gk0U6LT5bN5GnbaYgaOb5qKADwI4KCcOg3MC
e8b61j2bHwqCo4m+Lpd8WoSg9eNBNYOTMQ5vI2OJa+FQyswokoIUDcYTNsnTiwdMe7hx8r2JOB3g
S9uYV4gyijn34VxaY2nrOn2Pr11jRru2Ki8GmxXGNTmRvvS5SxhaqDcAKRYJ5Ddohd4bdEEI4bbP
qAai8oUYn1YQ4w4ar4/gA8LncDEU8qrqHokPg34jyuSnVcPWFPFRVoJzYfHK6X2Cn4wekpJdl21r
ViKYxo7Y9uylJww5HVNBVsFwn3IzadJgkJ2+SRE77qP+SdPdT39YE9Bo13lGTMCX6L/ErHQTRCNT
IP1Avmnmn4b4QuxVGzefLWR4PwhPxi691+WrbmLVj00FAqJ+l0rbNFBmJdAkxAWciiRtnsKPb88h
Iy/49xogm6E7/BqeOswXEIB2H1gjhO41Eg8WI+ClWE/MdWNO9iQjEEtLaxmivsUGCYni8hDt5JtC
Mra7D1DTESDFjh2Hfn9Y5nsVJb63VV6iZYsJeXD0Me48uCvxmWRTWPbKtoswil+LT9Jew3Mce3Lg
8zcITgvhN566cTdv+tF8Stbq1SLkZFa9q0+Q+p9MZSHcE55eEDrjmzqvB9mYx+UCq1y7Z0HibQHO
37wNCFG/HVjism1cV0hE0L9dMW7AUAazMebsdJX4i6xkQ8UOcGYskR2QCFM+uyegMrb7Dha5yRMA
xRjOtWqrRra6GHfiOlhiFrEc9nL0wSbE2LC60ID3ydRgzsKT+zNEmqRyzxxH8A4WK/NOmucbif0L
AmFOnVhi6XKW2BTxBzd4oMwH+KRnLJEMTDnquXqtX3DMXsQP2TrDsvqLY4BJZdz224ah9F4Ttnow
O9bA69TcE2uDp8cjwhbSb+eFQ622lWUR7kQn3ugXdlcr/S16sr5coF1K8+RfEZMiMK/v5Vl7VUCu
0WI+GKRerMd8KV3kdwlRwIIcNOPu3QgAxdnmEl67Jf1CIhxgiyyw032Sn/WT1L/zEr6b48tcLgdC
MhYSykywCSEFszbtbF1ZlN7HE59wC6wJYpk09oDI5aEpljr7U7ZkYvNlrHvUdMBJ2r4MT6L5XHJN
ugvqMyDgAe9mUJvw0JM9wD7jpLgbhJ/75o49RqHZeLzAF+lPvvEANxgTLYBfIu1Tb9m9DMxUyldv
sZ3GPcOEz4uVICAMcmqWkpQIHPjkFf4w7IDgnR6kPcBxkE4bJUo4ixDjllYTFts7Po8D8AnL2b2M
Bw9ueE6UrqDoPkv40Q3EqTBmYqxnS8WO1CIOT2vOUtMCqSk+JKxjvvWRU/cZEpxz9RNv7sXwSqx9
Jd/kYo68IrCHN96ja+Jdsmibs7DlB6Pn3onxtXhL0oXJukHhdrKWvbcEXJfeMDaWuYHh5ODFZ6OQ
xJ87PObXdteoZ1Bf9YE0YroEMDzXWGl43gAhUOFsj3SNgXg1eFf8s6hYM1kz82bgEctCBRNvfQFB
o08czDumPZWBMSOk3yOb+eFLrBzLWiYHjUC/V1r0ZejZ/jMofNPZpfFWlQ/iCGvat/Phsaxs+VPX
2fuyX4omQgUqMvSuMBFwPbMEUH//GnhzbdujA6uw/rpULKGoQgZKtyEsj90kwo6eQDKxukVLZUeV
PNOeURgVFyE0btK9/nQrsvsKWwzzBbLpJFvz77E+hgwAs+10/LuvUbAeOH2VzuBepuQY+nmQtUcT
2nADNhIjA5oqvUiCQUTsQkWqcHANvXEPQDAmjz3+QJPdN/ro7ppNK0JhJ1qPEg43GTd/gHqFAGdU
kuwBpoTCso6wmlFh43N79QGmND0BTfL1m+sN8cTjUymKy4juY+IfoJgs7AHydag5dWPCz0EoiY1n
wQZDzjf9sOjxuAqx26G/XDXmndwNCWszTT0n4q2CA2d59xAHBcwopYoYHeQIFfZwXzrQowlsnYKU
ierdu7KyJgDQof2wBKgQ8OhucufkKmIbpxfZVemnroWZ1iJk0s6acCnKDWc+CGKj7psA7thHSE71
MFBWvVetfWXgq2vCAdbZR4m8Z4FTszl3cbhEEHQEJwHxqvSFyRqsZ7MLnoj0J1vj2RB/obPqnsyn
FvdGSmdMtzEWq4AJQRyf4ydfAHFhYEDDD71/5VrAmHbfrMp2O+mSImzWZKZPsunFuF6brCMmy7op
P9kvL3jUAc79xx+s3JgNt2xLhDWgLMflkiUXsu5grjxxU7CnZI9GC4/B1VfDeEo30T1G3PSqok2R
JvsiOydZtUz5rZ7+N5IfKo6HllpXq+QtbLgtUH2z09JR78fzfzZGMtFcvwUQEq+L3OYvCeDmrwmE
yk+v/wMjkTVNkUQR2q71M0RiqGAykmRK+sTp/gMjgcsLYVeFe4uj349uvuZ/kpink0+IMEmjLfxb
QiJVmyCQn8x8JVUVJb6fxjvRfzLz9XE4Ljhdio0gpJLDY+kqTqriXlSGiEb7oXISk6FQ0Aj7OGkR
cEThubsRRE6e8IlwGRjg1LyuduPPOIQlAmZaQNjrFFi5bK+TbX8dDKzUmhXJjyvPYiJjEnABLttq
Ux71uSEQTpcD4EJ/tQQWDJdsMj7ksbB4PCQeE5XOGmwh4nCeunucLodmFai2AHaRrnB97cN5ziMn
zIQHMX6elJFCsBL8AlkmgiNG0lfvVYQ7TEVHuLgxxxFekG3hTMHYL3poRmYtu/0z+yU2E3ybEWqs
QtYVqnlp3esPw8hy8RWmxcgREnGUtONHGzitug/wYGBxz3kjXJToonEE9RxFjX4aOJiSwinwlO+c
Vrhp1AEBksosdpLJr8LH5fBuoDgUOcIHOvGcBhrWLbwUDsOeQxG/zly8RYy5cnorVBknWRuXgCZ/
IBv3KTXxMTNiB76pAd3SJ1GgxTiGZZrfWPigOiNHs8IRLRqPiIxhKlcc3uL4NMK6Qs0kueO1J4UN
42J57JnsOfgRqdiCptn1tF/B2sPdgBNnyPt9zJ+i7lGXdmrB3ANzIyG9DIJQYAvjo0/fQdERKT6W
8WVRimJKUsnPlUDxo1BZFKyRwjVy9qsUMiMBM4BWGOkr4bVh/0RW4Szai/UR2Q3cY/4tURYLyqNQ
bZtP+e5Fxs0rL9KWkDtK6QjVBr6St03dYStqn14FND2ZJ5rI76EsDhj/2BkEW3mXJ19V+jwZFSPG
FrCWfeP/22EBYiRpjiUtY0ucQywgOw1SlNGjaX4GLFOyeTKsRKwZjIU+oKqfJ/78AdJzEED/OuNx
UbzW8o7T2GTE4K6heSBG0bWx+GLR9qJrS7zfte4Mg5P9ESHZCvLqnfXOw9Wg9uc+UlZCOg/vmuaw
+NkkKr4MJz05IdhJgOBrLssIhD3ppyr5vbt5H/1Uqyunie5MINHJImKr+MgZlePqVSGqnjsxoVUI
JlwTJ15GMddTv6K7ss1CrHAdC8P5J21Yky/dUFvBAyZ9oDYvcg2bDiSAQ7QssEQsEqxolRIQ34RG
0HOP6uOX1Hi23PWown1EsqL8TuwY4cdWMG/W8qPsEpcYry3AD40DAlJLtx6/rP2EypMiU8Skj6r8
5c8Js0VrHCzutIzolmAV6SyFOyxfbGJ36OJGJV8GQf4ZDbKdygYLlW7pY/yWhRg9xEsjJy8ZF1jF
hyC3GPBZ7Sr5ocd20Hvv+3XKDpWdn34XYCxtcJh1wXNdLi6jEeU0QDifPrvMMSL4h6HnLHFJKaTe
j6yyavK4g3UcaFsE4ysDr0Owlhg2tiKe9V6f61zCNbZokKXwOhPTRTfitOILJ7NaNwLKFjEWNiEu
UlkMI7IXH1x2PFXHd+uGIYQM4a35U2y9C2Uz5SskLNezjmMQjj9MeCvw1mJ0TNvkmsvl9B4cdBur
HGVyPu2B+Dyr50lKHrJ8DEu8ROIoXeYcyJPi3AfrEFB//oPLODKrCe8H7UeZa8gUu78q45b1cxn/
9fXflXFdQfWLxz57C1Yb//rONg2lFrsOzNG+6YG/q+MGdVwRqe+IvAykwnzp912H8Z+UcFUyRVYk
IpXvb7nyG9Pf9GMd560jB+OdICmz8OX/cdVh1KFbRVZDeiDrQFVFM49g3YOkYYKIyijjeTzj1/xZ
4SkfrRWBVST91vhwEQBTnzJRmSWjdHKDckE5H1nSIoxslg+c9WX2Wne3Nlzq0T6sjlWyxe+erjNI
FxRPGZbrNcSltl2XzUfYX5CMYS5TJhBQVvDlBO3Ng175jSFEvAea3ti4T6sKlqWTdbEdf0baXjZm
wZtG4WLJip8GMhDAuZZUteLofmE5bmE15J/xF5+kIKa51rEj58TKP7oNvKkAb7OJByWsdTzGdBFL
ErrpV5bN5p2KnvdOY1Dd5lno+P3MfFPuUfEMYESuEmQWr9iI2jLDTqx8jL1VQiNiYg+Nf8Ij9Hv3
Mcdt1UXncRyhpaMRYZ5W1iKEhY4BZjSPYUxRJdNUGyCIort4igUO4MDOMcw3vRaPT4ptvQFIoaK4
j2JtIofzyHu6V9kx1Z4gJwvJGjUqTUP6GPibMX/0IYHiKSKuczolYt70uScIM11/wWYVMq+bLdwE
bwPMTEmBW+bdtuweR4ZyYae1Wx//l3abUz0ieQUpP7YoT3sMcijZbnkQ6nXcO2nq6MHK7zalsjDM
jR6fJoMJEmI26d48SOuBFRL7I8UXoaXMQEkmB9AUtGDuW5NtJie/bZwwwtB6/Jnn+lsGVcSlOvgW
fUuPdkKh+mcLoWofRqwU/OLJwMpjyoaImnFhti9Tc9cIO7x5uA+V/lR1l/pRRpz6GkWwvmSDtLGZ
bmxbqD9gMFgLy+EpQ5NU6NCJZjBHM/xJZyZFGAOzvYU3WGV7W2Obq2sTiXo3m+3gTCxgFZ4hP4Xb
Tt/W4gk/fYnwSYbSlslYTXbZxffKdY6dOkQuFQJYvA5g6shWuLRgVWggs7Ugbly4Om714PrwnAG5
WIWXOGTW7oz/iPqzxXNVTBEUDKXeVjjqJqUWYAOsmmsiHHHOmBiTHw1WaCk+tA4e/TtjpwfHqsAA
pLmHwcWycEdCYYkeQTtbyObx62e6vAx6vEhXAUlMQdkAiRDkOBcRU6g8AhE4N8Y/8LHJsT9jbvHV
XjzRFmy8nxCXLKMXqAFcGlu+jo/c2vpdadYJrsqSsIRHCV/CZ1p3+udMWigfPGb0ZOY8f3Rrkzv3
wVukjrfKq9VoT7sJBTevubzoCeFdaE5qRws/RfkiHab0NmppyeoRyq+wnbi27xTUBgQNLxTuoIde
O/K77Sn+gJ4073BbbADa8SlATk5ATonSRilwKi6/5Nhcqt4Rhb1IAh0CILUBChU5bYjFsAdixlNy
hgvtHLTue8quRGpbHKt1qIziA/u4+qn3A3lpTj2s76PzyFk5BMsggzaT8/CwLcTj2xebeF7LR7zu
YT2hdbJmp5JhuIRA4ZOeXsEEDJpbyYc6sbfYeAkq2awO7InAmtEwoYpTLt5n+Kj4AiRrcGut3NTV
CY5Fu/BzYN80OLRxyTpRd5fg/67nnYIASHHZiRwwdgfLna7XdIKvEGzJAgGcKaUN7EfA06aq7JFQ
42t79/LVACPPyO/NY7xnm8HJBs+/fJ8+LIMlxSJML6C0pEVDtBxnRJTF4hFsWsV4C8MAyI7CuXqK
pjRBc6sGTgW3vrZTzGEY8cyHSQjY5gfd5fLcOQgt5iREkrk2JbxZNIjHnJjxRrUOqhashmQ5yXQG
p2FfgOk3Vk98RAlHUrqsxuPIDgI6SfIqsHNCpThANYF0ZAP/IzeS8FQDtyCThdOQLMkAN2n/VvPL
yq1eRyncFQpBZ6Mt8FWpBJ7ogGpk+rLoI9FOQn3SGvRQPGoPkrY55UQU5KBDzxWywGbl45I7yseR
RZx4rp+pCxzRWXRLtt2wMM1HcZi8uCEFsbHlcabnDtf09RzNTGwuui3J0aP53UVHw+RypFik5g5e
WY/q64r5JffyRwDJC+cMVqAnMjfDTbGCkzTCz0KBIoCF5iro565sjly4+k7aMA+BsjBZIkvzlYZw
FELk9CFCqrPhnk2crY9mA2dSPHAzhIvkhrCqZwdhIC55dbcr5uDqTdi6exjwzCmkRnK/Enq8Fx8J
/5BXyh2kC98YICVYQ+k5eU6caoujQlO/Ra/5eJA3sANln/D6aUxR0ItVC54hbjM+eN167sY3FSpc
a6uFk5JfT14q87omO/VdEkfkqFtMlFz8zCHVqlthj6PEiIh31tjFGoNi0OTJ6WCu5k8jNpghtKTW
evXRYkx0wl311p19b9l8oXtlMfRMdSpUzp+hA7KtYuc/msrLzSzpk02o3MdH6zg+mWeRSeWVbAGM
nsLjWLwL7uIf3Nai5rYkWZaxA54aXHq7v2pr6U9/ZfD89Prv2loNSpBuEQ2iT3bA37e1igG3B8E2
zBoa3u/aWjCoie1jsJOGWwO69UdbizuOImFPYOp4F4ia+vfcgKeu9Vd0SpMs0wCa+vb2vifwKErW
R0GgFJsRMMqHNo6Zi8JEVDMZFUxIGZOSFB1d5iZC6Hs2sOQZQUat9DU0nu8u4+m37/o/0iZhr5PW
1X/968/fC1dJ1S0RMPwnpEzW8jr3ewllBdvtgnHMgNYXx9b6r7+NpP+ZJ8P3H9fPQnlBHzJPRsIB
kSMy1jTEYXozuvSsN8IyZi2gtuWCLQO/OZ6V9gWgZfIgm0I50siRQYYtEg7abA2hUU+2KovAHKOs
F3hEmKdhB0it6R3rhmH9qCDxmWcXnLTAiEOidOcCi5zknF7dCi/+bOkPo93iHzgxUXOQga4ZWxuu
Gc41jLYm4VUwQCyvQwKvriuaRtHEtzmtJxfb6OvN6xl7C4ZikmQmP0x9o6rKe6t2W0buY17VH30S
foJu6UbH3DFxseB1gi4GubmTeqhMcYcX8CqxULTWdYkppGGwq8R1uBJMtgII5EfQsoDPRBnPtbsj
16VbV+v8wWNBSznEDLS/TCNyT+SWhFjE6zYjkj0XCCGeZPA0jVMGDQuTpC/OUmg+Zq28EjbWckRe
A0wALSnUrFerFdfGUJ2lqD5k8cVi367Bs0+7+Bx2u05/EHQnrR9c8WoBPJY+1oXhE9tn/VC+xCXK
ihmxRq8m3UfbEBoSL+GT0JaGF8XcB6VwaXgH4otOUpmKmfU86GPAO/gH+NHlQ75UqfuCXO8fRMOF
eYJiAKCnHBnoiCqASzdrRlwLWtlfjJGFvx/QyvjPNtpQZVXVLE41Rm+Jh+ivzkxVw/nkJ9bjz6//
/czkiMPhyyIZTxXBKifI/HfWI7i9NNlbMIz/ZvfyB6QPV5I/zSuY01kVTK/6HQrgVaAVk+G6rP0d
NxdZm86gn87L6R1JCqsGWYHy+CMKkLGcjTqDFq6Pn7FzgXYQOAJA8jTUos3+0j/LCk8NDzovSkwa
bDVhFThi2YhhY5xWy2HkiIEmJQz6HNGQSy5AYNjD4BH30REMU+3dF2wkzeAJ0zA1dlexCxhIa4dj
Jq7fY9i/JyhmwlabmZr7OHo8hUP3GPesAmJpOMgcGjFejFkWsBxs0BCp2EWkLAQMQbxbHXn2VbFL
JFhHsYGtlqjhDU20Mv5NqarYGpZ6jWYd9Cp0jOjTy9pl0aM97HB2rcTylhpssWnHJBJ79LsR+f28
5eiYx+HGIMXPaa9xK9mJdbLBMBKyNIQV/K8ufJp8X104oDMgQpkt3/MIdbvsNq7jZRDz3FVJfgPb
QFLX8F6bYXNe5YdOfxYlmTf1ofTjVoMm2ip2EJRrmfZqAHkwoAIF6b16J8J4ypWG2FYUZ5xl/WrX
1MtHwGn53T+klwb7RGwGmxuLbWQ8ZYNQPa9wAuApr9dafely+VqjxEizrTnIyyF7zpQHv3uN04X3
wSGGhF950F5hrbBPneZszjWW3uiXfVt0jxU5JjBihmnZBzDvYbuNVzyBO+/ZLSfRJkQ5DzjeT3xq
HScshuFkomst2rJdF05CbiPRgXCvM6ihtbLnBkFR7m+VETMx8qiKbiO7+gw8iU9RaGpSQ/bT4UgI
hvFVEtXsSdeambXEqJ/lBFNeY8vhsM9lwlCKHC1e7x9i11qISr2VFfeUKvXb+AKk7bvFMfHocAWd
oNg9Ijg5WbfiwgcLjQ10hcQS2ZX0kaCGUixvpcW4uw5zoQsdCFKTVSM7UvkFE/rBnczJ3RHiSwrw
jOyhBU+uNXbtutKncwXfehzLl+qF0Zp/pJMYonps+rfS8ch0k4DhQ4hVOuZeWvvy3XnzJ83FBE3+
8uQq5GnCtJYNfbJ1+oGqLFR66pqyP3moOa4RPkTQxgoQXgu0N0MHwG9ravlecC31EPGGhPclgX2Z
AgXC3ySpcdSJqSuiZDUS+4ZagKZd+c0b8r3/X95n9idvUgHk/OVNqlN3p4nQLMXpUP2+HVOzUS2b
VEaMKE+3uusqOx+QqAPDyfP0wXDkyWI1mvwbeNZ5soGfJBANjD2Ds/uIo6sRequanyFmvzFRbgeP
9M61KPuO3p8EwVv3/GbGSK8P8hs2cJEU2CqkhLFIPwNSSBT/MMTp5tvF/58//GDVt1SK9ywfSrR0
9U+//O/Da1t/Fv97es3//TP//eMvecm//0r7tX794RcLWHv1cG4+y+HyWTVx/XsExvQn/3+/+O/6
cxvyz//6V55V9SsD+Mfnr3WJ+0RX8bvEqmwqI39Z1yRutJ/r2k+v/6OuUTim1l2RtF/qmkkVlS2q
m6pQXMDN/zCQAmsnBVZWrG+ml3zpu7pmgnlzO+N8+S005PfL8u+b7bcP4c9vPl39EwMplZqGJ5Yl
i6rxc3GLJLPIOt0lTqEZX3X2PgC7PWkdMrXEDVYWa6mh64ih+0pZmFg5mRio/QIZzEp+kV86FXZG
2BwUDrdCdQ/jFP2ldQf30+vsbph7X+NR09fsbUBF4NNra/wIJ3fCGuGjuk/0s4jnKi+24ufOeuzi
r4w8QqLd+KgOPZ4/BZy3Y3qXjbN/R7xNydxCvJ6rcD7nyIubhWuwvyJSFXbkSBlqLPPMSLYYjyVY
LfIfp4b9Ke99sKV6yhiUexvPjV6F1Y4OfCCMqvOSNQtC6arvMTtIj9rK5ZnJvWoRsdDtJ9WS9FGg
SAylq7inAlIKEpe0SImtsq/2B3PTESZtSitUDJbCwnPW28NGR6WmtNdhA5wSz+VlAwQEp3bDbIA1
S5/fQBrlYd5jfW1kZzHwsC6mUHg8pirdgdLZkz3PiELQYgMpD9gtGQcjCC8o3nKDckO6Eu8tNFCB
67Bxwr1xwKbY9XeKu9ONY5nQZs+KfbT1nytlg5WDRhLroT2N2gqeJFGucu4Mmh3bt7jf+pCPqnrX
IXd9AgEz/HtbL2EykmwSPCB6g82P64hcHNjDyQQTyDZhBVgD1OW6to7gb/xwfMomAaCf8kHSdz3m
Rx3D0bCOYPjwKfOjJ+m2KlDMA62zvFAczIRiMrwKLO3rei6z4SCAInfYIWuXeqYes3V0olTrGaTG
ynFv0bKu5tUnkHK0MB6hSJN2gasM8I236m3JQbsOLfsFyJrDU7FhBcj0B2izNhASTto5otfg+y6V
l/DN/EgrkGlySNbRS7fUVnAMy4/loBVvgrUAXG+0iw6dft+fEym6Nq/BSvPAlBjf3AobmjrB5gKJ
n2oeRZxKvim/ehECMTqyvabtsEDC94Y9bVDNWuAqTKC1hfTkO8GSq/Dud7ZQOJm3KOqlebNo8uYx
WNnEj5YkYhNn+aO5CyEt+ngdEUn3kYpnw7iK13wgNNdOsUfX92XwLBu7DlgqDm+CtW1gbGY4TOSY
3eAjOCY7yfhySZaNtyhxQvfdMj9i2o4IPxTCSlVAcaJFY5oSNCUg09U8hh44Rhuwe3TU/DMEd/dY
uKjztIsMPvYVfnXv9RddJMmI8niwzogIagfr7lnD+hp9uK68o86kRW4ZnSyODlQeTTjzqE+pwv++
5rRDWYFhAethbabl+26yAcJZTPkCU4enmT9FAzZmzNt4MUQ0B/0orKGxMKxKLpdsZm1xQEFLEaki
Aa9kcPBBN8hM0vy9HPcq0Y96NS886xBl6pc1BkfP695jaRMphPxsx3ztQ4BWFq78AjNGRY3UWKR9
qVDjcIRNjdc0QbyaJjxcLOaae00nbrrAgCKq4kH0UWLrORG88svUnIOHF5oCKVied8arOUEq2bvJ
jDlAmMmnTUL0JQvnPn0YuWFiO9DeBvFhNK4CYst3SsZHitWoIKOfD8ldVEvc+7P6ro+32n+BF5me
hKO40Rd4cO3zey1j7fRNxMu9NcxzH+b3QhgfoDSsRNSIJnwCcBTLblphUQMwm00GVRS7VOK2TQ5z
hAMpLbjmQ7ccFcds5XWgPaSeIyPwllZmTdroraVHlo1jww8jeHsRmY0s9quGEUNTYSMusJ+Ds7tO
Hz0893XCyZfpooa4Eb/399yULjqjdXvoAGdDlM8qabKZJbybyDiYL8oDROujidAI+Q2ZwjW23UMA
EWPPUofnNXhxP8ydSwypgBG9M71hzMs8fVVhtGGdyXA75O0rFlU2Ki1rXS5VGAD4MxlrHTu60X8c
AxAGra+x3Z00OshQNDrdeN32i7aSnDFW18moYAbDlCXK2S6vUidVhjs6U0AQtidSWcDMpgBqE17O
cJXr3aGHuA1x+lGwSCIXE/+pNTnGGxIk1fYdLoYOJZDbNkdukrbWCjCjkgA9ts2TXhX7Cu8zXRbm
g4T1XTrHUjlUNcww4C3n7lJziyXfXCjLL3d8TYTgDdpjLX1I/ksBNOWNw6OKxlnFdSlk6GzwG9j4
U0InmSvdpYDCXiCzcCPr2NQhlI4rln1bnW4Wr4N1wJ0L7ef9H9zeSYgfZcSammTyXwXQ9S/bOwCD
H9u7X1//e3sHFwHUgoFK/Q2z5a/+A7aQZQ1USQY7JcFtaip/b++AenXsRA0AaAW+gkxT9kd7Z0Br
UEWDvxHipKj8HexC+gVe5Z3TQ2oq0DEcC336+nf2oAMJZaqY1vEmbNqd5CH4CHUWUIT8jBztnICX
ajqwVJe1MMeV+NK076jfBW62767hn0w5E1r+45QzvRNOMxOLVoOGePr6d+/E6huhyYs+3lCUctTo
EeTossd/RD8KjIUaSMNCAKkYEZXKLgEbRkvxBeAYWUOy9K/OzV2XWYIvanOvAL64S99CRoEwB3OK
Wao7wXOHB+NIJhHcRS9ETVGTgqV6i7Gt6DmwvUhgYVQZFPaIiue5OIqRxnGEs/HiqflJF0qnhjJU
aHVNzgZTP8YlgtbzWDfJ/+NycHf8yfVgJCBDQ2Y8VSZ98PfXo8nz0c8UK9rI5KRWkvcSDidspLBh
KnfdIj6FooOXyI39pQzvkjaTL+Ei7EQHxeku1Z2WBi708xAu60fxGdXipXKEu4H08AplYO1tCLQ5
JgfysxL4ExkVHqMpnb5uoeMGRTQuW1HEmR/tVdl6CxybSE8bLvLzJCx4rm/6RseSaFqEdumBtD/v
y9M2HrGiPmZQs/ZJe+fv8Oi5EPK1O2wM2mDRnMt6gr8Irt4Wn/hB4T+qroXXDJXblqzLNz4v4RHq
HTleaDLiW/6h0BQ4RU8aMUB2oV6jbo1pvPQm6/PmJSGNeIsy4cG/sae7QALHCTzAzMLci8MeWW6o
r4B5/WAnVEuTtsicPxls+729cuc0nTdXSTjLcFV1yhnb/iTneCYBKTnGgNxSdrY++7gzbQwjiAn3
PEz+vJ44ImKuPTlYkVXj5a3tYitIc4MXM3NEwm5WpTOfJgmd5i2QulM4QueNP3MJc6qwsiO+S5Z8
+PTD7H9nJr1PC2Oci+I9CPlTbH0I9U3wdzmNIoSSGNHPnFxj9UwpYWHNj8JblSi1sYFE98nt8Si9
WCwnpg2Jp7ykTC0apDgMYJkHpJIw72NoXVL35aHDITKOl6o04L000fIns35ZO5dOh2pPP7vn4TUI
CWIk6HuZAQCg9n/Kwody2EX6SQ8fsv6Mu2Keo5a79u2JJq5Ef8gayF+tWzCepbyAjNljkDeToOda
DheuIjo7M3cjHqNmxNpXhebXkCq/KaAThE3y3rg7YM0aJMtnpBJ9cv8QG0qgd9WAEkHWdjIOJ5NE
LwHZyvbjAWJYx953CrzD9ewY3KK1eNWRlisjvlbWXliitkKl6c8kZKJ9tBvZo/hvXrj03zh36fBp
GAoSulAdnMnkcQ0PQKxR73LYrQWEAsHoIxWbQU3aKpT5qYtpnoTPvhMRZ0N3rdiq01BJUK0UhJS0
8u0t/ujplGB/2Rkp0fJX+IF6pQHOc/BLbItFmdukPGd3GvxPObNsjylzjIuVGyNINNJn1KQwlrY5
sRJzgZlgPOgQSsEiOrQbMD5svySlYeFpGPXzaE1SPlwESWquH9JkG4YbIf5QuMAWTEfDO9aonKXd
EJe48+CYVrR3thNedRjNfZY9pu+S9Dj59k7QzrAvGVoGWtKEQbvu4i3uMIOWrJIpYqlDoufEyDwZ
MqFdi+VRquRjr52zviLjl+CHhGy6YTxh8V9QNqKU/JvAaud+ll5KjAvf2nvSbgVEoxYUATM1t1Ja
X9lQjbLTpAKOW8fyXq1Crrmrii9SDLvVXxtddh6F1L576fBSD/v/8MUU4bNWxJs6Yxh7GrEjHHz/
4meg7foVN9cFlezqrf+6ME1l+JfCBO5BCqs4WXmb09e/K0z1oBaiF9fRhkjRazol3CBOa6UPAegM
hlbKqg7XFHmTn6Sb+am/4igtF1vdmjNwS6I9pHZAiykfZD6rivQZlWDKRUYqcryorIXknkUPZHNT
1melXguJA/GOc9h/MyTEZGF4lU8xTkPWorwicn42UNQSNxogTDSyx3wyL2uMVXupsfeaD2wMyU1i
VEgaf5W86xn2uTCOByIlvq3q7irFMjE/RX2Rpvd/dMMHQKbpLMtF3TCRc/x1wzehYj/geZL48+v/
aPi4VwxLl3WyBFjYs+H6veGbekGiaugvf7Pu+AHPUw1AOws/D5m1mcRN9nvDxwpLJ+KXl8ms5Ke1
/9/A8yRT+8We49t7t1iJWdBg5Z8xb1UsDSuVZSiHOrZQV9I97gJLzbj1nis1thV9baHj92cUlslb
tNxMMFgkLuXx2cWJoTReBUjocGH6YuV9ASa0whlnO7lwIPUwL6cBwXIwvQYQoRDTeZ0hq4GrUiHX
D7LkmLfeZ+2rXwMH61jAHeL1OgR+t35AdydpzKnDmhyPJ3cQmJ5f/OmQLXJbiz8S8bNN393uQG4I
E5Wczsr7/+HuvJZcN89t+0IHLuRwywCSYA7NbvIG1eyAnDOe/gzIdm1L3lW7fGuXtSQt9eoAgj++
MOeYloMWkmd9jc5FXPEtiAd8JTRGuVYA+ogvLmL3UfyxCCmlL3P1QzYUzBlr3anJsFFkNka6cYgK
csCmB6h4rqLfgUeHyteV+UvglAyCTRJei/KiiD9D8YcasPptfpNPDTfojV3errk0Z2wdLY8nHs2u
YO10zmLD340uiyOGXnd1QhtfNXEndkeTzJaw3baj/odVB3EQb3kBOAbGcU/tFmIzoOufYR6XTjTq
q1Bl1DhnyhZAxfuIUXrx+nS3KtB5w79h28B3bCF0JZft5LfZuk3gL78G3+m30N6Y9YnT52a5YRaX
aNiAz0sZIxoqT382BUwli2HfsiMfa9iO1PZCd6CKRrDq62+W9WyITkfhijTYM/NDje7KNQJC2AVj
keh6bzNVPgosyQTyPJvunuR4PBQ2/NaNPlnS4++xdrCQRNZLvLNUlONvAVBBiGZ5MlF8m9Ga551B
diFy0kBe+8IZHWTeM7USFs3Zf2AizWMIgeUNerM5OjWvPY9gDfuMS+qjNIcMEQAiQ8CFXzzktQuu
srX0EDaIXvQWDGtlpMdtYMtY0c8UnyfH9lgQADvZMWT5HGMOVtIp/hk2ClOS/japZ10mPoLcLnMC
J6ciElAprQQZ7+MRf1KWb9URs05QQ+PkUb4RrOc/fhucKItX8e6hUf7UpuDNxgbSqzWIp4mpmwvG
sW23Q79sHI/Ni4pnouo3DdI0LFVJcVGh02bGu8rG9u+/OsJNTxktXgFBFnK3EsmU52qxe3IrmFAU
AqQxEVkn2iM8iWxVZFBSPgzmngmeJgxXYO0wZR/gdePuSEhVfdOUe9PS2jEniXGsYrYcn+Fog0fN
Duav67Q3gRwoCxX4sJBJYqh0cjeZr80H90cnpdC9JSp05XnQOXHhbdqwvldEyMmWNK/k96TnfY87
dmoQqnA9nLVgUWDomRdLBqdbVtCo4b9QPNK/hD7LaZLfKPU2AzUoTG3AKq84nVXawXvWyT59CcNi
NOgkluatsi76pkWYy9uggKDorQK48nfpaRwoT6yneDL1nfzdEAS6VZhPZYusgPKfGkxM3UfkNP26
eyveVIsSeSsdWC1jcM0ZDqIJwff8BdxYIBdykfYHKuKVtovKHfeTO0qgxAirZZ5KhGdSKWush7Ok
pQ+QFnE82mlSHv1EsIusuE5KGcbKgLxzfRXfC0aZukKg7ldA1T3uZbufXPNo+oIbCvlFCQt/rmWX
/OlxBtW8GzjhUpyrqrjTzHLfKDRpPtwTg7DzGwda8qWhg4FiXS3zdfkeOEBg4M3mx36rb/K1zLJD
v/HjvSfD3uPK9HWxK5H7l/CDaZ0omaa/TPM0AE1A6k4xS5etQq+9N+6pwXsYuphyq0vIjlZXkA/w
d7Ak0/utFR7tK9/WJPZdif9Mo7PraguNhQ0iMFxIVoBRCstiXwI72eT4iWLcAY2nfFQLLROeuKwI
OG/LnY8PYq6wUvJojeSadlJMTioyHU6jyecYr8LkqHZHAzfUkYMzjOwg2XqhUz6ayxQknd+MD7RN
5D7fhnt9C1FWH8HjIvCNqF/ZQEEPZ0sk/7byb8c/g6rL+AuVRYqyGkY9O1N0nQSNpg+TGDdE9/CN
oQskarSuYlYFEYsUzq9Y/NFvZEQKScpjph1Q31uERk9KV56N20rd6hk+s/aJV47qztKYty0wf8Dn
lceznL8avJDpHTE33WbKWawH1wYsOf820om69yTYyZMeyqcXkl04vxz6I1okMdtrQAiwDI7XYAA0
Ab0PMlMvE4WGeLW0NoPrnXzUSjEy2ibQPjIJQAKfWzUtJuYVMq52Yf3UU8DHKFt79KIRF0j7/ImK
J7SZLtg2hLaBlhdYfVCt2g0E+foewjogrGraXNSzVLxx6M1ZNrvYp8Lqt6fRzsU7mfX7cGqat3SB
DtNgu9tHKFxOoEW8pQd0ys6AeERr6yNsV3zDPRPbZtHS0LOImhYRFiqqdll51whgEKPoWajuM7He
eupp+qiqAz/hSwDFU6LBfRuPmY/VUAy0NdpeBSKwSMtNd7NrSHZPz5nM1m54ZAg6wjadOVLCcJRh
r6yvFA4Ay2DbUwFQmOTTMeAI4kDLCC5Jtw5hIIUO18qQ2JZgfe0yYBU5u2/2Eqa2J2m9WQONcJON
9vCuE/aIEqe1WQTA40AxjZbZO+oXBUD1q3nlP5p+oq4/DReThycoiWRCTFvfY3CAd4FfciNNICf2
GvyxCTS7gFMUsI/a4uXnSd5GCx9KDLGyoS1uGZ90G13bY3PgTL6r6pyzJsWfiB0xVxyE3P4WxKIX
2VNuH1aacoG9kMkJlIJH/cmP0e0QJhjWxNZGUz5/Q67JK+tuQ+OssdvlrWOlm0Q/acOX22Lnw+MH
kYcBfeJKGxXEbNii6hkMaNj1y8q6nRHknwF9vZ9sS37bjZW16t2N+t7q1V4tnVZ0VCpB7pkII4Ay
nWWLIds33UqICmjstLo4UaVyJrMn/Qw7YduxppBGmpUFKINOWpjTvtCDOQxKk0JpMI6StazP477f
t/vsGhzdi3sBTS+xywLNOl48+a3RvyO2QP0sX/n7xtqiMyqh5czFbbgfH2V/kGm8eOOYQBeW7jJj
TZyhRTFd+JvbVtpqk7h/vMAQKKJzUW1zz+m5HxThu1dBwfTOFF3kbpWG52B4S9MLKUnGr44MUn62
6KcBn9uUs/BjClucgIhRuOHs1jrxJDA5K4O1ob8n/lNSb2q9CR44LAwX0jSPvHvKQ707BYSByYY7
N1h01elDbj5FVmLWp9rYnibsraHHvtCCfwFYDM3fcJjgteUZeX/7JY/tb99L3znE2JzqHks7NzY3
JeZNxEZx5l56On3dnEk/jC/dCGkPlC/VzsaNLq4A1g3QZuS+nwuq9F2G4QkDqt6g3QJu1TYWqh+A
DNJM1I/dNXgwNZMcK/kRKrCx6Ur9UJGrj/4iQLv121nBY9AZbmnk5XHG6WSVkQpsRKehkO8tnCIc
psBIlENLDMw1OcovdlCeg/zfj1apt5G6daCuXa7EpjBm4rBQUWqe2y+Eodmv+iSvBV1t+NPkC94V
xNVCFf3hisdsfruZsfGgL237dk8MyrCl3BZriv9F+KTBXiifWbwLRFt5K0JbFebGT3lBWLYzjEXO
anpGOkt14u/xmjspe8A0KmT+S3tIgKjjZvAWEk77Re7w1rZ2zRGtAJVB2F78i7ZiMLLpdoNLFPVq
sm8ThrHCkz7lYpzKFd4O/xxwah3HwZH1fciP+wyu5Q9cIHIrZ/nBYO50iOz4zT/3b8obGTExQh9p
b+pfeX4o78XkQW445yA9gX+nb6h3prILPdu68xsJjt+1D0topwFODTbavnmIp66bBXuTbT8vg773
YHsT4rJwNwQkES2U741zcEPNLO092NcrSqaNcRaPrCy18/irrRT+xeCwAnqPAmFX4sY4KHvzCriR
P+O+wrNwknNyJHEkhEsczXbPYnHGdHVyWwwb2TZW1Zey8m7mF1qKBpIV1ZBAIi/JYVPyhXjUdyzg
9xZ6OEqvmfslnKMNnutHvdaApM7EjbRiNe8DfZ5cRzw1nGya7PPaTFdomRObkC9MnvkCcF+8cUZm
4+Pnu1G3I1/KyQ+0qZsM4/4vP6jgSPuBc1i9iAfzEl2JubDNGRFh7PNWcIFW3qPHaAOLklHbaNMu
pMVc/FL4FBETXmMN8mr44n1Oj3eumlWpbwt/2YuboTyX3plvs/IXUrKsJYiS84EsPphVHfeE4rho
DJ6Y+jRUl9y7uJK4I/C6UAXO+qUCQn5ibXOVZsabtJLt8lKeSTXPV/qW7zlY5thK7yOLy36hfnG9
2K0egMlu8UbmRHOx5LShZg4pLwyLmlWZks5SQ2vuV+VZfQFyoJDLU+5GmFxo2cxncEDCycT1N2TN
DillZKmc0/qo1rgsx3Pn2jWDV6/eYxZbyTvzw+QcNDymdUznK8JlgDsgdF0KsB5D7cOlnBa/cQuF
ueOPrG8XerOuMDYxPuzW1ACY9gt6uZkwR7sjQmbfNItqx+qdhLGPAuIesEPMq7NhEpTPjD1XXhKW
/sE70YnsyvP31mFWf4yO9b7HBnPAc0D5s4Zm5WhnNqDeTecmI6kWYcKm2/S88PIxEOwZhKmm21KW
VuhN+TbE7IhPKDqNSxlTPIq6tWBbV3BPeNzX7kV9r67dMfmm8uGVq4ltgPkEGoZkktqRgfrTziES
IDwERRkXAP7XGtyirF4MyRnCXZquWN+00srnYozWtSNfN0YjPMMFxP1BDgXN1a9LKbQz4R8dRFqv
RXOtrpFd/uQ/bGWrdf3YxtJiPOGy0hYq6LzsrJg7mmN+5P6NM83NMKAldrrkiIl4MxJe0szb+clH
IEywSGkHG95r4wy3LyB/ZKneKuEj+U1pFW2AmX1ygvTyqsZaSDuo+kvpnnxLe95PVfDICiefAhzw
dIkHsiEUEo7XyTFcNleDiTp9Z3nP43Wp3prEhjNUEdlBAOroCPnO+6pOaGTdr9Gcx0uIk5vygEfg
2r+p76W3+TWbA8pQLWRsM1mivHeT7f5BvXCmLrOHdLfIFarsGpkEgWCMiRRelwuHAF0ub9SSBxFI
tnhesvUSbBYAtrB6S2z5JZyqd8EubT1eSMf64Ye4GmFSMekgz1vaRydARnb4cm2FLwBdSJ8Od41Q
i099rW/V94GXHmaCmC/TFV7l67BJDxZaErBjLMbu0hKu4ZqrAPHr20IX9G1sGI5jwQQxjSX6hytH
sk/2bQgcShvez17tGLyPa26oFEZCNIX5gHWsxQ3nC+8ca5Upv0AbIJt/AjT6JOEWaMql/+Vn1J41
IRWXft0eNZvOFFupXazMDQXXdfyNEtv84ntzrWP/q1JsHZRPH3eZOUud+BxNVjoQYmRnhe26Wgsw
FOB3iEv31bCnKf7uteP56Dupky2GXXhBs1P4n1mFlGKmu5/IMyh005g1Ksptd++yrwMSU+iibbgC
YrEQWlnaZ2/lSNQLQEIEFieZtqEwRj5EiRmhMHDOBDpElBs25O//V5VZ0onikDhEtgV3fI1ugSpI
iVbAO9aW9e4V/UrOz4OxcfX1v8xt/5clsz4Fq/5Jqc+SeXIRQEiWJRF4wJ9n+UIji+XYskJA1Dj3
pkGhDN2Sb0tEFVIuo+yroiipOmudkxhNbt0yzIuNjOmkg7CRo21ODvJK+kPDM0k72GH2MUmThX5P
GXoZ+Juj8hyF4ipIRcpxsMDEaSu0ndy/GVOvt6ZZyTiBWm8ZuUdRu8QMXP7OTOm7xXQst+VXhwAd
5g5wDPFssdcZ5hLViS35ayn+isZvWPqjvIVcVpTvwolS5wiB1NX/rs/9kzz3T86r/+ViMYpGfKDo
aF7Rf/75YiXumNd6H8aOoAi7zglotwtKvnoTHdxnKgm2xiq+jKSv6N16yGt2RuGTt9qwql10XOE5
6i8uvhp9L1zV38ywIaEGWIdY0gEVwpiThOi8MgIGYIVEOexf/1V2ylxbh7awlDeq/5xQKolFyChI
vkbZyMg263IXlAzrJCbKUvUpsCxKGJmMfv02WXOGbCBY7795syFi5scNwysmohKx/g8HjinyAX/a
bPz7n//nZmNiYMncB6KuWdOGg/vhn5sN6OJgrLR/umxMbqV/kbKIrELgdKBh4Hvi6/1zs2H+jd0L
imIwXHxapmX/0WZDNP5NzDJ97woibW7byYvzF6F8kAWEdGnEtALWu3YSnuwxWJSPnLdwqKvzFqDt
QP3Ie4wCUMJSEG8zFg8SsARL85HFMfmuug+BI9HKikfJ5pY9uhrFsAog4KlPfU97KIvuhUhLZpfy
k2NuesdmjDkxgvfIllN7XMsPwEJ7iFiGzd5PqNO3wRMI8lKACmjjb+F9qbrxFUbe2lAdNH2XJjDX
Ms1y1DnFpDypZQgLFHCO/AARztbWewn5S0pAAmRLUTureCBhjtje3gSZxEyvrCAa1b6tBbkGX8g/
SrVD2k15pDZrEm9CYxBY5ak/1AeErReWk74r7xLC2vQP3RhtWnaIdwZjHVQ+aHy9z+EMoLz+sCyy
f3ptp0Y/Uful0um3FIJi/HTdTSMfpl8pF5XhnTS9oH9rPWtpCKSrES+4bcS1mm1V96qoP26jIOKh
paK9z9yDhpbVJKSXh9ZgiuASj8WEJ6idmq43XwnJya8O4qlEaEOoa7Nsub45S/SaHiD6ZmQAZJYB
rnmsbPWEN7FSFz8tZEP88AHycfSlFMfNTrt3fwxqoI6t6l+XTpLBSPsZ3hle4t2bBB0z65Krm/a1
id5S8oo5tdWFcWF+a7bUTQud171eyOm8e9CxZLvgZjnVMfGZw5jyNK1ZmxdaTfdQnie6Jh/REy8E
onNrnsaXfM8CGNW+nW4F6FTUIUvhkNps2aNtdObpAeeXSpupW70lyNSE2c0m44fZto10NCHd1ib8
LjDmxsugttD3YE3DYjkQ70rR2zFo3NdbfdHY7tVaKYToXrxvbln9I/20GEm5yzFeGBoTyxldozDw
8XZ36/11+hMSSDSTF4KT3GQwjNnJT6aPlBwg4aI1G77iLfN0xJZ7FUEFV93buTuS7VxIXCggY+JA
xL3KxgkdN+MXp4ThBBNx3GcEyY0bE5bEMV/m2/Co5zbojXd9I8zztX6sP4OH8dlcdQlO/bLb+s/o
2u+LG3UYwxDKBHkWXtBnf8XUU7TbiILw0C8qYqIVgiowgTFCnFtnhmPoklj5FMVMIPYJFSiDype8
sUi5XSkDA5S5irwDy7x+0y6IutiZje/ttnyJ+czbmB2SomfHTIENTL8TjoN5lR1vrazzbIO/deBK
R3Sacx+FV+eWWw9IBQMPwra+/zDHfZbWIhr1rcxtVAncTu553Ka2WHT78ZW+moc20LsmySVYMRB9
dTruMnLGaPzw4KepsVJNggno1NCyih9mdBC/qHLjdWgA55WWqPsHmzIgFU7pp2pjm8gdupClcKd+
hew5iwCGwhqZ9dKKOkL+ilB6OJxgjBrgCw8sDDcBEMBm3kEC7haRv+RZvOu5B/fxZ3DKvhmrwtsE
Py8RnbLiS7W/COlbsl+4+bkTJJDOYDxn2i+m5Gt/TtcA9vHSXpnFkbl3Un4s+mPQy70j3WSrubmE
TwnPQqcHGU4em7U5VK97BtOUiAEKh0O8Tjz0T7PkFJwAv35URF7S04fr3Npa49kLdgobtqxnlErM
cGC6qG3YkHpLhtPuTbiEZCDN4NYkZ3Z8sIeAkg8KA99Fa+BgrOY9Rrs2dXzWyPrCYM0HckH+jZjd
Dulx8JZCvxREpwp2fU7/BWIaQ7a1zKxvWcdNZ3sDyqJVLa5CDAk1C+Hu1lpo0O9dwvVAOW99kdZZ
jLZCZiKFe2aNi0hnvsndp9tlb8yA2ytzFd3ZodE+TVIwu98oX9SqekzkZfksnQ7RejvI+4y8h35P
8Mw46wnEDF4F6RMmI1T2DXJF3lTohlsrYw2fTVjI/CesNQbUC7TVIiyO0GK+76jaJpHxgS61aBGJ
C9/k9irfYrA1Yw5ab5lwDwsZdsBAhUk+FPBMyk+TGXfS+8cAWwjbBROJiG77l2otYq5G40fdW/g2
6pwovFXYDBRB//bCK/McpiVHacUWCWYM5Zq2ZKwERfkNpMfwxxR3SSd59y/lb8JMCW/GsOtXSPSO
1ibBM85pT3FI9yg44/JTh41DgUu0NMXbL1OvH/0DbFPN8d6sfGlFquyS9+W6+OHwWKNxW9Nh2NYv
jegiIovhkF94WN/wh+qztwptM4F2OA8EQqRw1V+yn2YPC1iNN8mSifimXiuHmDH0JfrpQV2t2rWO
iW6eyIviG+ggNMmf5Fu29Zlsc9YNX9r+K5sCyCC43Oh+unX99Lc81w7Jt/lF7lPJHHCmHLDe4KFz
1zREXyFzycGGbPNbuWv+a2eLdrVhcgDMn5lPdUyf1fSkXDHoQBDJ3Aa0B3tzdiEC3yE9RdKzaVlI
5Axgv5BIcY2vAvtJU9y2a+L80IZt9aP6RQaVNpe3IqxlIh+YcA1caQlYfOyoyhw/iiPcWXZ04dJk
B7qE03kA2ysvmk38adYrsMG8H0Fua2+xQ6mj4wzhBDtWm/JO7p7C+foFxol7x8xsBslsfQFDly//
ilEme4OVbaf3jqP6Y7jiOPgRWOObdj2x3A/Wqr2Xd17S8N46XO964KTGOfXGYC7LF+rLQJC04Msp
EHgdUMDZ7D0lCYMn52JEgYhDlF0tRBbfXObCpWNmC8OaM570U7IRPTa5OTsc3BsmMdcaksuZQhPi
KvnJ2hmb7Kqw32YCwbwXE7Jnnvn5eFab7z71gyuiR+G1RB05D14CN3swZgclBaltZ6a30ptanlku
BBtcWnyhJ7NQFibFNisBJHwzpkfNwKdlIVSjjZTdVZ0xE/JPvobAv6Ac6Y/OZB6Iz837+EAsSyRw
dOyTCCfDZao9p7ZOe5IFAJhhnRgvWXBaC78cz2lm1gNnpJ9HOFcUW2SP4xV3iEp3IlFR9ipNc4j9
ZScy6ithR8XAUIs1gOcp2A0blYIIBfoZJ4At6StJpbTchPW2Ud8V9VjBHcIKb5voz1ydl2J8iqx/
LHc86sTDaEr27KripyXw2IcGjep5oNAMhmzKPAMqiWRWYz0f+GRLb5TxQ3tID760HhCU6zX5rV6x
ICz4jF7K64b6j3BFlNPsXiY3xThzU+duMgXun2nGpIjZ32BVJopjaw95uc6x8CRa8fIHCmjdpc7q
YOz8F6vTpj7G1DUANCbmUOP/6uE0hGT/1sP9+c//Tw+nm3TyfGoQlojNaNT+2cPBQ+B/EBNRnEvT
l/5TD4fZVIFHgxd1+o9/7eGQmem0eH9Aaf4DdRryuL8OaKYfHcKNKKGe0wE0/nnm0KpSFIm9kjra
VcWiVwfRPgeS6E8z5T747sQcsVdkW+4mZz46ySuYruMi5T6sd2zzZSfDm08+w9F9lSgMKOQmTWuX
WHYaldux1JEMqcHa1Y03mB7xoZmIx6o1t1zmLSX6Y5ST0qxiTUjCyKPHq3cTRnkpemRVIbuFeUaO
LdYgPmkAeD6BUxZQJsds2mL32WPUn1S1sYR2DA1cWK8IAwiO5rLtVin1bUY90V5JLQXczj68S9ak
MEm5QrlOnAj5gzELhFhOVx3pRUh8NLb4AzMTTCvrWl8PTvNr8lTCvCntBB8BEl0lJ9GUaO2jnzVd
bZYWH0W9d8yER+MaE58ONoFo56JE2w9ylWdGROlfaahmffNI1qsLqqzSXZBoK5XmodQIcJ11qAmK
t8pbT4Oyt8qWpsTVJTizRgGzUgckUXLl+z1moyG8NmJ/9jpwcgz0y8NUEYcN5OFiIdPd5Hx+wfy2
LBKSZnmzNJCgR3j/xEH+lcx0W+DEMhNpE8uH3M+PiosVvdxHVbT3hmFJU5Z0NzfDcKiLB6XtCvCP
BK26kLGoglu8HBbWrbMmHXXvhKzkAfRmMmdh06LQciMlnTXq+KXFq7YXUAywrOu4quCd68jzVzRr
wbJ9NQAEp9uhU981EiVVxHuayFY83qbI5tADtPKZ6QJZisPbgO9Y09lUSgRCtx7P6vjJvL16eMoo
zUoWCcUa5F2E83e8IDxDT3YuyoY0nXEWj8LN0vXf9Dd0S0TsjfdoEZwn5R/DfQ+ZgvjRj/KvgLp6
NnlSVA2fS9Ga6Mj0xVA9dDi1NHxWQXiwN+xkVNs1hSGNPy8LihvfJIKxvVpWtevpR107T6A152jk
WPF8G/tSkh8Z8iCq/lqb5TTdvEr+QbO2gLz9dvjCU6qfjCeiwTYmcLnlSTAlkZLyUCvZNuYe7eEc
eFh02uQkWD6hrO1O5v7wHgmOaiJQubStCR3DWIUmN/KhRSEIaYNBHgHvxIvrNK4YQcqdYTkoG9Hh
FcNRZLEdIM5JhiXD0dxbxkQlpk43sQEp7RvDzoZFT2gIDmZ8drRzZ14jHvRQyi/WDYmFCouYTTFv
S8fTOmDAYNFQ7nXlrhfOmbWVsJRKE2cx+lQ+gktyqRDne4t+k59ID6WxI6mh/xhIDCEGXbROAyDi
rv7ULHxB1W24xjvZKT7xeqg/1aWgCZpH9/SroidaS9foHh2oRBp+7GPPsbQT5wkhJ5Nik60/2c7Q
Mtd4pckKYercLxAIBhftSznylJT3HW/XpSYtuuKOSrawrmLk+NqSIRXOUlqeXdUtml+yPSxzJc6J
tyYynSuMfWcef4ArnhfOFBKyNr7G4szXKujzQUVadmTMERaycvo1IuT3H725i+k52SEBr1ipdKIJ
5SZsGt7R+ss4+SuVjlWlc60fyWt4RUOzT+xhC8xkCh0jaYnBlLkt2Nc8/vBKflJLEt/gsSYti22M
nRekSYBCCTWYznh3I69VO9kU3TU8WAA0UNgCWvSfRneECEV19SIV9p0z2OMYvmg3glM4+s8tQmNl
bhgrcyltkhf9A8c9avucCRvqhAWovbV/U+nygW6xXSPBiHrVYgE8915c48idwx9fpreGkn6OlC11
Z8MdU9AV8++WigzRaHttv4dP/1s/Z2uQ4ZvuPTlquR0cWfzaKjLgdWoizGH6sG8FWyjWceXU1sw7
TPIcl92j7TMJoTsbPcfaqUgpeO2zpb8HRKUfhG1BMNMEDc13ikVixWJkjWfOm/u4k5cwOaNn9jP4
a/WuedTkaCOx8M/4SIUVKNgRaO1fxSeLSvW3vJGAkm9IeF9p/OSokWCoFnT+gxOgp+zmib6nqtNf
/oRmYWVtx2fk0Xx/jv9j7CwiWfAwzaptn9oK6e4h1ox5eC4dVmp0Tgd9Cc4XUxPaOptSGDPTjdj4
Uy9ukVPHO+9gohVZVWfhgMDPYhmlbGnLU8JPZ/Wx3xV374D6un3gx1HqhYZumVVIu9fCmX4RIPqI
OGkX4du6eWVAYi/sCKjbI7Snu5as58+BeztyELDkGx60zaIH/v1IDt2v4i0H9tvBEpIlZLNvhHm6
MVNOZKyecxzzMWDdmflb0bFJXblsqPGNZllp+wJ3OO9p+KinKl8hu8145yLqiIbjEBBbw6Oej40x
0KjjIZdJpEET5GpMnvKfbriqgiNXa4pzgBaC7ISWsSyQNFqrMn5vUH9TfdTygV9xqD87FG5MRUlS
VaIfq90xScO9AbF2Oxy7D4/NMj0V3Lre6XYeFUAyDVxzgJiIZN/p+pHy5jJA+N8gQl7RSKmw0stZ
cdRc6AmOFAlYuGDFpyQGhdNHKI7IgSns8OQ4Hk4waHQ1yY80A4b6yoTgFTAxlh45stWZmrMKzJko
h5CCeBg0+I5bV7nkZOoyfVaYQufg2yk9ZGbTRU3Ol1ckb1Z5sBRbuwu8+aUHnQrRtlTmkakgF4Ty
Pz2ako/4F/GB26Ge4HjbZR8hsXI8sWKwdsg7I3vUlK/MIy2C/rchkJFDtXhPul31Xu7DpvnqjuU+
wS1NQNP6v7jWl4gVwQbMagV4GKubf9loThibfxT2h88EPA0fqf+VLPPvf/6ftb71N1YgIv5d01I0
7Q/22T9qfUv8myQpimyIMlsZA076v9b6YBap8VmQ/h2s/j+1/uRfkabP+Hcrs/wfYdNY9fy11v/L
t/4Xh2sWNJWoZ1ruxMEuLVR627MCNJzZm2/BVk0eEIVTBTHGUCuHsX3PREZA3MVpe6WK6JWL4FVz
A2teQO2UuhAWeAwQ78kCxczeonuNCxM5f83DHHiFJz7AWLbjiTMjB1jtLwPjlgA3L7Hb5zETZx3t
EVCsDgFmnTH6ZTjkPeMadXGD1MZorgNK+ibiLDh1ApNScazWjEQiMbELgDREOyyNfN0LC5dhTZVY
647qIjScEYlCSeiq4vuEST4FdjUV0U6Kuou8W6XePJRZ6ISAfs1bzhiF2PYicPTUezMjbGU8B6VC
odKp5h5VZsTxIjc80whazYl508gbLw5+s4Qi2fg3HcVrl77S4bsTLnJ4gBs1H4hKbH7Q8KGjRHEB
szgTxWVsmYuBv6cvLYblVkLv5YpFSy38gggHEmKKx+rGr+ooSHtfPIbpki22dOb6yuHSB+/mvQn6
il1uxDyEdcm56m6y+4vjWA4YzKKXFLLgFHjdyZDgKxwCU9jIEdhwqno447H1xiAjKQmCKhcoy8XP
7mK9VO3Qi7NR2yd7aQtvsTefLMg8Hlt6SOqHO8/vqY7idJ4R8XcQ24xdRc/ENrIA2wBIYC73yaDl
MLk61z1F57xfFgDQV/LAuFlbid3MesNaGsbRwrxK56jYWBDGXqzr8V5cIkbMX71TlBtytGiGIL1x
P4Jz7rwlIfRhCZJmEq0W6K/Z0aDCkh1+hfFW6Re2eO1vRBjxcmSJhiqKLaGwpEASARHdshsfFR5J
tXMfmrZ366Mu/CQq1eyaMStXCMNAXSzlgcXAUqvJEVxCYunzBV5nQDzA6/FKwg9kgb4Oc5g386Bc
S+kp/PV/rU/m+mSTGr7Neg+bRPjy3+Wb8TZMmZ5MhskSmyJOKdN8vh0PxcheiBfI80ftYyIM2hjD
IeQhaYKdx1z2nA4U6CzDgMp1DCpXgmeL1+yj+PDvw5f/yXMt/iTkpE9Xo2aLVBfIWeRykX6KH+l9
+MiQ9HmgjReteeAfZLg0/UW/8VZLM8elDDmkaw123Kfwy8oR4eMSLh6fyWMvEN0eabThYjFRQxIm
s9Xyt82pf6vY5f14H8o9+KYrgLFHzGOxEq0H2YX8nxFacGS+uW7v6GmSBRe+JeYRgn25aGJzJqs/
bcSWclLhEVnLKq0pz2jj3IM7HozinkRvfVLvpV5+Rj5rFit/EvG2U83+ZUHsJvsObXfUOkGoPUW2
D0PMMrghIrHpqO0uaS9tTDneKVW77HV5mxFca8XcxsCdpi8WE9fjAV8xFuJZfE7ogF23ppsp4r1e
y0wAUUXe5ZF+QNC3nTxtgpZ6sWJRdzacP3IJ1khDcTcgs0QQ6iNUXHUnuLCRtxBBuZZMXWPdLr4l
3a51W0CkNNoCsrKkmucBB0fZUy5Xoh2p9MZCmePVqc8VvMlA2FIzltZu5DS7muyHiR9WK8iC6cVN
15J7idWDYZGl7BqLMxNsrXoyOzhZQzWvOU6FjM6R9Ah26cDtLW+pIbdq/f/P3XvtuK6eWddXxAZz
OJVIispSlUoVToiKzDnz6r/Bhd6/l5cNN/bhb6B3bxh2JYp8+YQ5x3SMs0B1yZZPAGbPPU2gL/Nq
xrmPdbDOiB1Q6N7me3uFsTDvlaeaYqpaiXv/JJ7qz/RF2eql+EASREEYAZXTl74Nz51m9yIlKgs9
sXxvkruJCS4JvzMkWXSp4A6IpEZ3H+91siCh163JyZjl91SlWW8xVLenmKsuI9EU/e+YQfZYbWRp
bzKxNNDxs3JGqB0zM8GQgLnM2LGy4wG10IOpW7kgUrTjKvevoKEYYuQSzhbia85NSs+FHqbl047z
VcwVt6gsS1D84YQxng1MDNgm90xlxczCcDpbUm1NeUTBF1hYA4H1cJIS3d2FUFwGaGeET22t1wwo
fapaW20Qf6RI2fpyq6xUYg06nThLDZEcoVbCT+uHTt3zCPfsQZmunvvkY2y6F68uGY238P1QC6qn
chA3ofI8TP2WPPNiFMkImTP01tyPNzEIbU7YSL2GYZ+ttEvf0/TDW6jV3TwZbj7zj4mqvSFzOZrc
sA8eAINuBg84AkSk4KecNoCctilukyTT92MAXkn9Br9P/vI+rGjs9AsjdJ2/1lhyxAIPso0eJoeQ
cFKBj0Dqg41XVZskYHDUYxMTtgZeZ1MiI4q6mEm3ID1W8RW/LKZF+7+4cGRSip1Y00xTNjXi6v5z
4ajKYCX/HBL/8fV/FY7m/xCvIcOaZPas/3Ic/zYkJo9MliRV/l9w7m86H0uTcUVD4ZUXnM0/6Xyw
PAMxJMNnGeuafyt0R/p3I+JlPi6plrK48v+QpTGGKArBZ0Qc04TisareKvQiK4M3CoMnpAKlsN/K
rEx+u2D/RjtoGss3/ifx4HLFNYp1ERI5eUd/yIsKvW40sxDzXZYhsth1MCWqQnzB/E90CMDQfcli
p426E4oYT7pp8lpt3vn/NNGGXj0xqPH1ZwuAlnZAoLjOEiBp2jILLYe1DOnAMh+kMDkqkR2D9yz6
cDMq9oRsoOB/APuzzMVdUUau7ixfHi4gG0XA7Z/+mPeIeOqxPtftkfmyrT4sk5WYg8Gm2Q7fGC0w
0tUqBMAr3pJzDF1w1eR3bM0GL2Ms1fNVpEflW9byvuY4H4DeqWftlZpPLE2eVzcfkD5H1HKcqrOA
FYpRXOGi3Wi/WiaToGcVbEgR30JDkgd3qyIkAZ5O8RM8LCkhwezgMpll6Zib00HZN1eSYM07AyUg
f2a8jbO1qbnh13ioQajbCqQ30aNKn7fac8QyGAyexqJ0UB+k0/BaxXZVuCHegif5bjA6YKgrEpJh
txhqwocCLS3ObL737PmYAIjZI5QFyzs/RFjCM5C5qzoClHX0pF7EC0aDTyQvmR1VN9bCuHVR63jo
NoPEQQUieZkzbqsTr1gG7PFWvjLJKyYo4euuwi8r31scCSNvVyTtRMlcVdWOYaYU6Eeg7hJqAmEQ
HzI/iyT5APHuodx3hkPuTTCuLCKq97KDqXs7lXcOOdLYWYofRE5UHIQOQ+5z5LW39GLVNu416cys
ysvxrDHIwzTG0h6Fb7Xld2LeSo4hUUw9YCMCZiDQnbXAth6l+aLXbidt+PoGGXuzUp+4AMBcYvwS
cA7xFS8m31PCjIUhQ2FrDyiegPcFAfb1tXak0AgnhwqQIJZ4E2Ah4T7A8pGsddPxg20Odxg6XbBl
Ziwnn6wfU8uNmrdi8LggQrUpqAA+FLKC4hsWnpztOlfqi/tTuuDzagNg9+viJ7lTewS5o+4GCgrl
ZhG+bm7TX6GQCHXM72JXvMWPU+FSydP+oEXQjsmWAS+SM3QMSBHMR+2N6bY6bAr1MmjLkdDF9ugt
UYzJKvPIcsQoXRLIxA7nAbek9cge9IE9dhUcxgmxj82dreSMVuVNTk0bOoCXmlN7yVIHoCS6gorb
w1zprzgVwsf4MXehBMkWl5NRrH9N7sIee8BDvmHTTWHKAKx/bXDXk+tT20imVbKF7WYNzDLVttPg
hEx5Qechfrpz34dffPy1vOrbnZC/ckN3RM+p6/QyH/jRGX99Ca2G3EOG5SjaGLOpgW0c2V1x1yL2
Tx1s2Vh02P5L+q6k+qNIRv7AbcbkjSU4Q9+3FvVExKVsjluKGx+vHyX8vvxIP6ThkDcn5dRymD4k
T9wfybV+xOphqJj+VmG4GaBQdoda/aGpHf2zVR2tlBOhJa1pbc7HgSk+xEb+AoI7D8NR+UDolimP
+rAOrmSQEQI9naRDQhoo+iOgSIQ00tREB/ZnFskzq+gdHV20YZa8wAUINFmQeKRwUkLlnCTCJHEq
USZn1W4Sv33D+BjJbYxsYDsET6vWgT8rWUJN0dGU+SpLLgRgoxwKQ81Twx88qnvhs3v3iT2H5PLV
ZafavwrPPG96esp20jMSzqjZBCJyRXJVo8YB+Nkbj1Xb36lQOVPvgXTwsbDRj4+YS9L4ZQT6ND5M
F4gucbHN7Q4DgYxbl9xQhzgd9lU5aZ7UgtvW5knimFShAbUGGYOo0bx8K+6GXYDCEY09x1XzDgwU
7eCS70xrzPOSrRPpiICaKFAnbW/yPfwq8o3xiXnZ5ODVDuFC+TPeywX2zQAOXOvAaDgMgM2Qy2yN
COHiU6kSQEVo5BA/WSqwJQu7usk2gpeaxwXTgvBh2SzpCfmPO5QoPRVZtTOTTZee1PSTanEwMZbY
jG3NHrizp1THXNh1mqt91ocOMbukPczdtO4DYBxStSdcadbAGoL/iq3NmCCk8k0nvpXIPc1yImeN
jDQZsHmDh4azsHc1rikjmgmzvAJQAbEq4CiuniFQK5eqUzBe5EWfAz5omgSnZ9Ei4uSU1pwZ2cBE
i0ywVIhMrGFHVZIxtRgSPtFftr7jE7dGM/5CzFeP80xC6gbyx+noNv2K5VD1QqZ5GPOCgJ4ayjhl
6ME1C6IC83brWwWZDXUkzvZtdE0E1e311xI9yPxGX5UPSEetEZbXa1M7oYQub/mf+6x5F19oLLNb
dmqKBtHV9/G9esmkQxxBeTgVyF99nh4WJnXoFLVhSzXmwYUhamykbFMzSp5O+nJAWAaMIKepbpM7
4BfF1aNs1ZG1NamnSlcjA9a9vJjeCjKYDDh+Dbvm0ATWzhazB/+FTj6VvIEov/nd4p0aXTo3UXAs
TTsfCVL3Ir9od3y2ZXQtE97FXKQCwd5XgPMJ4ZHwQ/Co9FROV+AsKeaved2yXkp5EKz2oUcCMvJP
MalOqSdupQHc+BJF0rKmfqeBklX67iE7dx4LUsEHG7OZfFcF43LoMfMY8C/QH9PQgonCa7b4C0Ds
ZwSH5t9TjI+78pHDtq70aeA74eOLHuf5OrFwt8x9IsjCYsPk10Gl3VXl0fQJSiZ6Pb+QIcuyXsld
WXRqXyLkdVXnT33nxa0d0por3VFtTuxjE1qrWTv4FTuLfeHhp85Y613luHO4V45tFD1zgRe1EBhY
Bu4WqOeEW8W4F4BNUpZ6AFzACracUZn+3+1DAKZJJI1ODIhq/V8aFnmBm//Rnvz59X+1J9b/mIpI
xIiFGYFwIsbQ/197soy8cRsgcVHAZ/6hYTGwLSwlvLFU70tb8ZsPQcXiYvxKCDGNvzXWNsxlbP1H
m/BPv/ky9v6NF0bUtlz3ct3spFbgVcF4JClcYyU0ju8/ckfH6UMtfHS5Xc+uWBevpXJXqQ0qu+22
kbgZCjjAF9HY15EzGPhd2IgTL+/p0nObXJX0hQLXAru33pefGSWJfiXQWwg2soo07lqUTxD5TNNe
yt+AHIpzLniNsq1Ul5OjNj7M6cjzINVer/2wRGbbLmXAEzaJ4DTNPd7SeUjtK1vVPGSHBzuGMmI/
o8KLDJeDOzfqDTOtkP0raT2a15gvYfykJpKj586sbeTeKxHtoaf03/URTaAHf6VBj4Mztvxs4ueQ
0sN3LdMt6xUWWUTklnxW4ttQQbLT3gx9B/9MSw9Wdu0qAOX6RY0/AdmslX0HV2napIwhVyYHaHRS
iMVTbLZ4RnEw1aOaXzRei6jXUoncCEzb4W4wnagW7ZgAxP5U6ltZ2Q3Zsyq9tdLKQDnejLbZuPFr
2xy1GaPwplpY4vNmKA9y6PkRFu3HvrELzRbJwFRVkAsuyGaqlqjC/Ti71hlxIAGmEoHd4xN6HlrR
fsfYWZkcNHp6d+QEZTw+ouvVnTnf+tV6+WCyrSJeepnOx6lDrAWEKx8DaCn1y4j3YKou1G36a05G
B7UZw2fgIELqCtRHKYjLVf5pQPzhrYvQD23teO/RFfPGVzw+wIxSZN63+ArxzVs341ZAiYONU34h
2FdgVQFW53UCGaru3mWKRhZ54fI2ifmZ3VHmRJwPbeulMvV+8zpXTrgYjk1pqUVqzI5IjtRd3tjy
e3iBtXmiBUGksJVsCSmUwBJCdFswiCCay7cstdN8nbHZQMiV8u5Owc9pwx5IoJz3r9hcpkZ19eAJ
8t4au4xUs/mG9UnJczHmJVDGrxagd7ntULhX/mH5F2KJah9TXRv6vei2BQIRCUkm1UAxbAMHdzsl
Z3ALqMBSu3WQXWa0TqjlHxnih3TUtEPdmbcLUbMAB9epz1+N718+GE1lZ8ExpYxqMFTDYuzkfc9Q
Fi9IDsSxeZypI1eMxlO8BkRdBdR4i9/DLV+JUt0WJ2TTLMaNdN0x+MYwwB2KIDaatwBoHioyTgNN
407zd+1G1XdoWQYCCZSvfHLpVIE+SJ/SC5kGDvuXhaH6NtEssI65lZfuVL7K7ZdyGLcjV0nOP7UQ
iRvfHFkn70mWyhhWdvlWQ5H7nBKBA47yhDA03Es9AwHaLFFo7VSamBpQjMPvZ3sGg21dI8AQZ8QJ
8uky6JYbdLdZOeINGNL3wfyu+0+jvUTVi0LTFk2YcozHmBBtcjnrxd0YVC+k5LRJ4Q0XtTHcMbwN
pG4q/ktruLOgEAaPWGg3IAA358fkteuJMWjdKLjkkhd0TtVtfe0AckYUrpX4Y/mHaAlpNPmy4axS
I5uiLWYHtX/TgzuzIRuifCCAAoMgB9mwPC8RuEJHsikqIK0gjmaFHnr+UfB3Ln098huumDOd2GIH
dsblCVYUEDSQPAKA0d60J/EGyUfKdtRx7L5Lgi0aUDviTRjOo3LUCSpFS48yTqGBQ3smIPGoVRe0
B2jKbFrHgWMlD3jihR4Dw3JFpeZ5Ao7JQJxRv6mOaIEeeAxxWsNT6XYDi8biaKmrXmMLt4q/oZjo
+MGlZu2/w1+48duh7sNvgENBZrokBtbKxDqKq1KvfYc/AklhgPO8uEa6t/zf+JEFkKcCFhnxqUJ8
RcsDDpJ1qQLWVKOYv+gSFDVA7xXyhyTeQd5LEaYsdBUVcY2O9K5hoJGALBDVfYQ1Nsm+GBV1XoJS
CNHIsntsHA298rSeMbkK7oRU8BIyTtG1wxL1moNDzaZLGj2nMSp4YpuhjDM/tsdFsCKFH4Z2mNA1
zk+Vm7TVqUzz84ydreGAC5ePJUtxfSubbBuif3PYDvK54Behu9+rXgWX50v15OcRHM6zvg/CS45h
F7S6n8B4QapNl+FU3JfixKZFs1uE8EHs5rKbPxHvPm9igu74/LPNiM+9Xmk37eI/cJBMz8Neu6At
eVCbFfoIayJvi7dRAgAig9ZqATvNaD4HkfpUvKlCixMCC9AulJ8V485HpR5TY9sOWLu4UjB5WQpz
qIMOeEaAY90K7Uh8QvThx0duudJwwu/UdAZzpOsIL1LLCG/jl9vA2HQCP2lrWmj5Hhv5w0r2sodg
FMsKfuqrOTlxbZME2NBs8zG2DIz4ZNi4FKA9U5d9WfrdR7SfaySf5NWyGM1OOTvfzu0pdY+RSYNz
iXw7ZysjbY3EGStbkEEPQfQjKdYmBq9mvXcjjtSXr2axRgfHtxLo73PoRGvxipIuOdd00aJLGxCA
wkB8dU4b6EP4TtblMTmzlCqSl7IghZvzkuX6ov+YkF8mjnSDtzjD98HvX8Kr3+YKQeD/zRoQBNkK
oZ+qpCw16+JK/0/4eSbQ/1or//H1v9XKjHYlvvOCkf8l9PhL700ZbVi4b1keiKJiiewH/uHZhUqP
IAVDJoFHfPXvtfJCaZcNNgAKQ33zb83y5V/ZVX8Wy7/96tYfeu+5UcpQVPR6J3SPBBXIZ42Qyqo+
CGisNZ7q75hXO0qrkQA0QfBm7QKXoRMfAvwx82Lh5LjMMEjM5FOQIMPKnyA3Ne0dVhGeXEHnludD
FlBo8ajCH0L9yTTAl9whIczdNjnGUG2AozJtqXUSMlh6p5rRsG0CIoaIYNGctrS5vcV40w0eEg1j
IC2F/JPl+7Q5HBhHgc+D/dB8V4rz8j1fIRdLyXFZ6t8EvP6mF+Uwl9ZIPpsj6/lJPm2Skdj2FaNh
pj/Jgwx1rkRjznB+QyaSBrXKGp+Z97qL+ov/zSbYmOiEscZ6Qkw8vNv0W6Lkmr0UuUqD4d7tLRcq
HRwI/cDBEB94VNNuU9Y3NeIV4egqnfIDoMVqY5TPQnTLLdea3SG4zd3eqB6L7shaGJABuwFqmh05
7wPMc/jQOFAX03NrZ1jzWlrtIrZI9OEAAtTfWqxhhlVPGhz5f1vQYbUDbCTooq2VOjHMCOQGksbY
NQUt2/NnU2wbQDQN8kNXufSkTB9NxInntsA4i9cQAEI8O4Hoirf+AaJNo3oaMoCB2iAUMLLiQYOA
0r8JyDAWFl2KpNP8QcmoV57UoykzoLXM0zGKDiZvo6xVn3QUZqYXaOOLHNkFHZGSL69w7E8l0lsS
ATSKJ4aBvleS3VnTvCNNFBlNypnHC515MMOiX0/s/+aU/e8y6Y+ssz/+4/+fos80BfOHbMAUIHHs
/zqcFgXbn438H1//j8OJfOHf2u7f2nhTR7Omoocjs3PpyH87mojsBNy8xKL9S6CnjgYexhphZYv7
/2/18br2b2L3NEXRiaNgliAhfPvnPr4ZsrGUS0KpyiHhPNJd5dAzKrSQri9GDV2/ESo+XkSmW7Ms
b8VQYqQoEpQZeSqbikqRrouDCjyKW8lgAE3tXbUsTK60M4is4T8hNsiJHXw0yHzB4YXECUJoxAnz
qHRERdr65KnEvjeeTqZouuvMXy9mUd4wd8+blxJsTeuM2jfvZxFdEKjDgBXdKnuvKYlYSMxOGm4E
xp29zTGDDAWG7vSdjVujuo3lLc8Ohpe3xr5Kx4OJFqjhCTfn94XLFg61F5HnaYgAhgHMhNtSpObV
EmIDC8sJw9kNxvpVz0Q31p96msQCecggrWvwor0yntDzSbgrNLJxIPPq6KYLY/ZajhDzUckYIwcM
HIQ3wqNpn5DQc/TiNgWJxGTOdxS/X6si8CiEgIiI8mk6wyAe1L0fPZJ5quDYgN4W7ilqF5aj/Lpk
XUA8VG0zd6fXCLCijxwsqd+08DWiOzeiQ0rUpxgKZ/8+HK3TPA5ckkFEoASZ8p1pdRaXboLvhw4L
BW2acwlhjR4jTEOv0UhmA7iSkJ/d77qCXFQu0U61UPy9LIDrBKGUzOQZpZQ8Z19WV686y9HTbUo9
K4f5Gts6K1jGuWL01mDmEK+t6oYQHqqtqX1AQDPp9VvoNybhz073AhqrYy9CF9p7SyrLz4TGBlEi
Zzy9Lgs7hFnRhliPDN3b3jePaIQnto4oSSjt27MFuih3TVasyrp6bYt1C3oAaaLoINFmw1Ur7sSW
FTER7ovem/nkuF7feuDIbEpVJ1bdnPUD0U1glwRHMdfNV1qycb3zscj8Iuq6RS8penqzG7NNVXuj
+dgxKo4XNdd2lG5dfjal+9gcRABWmSPVLm2RwddE217axexYyqsEzJFSnJyByWFenE0nc3QZ0/OZ
i2fxLDyBESXgTAavPHnW6KQZN/4BkzbXiDfLvEMktQ+53nf5gL38AVnYIv5Tfsp30gXt1/IevnMl
CSabyU0pvkbzinAL7w7rGTrwkE68piOvLt0n+WwK8jdZsV9lkIAKgik6W+HKKsHrr9bdJ1YFZmEI
+n8lbZMPJsRYFlDPNI8Zqr0ZnRzbNWRfjAzqZfHLGlk+kPBhG80hoxMPxSPDh+5FldbhSuvOg39J
MTWla6wjdN4D2ER7dKntmQYWd0p6jQW/nQ9bEIEiw42cSijvtqSz5viriAZJ6biZ8vmH5V8qHcPe
qlZVfleqfU1XvCKvghoFMfeyG5jg46CvQxTuy+PrAluG/TY23wkTGT7lLIUAwAFBSG75lvseoR0a
cL/wJnJcgRrefMaUM6fkwILsNcYzBn7P7hEtCD+NYRPL1r5MFTk56hsIRi0lyLujHdG6Y4cLXgoX
qerab1J8YO9RxqzBPLWKS2mGlUJ61xjHBwz1bpJ1K7EF0CNXe585TE74oYcfqWu58e/E0aqqp08u
ViSLnBLSvJ0YCYjgdAnHpdNTAGUwUF6LhkTcs0TfLfFAGV6gHuac9fKrAbiMRLbyMmZbumDSUKd8
izVpMMCi0hTysRwBXRnc/ogwDrTEoFMGZIHg3wMYdpvwZDXUWTyVod181bKrqKeZlijX7JqqQn+0
2Jpxv5QHawbCDdyk2SxLsOio3DGpJxCylqEjPXP+Vmh3v9sV+jbpT1F/CRlT9rhnw53I6FKrThJT
JKm8Ex9oqdj0Dxrbags4IMfBSRz3r2HxaMFaYtu+15f5aPw565eWmamZgU/fB3Cb9Z2ovfVMVuX4
ZspnTCsMLiWWzabbMIRVXhP5PukfZr1twg06NKX3tBFzyfsMjpDPu/cmbRNFLCJFp5VvYvdCKLwv
e0GzTyD+Mgu2TId1Vg/f2fR35K3nOWSS5bCT8Q+hI9g0wpOpOlm7kTOeAhL5uPw/YeKJ5tksjn3z
Mc7biWde2RaCB5aAjyXPGNWBZj7m5VNhXCWVTCrXiMkruObtRXrbcDAxo1oa1pcmuWrSM5BVWXjG
59EbnFR2M+174ppijboeG1weNl8ttkqRA9HomgcdT6JSGcr6tzbs3wiElH8JVljauIV0JMlLsrhM
IfT74F8wUnMMOqHe/WKUQjHvbxx7z/5WHaA4nFh/a75d3gN/F7+DY4GOlqFsYy8JK9QX+LPPqNsM
YQOY23+YXyEHCTbRPv/FpackSniO0aFptK7S/7VDAv30R+n5r1//V+lJmryoakteO4Wd9KvC/Ksv
BnNl8HM1EzmbJqJn+734xDWxoKpMyyRwfnE0/GOHxMpJJXAXPJaiEr77d1hWsvav3gh+BbZYmkJC
iSL+6YMGAJWXqSInu4GqZNEOxOb8pKTtm8RsrhiTa8EWwp/VdwPROTEOkUUYVFzCwwylR0Xj1cDG
AYGITwAHMPcOBfpg6FfNr49l/RAc52dj35TVs8CeM8VIdgIC7IubzkBAGntFYq0HTbykfrAf4AEp
MwaIa4NNs7nmaJYQqSbEGJavkwipw4gvGaNQ8iL658F4bEH5Vm7axR7arhkV/FVBAEflzNgshE8B
0k3FjCZtjOmUo80tUQfr0muAbuElrc4KjimGpuj3Sl4J0LUjCWuDcVe2sM69diNELz4BNykB6IpB
aXwdFF757Yu0X94A2mFO0631MiReSa0599f6y//B3omstKBWmsNwX6eiYxFfwunsP+KljLtdElwF
ZuwvOSyDz5hwSgyODTM94WC9TtZ1eEYxHKtLAqdAIgqvs7Y9qojikiz4of/Ne/ALgmLZ7Q3pTbqP
2akbDcIRHaBEV29GbOgG3eRmNJ/F+py1uBEbIbeg4rzNDCmY0VmfkRea39lc3mWhO4EwlJkeCj9U
qcJAZW/cE97/ftiSOYlOjCiHY3CU1PZgOEBInnx/SIn0DB8lrM4pewSPYWY5OnIuZuuCU/wysh1Y
aP0SxT0xWetBmk6w9USTbZBcJ2eTil/rCxxxj6b2o4284tG3fVZYuvUWZCw1h/loUiAUnM2jfGHG
jgkifpAPoYIsKYDZ0mic6wEBAGDVlxlyhH9OCeZjTo57yb/LxYmrMKTkLoiFlzzzklcRQ+mn4T8v
mGR6IKnnzfKWTNNL3/bM59cFvI6ezVAahGxtIPtT9hkFwxvj5170U0x5iCIuQaTEXqojHqsD4jl5
0quoHEWl+xoR9PvMglv4aNZjNg8oxDpE6IJOV4Jy6L/4dOV1pWqShpxV5oBdAhf/49Tx31Am/vz6
v05X638MoooYLeqLk+zXGv6v05UNvaQwUhR/ER4I1Pr9dNUZUpJnvqQycfwyafjH6arxauUXhhWI
zV/6W6eruaQ3/cuKXl1ClfDbMV4QmS/8/qaeCjgHfT0SbQRqNzrgQd+rxb2SdmHtCeYRWtKrzADI
4JYam+QtxdZOBCZGAfAqJTJBymqTMNtXfQCw55CcbJUvJQuMmAESrXKQbUU2GM0lFjaNcqS3jLtt
pd+kELMpZlruRv9zlJ41VCUfU4aOkz5y3jfiLsdi6afbQoro1zJXRPpWox0yJioIVJilctGLxxTp
e9TNDmPSWbGFDET4gipi6jWg8SKAI6w+jE5YbSaB05pMbbYtKz2n/7HDJdHaYR3NNtgwXWO445ZQ
qKiTXXWXXrRPeSfSmw923m1o0AMEZkiUIWw4XXEKpje1OUhseYdH3zxJ5ZUr1pdHXX2RpEPIOlnJ
MxeDAaDrlzomjTHyOki21Za06wD/PcjdcI+mOSxIJe5chZNvQtyl6s13PkuO2oDYiehh1LjyehWx
UosvjTSecihPMfIpP7uLVnLE/uLwQnR9W90WrFVKEAgDNR1OBGf5eNSltpNZeJoUexJFX0fxV1AE
kl99MH5VhcYTrqau2+KXYEecVnfTTFnCE6Bh98NHr121H3l6xPGGNCnI3QKbn9ZSvJXe7G/ydquU
RN+s8oGT8DQ9EtA5go9Q1r5oE+bHf4M2uUxe0sBOz9XC7EMXp3GVryM4AkbO7Ewkt0n26Rn2mXgu
0rXvE/28w3nFqWuwcamvAmJoNKm2gVvbFiUXL8lM59SmNhlHkrUtAi/27Si+xOYqOw5sXTrgCrZs
Hntt9cx3ItN0IAjuG1IBSezqjNRg2Yp37It4Bm3I5axXWY+bCFPODWtRDmysZX6yb+WPJHy0QKaU
216wQyjR9UGMPnrYxbN+y03yjIClm/feg7J1bOsdm8b5Y0QkPtvBMc+2TLlZkiPma5ncfHYsxbRp
Gxy4D1XjHsnPhEMoaONZopntbWSltug6fVZscZafs/wJPpsca56uPgUKUhmmRXipDOa/2U1HCJE/
m/t0x87auAhf5jxeTB4HU9n0/ZuU2/y0alsd8Pq5Ddu0m3Xl20Xb8p1Xof6iqK75mOBdKS5BfOis
TZM+5aKXdWuJhC/k0I4+uxNv5IY4Sfp11qNu8Jhepy0S826j7PI7sy1eOlDfu2CjBYjhwMrb5gD3
2g0v1d14jECMQ97O7IUzzipNXlUCvyNpjHs2+mgnO3Kjyn1tHefQEYytDK1vZsLlqpknDjYa85fo
fXqoEd1OU7coK5ojuCbj0rPOTOFR2I+SuR+y9YxBPaXb3tT1nbVm/b3wMM7pJhJX7ZPoEYtBD8vu
uFu3D0gvjXeWqvJLh43VY61rbWtoW6arf+jPcrPPSxc2d+mwqchX4kf7BGeH/fR3u6AXWrfC730o
r3R4oew14clkG3M1ING4NbzfqLtq7ews0B7NlwkKNjjcpk0fAgzt7XFDxNn8GtJxW97UoUt0/f0M
DELin0k5TuGNFX2Ncr0NPlOk1QUIhxe0mwIjmUy5tJwmAWrLyu2v0bDy93IIhQolzWlP+0fWpJ7r
55LrNtO2JiPibm5tgBjiB8ke7I5YdUKpXoAUCAlQb3ynRLWWzrSqn0JHK1djawv5gxydB3gZZ1B7
NLiutZte6h1sM2vc/BDASMAKgqLn4MNnrfSt3XRHReQnOy1k9pgZlWsdxtoDOz4CK5AuKfsdjI6x
kwdr68YslwlcIDnmUd7N/aZ6Xya1P8woWskdzyjeIT5I5+ajBnWo24yash//e25f/Sf0NIOtbizQ
Bji7vhgzyUfrjEGfyg5TBT5QJspuvQ3uy1Kmu5qkR2jr7MbzAs0OQ0CPPHQPQqMUt8aPkHpsSHYK
YDlIoiqxCtZVGLdhb/cOAQ0bxhDERYEXITzU3OTyLiVk3g5EzG5rxpTFl54vilDMlWgT9OqWXZZ0
GaL+cipmR663HD/IYmTQgo8TtA+cDND5uYgFBmgqcnh0UP+kxBtCh/Y3h+DAqQdxnDYH3No6lLa1
SKDsYjZWWRK3O4UHFTBZeBY7ZtKc0ZfSIzYLvHvl8t4r0g7CSkqGS7d+HNlrK8yZDLoP81RO6Iid
2mEMOlGtsyojmSCfGC9chvZoQBXMd136PvGuYGdHnySKB6ZMzKRZpFcT4+CVvrD++FUGBW3GbsE5
VHbHLTS/5eV6iVWZjuCrCQPhSQQfQ4wym0HcAkzSZf74F5NhVJMeYgl8E2Q2lkrLfzFiPmRSNQH1
5IYeD2XeOUX/JajWKhawHDPGwP5m3v2konF49w2FkSjDcTRBvXrW9WvWffsB0r+JnwPAMvLq4knI
6+McROu5I2+2O0Ypt/vZgPc0MzniIcwzPhbGmBZHvKQRqjMmeLENL8R3jttO4UN8WKyhceSinHUk
oduxbPEUfreGQCkCcRT1khW7OtoY7BwDByhNoK8yfKIU77ykKmbITiVtBGmtf3fyNm8RCnb2EoTo
Q9mJX0eMmxakoNL6YvnfV4xIhk2PSlsIeEjqiISBWsLcAvy7Xze8yucKQCeWKEYiCFrI8tsskIlw
hqiUu//dpTurOJX9vGSov5xo/7F0X9bqf+7k/vj6f5TumrW49AB8SxaNAUX4P0p3g9RQFLc6yIpF
SftPpbslmWTY48Mk7x5VwD+X7gqZoxZfuohy/85ghIzWf1O6//6r/6Guba24E7sqr3dSA+QXE7RE
cz/PwbmjBomjPQASyGsr81TH1OrAe2ZCgPxL5k1kYSOVzKnlKUFnfysFlyI4U3OMNxkbQIy6Haa6
zqQ6XwvcpJC2C+EJrzAmMYwnKOVEcYc3zm52uP9UdFM1T7yA3K0nvmJGI6SLnWOhJUoy5v8qjErq
x9cYERW5apaDw0cot8n4UbMmG/XtLMovGYjbduSluhcwniT5fQlJXdqNlvZZDkw2FGvhucS7jvg8
9OFdgqUj9RqAOXhkZuWGiDfp/qHRivekqIVggsOYQJkquxfLaWvQhui2PCU/Vg39maEth5sFnzWZ
j0a/l98wDWYKAZ4n5AjTUyOuQVF/QIzJjqlNE1NujbOxpBuTdqQ/Wbys4agNFYsloiKRJ7LyXIVk
wYLHQ8w3eeywLv7QUIy5SAFaYmAIls4DJ6bmRQkq07mr7bRZtoRaG3uVvG3z23xrngygNEjVYg4S
V5Rd1m+VAaaIgT2nh0HxL+rxXYNPXpCALe2Q0HZQz0q7MvQfg/uAQanI1LrHfvn/uDuv3cbRdGvf
0CbAHE7FpGzZcpB9QjgVc868+v9hz7+nqmsas9GnDfRgOpRtWSL5vWGtZ7WVgjQYmiiCYTVHQ4ak
ZOGPiMBAW3Sl8zI7IX92Qeo2juRbMG2mIbVrioZlqvyiPFXmSWr2Rge2jcLg0KFa0NH9+iRSZP1T
+hjMK1i5Ma8h2LzWgbwagFDIGEE/cFQp407EXUawEWw40RVRn6LLIgWE6wE1LACi2YNnlwOFBVlx
3zdbbCkiD+J0V7Ues3zrGxXyZDhoWUpzN6HK1lwOlWF5QjkZTcgfjxyQKIzj0E+b3bo5w4wHg4KF
BuJYa6NLNKs2qTKowdpPRv04VBvS6jfVwhVKKhm6SOJhOObb2aPJAEMcQPHR3HYXvkrcDKfpzCiQ
liA1n2HZxr1PDDn1s/Ysf0oVKmFS6e9WqwzD/rcKStwTnhlWf6DXhWyljkNZqECbjuvpTpQqfjzq
gvx1FOzgRfquFjY1Lt+Sdif8rFK6nE2lE7xi1Q8RCC+VlncTAuQlTAP/zTMTPtYK2o+FTNo1ySv+
1M3tNG/QQgqr4hraSX2zkC8WjIoGxe0ENGqA41ap9vDop/BIZP4XRuRQvIh0yGht2vaOXPlxItSL
laCv5e7Yb+ZXnX7Yaa0NmhQNv61GW2CjgykCr7juYJYSxGYTdK7YPCbwP9brtbrpZXqvFUKvyNtJ
ZdK4F0sPpc4iotK1+UAoYymKgCoOi5NVTk/RhkDZdMFSBCHUrB1fHkuhPYDxIspsPesohvZSuY1l
70HjkxthM2RuhA1Y2nQod9oNIGMdnEtgQ2HO6bYtCrwtRbFIv5TbxTP1DDIeCX8n6166JsAGzDGq
vQmKqkfkvMkx9iKtbJke23VKCCuGHXSabGLP/GAaTHnayxTUGt0rv7mAkBlS+Dov6BiDTh4ax4Ie
ouFW25tY2/rNso3fVlMtcvm0vGUUO9ACmS+j106vsuRAtpAscl75Hcf2dWhAAlvuRGbHXHwmiEiH
1VjD7ZukCtwNoo0MJFKNJN4zb3qwuug0E0XCG4nO3I4XAt9H/VLOwwPU0L1JFbcuPGM+mIIqzdL6
fcVjpy8+I+YimKTuFeJ9B/TBDYKHEuGDvjVoJK3rEFwzNNXfMCGAaHLjFsxkYVUSedu5NfNO8Mm3
7kf5ha5gCVeas1V9W8V6AS/BSxuhXvW5i3IE/zLU9eyJ8lYVPPgsJC4RdqWkVwLbDEy30NcwaI+O
PFxBZKlIQMxVCxKtW1bEIRYikQaxSIloJEE80iAi0RCTDIhKRsQlLcMVEbGJhOhkvrDyN/THATFK
gCglWUBTHAKEKiWClZzqqWMgMvAjSwYkBYMSRuhOjDdbAiu5UFZZ+XPMk7VkvDIwZgkYt/SMXRTG
LxFjGPzcQAwZzCgMaCYGNaueLiSGkPENg6nS2ouYt5ZDIB5DQnLGGy8yZUymjjeLOr9JMp472M9b
Eltui3CckdKQLTufp/RajU6ZHFXi+IITGbZSZBeoV3yVzWvhE+zEODgHV109x4+tuUtar0XZPj7r
phdxn0ElT9xwNVs7WsFLIPrNJqicfO7DwAloqR9SeVJ5ALCUaGpnll4a/RENOQNoFYugpgGWQU49
oTvGQEKKUiHf8VuQuUtF394FtAAEkmJ2m1kFx0jlFdJmAmurclI0jC7qQ8s+A8HuUzB3bla+6PKn
aXDEnmcTmMujkO2EBS7HiflDHl3a0ReinRXthH5GjJNifLwh25YAt0M+yV6Xt4rrdv3ERiaMIW9h
Sgkgox7PysHXUbQVBTuHQki8JeZFYTUttFVRYDwPDe3Y//xcPbbZQwYM+iy+Cg+gAkzBn1bKxp2A
BTO2Yfxl9FxG7UAbVD7D4iDdVJRwIzEgZwUy0k58IU/kgXgyWh7j7R9eYUNkIy1qLXfXMvS/Vtj6
76tHZtXMl3/9+p8VNnsFg9k720lktnznnwW2jqRNwT3GzpMpOFX7T0XuL7vFf33Vz9m4CsrZol5f
95aSIf+dAvuvRG/My5H7yeweWQ78eTI+6nKXEQlQ70XjTD650T0WeLMr4/rL+/MXu/K/quJ//THr
y/jFI6fNk6m1BT8m5bszwZbpqCv98Z99vekW+2YaLFEFLvLL+/lXGECTd/T3ju63r/95vdGRqfD/
aJuMdZ3+7wsODKCoofCG3c1//F0CrqpowE0RBre6ail/aegUNuOswGWYhfKqm/wbxO8/WsNfdzEi
sGN2PjLrHRMEPWuf3y6FjE3uksrr01t5YZo6sVZhmRG9RfWtLEgWaeXdcAEePbIAiRkTp5K2Hy7S
eMtW84dPtddTcaavg/LRUe7qTOKZQAVeRkmpOBPClnQXSzsZASUHKII1DRMhVpbMFVgp14d8lEgI
mKtd/GI9Jk8jHjjMzFfIg2L0OBeuxKh/Z07UIV85TIpYHrDWbXtQcDkn9HNX3jO15e7EIVlvhcK4
NgXwlHgfwigewrcF2wtmnXHdhC/7onGFyokZoLbv9d4az1pxIl8eHWOOt09B8I3aPN+HyinQz2l+
yUMWVG6BHbNnuOTUim/gL0I9TQ0JqnW8U9FCKqJDRNBqr4uduXn2EvFlGvaLLuFiPy5ONR/0nkgD
c6uX/mSwpkHRw1u8Es2Z1n0Js9fLfq57Zr5Xui0OuLPImzr6Foa8ys/7+9h6aJm9IbTG+7X+s4EG
jdRMzlECqJzGuF4GhKL6E44x3HpYFBsme6jK3Gjyct2RZJJnB8Gda2bQTy1Y41GcHkBdVCx6erca
9tF4noYbOzdgONtwuktmpl0PhAMU5sus72iuR5Tm6bRnz31Yw4MDsz0mrd+Obnpvvay5dAKFLChx
uxnTe7Pzejo8s5hOYolLVaj3OkBWAtYrm0psyL7GYzLy7CmXlZFmXgF8h5UKUovKFd0bUysmi1X5
0kABK/MjkvHmPviQSenM3idXBdh6JGiW4pbF2GbBV4AezPjIpHtdPgIhpMhd5b64OqUL/4jytTDZ
1ZA1vU0mF2SOysYgIh2hh+A6hhTPqULtbEtj8DkgSu2Ij4jOVA8JkNu2fBPjdDtQ80lwU+u8BeIK
CpM4KlpgPbQZgIJYUKsHoWbKsKPP5hM2kP4ythw+kPnrk9OFzW5R1piI8qFR7aS9H9ep5uzOjcel
jkM0pDaxDmZwq/ckSYwDKErUvS3v7FjTJ7LzoEMycMZmdwGRSGp0RhA8BEcB9eH//7+Fy86YNG8h
1mpGn0pc6WZAvY8YP9rEbJdgrLAsq2DvWhlJHESA2eYL4bbpJ+0tlVuqnyDWBhEIAJ8+KydDyTUJ
88Tq1/syWz2KF9o6IlOQDQPKprNWvkXa2tqXHoDWEFBEDCPcHeEU5jYfE+3/SNAqpT4QDyylIbvM
I5k4/MtEtGHGWI0HVLebjgODTfOeMQCESubbouXVjCxUCJ8uqhqj8/i89cXZGvNerV2yVV4YHeCL
TpV3EklkGRIQYgfyqp0mujYqu1CbnJGMRsvYqOjAoCcxPfFLCZijXa47uQ2yhJpR0J1oICBkPQes
wyYCpWIQL3kxwtFXkVkBFfSTStgoEWR0ViNObacUkfQQnmicrpPpkqShwNNr/EjeGe8Fk1pQPIuv
hHQ0vPQg8vXcDhBEMlgA24ycW2uxnQ4ksOfEAbBagZrO2qGY/AXRIIx6pMT669S4ecSFS3KeAI+5
/mgXBdhi5eqDndHLmyPSw5zH8imnDdcqByO5FR3F5MSmpqeJl8vv1Q35zz7UUTNIMrWcBQsBJdl/
LSJVTv3fD/Xfvv7noQ74AGOWKpmqtuIM/n2omygsTMOQVUVU/3eC+2sVydlNgCOSMka86CJ+VpGY
NHSZAsGSdAa/f6uKJFX1ryq8VaxhwKfD4qH95p4oxGgQY92s9/1sj9nWJB6+PDQJq1l0COw00B8F
3V4N6IBJZN2mIUp/kkn2AQlTO+FGaIPyISN2lx3RdML8E1U+G5ClcSx5ExcMO3cl4GyT69ZhJkIM
nFHuFHS/6gvz0RbcT4izCzUcG2vBSTl/WZ0gzJbPYs32hWHUtovZC0E240zYJcpF7+hW+UpH/S7Z
WfROjZqA72zYkM5aaP8/JmIFac0IRReio67dz0CtCRs4rvtRJsM7IcZ7rl1SEVE9u5SaFctQcld4
b7rgpg+4NKgmeuPWFiBzt+1qaVu3ZfpeM3aqdjARyEunPCGmOGKXmqLxxvWqMD3Fw3moXmAo7edu
9lrkrdUkSVDFPywzQPKQuaI0Pc9Mn8tzjWf4gi6l4VBoCUdVjrxhEu8ZDew9UxN+CRaCwr3CaBVN
eCGwkIMf2ngwZAye0iEi/UGEHJb5NT+o6PV9z0qmGvCNwzcShwtm8Jm3q7kjtbDuMZJci+aQJx9Z
T8v/0Ka7JfSBF7WzO1SPGJcHjGrYgNGP998sirJuP7X7EKRVu9NFoEM2cyPmWLDHy9bNCr9lekz2
YecYE9NgccPhKBnbwLwiWi+G7YSa2fQGzQZYPAme/iOcNhnZ6RWL9I3wAiirCH1MfXT/8JZDHr7q
RquIZgfAag8QL7I35i9YCJLKZWC3lNsZ1Ty2MyDEygMjsaQiYYbLaZ+TNcAbAtLmVSTJnWEOSnN4
vtFD1qNB2IiBXZqbUOa7ujzWeXACRupzHsnktWBiYxCz8BL34BgsPAPDTsX3nHrKRc2uI95gcs+J
qU8eJcnm+JayJ+I468kdoILxF6HbBsvdYynAOr2g7wCkATEzuISzX1UrJB+otdgwFdjIkGtshN86
Dlt8FLNbtcig3yeuLhDW3CbFxpCfdIE+jtrMRmqPa7F7EV7a8lDsIsoS3ENw61idaHA74SdRri1E
+J7wF0W5HT5DbC/4PDbEzeFEUGdGXSc83YRujCoUZI/Cc6w8eBHttCIMQghrEXtxfJnQjOxAc+Lm
XWQfvn5TlsEbihZGkHEC+pvLz8daPL+Xb4pht8kR6OcMvbSxhRkzgiM+1e/razDYDrC14MNHkwGF
dEdmAjgEfnFs2ADWqKrZvBoQSa5544XbsmQ5vI2BqzH3CTZhS4Sia+67ncFgFxJyzxzWJZ+sHzd8
E4IlWfYu535NNUEliod/AxIab0EBt7XgwmrSvXZfyjxwbiFyBsmNPnSHRYmEImNm8WlT+4pcm2x9
C6rT7XuAB6J+7KqLZF6z8GTVHuZJEeid7tZoh1oIIdjTL/iuKB6Bt7E31WG2nErJgRBeShT+O1BT
8p6Alojhu2ITH0f/01egw8hhhL+nEn6hH5R3MMfsp9nOtxAPiY+Y+by3LHmMH4vlMrWvWc8zce8x
kCrbJZpu1A9ipd7JZAHOLOp5/0zoy2TjfpOOyfRQ7F/0Kd2RG1J4FgU+D2llB2ii6B+Ep4AwoUf+
gSH5yI1AgKOOx3ON7pvemW4qp+QDao2ZeshOUI0CdqV5igEGjhsm4eOaOMfU+rFgfA3Ejrkfw1kG
yxflpHJtEfjBDHemYGFcDS+P2oYxf7jPWZIp3I81+jPjGkKQw/VWOwt49Q3eKJxMGTC3djMjowhs
ERTwhPL5rEUeJcvAELzxETuH9aZ/63uHKwolKgdMUW1THXKWt+LRYAVgq4LH9o0u2YCo+YGvV/sQ
nlmU9Jod6qjysKc51Q939nDI2PU12t9nWGo3hY0F9kCam/5RPCXGEcsNvPU28ZR3Fos5AErtkFjn
Kt0v25zqkIdPAhk7WW90/SuidOUJKy/TgctIOY3e6BWIRz6SK8dZSaGsNHskC+zILBxw8h13KHPg
bd1Yj/F0kdqNFm1b1hfGHY913DAg7FPnGspwkD1T3YqP410XkrzjLqaTyoS9t1u27z2CKBYwsVNQ
j67hHDKTVd4HMIcyspUNBTTT+17e0DOlt1XcALr3RR299Ev6UZxXjuQpa88Dtb5m618t43GOFfHC
3ZRTQ3anhbD5iAdxvIvyHToJERCdtDVCr2ovinLSQX8A4IrvJIzUZEWmrF2qY4IwWhouyfw8RtBR
msmeug5tmoB6Ts8rhzOh1l+klgQX/r2KjltPoBcbby1ysBHh8njK9Ze+etCyRzLmp2DZGMQTH9iU
Ne/RW/etvHMz4USTI5c5s/SgvspkjKFCYanDZo7YmHVhuyH++Jw9s84i0xQLi7FbWkAmNFwMFez2
ErAUahEtc06LuCPvSu+J98sUaURpLO61ads8RHp314Sr+EV54gx6IPp5jIhPb30QFTTv86mCxihq
wTZJbqx7c5I8qgmvUo+mgiQl1wIdTe4zEwoIa9p6W0GjDjU0/6iY1ObWsyQZWXwYXAIVrZr5ktyj
EoFeaNEgY0ZhbA3zGvratMZiOwu9tPlSVn7cPLDsLfO7jIYbLbcV3cLxDACFIJWy3vK4GGjRG1r1
4raiO3JotyJtfKY74eRlbg6YT1odWCwK8GxiO+tF55kwxRSjt8RgIGdAwIA66+9rhgYRs4OerQJH
5z3iEbZ0oK5My9UZNiT5tiVGevHywW/YtNZflrhT1rQB7IzgncKNHhEJuq3ZxGfVYY0FOgwhsV+M
K/IXew6e2DTiYSP9RhadUYncgqu99ubKKch+4NIZ/a5wcpRkHVAZ5HVukl8sHVDbKQ52AYR9y8sY
vwCiS9gQFCg2z9W+gcE4Q48FHYSnneQIjk0GOTPKxxD8OYk58b5m1MMK4B4WpCdTcSTKw8KyZRUO
LzxbW/rztUXig7GeRe5TcxahcVzk6C4zno3sXSsfGxYaC+9H2Hw0uHTD9CWU7/PyYGHNKr6piMXa
k9Px3CcvyXSw1E8N4KdV7wbrFEv3VCXLeNB5AC5mgEDhlFk+JRBJQiO5jlzTHc4PPhyNDytnPV9z
eN1pxaMh20yq2HbI0SGZtyH70G51mlhuW973qEdZTvB2pLj5suI5SaByVXzwooN6+big96sD/Lh9
tSd3pntdGJuwkW9M474B5lQkpGmM7V5lVpPK8qM0kY26xB8LBq1b+cxdeTNYD9fZ68rolB5HBjiC
cR6T+4pTMgXnKGLKRChr5YMNCD7JNLqHkymSa1Q2+6Z6U3ZZ+oPJ24weFqikg/4/0f/hnSZtlkLD
pTGsXdHU/7XTXPcZv3eav339z04Ts/0fnntT+Zer/pd9xX/I/H92mppuYgBQGfiauiL/ySlF0/rv
HQf7j78xPmbizHj4d4DIr6/8Nz2QsQxFHURLvS7/sp7moEIOoO/HCncmtEsGyRuPNlEWtn3HDTz5
GhXQNk0PuXXU+zdtPsb9nRA4ooVuzm/Mp1aGjsVOniWwvhWpP6Q1tuxZix6i+D3rdlP6ENV3lrHl
0Yj79iai1JTcePiGaPmDvDN4TkxZOtKiWdv+6DNPGReeGL4qoxUEGkKb4soWRDpXVmgFkfqon+I9
XXJ5WOSX0nxtVbzJoJ5dcGBD75PJSizAuNwAKY+yF1uulnuNXLjRckD+xJYypWEj3ezcvw+ET9P/
dQ6GqiddfRPi8xaBahZdQeozCIPBR6zuhhENsWY6oJR3MMBQV/v0nBKuEUq3putcSXR6kFuVrSlY
fKnQ3nXGgyRCIwwpxvvM7vKPPnDC8dkYie3yxWSrNHSwHmU2vBS1Q5nqQUyuoY3XZLme6C000S1V
N4CJDNUZDPKHzqQ4QUlEihcV6j4rcCoPvkossVBtMVUEaInFu7r9nJCGqMN7qtMQ6QRenvJlJ9VO
KW/ZXLid9W1S4fEeqOV+mnxDPxKl6Js8/cbuiYH8wrM/plu1ta/D3KJrgrPCA2aJfVbmQMGX9Njl
XvaFqYq8DjRaFKDxZIcY+3nDnAh23ViitmF+TAHmzXgEcvz1x2Y+N8QaEqSJ7J5a3iAYjtl9NeDb
XxtLnxBtC4CNYTfJMe+OOLUm2mmW0SpjenbyOvvbT/oZsSBGmGVsZa1cdvWMAJurqC5vTYo/FLeX
x7hUIy6b9gV6dKTaInUYZghOl+9OfytJrKuPjClQXjcES2u4Nlx5H2gHSnJEZKWrnkNxwyffgo5n
SyEeZ9nV5Sf47pbuska+CeHDMHuGsR2UI5waQX3me8FZHKcnPs9B3/WsMgilmMcPebnXUshp0B9y
mp7QntOvGeM0hsEFYKSxrRoQDGfF2o+ivXy1Nb3dXZ7aDdi7yRNR8Tdfg7QTzQ1fGxBkbt716RVT
Izoh3IIx8ij9oY7tqPBSd5HRAUW+iJC9t/kL0GVd+YP8oqDdAhS7ARe9osOQLbwjCc2X1y6hW5cu
s0n5u8Zorwdhh1oBGCUTy2TXmP5NGF6K+EkYDhGdH3j5luIpgOAgIvzHEvE6Dw7wPuw2Gxgad9lO
PgmyHezbh7uKtQApp6MFUQhSAoVycl/kt664rQITa5WeOBlc7eXRqLYsQcz9/JWSGyTfhaf4iASK
nUJq/iigFNBniMOAfAY1DasZEkbRDZLnMQURmZrbIur3ls6NqdykxxRnsG7ZXwYDCqJp00NkPqIq
2kVEwtYo0L7TAKsAPK6TtHQA0eG9W+O7wb1FBmzfzFsRsD0UT7W8tDSlY4mPkzwmufWnASXSSYXQ
FlkXUzwCr40h7GhPy3Dgk8lr9ZyPt4J3OsN8mKHlDxNMJeAxmVJZKtqWwhNRLK6DI/GksgPr8eaI
SCIl7R552Wrh05MfXKFhc23Y+rDQ6ncCyj4tZv/ghmuMTzAc1v8vIQVGB1GExsBs35bl5wr8SeEk
eBSSjM0aQarjw3wG7HwuGIxNAar34tlQb2lxt757CtUMvw1pToYCjvs0azppK+v62mDuQckNRcKY
t70FTtumglcznp6kaJIOSbf/2DKDmX5k4xMrB/lTCC7FstWgggi0sZvQetCKT5oLdDQndVVMiY8S
JdSs/KEgNEMKUP01ZpfBND1ALmZZzFNy3SdeL1bejPA5q29xMnrzIBDvtDr5Z7cLymvZJfuJ37DJ
IlxGRP7x9zxG+EGTvo4nxfgqkMoz6udK/FLdtHkw1HAbEvQ6PYyF9bAsr2pdH1I0TwHvwaqJEkr0
+ChSQ9iLLQrVlVieJXtxN5DPYzb7hKRTTCXDvDDuFMwnFQsUSe1otWpr1CnpISuBqe0eqJlV6Uyu
biHv0Pus4a4iCtoJe4A/oqmth8MyrD3uxjorzNkYH6XxoeePKUpwhlAJfXGVXbb+uKpUWBqWq2pl
pjAWkbGwvGL1gq5lRTblCF0UBC9dx3rwPgdCF+HkdQGZl4wPlg1Hp46VBfFNb54qlPfdxDjJehBZ
MrXpLTBe5RT/MX4zvBz4Ymisl+BHAKGSzhBNe0Y8jdhftlSJCzdb4M86kYlYWLNX2VnI4mnB0V1m
T/Z0Dy1CqJAbt4mv/MhsOAUJYR0cDBuddYaIWm1iTRTpVJ4+G+03Un/9UKkvWiUzkYPjQY471P4J
kBlyswsPSs5SNsf4vbCIGU4Fy192OHskVJWyYzKEM+GoP5J60atAMlepH+veGYj82wTBNLir4635
XC9PkXkKLQ4jtoxMHUMKah+9a5f4SbhvtAtel+yU3yGabx4sxlbi2vMbbJ5ChuQ9+nyKakAb26Vi
VJtPBP0A+FQNYpvfBNpKCYbWkpN6cTdLEyUA6H2kSDkTYJEOc2nfyV27l/vragfOBPCeq/2atXnD
pVw/KAvFRLDJsJYxQgiqWzRvqzyBREqCNZdmip2Gp0fFRKk17gLuZjibIxc58Mn13Qv1rUT8AFvs
ConW+jNMlklsLbnMQqbdmskwIB6uQpvA2+8+J/9/fqpV+ujR4Jq1cjhJSEURe61PpOJxbtxWPv+z
N1BQ/FTZILdG0kTK/v/aF6wcgt/7gt++/mdfAEGB1ZbK2mjtDJD8/9QxYU2QSYr8KXH6tS9QDZCE
2opR+OOrftlA0S0glPiXFOXvNQYwv/6qM/j1tf+mMVqiuJHzkvQCOmWp8xdqvfbWS2C5/Ya7o8H0
iGbTxJyX9ftOvGB51aYXHam7/hkotRuP71KF+vBqQui4Fwzf0ndgOzWFtK3a1lWegV99sV2mG/ia
El6pdIyLy9Dfz+qBP22Ke7LpU+02DQfiKpEh9rlLVIG7Ckvg2BLGwdCCVA4wnW5F9MSqAmWrilPy
RawOFC7E0JX7MNnqyRaSiQgYzNgbjJfKDWRR1P16QulyHD8m6ny7MWwr9UkUA91tUQHUzvQaLGCB
HGo30XI0hjWvGp7Y2q++s3v1KP0QTDADdxK8JsriZF2Vl6InvQeTJ8iUfIeAJ43DYaw9jdoW12GC
dn9FPVfo1b/NBliQrb+x6aHeTN+BFum0N6ySOFNnHBkeVVz9TMGS4kMY98YFZIv6kb3jSlt0p049
/JWC8sqzMr31pHaQ/0A2ROfU2p5ylS/i3cAsmSt7vvXspy/tR7p8jPu0P6KinAATbEgnY304E8KY
HUssGpnHijCVb2wGIaEpTBEJ/pP3LN6GD4bVaGwp8qTPRLGX/E44qt4kXJgYl6Akr+AqJN6dwypX
x+6Y2FOyerAiBtYwFzIch8zshcOi73FPM5tOp8eo3I0Cy6f5yClDRp3KRE7ZDCrnZbdBOp2Jix0n
h3xAwuBvCN7o43Md1W5ePoVoq+FofENwlKG8RHdNf8aSTTQcTm+Dylk9IUlIefdWlNmU3ubXIDoH
+jPzdH6NZPpux1PNEozUb0s/TS8NicekOiAHgVbdMfAj/H0tRyX2O9Sl9y2vE5tcvQ1481Q4u0X0
3IGakbfmAn3aNTkz4rcy+5EgzGgRwsvEXi7xWx+/NKQULXLuaGRjJNfCOgXgb8vPZ2V40bSPLj6G
5plMhNY6EK4gj8chPufzQ63cpcNXjeN3ic+LsEuChzaxBVRZqLfVjzRvbB3grB7v6S+WVZfwKmFu
EG7sO5hBcslAibypfv5u/mg5QSzk8Cb2Dqe3MCiyAc7YuhqB7Aed7HRyua/4Zz0/50yOQAzXW4uM
JIhL+Bg6b3nLvZBIKrhd2N6Ms6i/dshwtccR6U5zEhx8FrOT+MKlvTJGQ5eRPYLgS981avZ+Ezxx
ORKmkVBN0bTHxdkMjuK6YER1zxK4AYSv6+0pisiMR0dR1l5i6XYyAYdGYSJqO1CmJr/xRMoy+Wo0
6U/5NucQSxDTZNK1U9BJqxWwkOWAaX0HWdNYmRsiQzsORLn6oCeIOCStldRMgojhreVwZ9yR1OpR
7NgZpyuYkKQOWARyjcD/GNf7oGIy13MsN/FHD30cWbZR7VQO7pwDfP0ZSn9t740D2D+T2PJ13buS
DgYOfwnbUtPcEdoRoTgKywII8NtEuVBTNrSUDyJlRFRuJxJipvVaiwRHRKtO80/JQuEyPCLDws59
soJDy1483PdUKv15gCowvc8mmSioo0yun9OcA+AGuk3JwqO5ewNNx7h2AAUgb+RhD2C1Ca6NuDUF
mnx2n/4g+droSKR9yA6xlixH1pQcQoBskAysHovD9CNm/ElCib6WZeubB/bEN6nXcmjZUKCp4SRq
uZhwNc3csI3Cr5EPJ8ZHyZUyN1JQpW/ibeDrfmpdWhfQqyeTBvs68snrIbKwLZcjy6Od1F9y6ss1
AjFe602CJX+sq52ZShSeYz5slfQkGK9depOoV02LD4LytW/YHJ+gPhiUmQzjM0ofbjxqSFK9oyPh
wdhY9OVpBkFhMlFWkMdpoCkMLPfJFjW9ajz5wuQK6gFGONv4mCY4wh8p4ZNsDEamgKSQ+fMpdGjL
S9Ge5F3LMl8bLIY9EWKoETUEMUsju6CVWmB9BRjfRqZJZfJqTbuOp3LXd06TnDC5a98kp+AEUgzS
jekYbczk7IbYiaIAIwIOrSAsV/JdVfXSpPcdnlEV76jExgekDb9l4sbgaqnG72X0ET2mFglJBw5U
hRGujFwiwJmq4FAtcaomOFbJh1lY6sHsjXnhx2I7wJpP/El70yAgDVsgEk1xNqpPcTmHwl1k3qzR
pRxWC8xB7E3208jMyZ+VLZqlIPQlmPP08gMLbsKDWMdmtGKcOd1qGow9kTWyupl6R9jNjNgZx5jr
MqE/6TV2r0MpXqvOyy0viB/16iWtfWzFy4OmXsfY5aaxgmtU+JAchj1whVk/RueJFt5aWWs022KM
aeeQ2c2wIxaIE6attmxkjVe8NPxXNjXn2qswR7xIeHPC3jZHH6ZGVblKY6cXXCk6KGSiSSf/MKFj
oRs6lV+xymrVV8TtUtuY0sjeSAGO3BucF04SnJc3HosJzkGSddpiy9xF5Zq0WK8cKGK6cbvwdo68
FPQXTFQcZnM6NIHF4dRifasVbrgiRpBP4AEGP+QMqWtJHt+HNIWRmoKGrEFv1ofzkWJ+YNRBWxcO
8nZU/nA3EPQjDWz2GW+xn4Tlf8wdUOwfg3yut+3LakcxW0dLym0H2o451ZaBz5so3wnXCg82RiEz
3hL+CXqivqPOsb4z2oOW3MP0cSK6j+dtZmCHRGVX4HD6z68BFyB+8toNvB4yEEVvRNzSuwsDM4Qx
6/4TCHnBEHKwl2VLOQJdcHXT/ai/esFm/AZwOl2cQOW5IHvYqVOaJpgOwgVOIR8KidlluQWctF6p
CA+Kd3Aebebpvd+iRSGLr1hVLTL7xOGdf282mK49tJQkyZJWKwqr3Zw/E8crpoFw1enZ2Os9za2t
kaQACiDzmCZjwI9G7ifCnTyVhZCXjldt2aLs6zFBctbXBLfZ1rMwg5LZBanHMlOEJYIyQHIsisXb
8hRWTjDDucZtdcEjzoJwwaD4Fr822V7TvMl0IjIBkL4ixERZRTHB6T1uoubd0ogIQ27g4h8cmBsT
xAHifqLYQuTjsX6LWk9F6iusHrgiO4F97SFWyra4sCR12pN65TXgmBK1I+84y8skxJu5kbjxIF3y
JCI6yQAWuMdO9cK1ysBZRSZpIGzdMKvk8OF5mjAfICiyf+9yFocuviEkDw3PTgw655KfzYfHjH/l
EzjC5FuXAL0MmMoRbvUFnUxRHhlhpVSXOPZAUk7uzHNMA+YPm5Vy+rHjRZmACRxVe1AJhnY1EZDM
DowANEpJ3iNJLYn4W1WjaFv1B55MSFoqySZmZnXmreFmtgGDpwIWcJ9TGmuulmzN0J1fef3gWwig
0Ms9FzNi1J5NZvMAgYVx8FRvZnxpKn/vJqYPEbhf3pAT0UIwSGUmrEBkVDjx14Kcm7HRcBJipQwM
vE9uijSIyJMvSfVaDXIbW04vY3SCro4J8B8XCpokVtM6kqqM0SNCG1RCvV8iF1o2WoKta2MKdtyB
F4e94FhMpdI9z/fuW0O4xVvarMQC9rFX5FnR4iqa1zK0UO6rkpibj7whGOBaoQYrPK0hMYPh0OeE
WIy0ihJhQ8epsw4SKiRlUub3CMyEqrdFRi1S7qaZpxkMEXkx4VNTIgnS7pVTx0XLcO4OJ2nEm8yJ
ALlN8QqecdimpjPX0UiVy62M+C1HBGcihpPVj3rVxjX8oAmxHJGfdvlSU5uuOrqauaG6KusC6ZJX
a+d14o4cx0O37JpC21fJztRZo5p+S6BSRxaci9cvvcyaC8DM69HmckqFHF4JIj9BvQRI/gQfIdf6
lEUKuFANGtr9oh4yZIKoKtZf4pMV7MB9YNjIpyr2Nz14JUf5ZsBv8lQrPKG5pAS64xAMKUXQUmzR
j69Z3NOZD2UY3YQuR3BC0k4ZraykBMLOYaOqUFsQDO8K9hWyXaMLRglMMiV+h9jhDRtycoZs8LhC
9plihZgciciFDwLslmfBlznJa2Uvtnz2hUCgaFxolHEh1yBOeEhDAypt3IYf5uAhXyjnL4ylgcp9
4lGpzWi7d1YCqw+Xg4wzAZENDzTrH76EJVwMAIIC/xP31/81bGFL+x/Dlj9//c9hiw5TVJLUFTr5
W+IZDjWikSzjX1adP0EZeCmA1HXGLH9Epf2q9kU8LCswSglC+9u0ylXL+/sOdk2wkPil/wCg/tnC
w3ohDKS+rfcMOQAbxOaxUv4fd2fW2zh2btFfxIDz8CpqoubJsq0XwpZtzvPMX38XqxF0p9LIRV4D
dIB0V9mWJfLwnP3tvfZHJyC1Gvjy0/upC7YCuII//mMZldCL2Hv++o/9tmNhD5nw8CCnSXO6eTNc
bvCNPfbhw3D9y7v8N8kzhoB/92r/fJuVCeP6l+xZLsihVytpsaEyd+J9l1lHneUTpKIpPxqLlIYK
DCYgIamVlyy7UZOk6gsFXGvlP5KE0xODCPkQv4ZG6EigwgdcgKnyCJpbmqQbNSCp6h0z+Ti68gyY
m8yZPWRokccfTC5xYOlO/wVdIFUou+lxGmO2ZM0bMDAXseqE+WNMX3AAfWXVz+TsoZ6NAEimHpP8
Op3/LNw4atU6RXWSx3y0VXWDxBtsMx2J/i3h+MhZoj3GqP4UVA5g6fl3g+NpxTHVmDzLPCmZV0US
w7693r1FHGsFKsFolLriMKrxGr4RWqZLl1ILQHRX7xyt8mGOD3tR7T0+HP2mTK3I+nvCCtXasuM6
/hLa+AdUdizW6bJfu065NrVdynFc9g8F62PDIX1wIfpwaA/wm6S8FBeJCj3eFw1yW7ao2tGX/NYt
rZcJGUatluckznjvJbZvd4HltNFprd9oCAchx2lR/Qw0OAErsBjMwETBEYNDieQQt18MxNLh0lES
RwEo9GJrC52CsL+vQcn+LIPXk6p9NtktHPe6Qmb2VQAo1DKOT6R7K743THYjCzccMkgnfafiexUt
x34RNedcXjcoJ/5dQ0ZxGdIVtOGgrfQz/+yZqM4OWntH8H/YNfVWQ49BlhnWBY/RV1Pfk3LJJ/cy
Y3EC5wW2m9ngUxF06N+76M1H7gmnKV+/G9Q9WOVpzIHiSHFOc/COEmIRhwjhi1G8IBBje8kRlGp+
S2E1oYNpL/HDbYTwJPWbBBmqUY8FolSKOOUhUkXDrkWy8jKg4jeL66CeDfomEba0T0Xu1ps6hCkO
SJa94l/kjO24oszN4FyO2Y8W4ALO5Z1Ou3meNMxROevKyt7oxEXOBCnjiVcgTpl8mP/5nlWtv0Er
GzIFFGQaDDKy4m9o5Y6uOkEJhnxTYC5L1+HSIqSygPMkou5y8S5S0aKTq2faUEDNOKs4G4f6mHVn
Nmd00pr7NB3pIHutihn20ihTV5OoUYqm08GNAZA+73G0KuzSA2aNapdv/QzNiHliE+IGdyGdTw64
DiKM5rIbJ/n3x/CSzXvDLWdy/g0VbrmEASZCcGLeY5YFncWAHJwaLXCdZqRn7L4dj1UffXPSd7OV
23gAGtABqndYG25J76FAkE6F+94r94SX0Ew2VfL6RZi/li06C/MVNciXAg0yavRdYTqu3ivv2TB4
TPtLgzZhMqmbR+4u4kzURreUyhcEtOBFpLYPxDtRAlIRJgZZ5JWKxjOQZ0hGnfTFstfKTt/zbt4i
8UeXIaGDipjRtZdww0rq1hfP6ARsLS361qLvBlE8OYS0R7J2jOSjgDZEm5x2XC1acJ35LebgGvZM
9J3KBlvzbAJS6sFCjpV1JH2p6qfCAN+0HiNTZAFEVynCcCl3ZnkM8EZU6UsGl8TDTxZWPxz/4ehm
xoeJUb7lfais2pH8m8DcqgEhzqHgiAzEEW7YYc9EI0mbgfYWREGWH9bwiflFl6v0yqAdFBidfUOz
ENDEuHKjqNzG4m3EGqMvooI19C4P8pIg5ND721zGFJ5R8VbTmIkImKPweazuy0Jp+Q4cDc30veBN
yPcdzZJMrTIaDr2FAGpmUL2txhMCek/GqfVzcL9zKvHiFo26m5x2i/auMvFU2borxbiiFMUuYlJu
WcRWE2c2ZdinkuAnFxYYAiakKnAbFYKO2bN6PhjqmpTaDO6itN4zhq5VQKwBeVwfiU4I3lKKCb4I
urqcFnker5wJArb2of5hAWGOSpvzO4CYDMGzuHGGok2cA3DUrmt/6XVM8aM5hF3YkWgh6jKsPi30
CTcm9+i+Bmxts1NhvgxY9SykrPqDWjwrcGLp5hmovphJHaKkRkwiBzrgWmXBps4Shn2FA4OVmMcJ
ZT2jvJ4Gg9RV8NAkoMBJpiC9YZeWHaYbEJwhkvCDwS/ybETPmXdIpbVOVgCdH+NGeuuBThpLQPWk
TPQf8Tu31uURnV6CekKPwlTMazNXJSOCGX3gPip2bj0nN0hlYKKyd7Uxk3vKrlB2gNpc2ohRDq2Z
tuphM6qsiq+uciipOQWqwwErq68WXEiaRfNLh2k1aw+Ve0PMJHVKTEXZih5TAZ2mkoznGMkLZZuZ
D/rn6njh9YcYugSz7US8W+ONCTccIE6AbN+RoBqEqPIqGDuOrgPG+SP9D2o9a1+UHvs5y5ot7RvQ
EhQeJSePM6Iw3vBophMOU1lKnNX6B0ZXwoJcIgHO1uYYUoSnzvRX83PkaDZWwrsY5xr0IIEGvFxd
1FgvG/xsnm5uUkPcZglGK3xtw5o0do+/IGVFmhyfZAItf8vw79az6otw9/vqHeosTl/9LPDRtXx7
c9+pHCndQf0oXWo0+Ix8qV9rmrty2TawhcqYUImBe5TTe9d/xozFc5UTGBsEn4NIyAgX1UYgpE0/
6Lk6sLPBKIoQ3nQXWhC6A9GipSDuwnpl0HkKHPFs7KxgO9xTCyU/F+xzGYu4/ziJN3uCmFl9iBTE
Q/xZuuCsfz2d/jfLnCR5en4yZ+WMAoOCvfF/mgdDBvjtiPLvX//PIwrYfA28m6SqojqB4Jgk/zkP
FicunPjHyPcXTOCf82DjHwoZRkPEK6qKHB7+Ao4z/gGCwvhlatVEaXqt/5VR9N8Cib9eOu16sO0U
HKm/bSGsJDQGq039zfg24gqAVcO2q4n1pcBApjqL38QKGg11bKuIl1qOZlgOYOMkT6KAtQZj6yBo
KyGDz7o2sjV8JKp4vG5BFQ9PU6pis0eE6jNuLfFaM1VSADoR5lJpoM/Xur/UuUx78QLdkd3AKfd2
McndkjL1OKEAlEbMxL8qLNaMguatDh5KjFcq8hQCfZRBUCoW49F8Qbcvl/rL+NZxvyNjJbuiODX5
T4EeFeT0MU57O2BF2VOk2Jn5CSEp8zxMlONbj7sF0cmEWYyvZ1+R94ecTo7SsiNk7YojFx6qTaNh
IlXCHx7dwrel4HM1jJ2oPwthL++QJroj2OSFtY8YC/CM8V48/I5B8PB2WWiuMx5NPpNfmYV2+HKZ
o+D0GuKLKl3j4CaGn011pH426FcUNSE1eMaCpF8GUTJe8RhPkdz0uVs41APREe3eLJazPGC3CuuN
fVIkWG89nAgyJQiQ/Q/dxHZ8LY9i+xC/K/3V8nYeeMlgzlFH/g56nKS2SrC9VSm6ujYqebv0TYNo
nSTjQaa8k0ROhv3sVXYZG9E/uMvSI71Lbv8qJKuoWvThRiBWgETiGo7x6DXU5jfFfdW1S40k18Kz
4mGInJUE6cxPfkz1wmhKGhaV+wHJqBzXQ83WOsRVtq55hoBpSkiETwhuRr6mM7xnbz4a7WRamaUf
wsN6GbFSZR8kUvqzFjiRU7OjQ3n7KKxj+FO9s40VETTpAgi3YutgnZmh0GFpLQc7xvGodlveHf7W
ZFttyMLvrNLONY6gkz4qFM9W3GPC9cjTfKv1vtZm4pFypKzBIWEr5ZKkyGALkx+gJ6uGWDrCqvbz
kwj9TtgYPLUEAWvuEqqybxe4eG/k5Dow1LQmLqz0y8CFhxNuQUCxv5IibK/Vt+vwEpW9doaS56oU
Js4UWKns3t3ZuMpIlm5luAv9uo1v/af55a7FZ/7B39L0mT847UeHjLr3pbPCxKZapScMhN23Ns6z
s7iXdvFJv5sfIk40/E3qLMFLQYm1QEICKDMhCLs95V/Fg8He2EBEmplf5i1dR8wQSUMtq2EVQCPD
tWTNe6jB40vXnnN3iu4WSAEGHYq8m6uQpGVotwOQhPBA+k+kggJHNLsOcLzSMq5smQjUTS6PykWB
1cznEcKXAyiHQsy2qXkvOps+d0YrfHzk7/i18y3NMBFTV0JKF/8KGq56NrrdFyut3I7F1Si3NJpZ
CklbOjik2dCeXf/ZurZJoRq0XUrK1mxfZJ6B1iyqN5ETos3Di6ZcvL+w5wQD2L0lt/7HcA/CT/IO
nEw4BztcUbIzEMS0lsorPvi6WHDGkbbCxT39IgvAUWA7zZN1Vq8JvSXRImKzGldbn1u9Rh98RB1B
tWeS7xFuwUt1xkfoA8WQ5vXPaHO1GOUyvvc2tV6YPeD0SgfZZeIN2Zak0U3fwQlEGp1eq7voyRxO
hcMLEH9DwyHpBQRDwlArdIBiVCNWR/XGN2Bfr9pct3Q5j8c6epXHQ2zhpO4RlxYlDl5GOezYNmRq
PpA+9eiRVWtrFSTwMOONWjrGmaYjBUxiv2Vg2Mu0XNph9Mo7B7U91re0lFHS1amLbAfezPi0OGC2
1S4ejkEmbk35y2i9jXFW6NukustlGEH5OoPEnuOIsJNJda5Czi+yWC3x4S594mLVhYI3zktC+uR4
EEpgc/esDsqKKBPC6atX4D7G0c+Wcd0AGyzUYJPgFqhSE2MHhLPyLW8Mu5B2o3gW9rAcWs4r8iDu
gF5LnPlQXDWVat+gLVduGarkOle6ui+AEFrzSkIdFxlEDURlKo4GQREAm5YcfT+cJbB3j97rv7O2
WFRkGlxKSYJfXvbyEWCKpeyG8IOGI3RVN/T02nL5NMuZ+IM9umY63zq4ey980M4+OgzJ3FpT/Pvs
IO/kzNnXGrjtNM2OYRHsvQ+VJuTJUTLLPrrJvpO+dWe4oembJU+zyZCW4u8UNYmblx0ybyyoAJ/A
WhR/WzxLLP511F96COb1Kugeuv8qP9z0OZzdF440AeG4YZz3xgpjCTbpRYwd/95iHWX+WLwl4qo2
p4KvLf90Zy89KXh664+s4Qw8cnTUXyJh50V7YxL65nkCj/tUSmTUGYHOhS/F6VAeCHzxLRwKIvLn
RJul9luOQN5h4R25IpPM3CLYIOlAleWx63lLL/ka8WiGSX3NZdDNTGJP3rrcBfc+TS9F62HOOulA
F/0q3CgLY+PBbGvfySh41UEkj9WRxjdGRscVcPmBpaCiY+LNXKfFMkjLnc+eP+3UU/4LjTQLk2uz
S766HPSJfs+NZSqm50bumX09MeYoX0QK03BRgcfNV7BsVinTboAJxUrvATLvOpY8bAYNYysy8P0b
DWhnYNCGV+0qC+O4bM6a4tNk7iZw7Ch5qNDc/aqTmTTACFgUyHQcF/bd1phrwdz4ClsHnDtjdJcw
LMx0UyUPQZeuMG55Jeb/+qgAyV4zpg5lUfr/8loqs4R/GxX869f/cx9u/UMjBgbdQ9GAav0V9wUZ
hMJnC8aHNgHBUP7/ypfDjCmLBr5MBfrb9Ed/+jJ1HdwXIatfPVn/xSac0cK0y/63UcFfXvjvcS0l
FDxVL8rNeMV4qfPEenJCT3riA/h3U39O7CJ+5/BWnd2V+tPyTMH9odpucREu9bA2EcsJWj/x9FF/
6iYL6Bbyt/DaC7b8UVqomdAOF5ARCF0BJYB6gShnlIuBLJXEwmB3LwVCwIMDKApvQcKIxxUx9Z/4
nd0w3xJ8OetJaN4bmiqLeX2K9jj1ug9zUwgLYioGBAAZoMiyxgsR84WTySpZwjrI0HhaptmTWfGH
0g2TFRFMLrkTZoBo6tQvEcWcWtmBWTpUQsOWBAzUIzjwm4x26d15DgwCTZmOGm2m2IpPkHdWeBDy
bItZZuWIFN3xDcc1s2ofhZlf0xm05WQpAzsMq1Te0PUBdKPUF+RAyJOaEvVzDjN4Sb+k42sDX7je
VP0cTryS3VDdEuFa3X3jxWWvma4Eb0W1K0HToZu8eVOwA0pDam0qRKIS70viArvC9uox+OAskzTJ
qkPIT1NxSeAqCHD4mT9RXJNc0PHIW4ehIES7oV3yHhjV3gAjSn/LpZSlvVJukCl6po0dY1QEbQBn
uk4tgAENCSfaU2WuIVcxUToKrQSsAj1/7xQqD83jk8bPGMOLTnLys4yY+8hb+6p0HrqVFgQEiaVd
Af80E6xdHr4lo7xkU5NVUrtIXeOgyfnLyBClj3sG4zL+WwPZWhHzex1jtjXGH4IeHmeggIW+qT5M
CM0NzdZSigAPUrWlFqtC64EsUylvMJJQaxSu5wDeLxZfOmlFfhtmhR+WPxwl+l8i6g7613QUuKKB
wxhwx0x914jhMhFPsrGOy2cjnrLgkvNRQoi0yyFZlIG7qMejV5KWeVfKKcNAVkS+mUeFODCForYF
ViC/6/k+bz40phjM6bO9sTDsGe2TxbOhfGfc8yqwuTa4e35CdR/Ka8KFEEmm5BHj+y/5J3cgibjM
fuAMfw9EMxbBXTYmf6OisUVisoHxCB03ttt2Zn7L0XycW2/caXz00U9ELQVInX45Z5yWzcRhNkSQ
wWCV9K85MtSXL81u/dz/ElAWIYO9Jke6ZgHjYnE2SjqOFwKTJS58mmgGHMqz9Ev55AycievYhWxA
y+eXfG7EGXIxniwuwHwbcCFLE4IlbG/4dNGBZHFPrzBsA0LXwSuAE5J4bCiBVXMw6rfcfP1XSo3v
GTukeI949BFX5HszO2OfF3dXFggJ64WKQEdfEn1HJpgT+lbxW8wgEGKjaXFXLVSVE/SM+jLDgXMy
JUKwwRW2F62pV26vnAeacI7gWF7jLzJxLESitUDFx4GN8ACKJ8WyJR5Bq4QI8oRhdNrTe9Q3JgNa
cVcaPFyM3wd3VYlLT/pK6MK9Je/0wWkCmRVbxjfBP2hmbFqnXSIRsjXEnAL0K8qZ8G0yW5gsyOwl
8v6LvFhtnUuGHhHW8TmraOV0AAtUOz/xcUPvwhXJhWyeAsplEl6OugkOnXDKsm/N3Y9LdyCnRacr
ximsC6sSJpG1ihhmLLz1QOsSFfXIFCbS2sK3XSQ3MtvI2kO8YJrWD9zy0ILJFl0GVHhyuB7TukYm
ghjMzWLSKWJGTXSW8H+sPVvBtF3wFtAlFGHrm3vwcrozyXFKUUZrZpJ4n3vuAa8ItyntGEQAPapI
9LWAWXbQMId0E6GeANKEes/814yeITYeEwvJYHpaVB8jdssWEl8ZdF9SJ+yBIEwDEInBkOS/kqga
pyEKjj2l+h7RiLB9NLiFO/E7orcCSYNBigT+H/BMjYEleVRMJaDaHZUdpcrROoW+TH4WW/pJod2T
o7r+kdd7C0eHLDL8ASk0z0FPpIjJbz4ISo9ZxEv3CAz25+bVyN80jLk+jjqXZmm5Gn5IfD91/wWI
YwxdwQ0JD/g78pHbbKUcGEmW7NZ7/V3A10su8yxHnGMFtuhSGKxXIXvIqQsHcrZmtoeQmUjyLBnb
Gr14UnT9pz4om2L+mj1l3pRMwvunLjoQeKYHc9gcd12E1K9mBzNnINqa17z8ZM3WgtdU2oyMNVux
3Y8hCbgKVoEDUkcaHNadqnCyagMGoEy3cZ8tWpKvCQUMe8R1dIAhXqKmcHRi1Izhhp9HKaHGcSiZ
N6UDkSIiZQR0iPluuBh/8E4xCAGqjU6SfMmY6DCzPaVy1/rLgZ4t4MbpCs9LltjxJ+Qmo7SDhzCC
Np/p7pJCWjg/VTtzX5lTcNcY1I/h+fMWGapYuIMs7kExxCef3mrZ8TwIimtXWzdwuaJSuAih+xLH
qGRE6CKPuvYtVsQECdzEvA8+u0a0CvsNZ5ADqxo7rUNonob4pnk/HJ0qcFIqNO7Ju0kzzQwzrsyh
SDwwiJm3OEY7go6QF7jIlI65RY6dlG9TtK9JtSnqlaivMWQVHcRBPK527pX4mz4VNj/pNuq3crXY
9QDFmpVab+ANjW4FTWJf1W+lvJctd9aZn2WMcY+3jKkG9b4ltui4/szls+LxODiL1Ru9k1H0CDWK
6zH0FTbweN66gSUxtyvtCeUHJQ74vlusBjA5xDOwB16qlKTyXIIfPayKGhL4TN5ZGK2wA/KZYrbE
4xZKfLM551n4g5F75hUM9aotJ2p9982mi8UUEYO2AU9hwzDrjl1G2JhpD86m4SYxJWEoayzUIxyv
H97H5guTrlXP27Mx8JSTIINSVgT/wta8paZNxkm95jg4iV6kPvhFTI3nHHhS6OYzIK7RPDeXlL8V
XPAzfIfjvVBshUwKNj1hpr12F3Qm6VFiqUt42m17ftyZJvbgS33LcUjZboC6tUWoxJ2e0oXNd/ng
FQTwzukqXxo/wJj4sR4tlZ1dXod3XBXKhrzLGK179mbSXvUXbTC1KMhfLpDIV+HRKjdObleK2hOS
tjC/CNpeQ3j0o6PyHk7aFfLUfPzGQYh3sf7gozHfJPDmkGuckc536rGMHZMeuDjat8Bxm4MwyWha
zAziQHZ7hmLvq4zC7DRyXHc1Id69ZN8L33Rrm6QCCobMRzVcFuYn9I+cDyowUwrz7ik/UnXcamtl
y5TuzGYOwg+gQEWZA+N1olK5QwF8jQPZcuJqSRNEsnBhs6kLzaR9YCGGK7l3+NV4dfTbX0zT0Xxn
hEKPQMl0lDVNWHageOzUxgbpd7R1rWQ2MNqqxolNjrXljpir7tIE8NWsi+6muVt8rur01JzHtLNx
nkSHZDitWTcKDmos2hopUZt8f9NTJo2ZXjm26ood1fQxpNUT5lSkMNnayfl9aC5jcBSVk9htlQyU
3jKNHa/7kavrYH2KJc9JfyX1Kx2hKlDXccHGUMKD738wG+RmKtk7DH3Hmnlo99qLSLhCQ672+2jn
e7B63sPyYbnM/BhJ9e/UgpHpNzTyX7b0PtB6BmoFnD5JFYA3Ouye4Nqq21rdJtTned1c7RpItQwb
VZyuESAzGPhYmjVODTXxnlhhD4uaEZH2nGxL2c3n9mJAGkQujtRfwDYfjZ0RcaP0h4K5YNdJvNPh
ggN7oL9ogF6Frnz32PtTZLNQI9fJRIGAte/k8EJ1zMeStPU44Qt+tyQK+uv5AbqsoU1BJuaq9NXZ
w1RUp8+ppbUgv56QOyaCYUscywyMTCIdDZnUX6rOPOnYNmmW50xGpNPfu6y/IEMuFU0PZeZBNoU2
w8R6N0bawQgJFYQhqY9nR14DRM3Id+5GchAWxYsB3Ra7hEucmweIGiiFXRCwIvQFqXzQGbb/gG+D
vTWYFU5KYsMQHfTClAT1NMxeYgrvmYAIc/K9hPEk+i7wzlAYJ2ZrLTp0xSLn27CVivBl4Lac6caR
VY1VqIGIh2KzYUWnMaBgCgRGhBB5A9pvNr6RRZNYMqfHDQOg6Z5uGdu7NqNRZrM87zTGxsxcgbXG
7OtmqpfPzj6Wg2xt5htqJjJjxWSVbS/VmgD6ZyPFxr+c2RBEME2zVERQoMd5S6uINCMAx0FT4gYC
MUTzCLcqPR/qCkoYtmK+vJaX+J5zGS4S+Rg7MO2URl1be4r2Orkm7hR/ECkIJhZjbTjWVaxlMM7I
ETJAYWseO82EQ6T4k4BAdZyQQaO7S41XwfuRiASF/G9btreWP/BxHpDjbpRFgkBpUsySqW/uNxsv
TfhfHr+Kli5NVFTCuHglJ1XnP41f5cmb+Jvs8/vX/yn7MNeUNVERNZirv1rL/xy/alhSdUaysiKr
8lTp9c/xKzXo2KoMGOzKlMZVkGP+lH00lQZy0mmSxsDU+K+AsJr4N2lcHbCsxpSXF8Jr/FfXJXpV
qVBQV2zSVDtMU/4IKVrBrhELy4pYofERwYGeTmJNLdsM+3m0clX3orr0g8sEUlipyYrC2QTgB2We
3pxMnvvSg0pMiAkQHIr8n8jAqlwTVEPawXCysdI9sHLa//To+1hsPq1ma7QouU6m39htc3vW054Q
q0ONvx9cnfscv7JoP/GQNaL65/SFfTuem2AdAD0kpaoCa2SPwzZDQWqo5oCeE6QnhB7sr6Kxr3kt
pR36t8nkTSkQ1rQx54Bw1iEglGpxKKzKztlPF2+j8VHEkBp1p2DDVyG5NsMaKA17fo0BS7LSjpxD
OJS7JgRAhrqsJ2+AKcHDTfBz2vwomEIjrsMlHUDUfCi+sS9R/6fp86Hd4iExEWidHKbcLz46bqEh
dtdL6aZoeCIQcgoMHLIaLHQcQmME1uQ+7gyYhT6/d8z+7Rm1yj4pGqqMGEW7SNuwTMZDAclB5Dn5
KhTbGkFcv9EBzWboYPoHWXf0XZccWUUNHKLTporNQMXWCshMdVF5dMWkrr3cfq2LdUaVSdssohDI
iHHCORU19SUogKuZvBPePtozkge/KVFCE9rM7gYabgWfgeulD28leyFJ2BacRsx63tVz5koRYU16
10bVpz/9FiUozfP2OdarIYhPZfcKbakVkIKQ0tYVDHYBlMeHQoBpgi1hvZzo3KW6SIGspbia6KUh
bryIut2ovUAbzC4Gm1VRn90YRE7BPJn1snr08a6KF67HdJMntRkT1Q2f8ErbG0PxV+Srpp2bH9lB
ehrBQgAs2NwMLr5oyc8H15S8NvnrIDsyeRvmFFC08x6Hy5QhDTCCGeusp3yLdOQ3l/dLMXDhmiAJ
w5RyM96a4T1CJGGlP5TBzRrB/LJzxTfniy95fxHkBybxpSdQYiBYZCBWI6nUCuFPhzBv17m8Iozl
6TkotvqUJO46whyd4eQUV+ObTAclH6LF6YzZNyckBewLgx3z4ROkshIuNYUkSgF0pCktJyGX3D81
WHr7BJDxZ9ezl0Q6FDwaaf3wIVgkUAnCGTsmX/HV0F6kNeoItqACa+fYTFxyhDydrLDF/mBgfyf4
p56Mpk8iLe3JSE5iYT+pgRRwSpM6qCATEi55mnwUxqQfetyY1GNNf29SF6F2puy+JThU1sVEgAwR
IvWruGycHnEyQKSUECs539mJ+RMiYaoeiSNx2U/CJk9CEj1CAowQ2ZOyilmBDDpl3hL8A3BVkADw
JPPOALfMzD3XreQZCavFMm1vqoh1jJYi9j8CbmvT7XdxPc5UsWGeSk1Qd4xREROPyFbCnD5Cj8tB
7aqmfGV39zlts9pzWVivviFdGCQQrIfTwRsIYTHjTSrRJKkX0okBS/UXEqTlEQ3mKPsYq5krXxr0
pfSRUBwEqqmQMAInwDwlrCjNouVkxvLPOKY7V3iPE++ZWGrLRgEduDS/LDOfgvjxnWEOGZv1KKmg
WHlFMWsfcSofj7bYL0oiIpWZXoM43FJuV8KaPnnSyROXuF9Z3oycSxw3wNDwMWXLBgKK/l5g0GX+
btX3QNym4DTTY2C08066qzUi9F6Dk5puWTYK8xsfeB6bi01T35TgrQzOm/ZSoEjjwTeWg7pqwxWo
fiV9Yk0zoB1kFoq+1339D9u82Gfw0BYtQzHJePy/SRSJ5/7v+4zfvv7PfYaCW4srTeZhrvwWRcEA
ZkIbsUTjj2KYv+wzpj+yLFUChQ/Z4y+7DNWQFIpBaRtio6H/VyYv6CN/t834yyv/PdwhGb1U9bGW
b9x+QV2nxeGEtNJKY1XFEaumBxaVjqELRvv5EF3hcpfgltlJADnuttm4hlCe15Q8LlACluEpO9cn
rA/kkVNQOOI6cK88lGOK7yCSCRxH7RbOcb/Qgk+lvWqUhDbmNcUvmp/Jt3UD3e4Qid5kzlCIyiNK
3FUzj/54Au6HZ4vhQ+6w6FJikuWM9IkzT7V+4reLzgEvnqZmZRcR7m0G6B+E8zDApj8VTEwex9Ea
D2fpBBdluPJ3umitPRX42aUjyd+ddONEAOVMYjsutvO6WaPRe0DtRCKX3oWRLJ1vqBkA06LlwBRH
Oo89bip3n3MHk5h/Z2JNdw2hs25Bj6DM8R2fzneyBosGyL4v94qwkfU3BNlIfteBLTuslxLHUpHY
3wuvyOLFNLRTI4Y48c4Idh2ptnmOtrnnvOYQl2hgm++M3pZQu3imaRxR5woZfPK++HYBA84k5TDl
IQhba+3ZD8nUPrxsDmlCn+h+iMLuPaT+5uxfWayadAdqo3MpTJxBrdCUdXgFfq5toTA5nMN/+NVS
QAGrUZrBvguzF6VZk7wuUI3YJCboEavgArhdhIq/k1wnMJY+mLD5sr0ZPE+LY4Mj6QsCIB/f6DHR
3/LIbt/9F/+7E2ekVOtzdar7eUQTPBC7i3HOcNy4byRXrZQs+4KykG84tRIaFEm+KTLCYEX/RWWs
GY4kcyZ4vIguoK4R86Dtf/GSc9bzZzXYBJbU9K4WnxgRhCsDDXWYEe3B8o4ax1gmYwsSzWuRVPqK
8SC/OcMLPVtSxyhzkNyz+V4eG6AxTFpv1pMPLmeqCIGrbmz/1rDTABW1lu/1yVjjY5E+mWK4jnwi
Yjshzi18etv4E2A1uy8QZ7RMH+U7UILgMkU3UQjJFhFo4lh/a4/dnlEVnEKgsQyR9gHzFtAz7bIq
ZtkDD8Od2Yvw5Cf65ho1nN8RUYWJYvwGhwUnAhkGDMAs5ySF0RXRQop52a8BcUnhHK6ceFD3QDLV
B8YUKV3emZQVvo20zv1ZgBXw58Wh/+JtYN5bgywf/LUENZGOe1TWT/aUIVEl7spztxc+mbEyDeLF
8G4zi0ruvru3pJ0GAis9xGhsvuBozVoj69kTx5oXylrJlh3lEam5YDvgURXTLjEpBqAgU2A8DBm/
SuubEafUL40rv1qFc+xu/qIVetQwDVvD5/20gfUyAW7REDjAzdDB6UGPl5W8yRJMmxuhRvvYySju
0ZVlyrtzyXENcK2k3NcywoGBOWed5o+hvLRPLks+RnUjvDU0Fn3FJ8xTFM3K59FaQefk6h1EJ7yx
eugw/ci/m6v4F7ORwbJqzGHr8OeZvGLhkSPHkIlY2PWJZcB/M16ZITV7nPhv6TtgVUxOoug8mIdn
3GwviPvS5xgs8dLF7VLLFyogcg1U6MycdrQY7il0uFDRE5GX721CMRHdNoXtkqG3eVuSu8SAA2jZ
rXTik7dtzt0Ll0rdIs+jJTpus48AtOBp4wH/hgoeOUzBchBN+JdwguImm0DRNxA6mOqwCYxYgOAG
83pGUJk6BaczSJTUvuIvKC4a20Kud226bLmR9HIpqPRIw5ict6A2b4RVeA/K2mFFZ8I/nRRFZJ2V
5XKJT7PN1s8BmK3zmD1VMKnCx9w8m+2+6Jza2FT7EEFJm8P7BBoaEuKibUTjA1BW5vcIM62dJ/S+
7/GAaVtpVw/fhR3K1Op8pPqxyC8kyS1tNZWwdutcf/TBEoOeHx2LlcpoQ0D1mck4DArLLoh7qWfm
5ItiddPxk8bb0dHQ6v3+yOTNha2gd4f6QzknhQMpF5si3abGtW970Bt7+UT3wKJ7SQbHxwQ1OCUp
N5noO5mzHm4oerw0nGs+xjYgl7esj/EVv5F18j+Dl+TRHi3z0rf6SfmsBuOrG/BvlRB8RKa+Vn0x
/eAu8QgQ+volcs1FHfsPowuWWH7jUPjqZSgEAjxDzXB3ChMImfe93rilyLl/AaUbeCDC3aSRzWR1
YUrb8tPbw1A365t8zO/sIdWiXSbwrpl1g3/bR8JSEt/5oh66O7E8Pr2AxaUdnAIUh1B9COYr0Zoh
4uda2cHgUF7rZzF/kMhZZDLQhnlb3yowlqgDnOaLjcLRPhWovyI7T7PTRQJRf5g+NtUpWZt4gAVr
P7WbffYiGOeKYB8VVNFe/BLdp/x/3J3ZbuNY2mVfpdH3bHAeGugbDaREzZJly74hPHKeZz59L0b9
3ZEVVfgLdVtAIDMyMuxwyNQ537D32gD7E+wZFasxVsecbRpOjqcSvmfmmu3uXriuFn+XrJuai5kd
ILQzd+deYIQRMcqIApxTu4SvpWfMId9wWbHcqPVNSzsN/oU+VrMJ45UvSavYk06LhR+HYgWYwexf
7EAITe+1gqTArnhk4jSwowL9eqUcg/6rmOtkpTrfGRCh1GtntEnxrWAZx56FyQUYlQH3POZy4JH3
IVzgjTV1RhN0UmDT14b6oiso9VbGmf3b8B6/qnK5AsPhpGF8hKep4QUaj9nJPJtPbH2NY/7NorR6
GRgdXlEeKwf9qaco4H5hs38hGyTXzvkDJ96s666eEWkjwM0LJgTh51BT0qFibgc2UGuP9gxlaeQy
VYedKWRuUzp5ysq331pw7sOnGEwJdkgBHKG3TWj5sl3wIxUAlKB2RoCdybNHLZ9hhlUurfmtjOqm
1tKzhNNXNU6B7jlxBRIj4Gss0AAJyjmm7GX1Js4Nc0s2Fiq2uAoPzWcG1KtcsQyk1XOVS4JF9BF+
ddcJNKd0aw7J3TwyEyEtZC4eF2PowCneFu+ZuBnZJ9UMNX4lRFQGEOgDuMbQI9bIZohkzp0dciYm
Nuo+lTeZ4Fg30+m2qA66M8VJdB7diJbR0wrgPwP7roeYucYzEXI+eI5hxmPhLazUHSFhIwPc/NIT
tih91cgOsnQ3sE1WZyvnbGMOnv0zbWwbvFk1RHvjxOPJHpaMF3dyovhAK1Y1jJshlIlr3mMY90h7
+errbSIe0OwL2fPIbqup6fyE5lliJkPqDrpeNmVmem9EWm7OJitJ993Un3e7JDyK+OrAQNw8zkSJ
YKB1WNnNLGK3JUSmnzzIgj2OK3pP7+qTevBNuUpl807+W/VuGEgnXsxHdUxfCzd5Y37gUzly3ZAR
E2JoQq4aQ42B6lavFG2Nait/li/6fR5S3wW8jG/BJbH2XezI04pZO8062cshcvPmhJeJYA+YTYv0
JyrJZHJqlLwK48DxmKviVjSaL5ijvrcitQ0WQhKvQ5E7bu9dhScKaw2IwieXP7pXeDAssjFqsOwm
4QrJE8WmBJV2wTcWXURwCdzmwCjBeq7qBXs74aeofqaQHHZogrgRUdrKB/5GDEj5TLmBAIZI9E3G
EWis0uIcbalgoavCIiwEtv9bMV+J6slUNknx7hUuu5CywhsI9kXZIA4x+jV/de0I4EbNmcctdGXr
rdPSGZSjnm4jycYzFu4gfNcgxUjoyO9evqbazeZWih0/hXy1QUZHFUnBmk9r01hxvZCSwK/4yFQu
K/+Feq5ESk0Mto0Jjm+hwsulboFX8NdmV0HtTSkD6QUeuVE8RVteFuMGNFt/q4h5caYz+0MBlCrf
LE8+De1TEPv0TtOOVefS9wbw7FJ1MYLzf3azbxrM1RVLM2TL+heeLuyj/9js//Hxv5t9y4QdoUGQ
kFgS/L2ny7IsEV+XYeL6+rU5+L1UYJmg6oZJsKs1m7r+2u4rooQNTNIMFUGd+G+1+/Mn+lNMqv/1
K+cv9leSQwmlTkrMuoKKuZrOgbSPd6wGykndyIyqQ+7dAWeTaoH4ilcaeLxEZqDFYDSTenQkoKWv
HPRzvkXvjhjZUQih7lHhXmb3qmBq+Jw2YFOMY4JqHNgDBPMwuvxHP2nGnDqoijwOoqX+S5osv+GP
sdKfH//7ScOWaDBZ+vUgq/Mi6vf6ytRh15IRzPP2N0HzX540TdMs0ZSRLP/9WOnXQ8uzq/9tTvXv
eAf1Oa3iHx40Zmm6NXsbJV6Cv3/QiqotS9/rShflHpMPwQZPBXuSw3glkjMjb8ZqX1JZEDwvqrso
PObp2qfgYrrAfaZUXAtOj5EptvvI1ZgWVNtMsDsTxaarC2QiFs/TdNY1nEAPT0H+oqD51T8ixLTc
pngR0dbGK35jTQHXbRARIwNDsSnKTxycSI4reWli5C5wu+jvAeZusvIidMxAK+PaQxnCTj6JbW12
hI8Mwios4hl+kNJ6lVEFIPM9WSwoLFZEGVsHDRcf4EEZu7nI38Jz8mtcM0wieAlTekEFIyHLljGr
K1S8CuIK4wGQCk1sOrvaE1nbD963Fn/U+Sr1lnRWGBR3FQ4Nk7hbjTnbNqdSlacDLbtQlq8T5qxS
Y85ERhe/Pge8YbM3sdvjOM4x33tluJvjglDxicFLPW4VfT3kB82/mxbsKYP1+rQe2jXwQHRvDKwl
6UWHMT8e+I0lO7sBDABoFkfAtFNfyyOaO/wo+oWovFS1PbyHpD2L1CctYIE4Az1SfrRsBaxNIP70
4Pozzo0quwdgCYzqFEl7ZTbVAbubAfgWhZCREZn1mSDYpJBsGHozYUcDoo3CRiuRUky7XrsUY/ru
UzJ6R3EH7iY+WV91Wzx58bcKqGVKm21cH0lmRWcrrXyUZxaSImIkthAcWPRhdAfPydcmOzmoTwXc
ZsFZ1rZYJJvvtGc8P7Ap2TKh5XuM93RmcsgjKEERY8vB76nzStgdBgyPeGZ5wPSoYXtYmDRldZXi
gZW06Jo2dheuI4yICF8i1jNLwrR5AsBoFRghneFa8Gx1oGguwOhBWxIBtkQLAw+0xMu+bD/AZskE
Pc40rEX+NWeKyQ8aC8ODAbDQqF6Ad2FO69YoRa03xjNivPe3yfTRfCQvnk3D17au8pP80PMEIo26
K+OXM9FMLAFOoVSBX5C+xaBoShvBtYLv61P7MCzbPLcwgrFaodB5IvdOqBEPocDlD10ihOQTiw9A
BiDM0IeApKuWIzCVDf5E7choIrXWg7bxnqnZGCVhjQODzF5OtYsvHz8NegbmpcysWC7m5yk7McDt
j+ml/LYw0TC3emWjK5HuQoOIgoWF6yviJqYVCBB5fb3YYeMWodF4Gz5M4hZY4rCRIziDR5ESz3Bx
RFopSw+HpOWECMoHCjTR3zXJC5qT5GfeK9FhV2sU/55wJEbRYKLxOkFfaYSV7K9JmOhnFMaurshH
x3vvTqLj8ejNe/BTUxFgtm1hhgyPDkZm92WoTggIUifQyVgP45bfPZ4Q/UMXLKwb+iZZLtZT9RmC
yI5fZollcR4SNx5A1BBKiGQ5K7BzpY5cu4KHItTh5xWKc+uX2ZFxM2ywgm+Zx9AOnRptOg2jLXMn
o0UZvwrlztRbkj944dmRam/gIgaUAQE1LpV/z3ZIC03cB1vYir0NI41+j68WyyTbq1IgmYEZiPgd
xTAYw7nTkNxgk+Qv2XpkeSsVWMdQUFr9KTNsqyuO1neG1jeGx1Ca3oa3YGTc2LDRs7bZU4sy0/c2
TX0WQzgdn/MqPTOFt5qxdRfQTKYlQS5rCyMsfr0M8sa5+MhBFwhLtQN4pB2KSxBuyL2Y08QZ1DGi
V7YBXt9N0X6n4yfJpSVf9qw89+WDwNLZ1N6idNqnoa2iVot636k6EP8panP+bw1+cR6HkBrSJu/E
0skwkovcefeQYBcnZLQlMzpzU3YPvaUM2qaMRROch4v40R0UpmQP8wPNuIVS3RgMtBVICXDJYglL
HAWeLQfjQD3vOcAfof9p+S4FkundOuEsjJvUUJcTORslUGhUpqAMfYYpPZveFd1Xlqyg1TGyGI2f
HNodMjYbYaBE9zM+MjYZmO3zZubF+UwojWVW7PPS1aw9e0ghNrbCfMpgEtFcQcGleS143rttF56E
8lb0ITO1iWCHEtpkdfCRrTGT6nuf8AWwNmjmRkT3MqYhH9cknGTDCYa1NGBW5UiKcUbKwLVq+fSf
Xa4ppmbKJqogNmz/ymQ2a3L+LNf++Pjf5RrVmGSpSJmkeX1HQfS7XKNMw0mmzciGX0XZ72pN5tdV
E2w1eiJp7iZ+i40kEWmQYVA3qDMg4t9wmVkz2P8Pj5lBl6PwBxmUk39KjaIhTuDzAYsq+mZXYNgR
klOJZq21PW8jDzz3G4/yR16zIGGrhflBvevGdGCEqhwsErZWE5tm80ujr7U4mVPqD3hncEmWc545
8G3fj34UMpL0Mf8Byj5JGvEqsPNn/cdSTN9ligSANChMybPz5f04HmMXRQfeRzBAlWEDRRDZws+Y
pGEoLnF3Exm+NbCcUQWjwOWm525MmZKX0z5gHdZyihe646FM1nyCxOw2dscM95Z4aNdJvVb11Sif
8mlV1jvJIKGPGbH4oRl7o9vmjKqN5iSRWaQdrOJuKjBpMPXW5oz+XE/oaSzkFGTHHFuO0V9vmM/h
f/vf+flvL/v/QASBMylr6v/zPw3xH8Abv9bQvOKqCL2L7/PfF89hJut1kxpEBVpO3uKeSFxTJmcr
BAiAe8NozU1s7PDCvVdfHjXUWbEx1LFeYA/XMcgvJjtHN9/kHdUwF+lJ7jgIyD/DZ0IkJ8GR656Y
4e4ap4TDrMKESfa6OHc1YUoO9+SIutOw04hCh7+6o3A/fzF3GQOb+WihY4v1Msjkl9r1Lh6KDpLU
VESgMOkhRc9RUKySPE48k1kS8mkmJC+1EyPpPDT7BCe1QWpRiWsXzoN60E7BPtXcBlN0euRXagDB
bX0Vr8DGHAFpFxM4ktZURJ2wPiMn1t8sYz0NDi5Z5ryIgpiFRdREPosDZG1vTJz0CoMU42lvrfir
ydi2A0zchK9nhbdRFp+Eyg0pJAzIfbgnrkp3sVBjYjbpfnBnzH8VVNEgZjM6Wl4KGMkspkk6HShJ
hq13SPYw7jFEkxYm6iuSIaH5V9YXsy+SU3Nyw64ykuD0M72wNUvMS2vJjDuX7BbHO8ugYsHzhTgt
Jvmb+GHWi607AIVApQVXsJ03TTESX6oENpp415HR0RqJw0pWXz1xw/dJeqr0bZZcO95s07Y8Vnsf
QTouA/MmENJGMTyf70w2l7G07vFbKmiZgxcmSwPsRl0DDixeItZypEry/bMIjiAIre4Q1u7nDbu5
ZSrF3G6Q5wR2TV7xBashVTRrpzl5qloqqnUeO0Ifhn2lbPrIAaCrmTa4FaOVP6VTnab7X5Iur3rW
3zt9WM90N1RhlXKWwIPNMiUqQsApNnozg6IMDIx6r984XxpJ/IzL9/o1G05B4c2wE9n6olArQK0L
gcs+pi3IxV5QJ0AyZoyNyjtm9Rnz9OasXW1dJKKNPPFF3+xTtulcxhgikR5APITDtWwAjoPUID4g
59ZjZMySjTq3uTYW0BjyOCTHhzy37Y8WVBpSS+A2bzo2eVRVBRX0ziPYTjkwOeYnE2gpfRUzrQ/X
mXTTuUXbeMeGdbKucv8GN5iYKyW0Le29jiHEgWS3CBenuG+AReqzdI8KIcAimKIREoZnLHNjiBuH
isuwTaR2gXFigdYjfJa1s6+9+AOaeuLh3ODEgQetvkLYFCFAgpApf8dKsB1pX/JRevKCHRQ2fYZp
AaRKFCITvUfJXpZRjxrsctBVAQirkM63BWlVqQouWBhX0ky7EmfsFfirWbHXMsuX0HVLojG/ZwYQ
avJXLoZuw2dKqZVbJkDMRPU17Dver/LwMw2HUiNwuVxqGEL8gWd7JDaAhqjrUXCJK3F8btSO7PKQ
Q2pvRcEhRxCIbDxWmFRj/mn6wxR8qxrWlQgxRU92MTELAU6+qXcVdc7XQ2vGllVT7HQl5gflYjmJ
e4NdYWtO54LtwGcUsEMSMNIsOQVNXJ0zXeue3miny329V0jyzW/mKuueDc2NfxVI4CjFNx+wC8w7
qD3mHi71lg0ThWiBkyy1WW5J1c6Ac0Ji1PA+0abn3wLvog/eHcIbO3S2nKKMpOEk1W5RDAxkMzuN
PwR5EzquRXOoqcjbeYYFNuk9rYo7jrtgo1OdNdtX/wugz1VU9ybLW1pcOumWvC3zszzrDNwKji7/
0UuBy8wNvV72psm2TE84YyR41rMD+nczSukInhMFllqDJbc6jIDGNyD/Z85YUnZ8sxYRAxafVJc7
692RE4kTe4QvxKkSAGXbJwg6NbpyaZX+QI9Ij8WoOVl2b0nrstqXbPYncuwwtJ4pak39ndEQeXsi
OHYDETksEJ41kmbrEI8GMe0ztY31kUiWHgdyzvufwcEiu9SWTRaySorImEoLpYeoT3rMl9l/CcK1
1A+pvx9LNzVOfnAM23VdAnlDGV8lzj5NbH6ID0PChg2O2237Hc0d3dCACeY1C7fMDLbltt/63U2i
ApEQKI+76CC94jMxmhVfHkujQbGrpnxvpcSurgrizegj79ZS/MTx03iYtZbDRbxVO+GI8FI9E5NI
DkmLcpX9PU4UGuw3CQ6ldIhDx2OVw5TU6vbmTt4J5/TDfwmH3qki8LWLgXkCVzomwLvy3fCCSHdc
yuwwpXY1jU7lb6FHF2lG5veP+lJc/M5trvquuY8f/Ufgh9x1+IHlXXNpsYkM9/BmvBLj+Mrp1rxW
KIUkdkEsQ/cisSeGd1U8LE3Gf/gMVlVVRYemJlMz/6sZ7KyQ+7Oo/+Pjfxf1piYaOjw2uGt/8wn8
V1Fvif9LVLEBQIf4L3TEXy0Ekq6rzGUR71k65ftfq3pRVhncSvq8PPj3qnrln1X1lPQKecKiqOva
nwYCudMNzdcLV1a8VYTbz8xvfr8PrR3zFA42azcek3YjoO9neEpwqMcacCcExoYVBoMsiGcW96q1
zQ1mR+QGjVcDjZbGuICBQOPoV9N7ANWpHv7HQLVkKqv/vhJGgvlPGpO5/aEhUyVLmWWZf91XjPLo
G5E3FS6IG0l6zoG3KgW6q5tXfmYAcuL8p05vegf4SjX3qn8QDZBT3kHAHYTUKtgOtzgKmDhh2k8Q
lISIf4mYSZDsfgrUJPNhJxz5T+zSuXqgyOU6JxUG1/SQX9jT2dU2SK1rbaIyZrdKMWAYPyWGckED
Qtd8FeGH1lx48QJW5C3UWRI5lSJ/4iJW9gqULcUuu0+zOEupzJGceQfmcDGSZLNsT7/+rdkq71DT
u6IVtmNjj+s2lGzUC+0rONn2VXw1X6PbeO94t7cXZTe9zJUO58DwMX20d2M3PKm4kS/ai+n/lJwb
TIdqfyuO4OoJDSPrcSHfiQJcqN/9XWKwQhEaAbqf6ydkNk7wkn34fF5rN2j7LDinvERx4YzHgnar
fisormegnO3NMNXkBPHsHIL3PZY78y7dqH3ZduLxFcHmMpv8kDk7EbNxjiKWfB+VWSCCVwK3QYhQ
7jU+TDtQY/eAWWzQ3fwdUYmufKnKrfjWE4KKNghDgbbTSZ1Tlhkzm3fwHPx41IkTcebHEen01DbV
MTPIbcR2tq/0g+/frP5L6b8MAUIYU2FQhNwmnbhqLDu/JCgaqXXzle+z2ZplfrPYj8xE+VBnqwY1
SfSK59HqUMgrO9EjG40QsO+ROhklu+7B0+Cmy/KXjnsvz/ATaI5sHtJH+xlRToMRKbo7wo8ixwID
cqImQ5Gp8dL6kcZ7rq/D2A6VhSajqQPp7kFSMGUchSXyGfGsocYRm0cWd6sQFoPGFDVSQFTjMKso
8xf1aCFzRPz9PrU5XAbKcBOLKsI1QdDEjZyqx7xwrJonoQH4HfgYQFVZ3uZauhm06YWo+UsGe2Ra
13v/KZewM68kmN7Sk2ktLLckI54xL94zbHqaP9njYMvqFVPqa2jMKSp2/5R2TvVsQaOTb53+NFv/
4cGv+nJDw4Ft7RM7HkhWGSmLOqchwfEoUjznCuCtglds4gFQUbcV8qmEzkgyKi9IUF1nryRP8bqZ
RVedTKgZTYf85tPQ8SpOLqk30PKKhw8BHE2F5ein2u6YLWhIcphi6uGHV4hLZmG6QvzpeSB1xm9e
secQZJlQiYXSjf+A1NsZyznfsvycxCUm2VzeJwj+eOgwvgL3bYybKvYnT/2A11GbLzWuY+VZLp/x
LhJ+KBDSFIMh+f//pzT4YILAyDurbF0Az+uCqHcHeCvmEs3WQhE5gt4FnVhDbPQ4S4dlSyXjBXZT
zfQN5iYv4Efw/4pxyhKq2ww6r4rleCcvSFZt+YRZdtm9oB1lBpPu4/qEUSXTCcRARmLIHgqC8dSK
SEAWBo5E2Wl68GPver0y3itpQ96GWBPyNuEr/9ZZ3V7ST5qznyCFSyGDVu+oxdfqg1CSQDxRx2qs
xsDXM0NmPxIcSjS9HW9rh2VaBeKwNMVjFT0Pam7nDFrRMMGSKDDiO9IjfGa3F/GOYNpDB6xevWO7
k+YEdsak/MCsIK8UuiGlutVd7UjiSWy2EdlVpSP6r33uRggd9zLAYWJhXiq3/iLxLp5eBvyaE3Ea
PFhzKYkJhAbgl2CFksv7YF7NSuQJKcbOENA5XQsa5JDUU8zsLvI2jKewSg1Xhou8qkzstJzn+G7w
lUyEwOJpsWdciL4J2ajwrsJcSniTRp4vShwmuGzI4xUmtvCh48ugID7MUT4WFTdtu/8Qbe+mvLHx
tmgFCR86mKfw3IMOOhbKIQGBAp8k24zSGhcp1fnk2xmj3yMt5r24E2ZJhpSisG7cSDbq4urL4rjY
yEeLNiF3mbNoT9PNvHt3EXJ/Nlua+YlvLsP36RG/G59ezyh5a6p0p6R0tY6PplT77I2V9Fn+kMPy
pr6ZdxaYSPlZpQo1inNxwWmt3Fhm9oR1M+VfKeiEKhs/SPaaVduoWqX5sU7XgKp9JMGzcgcmzFNB
whWemId+p479iIi5IlgLAVm77jkU8ZAAheG4PetE6HE1FVt5A6jPxy7F0cpCwZY464qVL6IrW6vQ
Ys21NDp1uUYlTB0MgMTyNwmsAuipzUll4vaatKvw1MiL/rl/rvUFHuUmsbHeqnxNoFrUtejO/NZ4
y+3Pbytk5MYu/6xrm6TPgAQa3oMDHO8le2U0smTMz5mU+OXV9TghrQfrE60uPfl1BEF9FMORBal2
i5873n1gcIoHE6BKQVA6PkChlGvJjtiQ2q2LkOcN4pbkf1T4IGF8szkbBvTxHXspQzmqb2SfT9Fe
evQWMqBmL9Dv6tK1N99g0bPCJGX7gPJd0Y7sGS7xq/EDeVGm98pgnCArndP5INECdAxMhhVHDiDO
9P7s5eF5UGEQcZMMkSN5P1X/ZHSXuqGJoxrzCN0DLYu0O1rPC90bQw+hZvNyivxjcxqmTxZKJelu
wCKw2rWofMdrRQ6SNYyz2sqbNsajBxMDYHJBuKIBfEGGFAFpyCkrbBVkGyigA+dfnqksw1gSeXaV
9K9q3HlUNPVzeIz4RjCKY1O6ls4tIWOwLuIXgkGR644LSGGI/8Ilwm79wH0P9LNgU/LUfuSsvFuk
Ama4EfRgpZY6Q0yA2FjWsrf6KJifHtLA+klE3lUfvPIovovBJeMpHQg/kw/V+dTNMRrpqUItnFx9
9aESf0Sj1i010rtIjPppo4dGmFWH5EoJ4qMJqJ9Sx6OWI1ACyxXWSPFDiXcRYwv9ZGreGjBBd2o9
JOfNsE1HWN36sXrrDnGifXqhdjNqZ9JJfyYGjuN2z9OW+OnSz7hrf/2ydmo+E9r0cDlLDScmqSb0
2uQamt9N8yyTaRdtFFc4WMPJEi+Tm+/FHG00ALbzoJcIMW+1ss8BjwBlitVrgXKPbd2MIes3XRdc
6nSPNaTcRIf4hkogOEre3gPK+p+9wEElpcqKYTCBnKF8/61d3PyT1s3k/Y+P/93rAaFRLOv/dWe0
Ir8XONizRRFhDU0KoUN/ZxfnP/GU0YD9UoTRg/3e4Ih8kEp8s8zn1DX931nhSLr4TyQ3kMoVxWCN
hDtd+aPdK8vQa/NMIDJGJvnMR7JinUKJWxnAA15BRDJyvY+2oisUB9E7j9IlKC8NGc+sWq2TGW0q
0yE4OeCjxtNgHdLKjvkB7gVm01IETSWrD7wZ6ESZ9xjkvVMaM7mwXOmL0YYJ2kdce4ZtyGSsAfrH
NOPQUDGPSFublLM+c/O1N90TrNLmd43rRz6OiCyYGBI0MRDguWtFF0UKP+LiZlI4SLdA3CFakTGk
dyySVN5rKj5SckBQW/jppoAehcVi3paHDzn71BmW5nglDd2hrSVahPRcFg+N3avmimgOjVzdmne9
TMpIQEnf1t9jdAjaSyDdCvOb5FaBY4S8RLdkn0BuLuBN1vG+vccQSrQAuSNXWmCqLoEJ3qv3LnjU
jwvliVM4cfsnKpL4VUEejsqZe0WNlhBe+4DCBXISw61dcLDOzHR6x9vpL9yjb+g+/ed8Z7F3Mtbl
B0ienKXNvPGQSLN/6i6ga4idCd6G7lBvKPXhtq5yaVl9my8M+AioeRI/KT2vckZG51L9JP+MiMOc
km0xfqg7iSpvJEJxXb/mXMnWmuTkF/IEKVbIc9j0wqJaYwTQuWR+GfPx77LXxxFyRkeRBXa+FffD
geBCJIJ7nKvsxhbKa9Uv2hdzg+flVO6JCrCBajBUXqmHDKU1RTuRFIhV6uV0FjYTbJ/3OQNE2kif
+a7kpT8IjrmrwH68iE8M9LDsONFBvqJKyjcowFYIr+vQ1l/ap+gqP+I9oGLtp1kWjPyVa4jVj53S
xgifvC0m77q0NbvYWjeNJcibhSfdO4Bidr2ZKJQszU0Apq+5020gTJwj7gv6LWTPGd1mzDREJPFz
2bPIRGFbdLtSf+rSfZUfxDVqFFfP18wEMFXQd6ALSr7oeBpgSho0po7SQSareZOiemhc6LRot6Ru
W7tY9xiT9t7OTB5kEY6wiUgwTbqdjk5GZrcl5TafMIPYRZz3IvjOd1jYmcE63jH6ngZXJeSJ3EOS
WY/T3FNd4/xFJ1NHzW/Y/4d0L2W8CUl1Vvg3z3pen6N2a3hbfs4/0/pcy1uFRYvCJcW1l0jYkcud
Kn8KlNkeG58yM3BPEB9NGLIC4S+Zh6NdsetWw163lhHB3B5pTivl04Al163Yq8nuQO7ImtiyL7ZE
2Z6/MLKBrF+q+bp6sLZCyiZ+i9B5oSKMewQN4gFjBDm6JrNVH1UQiuYlceyq640I5Q7ajaFp+COD
NVslWwyj8RHMZkYp5q2B7V7uSbH0H8mFJ4lakz4jJsf93QShyAQ2o6FcTCdqCAFk+5Y3RQtqC20+
q2R2t1AUlgirySsEhiXyLM/wO/3ywPXZT0vK5QJS+RmaKd+RRMXg6rNmlXAbDR/NLiUHZVzB9NHn
6JP2mpzLZ1irLQiYp+pp0J2KBPBXbU2o8twzOSl2qwUd2jrBNbTOIf7n+26pf/Vn8YxI5MqZxFFJ
bAmhSzNwpz+QFLOlyAMsxUbAOqokRZv2SNIk4u3Z+c+wJ3nNj6o7fVlw1eEaLMKjT/FMZbbu38pj
+6Oo15FeH/InlkA3+sxhXuGGBcr3gTrQRJAONmGe6WN6qHB14HtamLToiGvYRo53qjz9h2+k9AAL
8soBVeW21rvalsczOrOKfckZ8mgn/522OOZ17vaaLbyUTgP3pieCCSjSlpc23oCfwzsmreLnAfMP
QWRobkh/hosx+ytAEPHiPAcJzLjZXOIUA7xWdDFqu/LTJxOTjyXVG9B7artrAXAnpL7ZMtuOL4Yn
iGYi7MIqb31bNVzSgY3BkwGUIN3vD7XxNo+cahQCTbitEkaUjK8aN4A9ByfqQo3buH3QrQSZdPgL
29VB/5o5E62LVmNREdHJOrztoeex2w9WPFX6T3TW8Jg015zJFGz1/Nua+y0DlX620pQBteRi2IIM
DF2UpukxIbUVG5S6kSB4/oqb188t1quXIl9FBhkOC/U1hQRS0+0DGbF2/btXw/xeqGsFcyalIfmS
ykrs9uRnGy/zG9sgCGvXS7Zk2qm5zuMVXjeVPxjYHKs37FqGLd6lPQ9yoj7PlAG9X+FO7Md1z0Vv
WCcvA1EaWiIKQTvB/Kl5IctSdbRLTdlaHRKk2CVRffgouZbrM1cgQ8wRpSZjEu5LzgTN25bz8CZA
NDeH8ymMwbTmSSZ9Lx8+GDmJiuOHdFUMurzqp9dfx5pEideU45nVdIWVi2FPWsP6lLcl0aEY0DJ8
0xuvOnJ+8QkCwVG0fdQvlPkPnT9JS+vsf2YcKv08Myp3FdpSTTcdk4MtN1eETVWAruaUDMvEPciY
0eIQaEz4USJrYTbFSZk7BHJOASgMeW0cNCe+w5vZRsBKMi5k2pY5rkF9pNI3uVvFUxFZe2EiTfa5
XWMP9p8FhdTWRbQtn2NthX4EhtmjV2/QYEsAVgD7IE8BQYfZxfLwVvV3QX7q8Vgp+NVG790Y10Hi
Fs2H5R+6ea4crHsUhonPQ4xkMZQ5hQ3ljQOZ9O5DfdeXivGdMmqUjHZjdLltyWdZdZPkKk/vw6Dh
oHSyr3k/xwR/XNJHWfmBcDkAlhykPwyrOXWBenmEMEnbEuZjVnhuKYeoXKBYLSUJezw7e0wy6OJ0
7G0BwfEkDVg80mK5NiuuUOx937j5qKYqglBrR3iR9gQu340jeStM2wK/tsNSPRVxvk289CFSWlHV
HpsJqGClv7YCUSjc+gPk+WLOs5bHq9y9lVGIHvOTQfjI3dW0/V1s2NiSSlUyHlEhx8rep1HuZBbJ
fvvksUGGMkSBcJ428RouKmZJs7+OyICZnwaM+ZnQyyuL64trRX+qK2ScVC/twQ8ZdUPBvhaEGeWE
GpVPHgLovXqigeoYGyROgvhgjS1q31R4da8tm3NS4/SVuDdPPcgujkS6WD7d7PiriVYqZ50iFeUw
fMj6XSJ+qaAqzOD3sATUCWcKuVQT1sk1PeU82R3mFKdBOfTK2cee1mjqZUCwNNav0vfcIQscPfRv
U2kzoPZPQu9SdAng3dUXSTt37Pdbj4CXE26CpaXYAVtUdAATVMThOUEb4KMRMNAKaAGaGJORFRoC
EykBioIKZYGpvZPJHjC/rNdt+CYiP8jsJt7N6/pcupk8EdFS5KBpDigJYTxPyvwTXv8eSUq6ZUWN
Dy9kjjgrB9V9sskZTbcOc+LCH9FFXGt0JYzR5GDFmpkpncm8LWWdnS97lBXzvoKJS0jUGXDffQ74
G669+CgtW0WXEcQOu0uF7PTSqfqlzy6CwxJXtUQ2W+QSa0AaKlIjNXGsXFhF5kl8qybqKJTTaLuq
yEYHy+qqRbWI9qs2bj1KMAU55cSqQg0vmgdse8lgrccJ6oZcqsJ+GOw8IdR3K3G+TwjNrGVA7qZT
uyMaNDQxGoq0xuRaFsIfXnMfREtAHU3bkM0FGlPkpGpg+H5lwdOorEq7bA7yKozQyd8NZABAl4F6
Q36As6RsIB5a3gb+UyE4XnKiH1vlaOo6VGIRajGPZkFkWqYzo0FLNqIps9CWecXd0A6y/202pwKp
jdltdWPfiR8iqjTZQJmzKwiuQ64mMVlft6u0POhgY0nYQeRrMWOORJA4mpMi3OWdEiGeQUPD11a9
KXctvym8saIRmrvNn9byNbEfUd2sPlfom+cTml1Y+Zqj1RGYDYmkKmoHEx0PfELV5Ca2Z2IMMp9h
P6D5AdN29klTpnAS+HJUFNjUxHAMgrU1LpgVsY+zSG79UYxdNhM8WpiOMzdUILkO0RGhhgbn3YgU
qaLI0qGJhqigeRBA+SxhKksgIsBFYNro4HTgP70p7rg3N+0sd9IuJa7tW0W+ZAOs5LWuV/RjLSNV
hMZShigawPh+nIlhvDnQmeApvGapy8Go/MR8EgatPLzc3o/hjq9vlgOhz4rNC2Pl5KKknxJk2XNR
kEW4ENEZWV8EoaIAiHnxsWbSTFQLskL3XtFvPZRHfksyyTJBK4xMPVv+X+7Oq7lxc73j3yXXwQa9
zCS5YAPBTqrrBkOJEnrv+PT5YeONd2WPE+fSM+cce4/KUhSA93n+FVG72CG5mJg2pf2krWa6mdqz
mVzg9lBLNDkXPmGP9yMFuYDpHm+By5XmGMbcIwilx88Z01A+a55htRnt5mQi+59QKnwxw4TYUwqx
jPVXPbQDNHFMi8wP+FRbMhPsei1dmqa6TLFFbGk7zc7J5trUG2vvTeRi90JtoOlvAz6ibQIkJqvS
7p4A40cyrdEP9eDCsHz43onRRtKXoduSOJZnjeMeRacNz1iH1VtBaFmK0m/Fh1FncSArtpg8NNoO
VJ1qWpIhY8Xmt1QfSLAKrDUzm2g5XXhhGW7qZRvRAy4VqJCWWJIAwg8IpP2wWXVMKxKRqDwcqI6P
kpUlLMcldtWALJDsBUASR7E4tz7KFLvEWtqb4xYZDUoqRPvJzjQvgmLMJxwMLOcgT3aWhESskjVN
9h5VYAStMnY5xa98qlEeDGldStghRNSWJT9vH8tPEgxRIQkHC3dGzGNymWVP4WSD45lHIPszbmag
ykwjunzY+Zf0EcGhDtjOBQ0Eaja1kxGxAIbu0I17SYDRX9ucVqx1txbuE8L4uHvCN2ppFyRYocie
Q+A58kXE750BN4sud581d9OAJ4ZJCr7/KKFKVPvIideDgS6nvGjA2sr4kLDnq/AilURyh4R52V0p
S8TqQ24L/o4YsFnKw6II6ocOxX7IxlaQVqCzOGLR8yFuZZFkF607GPJrvOHHNUHv9+HeGJ/zBxb/
g/TZVUv53cCVhUgNEpGUAcbNxr8bnJjDDVp91msCBfHAAP7mH409mpKKJhu7pmYY/6urVAec/KIz
+fr1v2OPMkbVKatSx9iHj/Bn7FFTDGDJSVwO9DhJxH9Xj6sMlKJp/aY4/6WhRBZFVeNjhF2hNTH+
FvY4IYtf5OMmUKYB5giUKYpfVBpy2hWSX6XZpja8dZ30dmv6UFzSUUiKjS7S8cFM5E1JDebT2G7Z
B8vgdbwBikSElzTOTyDun+inkdD82evhlyBb2CKRT39BQoUojXU5C7MN2XJH4VlUnhWkY5SNoGx9
h1oT0odUX/vTXggVg0HJu6a7iti6nNu76t8GAyP/PMAuPcAwBAV36wjP3KniHUkv4UtPYt2o+Njs
jg3CEBIP5fKKAkbhTo67DaGvc9c7JpWxLokG1rDEIHcemyV8wXciYJpWItSnCMxQNLo7clcCKmD5
aHKKijdN/ChKjPvzKHB4VhjQk2ZlOa61TN+BS/hsYZvqnTOohGwqzXFSpXh58aQSVVnxDMBMvJWL
7L7lCCgt1WC8lDY8xz0gn43KryQ2OEg4yZhxmtS876DdxdLb8SlkPPQ8Av1I3Q71Q09hkte9ar5w
xA63YBIOaxRmrBhLtzyZ3TGB3Isu7l4Hk5Vt0xZUlyAcBCMs/YLDSxnQdOQSTR7ohqUKtn5mlcQb
M8D5OFpyxDl2Sgseseemnn64+KosJZ77SPLAWpHLtkcF/7+JPwm9NXm7Izr2V/pF4m3tNBd8ByyP
DNoZAg0wIWGZCU8xrXt08g2rkSxtb0nrgPYeXfL7aK0QHDRutXpNLknEg63a6/7ZACQin+9EjOEU
+z73KyePdrK8YWaWMB21m+8L8IpjgwxA4ktv8Q2wAPgqNB2r5AxYSQTiQ3Bu5WTjiUsQnoRHN5lC
VCck67HdpPV9anxQ9hAQSPlCTg41GbHl1PVyeBSv5GNM/C/dFskqObQym8qKtR6VEhU0CWY70CwH
MCWkU8dGD7ttgZM4d/QX8nHWGikwZF4vuqmFApyHdXgPiVvKu5QByFsie6ZFg2sAqXp3FrmqRdvA
NTVxlROAn+A9I+lTtL1yRfhC8Jm+U+dl7dJ3r1lVyIDEOVRpvRDyZ4JqZGyhfBFhER2QXroQc2ot
FnLiwPd5EfMTXsz5oJCksIlxdyE8JVYTlT1JsNr0VX2z/i6ov68Fhx1/gT69xT+a34Gf8nliyJWE
OO0h7g+GcWQP4B4kBZrNpydcVpz+Qwa4EL1pzUsprA0m3fJVJWMyxP03Y6AWDQaGSd4dzXsiO2uL
9AYcKE7l3pTqYBCuEUzYFWEigvaoTdUyMgzF2Tx42Qbrcb3qV6xdjRNmXMFcbOnKdej38bHn1edo
WLQK7QWNI/IqKcwBlxUHb8WHLIQ2c8HNEAeQMHINPFosHyF++3JXq/WKYm8yaDSI9A4pSyIzM3Jl
4iGAVG6as6mcMn1nMM74R4PWMfHBNB6TZk/FcyPSkLZCtcLElggYto4oWqnuLtPDGDhMizF3Vret
UXpXxSwyhhkx3UAWQXdnJHzFShgQpwO5bLzhFLKqDlg5QGGlu0on+S1f9jwVsBhQEQG8zcE+OQoK
5OqAUBVmYmJJbIRr/AlgS6JeGVp8QK5/QEAWMpGExdIoiPiah7gh/EPtvlvBuh2LamFdM0YsAJ30
BTuKhOUs8inH8V8V3fEbrmrZNo76BjS5MnjUycMD4FbZbKacKZI6QjM6qTx4/JByWPWqn5hsy6O0
9jb50yDddAfPXrfRS2J5fDhaYN8GKyD2x3bW4kUWMQRbLHfT/rIv+kND0Typ+XbHZKTMDTm+M9mF
/aBjmblp7VXMjkW5F0Rn8KhstFGn6MLCGsn6mqN2wvSHZ07AwIrXsUQtRehNLNoZj8qWVChdfRMe
a3JOcz7UTul9jZOCjLkrvRq2uYCcD7qiXOvsVd5+fAqBL2TFFjryirZEDre6Q18VME0QH3QsyCCL
er+m01WoUPB4UslZZW7bxM6Gw/RvKW8+e5cUnVqiXmBbXLpwZ9WbiFyY7GV/2eC+FsplRLlN7qHe
E8t7KYHhxlTs31vdsijtQVl7ZNYq1xbgId76SbYk99DO/JNP0a/Btd+jTR5JoDd4jisQJ4jAg7lE
F4pCwUHFTsPBoiCNzpkBRbvBgcD+D8Pii/dm/tzELwnXugeqLGJH7qR+sRk5dpD/46i5joC9IdMn
fMTEPRCqPw24YbzPUvw/CYIRdQE0q6L8bytSKK+ytIp8wsdYoDWSYEt9U5jBJvRDLGofA47jIugp
dZCWhccSThowjGQMvR8ctPzJtdCpw3yMGyMxt1OkbM0xGLEvRbD1YK/VttTRFcARdEPIA1mMiZnx
4se6s+b4a7P3Ess8d6enUUZYqZO9FNWM4SE4z5dmIyzNtee++iJaBBR6KXg9g4QFn2NWaL3AxHzU
NzqDj0tegM6TyZM0R4lgBlWgWWU9KTLl9QiOh/cKHqBHbLgeCJoxx1dcCVmzd11Smd352Hy63IKs
tCzP6co/qqeRakvXEx+bVv5omBXGw6ijUOF9c/pLrQ7UsPS7hDwcVdRoeF0CvoOnszLLzUYmwq+H
7R26Zx2utsAtgv8KeC5ReP1EZ5fDEkTMGVrxSDPPozhl9dYYdPml06xeR9xyI8OC7LeodNjixVRy
ArBCL40fArrGeunO8ummgycEyYzc12KQV8xHXrEXw13jT65Y2uMbNaKvbeZfXWKuJfMQajIcpqWv
arRLfEvexJ2/Fql8wa6hbDpjPazQ8fmgoNq7ZHcLVkmLWaIsdqFvwH0AL7gpVZgGoi4jI1sBR0Y3
j3kXvLKJZgNFZgkvkcZHj57l9r1mpKnXWIVbc5H59LCQcoZ6DevuvO0p3J3J5V3IY5zLuTsLOyk8
wKLpy4y1qH4RqmbBA8hwzNeSGC/TfKrbbUCYAJLdgutLpEUpFSW7SKg5AvcQwaX7/LE0aA0d6cma
8ouUYDlCSteXpIEu5uLieSPYlcJ0xxsZQHXMsaON6U7MnzqR3h/BwdplDm9itI/b+zGicMJmcx6a
iXr3sEQxHJH/rNK5ugx6WprXfm8n9ElmT6LslM259k/dd7ATNhVYsyfJSIMvRBpe7hT26ADrMg/+
ueYfWIAlZeFTmfv9MCcxydfxZzuENdKZyv9Cv/ikYCcI0jZDu4CBa4zJOKeTGQEOQRYeWQTtGp5C
DhFFzfCkQANbCIblpdQcXXGYmUq98HHlkmgPp9AhAVgAhroHq7c56uuWfmgm1iVDBbe/eJAe3CY5
oCML6P6MS31tAIDKjE+9ka1M0EY3EvaRAszTwkL0gX6wYocVfOBBlJPj8Nc7h/wnWvtflrdpJXm/
XoLUw+Ep/auiqaFfaEGGZ3WrkcJUOLL4knQLj3dWkVDSa9aiFTdiAGRmzZVRWjJeEE/QQgQaDI1U
7VQK2ar11DihEcpGzBDXzkwFmzNW/+Clmt3VEglOUg1szpr5v5g3+JwvS/Ufv/7HUm1+kxREO5i9
Wdd/MW+Y5jcERCorNzVh9IFOOTk/LdWyackmlmtZJZwZH3eFB9f/j39RzG+0gKL0MSUaK6ZGib+z
VKt/WGIlSdQNRVTVKarnDyZgxfDZSMM83OgovYgjlpDCFITYjGSiEyHuLTGWkbKBilM6iudpxI4X
0TAn3VQc9jpurJa9UweYibr4XOE1g/C2SI+rlwHUuLuMCEVs83Uu2iRHAnCaPJkCSmp75peahQG1
+s1c97a8Bnw2wW9Nc9z/9V2Do/nrps6vxyR1mx/U1P8YExRmKRtlnoQbtMOTv8FdAlIpph0yBQp3
iJVs1g1AetIkWFOSdDuCVOI7p2QXp0ZmrAJXW/owhs3albjVcWPIFxLvXcT84GLecdSXMjtzU98Q
4h8yNMT5Kd3p+3pF8hCMQ9+jaiiRv9fXbSDsUOioKFr1h470EdbiInEIEEqAfVtM2COnoRZPoYlI
oj4sk5j8O+GSvjWoBtMn6SnqinuFj1u9Mm9TcoCgpM7e5Ahki1SiYlFYt4B2sxblsUK26rDvHZyA
ru+U+RRfMt5LpG+ZHgYUk9Hw5FWnVnrykcnmaP8GF4XFwU2f8he0GSFirfoq4CUeJZoUODPEM5r5
4jlAqOVn94QnMaaapAiv1JjjhrmXsnQqiRROQpRO6FsVqZvXzCLRNogLEneUzcSloHOBH0Yifxzc
7jX3vBPNzC5i3ZeSg1yq710Tiaq/a875itcDHyP5hzS+do/RVQUP9KkSALgAQMEvWz4X17qzI7KY
0hdKD2UHIqd7Mdsche7cDRtiwHHtyekBbrbaBiy4ir8L3decQSYF6JRoS+rJVvJa2BWCIA3gECop
idRHLUuaZXlI250rHkRt6U7eSd8uaQyBwhHnOUgD1BB/azJ1edu+TviKrdDtBLwQ2YHmcMqE0RLP
RWSumH44tYjWA3YmPI8jh+6hCGg9nIze4qb7JOzkmt9gSNNu1TULTbMNaU43oQwtT9L5pB5YdqlN
eGv2OR6xWnNgKSERIAsPDw3ZgBxD/RxlU08+Yb8oAvpvF8InL1lD/FuvEKYTrgpbYaGLol0Ev80D
HGUSY9Pf8fOwYTL8dOWejjNkpup7at0pNsm+VD8i+AMUERfZh+uQhKWwAB3LT3ah8bPiGExwv6Jv
oDHcszV5E9wz+Q7vkO4gRDnMEZwQTL21W7GDZMWq28crb0Pl7Jp8JPiOwJk+31hbiU2QlSwtMtw9
k82BXrZRxFg5l66NvkSrAwPOk4fw6b5bBtraII1TJFlrEcDJihA+m2rNjML7G3/oTz0hu/1nj4Ll
3b+Awz/SqOQ9D052i05LlLB8pPzkr++NKSLWxNoozEmlnWnIsXHpf9BQZ114+RWUObyxOmMynoxA
bAdrkhLO/adlM4cLKIeXvGcJLgAG/unWPHTvWB3MdyS9RbOxzuSPbo0LG+64TlftEfaN9hA2gG1E
SjqkeQ+rqO6N4S2kDpR8Z3JYz5rdANtcZcpQeWXhhmnosb562OhKhrCpW7FCWmIxcj1i3kHWTeBr
dU/HBFiZhqrojkv3MHhsgcj8yrP8RhwmikQkOL1JDOgsfkCQrJLKo/IoPPNysfUgXOgptCJ9aaox
hQi0aDq85Id4xBgFC4cMKXIkW/iAk8G16gYLEkcFgi7eIWWtM+rhwV9QbheTFE3WFBHk6LsHnOti
iGd5TpbQMy3x8I8Owr85ONQrIFbu2/6tIqdee2/4nSOiQlUlfsqf1UHmi2fxcVyr9FlS+FXVc5P4
aONJQ3z4EJ2ti4FCKmps7Swe2UkTqk9EXAMLlVsqJh0faahtjMjnprkeQ9CHFS3itfcS8I7FK7nb
UribUEGd3fPyFBfJ+oyO+Ym5KHdcWTDjJThosIJXJpfDuLUvoo1AItOfWX25n9ULjNOaPHSMCURq
iTuBJKZgKYt3CgVsi4lSMp9N0irKhWWPiAamRwg2rB1JTSZVy9ZGe4VVdbhQD/q2L2bhpkMRueXv
Vrfes7yQlv6l/9RsfqAR8SLoADK15/LTO5UH8d6i9I8IcOLfb8YNx5uUz7wn4DdPOhORSgkCgEzw
hgXBuyvt3pYe/Qt3Gu9M3r+WnyjQI5VYr+o5lV/cChrdztxZdV/cxPvqDl18vohp5iaB9dKtB9VJ
e+K0V+LbsEVDSuS7aYFgrtnnOEM5PdVX6SQ4CVqx3IZWpGBxOjUJrPODHRkQyUFxaWOZp9mRLHWr
3iiKNB9Lloipyoyuay+xp4Zq0gRKqPvxBdTByh57aSNYT10JJQaKDLEqhGwDD0/pvotGOg3JKMG8
hcHBBc+TZjJ1UjQ3PlvqJqzcZaaZ6w4GMKUhtNOMhak5JRg4hH8zVb516jp8Za8bu7lx4yDm7cLC
klEoU04mEFhT+k5kfpXqljMVUFQmFJ7QMGviE4VNQdQEmb8RRc4k10zZVg04LqJVUmaUKZisIF4g
3QXKO1EIlGSzf7eYLVVAZo4flT5bozlqLyAbGgHpVkntxSx67ztMDzOxeVag9oBOVA6S0S4/Avrs
6nyloH5aJjdXIkSBNUfMu7nokcaKhkLa9dwRWK2AUiklTPI7iiRQVKjJOuI1efxeRARoi2hyhXOH
h8wbLjh0Ieerii2/wSqjsaZlT81Tr59Q0Ek8cDPzTS7OrMTKcCzHNXlB+J62tb71611GeC+SGRVn
AhozI73JXAsZYKx8Rxz2WNKmRFNsppERMs9upjnV8mGdZeIQTjDCXEccgfy2GSylO56UxbqJP0v/
IQoBc+C71zzK+942ozO55DRRiG95B7ZBUjVBI3P5SW9X6dwd6c7YUlAgnThlQ6QPjDqdHau0MwK+
8hYgpbAelatPcEa/5R7MP7PplzmcKmhZ+AAaSDzbu0XVgl+5hVQrmpf2nT5ialqaOejUkvhevrfx
32vdv/2SxVN9T056z/KhDDy//vLH/zxc2/qj+Pfpa/7nc/7z1z/yJb99y8W1vv7yh2VaB/Vwbj7K
4fJRNXH9I6Zp+sz/6wd/owkRJn/8x7/kGbMoKprbx9dNZ7KOK7CAJj5qTOk/zeLTX/bbNzlcE76J
Lqs6LN0v9KP0h6//fVOSWZF0XSeF9vsy9MP4wMbDWmZI07LE0vOz8cH6hrcd6k1iW/rvDerHmsRH
JveCpSu/VeL8nTWJEsA/rBC8bpZE3YQZ1ZTJ3v/z5l1lqqUKtCVvAjHIYdUTNHRkKcxIZQky8bmX
bgIqQfg44AhuNFCPQFC4JfwEuSR5No2lvFlrBZCroEnAiI1rHpjrmOgfb0QbRoTj2ppyvwPE8ONd
vQp8gfRI+Ex0UB62WjF/Q9pL1jN17yYsyEx7y7mLM8jDc66trepu+JgkxP0SiSfQO7cjQH5sTNWe
qDlLC0HKuxjcoSCt9gjRdR6WHgbiGPZL4MnWLQ26UbMJ3PZJ1KVaGgl+d5+yEaTZ67iVDrK4Sjr3
BNY99Q/zByb9orCegvZdaoolMZq55L8Mex4cdmQTBA+X5T+59wBHR2wZSCi656mybsCklMqH/Hs8
Uads8mBRwI4ijA9UYq07u0fT36psTC6bQ1GyBnlQiBbsW82AX8UXxvLIVD4Y2ALDkXVHa5C4DLCI
VgDdo8Z0gCSnQOJOjQXxyWPu7GFqTHz6PGuHiP6zKkFKZxj1TdorR+uu1i7BI0A7ndjSKbpDdCSb
s849d8kDlV7kC0ZEGiPxMR1ZznYV742SgQGlerwPySJFBmpthjuhH6P5FDtPIs7Ji+vDPxhPES0A
D2KviZ6QVOCNv35KAIN8eUr88et/PCWsb6qCr1zn+WOo+heRgo4KgS8VZR483z/0O56iiDpQy+/h
dz+eE+Y3cAHVMFApaKpqyX+rTpOM7a/PiS+v/AtCF2hG1CsFCaGmupr6jQ/RY6AhkOekH5i19Mck
Vh2v+pTjk3iN9FX84sEjdYg+O1t7C49C+xFEiwF90FZHGi/MEkV20u4Zror6eoqHLMJW3eoRUMIt
8oWgqYhXKfLWdJDPuc4C9b3RBnskuR9njURi2l1p3ZwYu0VPczRQ6fWVzd5E4BrRrFSJBuCpepDM
8ITj/6Jgb5VAv5EfmwZ7VvuYt06N7BUhsLFLaZZIIjt2g00fZJgBX6ru8TyGKLsxS+AVFN/0FGZq
2EnC58guLKu+7bkoNiXk74M6V7STXPWoV6d0KkqQBIs0OPxVgN4qRg7FzA/GFI0vG3Q+omKMyKOa
K62CnArp4vhctAl2AEQHuGMuueqvrKwnaoF/KXtv7pslFk7iCZALObClCIhIZtO1R7K1xu45UgWi
gdvknSfqPMlpsoaiXhkAvVgzGYkhSSP5yX/LYbrpSPYfVHLeXsitDZgbMb5L957xUAbkeWH0pxA0
nuvxtcX7H2lsJAudbOH4WWP600YGRBwZtHF2L1KHboycrX2G4C2ZbPor86Yay1DYupCb0avO1k2B
4PQ7BlSaunf6B8M7yf4+boCpjqbwHLoXHKKroFJtU32uOVkMOgUG0u8scJdiVAjO+P1r2pq46Q1c
waTLesdGFwk7uV9G/mSQi/VdUG5xrA5n90HWJqdzTgEgCPCF4yhGLG1W6rxznzmU5EfzXi9wA8tH
DTFyvkU5Zmvbqt31ypLwuSpZK7CM4YojhP6xG0Ww8/o2ctg8TIsypRLMw2gUWaT7QN1E4IRaX63U
4ap18XZSi3b5YYoKI/Ij1sEkWJvjVXgTrLUH7NLiv6O+Wyftl3ik9wDjSX0fT5qUCu6Z/3qC/hRv
TeL2VOk2NV+AKKawVQvEh/3EwDRUJ3biUag+xnC0mxc/kjCU5DRmkYkctc1rIctLlaXwZopTnpH5
IWL/Hma0XmFEwuRhoNzhH4AzOL7gD1xCDKBVrx2mf9w8Iv4wnvQqEWbTGwB3b8K+BrhCpp9cMc9I
4iV/MYhUw5xdbVWN8665aNZDQ9C0eydrqzG41OVZ7B7C4c54DynsGJ607GgV+yw/9dpFtO66/DE1
CJGy9RTySte347q806j75AfkDRxncT6Svzt6+6H1bUOvgPy8zfiIZ8h8J65K8uc6uRnSjNZO5gJ2
4zp7GuhPIpqlQYew8v1Vk66I30H8yf/P/3r6jo9ypdIoYpCIBw2PUIPAZnJ/Y2tBbgbCUY1xHRQi
m1WsjyREbPKL9hhuxXo+BWZ6c/F+vOaXZpejmyFDoWHPm7FpFxbU+7JDs8S3tXBMjukmgLEoGicH
X8pZO4ENJ4A44/Elevq9Rb4BV/yq5HpGDxS2Kt1mirUn2iVJH0ViVBrQV1WjpWt86eC3ciRSEoSR
CHc6urLdoRGQSR1neJrnEj4jDurWGaUHLxEpfAMWbTyAzoRegsguKkjrdi+j/6hPyrAIQ7Qg/a41
n5oEnuzdLdZFDMPzYfW4GnBh4Ps/JBCdni3mL55+c91jD9ZG+bpErPTbmNjsxiveMwv7dMHziGv6
gPI4nH6b4LgJh0OVYcRkVIxfRJ4VFo8t1yeVE7sJDXakOZvqvPHt+pVsA0T9AxdajqC6MLRHFBuJ
2IM4FShR9UXilY7nR+ASvDAB1bELLdhmwkPBnCdgj2hDfnpvSJlbE3xY+XbC51UZY9V36woBgEo4
q5h1JLLXS+zkojltauyCJ95kY1Ha8iysIgAyUZuL4o7uAFA7ysRdKDjzopnbHs1I1EfAHdu8xlk3
tI7VIBXgPSMx1A5qnAcGPqR7VGGXIXjMp7yM1qEhjBxWK4UjmJdEpM7Kt0GjOc8y9p18EOJbZH60
ryytEFZw/m120TiBTrhrdPbvKMd1Fse2nzQMbSlRsY/0pg4yFpP21Ru7S4FfZOSwy0SZuxjXqam8
oN45q/hLRnwmEX6TGlTax3/iwS1H2DMIyTygE1r6W/cpq+wW1hxgVl7dIkr2TDlFvF8ucwMaICPC
SqJR5joVv3pos1kvp7Z3xMYpSI9Pmoq5KQrc0TVZ0CsJwv820Op3A+vi/uzefWHHTVrxNyoE+mDJ
UWwrVe0kvvba2W03Wnkiuhk1CvwxHEpYfdTz8iHJDyh0MTnor0NebWvW/DwYkAwOcONLg6tSK/ax
+SbVG0FdFjUXYzbrlIFY04fUejD6u+Aw0NFKX3MxJZ3ntGNPHrM7/BQWAh8A5eBesVNt5qkLzEko
4LG8jJNeGXVzfIGBdiPSz19iZU56x8ic3YIHS447Dx9iRzm6qJKDIgDPydEKo7US0ff2rDozM2fS
0LkEXfeccOm1FDVhwh6hetn7rci1C4M04GTrAWkZlTvL+7em3iekGsxLroIKXVO3k4g7wHNjbbXk
EFDBRJzisM/ILOT798RSoCbhe1fBWycsROm934sV1U6BQHx3gIRwxlVrG2E7T99BzThpYJxLXYWj
EtxXTGqUQeAyiTVe2vePmZXyFGLYUDFOekW0ypaCabxFjff4zx72FbpdDSplFFWdVue/SkOwkAH/
CgkwMn/5+p+GfYmcaInh3JgWfPaIH6CA9U2zSMVjolencLupmOT3YX8iXIEM+P9NvPh86Me0b3yz
NJhYZn0LavXvQAJ/VnJjahqBC0Rma+wcX+TInVRZoakQN8Cz2OdcEqRXneIoj3bIGSmvccLIuDIt
Rtp5YDkpEUPDXT7RPs1F0TBPunexcpYbwoc3ZLK8BP4i2Q3WrLMA5RaaI6w6w3jw++fo6af3+0+E
y2Tzfd1RAFEUhMs6MAfSbYV39WcsozMFXzP7kO5tMX+IJ60NGhwvqg/9Xb8DRWSwnbJ20gHFqMIp
InrprnCxJHanWBhoehRzlAMcJQNy5RDNnehmSPjQogYEMNcLDzwP/QQZLiLIGgFwmr8yUE1SQ2K5
/klT7NYbiUJVEJzoBdTXNDMZRX4Tk2rNhLk3WmB0qCqNgoGXqXC+Axzt6j0BWVMwvVZSKUqnp046
gsXTFUw+wwAMy+QGU36er4/vvqnbLQfpSFklTpwJp1DKU0mkA79RHkDk3iROjD6nCWwpWaspTO2G
GT6roU8/6jPoOQgvBmMPxaIbAJk+MMzXogIY8ZZ0IOwVjnq0U4z6jEau++4BeUC2TSGyVHmhC5q3
iLB66APiwvQ5hutgr/FDVS/wb7J/cqWnRKfphe1CwGu5bJtVg/BkrRDn1K5Fus5UagMJMOPphsd4
pRLjxqIEL+Pjqopmrj4nVzuaJIMtA3sdhttaoKpDurpJTiTH3ZDsgubeeuBoz/NDZb6Z2gVWBk6L
AAJsiF5FBBGzwGAuWwE+yYYq8vDg8BhNm5Jx6N7nScc/MjQly+6WAhwjUbIeAZEH6sXmhXyolX1T
HnnqZqgJe8pKstc2Qr6Lr8u8Bd0saO/MspqryQPCqxhoGNJ/lnCccJrizH2I1BXEyZpzMWJ6OtZb
3iwp28iQhp1IFAYnD8DLi4z2PN0IgnAum7XeNO/DQE5dTUFn66+RIMv7JnvydONBdJVdQVUlyFlu
gf+Hsxs+c2S2DQulqJ8lLbUH2jWcYVvatfusThz6npLXbG0qzzr7aklP2650TIRmq3bVFgu4xOYo
MvqblxLw6rlkNaBPN3JKldy9VdjYbYbQcOJhKWLzoaz4Xeq7QnEUkx/ShAGRM0TOyzTEUfnopWs+
YZKyJz6WHt1bC/J7NOU3T91B1fDOMsYOj6CHtUPkp0dzkRj0jBIxQUVJyT68T5h/UVtO6xJPkiB5
KvVyFyApm8pKES7S6LsoGw9XUq2QsI3aGY2ce0mZ2qfhh+stZhAyugjTExGbzxZXSLzLne7TfBWg
4quJgJnuzilWPwN9VGtKc/U5vveRm1hnFaw2MQOXjJkJ4dZUBET21wjnMPCldH8uZO2M2EK8yBeO
b2L+VOp9x1mQp8aSRGskuq1y8nlkWPx1wAwCNtd/TUi6x/fdpBvWDyFbFrjcsr0qVU8qt9Y8KMvP
hIZObQ6S6MN4pXQCvuWaP7nJklvj5ceMB1L00l7VaCdOr2xePP+Dz2WgdgkIDo8QPROA9T+dE38K
1XNwf4Xqv3z9j3PZ/KYZik6XHFlFAH1TANKPc9n8xsCvyTo6G05eQod+P5eB7jh5RNNUfiun+/1c
Bq2feIH/XyQtL/LrCSdaMnYl5FGiBAQ5kRA/n3Coe+UwTYJikz9r1UYRxrkrtc/TP9MaGTlcHMSq
e9COpYMJ56OiLH7e3imUrhgfPaldOjQlq1WGKOGzEcY3kVw9JUXRzE6Q8e852NKiTtP7EFYxQKic
BrYp9mcL8CYvXIq7BHETZnSMMdSOUm9xO/a3SmZjNiO6jvO6/KinguKZVoIUAj/lO17V2K4TlAt6
Mg+yGhJyMv5ZfUCIytTe5Y4gMlPfrDZHTs+/+FJ/1uXyVJeo+YqpbiuGISoBKoQH796/6OwX2twH
289OCk7Svuz2EfLiJEX8qS5DCYljPPDtK1rAmFl47kIFJg0svjk0e0LBpTVu9npKsZHc/HO4H4Xu
0zWbVdCVy8K4Dtm+MP2NvqtOYFtTZQ0ZaQJhP+r0oo0G903NY9fbTIZwq3Z0i6pX8Wr4TqUhfOdZ
gVnX8e3cw5CdbmH3Y1sfi1uZAg9mvrGPKpSwMkeL6efHEhGWMT4UvE5/3arb1IuuVV44de45pXQ3
vqBriFDSUgDuZ9eUlh420nXqOXRb6AayNCRWMJvgGwz/PFh1nKgMH7K1+OnG+ZMBS2K+zL8Y1UgS
ljSsdBj1mDR/vfrIIJAHmXVnEw7xG+DEgPS8iKq7GDk4eKvpCGDAspaZsyDT9jjlXR+MTizNV/AO
nYHMbmoCGdGiVn61/Ac/wFgMoNsA8xlTpe+c218tFnzulwfYH7/+xwPM+sYyYSiapUsQFF8WCwkB
qIheUDR+fX7xaIOZ1A3jO7sw7Q//s1fwQNTI4DZNcyrQ+XubBc+oP15Av/zgk57xJ5lva+Zm7dfo
mKxq7YJ9Me116AsEhhJLeMDlBQCrkVtzAPL3tcckvQus+ajfeN70lLb0V5dwLQJ7dIDwZpOH7/6m
tf0MU+0GY1SMRapkCpMvpUcrnCNtZordt++RtRnjJQm9UXwR/W1Nx0i/SwUqR3BOCE+18jgCfXru
QdGLAxq8Vak8mulnV1DbJa6zKbnjVgr7AvcwYTCw8KScqC+WMMw0JCHNJhSfhHEleFtUImQ9AbGK
yQKFdjVzLcDiz26Z3k8ttfwHgnFwCubC8C5XxjVdLkfhiGUGO5T/0n3qrwEajXgoz0XFyIWyBIEi
0nYXs3LWaaegpi1d20UjDiOW/lyP7OdxNHdeTv+bv49cJE+0WbQz/97L3Jsp2yVG45RFIRuinUu+
w5rCXFdb+8lRCf+Lu/NYkuPKtuyv9Ae0P3MtpqG1zIgUE7eUrrX2r+91weJDEqB1GacclBFFIoHI
SI97j9h7bSaZNmaEVkwd26q96wZz0Cor0fGR+sCh03rBrhH9UatXU6cHum3MSutavLuNfKTW1YJz
Y4kZyjgQFnHUfbQ0ugTXs/Lu8LYfYFQyry47VDjWR/yAg8y+KBa2J2BfJdMvHZHD8GFSXcHQIPqC
mRP2q0TMUxcW1NzsGBsLMgkSrJHtjHM4e5fujsOR+xETgISATcaYLnuL3gdZvOx5alT2QRp9VXcL
MGx21hM5HGHz5EivTW+hHV+zMB7VE64hT10pDyILPmZfnTr6WmBLdM5huXSQkeEOfGHYqJarMc6J
mcye1TrlIlqk+aEoZxGlePgSWrPwte9mbgfBGX8+d0OBPo4wkmOX7U2KNturPqzQevHZy+qY+cG0
ICZcddDBGE8/livrggBxaM4kyznhecQggKnMOksXFuKxPWEpxkjcnpAuC+KHdCb++ZbOELdPiwlG
mQkBdz/+p1FQn6pzKZJx0OFJ3LJwXzALzBC3JTfvzJW3GNfyPHzIxxOSXf8huvRrQFnKG4si5ZA9
9YzTpQVE7hyoyDZ887yVvQ6v/dq7iJl1fgdjVQIlYVYWTPUbm51V8KmTQYgY11rEb+6HT3N9LM5M
bRFEkphnyludHdElWyooA+lGmZcxxLsHl+yAZsrYdszb7Emzrybjjv7AV4XYKomeCOhAM4O8J7kj
1N1Uh/oazXkvvDOp8PyR8nPEtxQa6+jTuXTP1q17R+5YySe0LqCE6ynZErwsgyE3ARTBwouYoE20
g/ogSwsAss/WpV9pb9kGzmPzgnN4XfOWYcKYsrsZipW9Y6TuM1N3Fu4putWrkmVis8p95n43DzyD
5h1jZvq2eZeFRgq8CdEvDnxFNvHV0eByTOedOeeTigFmXsQNCIvy+ZaLHrLciLYTkYKatkt4XfB/
CtL/MNVFtPCaR6fBOwBs+RYgRBypnNglFPz+iA+yCTcv7t88iVnDohdUm1irHkc+uVb1bHR8GvNZ
xmaARFQnqhSCPmpIwksDiDmGajEnx4zTj6fcLY8SSgcLVIxdSM/YO/TEuhpGr0zob4c6eTdC2tfE
SR91827VCxF74tIhFSWnZo6t8LlYBHG/9P+M8Pp36oZwV2hYKyyTAaGOeeFbTfU3zQh5Er/d5b9+
/Z93uc1Mz6EX0REk/Qgc/tmMcM3bSIBMEoIJD2aA+LMZ4cYmJ09FNKRZFlwDWog/h4Q2fQriIZT1
VAH8yfo/mRP+bj7gO1cdQ2fAL/7QX8Mlqr7wmBLi/NUDLH/q3eeYV0yWaxF6VnvmpNku17rlgJQy
kj3WNS2mIudJTl9bdXzQhLVCPO6d/hh4BjdtNnUwwhbDxY2eYlyIymLEzPjt7f6bEtZwfpsR/vh5
ydRG8G3RV/1SwwYEedhpO6Sb+il3wDzjWBbYt9xnFoTkEAOqTVrymaE5olgnZ5Ek4nmwIhbag35W
TmkxOQO9AlrEcKWbjMTZZQt5mDFX9CDZzepZNv/idEfGbBXhIcEKBx26gs0TKWdtWOCDqN1b57MP
lA7BSdo372o8dYwtpNRPjJWMORYMhZJLMo/23hLuXYTrapzg7ognECEmrbMKDnDR0DauNZnzYJot
q3P8Ac2MAScHGGP9bqqs+9lD9FnDFd2PMwn3+kV5AtB2xr++kwE0XbDETMDfHPnDwPNrt5Ihr7wz
4k0wLhT1KjVsXKBXduwnkTrEys7XDhBdITp0rHXGlY+lvGeulvirGtPcsj8biIZLoMwLOG9RbqHR
vATWo6ULnDv5e6j87XEZXpWLSUrWW/BistDEua7Iiyy/Mm9uIcTQ7wCv7QTFBZlmukF4RmgYagDj
picAMiPrgYAwCE3rVtkFVslIKgpfBoRoqsul6DRb337Rcep2/fSBSIi0P5k3Ka5fGNo4aHl156Wx
w23Iy7NkMtzEP7FoI4Dtygnm1gR2Ety8wQQxRp3I2j3oG0ANf/7bFwOM4B+/Qb1zTlOupcV6OGcr
a11dx2hixduBfVyH73mKNMEnC9XEBRxN7mnKTuhSGQ3sqVoFXbg3neox1Bkx+aQVoFV+Tzak7fn2
TTeBvcF6IrZ2a6QLuSGgUTj5O+xHvfDjHZMv7CIb/2MA5Anlm9QB+JZQpFg+S+Zdgj0UgKd0hm6S
Yy5U2KmDN3V9NA0Qw3Q0oDocwJHpVSx/EchKCNxMbIgG9WS3LYKO/tlAIYc/eNqp7Kpxacc9U/Qc
KYeBXTPlXuvCvYdj8e6MMBzYeWEm8VeQMhp+xZrpFcXyMUpv6tGeSbhUktKYWYf0qMTVyqDNJ/Yw
6jeNPl4kRV27IIoLZ3huuEK1LF5bucwsFfoFSP8R+ZnOtsqv6w8C0xlggvPIywt3kp0gZTFWLe27
WS0DwZFbdCeGp6ySF9htUN3Ju/gQ34unGB1Mq1K7tFvp5r/mhzSbZ/IngQWlubDdZYgg4CsKLnIz
xTmNoFdPyC1oELQDzZKJQR4GsthtXtSHoi4jahAeaJ023o9qZvQEY0QDAbvaPqJQxPt+6y4Dg72C
JZ/HEF+KPjtIX4PvzSQxUOENY9x40XqVd4xaKLOsM65xlXcmYclKDUfwVa5TZEnj2vA+PA07CIrY
ZospdICBmW1KzMsJCeTDiP8fEgIzB7khqHEhJMCEeHvvujfLdkHtL/TOPHamvIsCmnJDxhRmxmfy
RGqeBPwXAnZYe/eqv8QG+OPVIBhX0JMappflJioZ7LuU3wE9gQkkLFob5lYa8SHUDvFwMAHhddSJ
vTDwfZvkGfnKXj7mZzN3p7EoHSkXGKz4/UVCES9+ShVzqejoa+6WxVH3WL94mKO8Aj8Uy+tEPRRH
6aFgMJtjfE1UFTSsZ8xbOAPV07W8VdmK2DE73jcYvz1eW7EMrsnRfYM1vWEYnOqTzbCiioFE1nB4
74cV561rLDcl+xwW3Be4HBR5KFpX4bbaJeuTskHA0SBXAKJwYZq2TBbeVfngG04WwxV7rIQrYqOd
wO5wYrF8vVOoBo8NHl1t2Ww1YJGT4lRxpJqkW0xRbeNFcVdJNsvehAl1zgAom1sz65mbh8CZY4yK
Aq2AtyRgA27bK11XSPgn5kKrfjHfBiIm+UNoDaop3xEWDTrJOfCdBJP8kptKP1sPRHhWTMDn1old
FeZZTV7836A0jFZKuOBkPEY26OE1WSIq/LOFt9KeFISlyA+wDriYqq3rv3gIwwJWpIjJRGMBcRKz
iv/vEMb6dQjz+9f/LNwsxrN/I/e2uVNshOA/UFNizPJzs8tM2VQBU6LmFDL070WbqmCvlUHkqz/s
tP+kaDOEofevM7xfXjbf1fcRTJdEbiv3XbxpOWWPTbkbrwr0wqDR1ll5cekCMIJmmrE1ac6rLP8Q
44eTkq6VylsVNveKHD5K7Z2QUO5jpEieRcvUM1zB2kRdBHhgRAQNy8COPvty3hOlpJjrOuLWlsKv
xGuWPlvGKKW36E+uyE4ygPLUU6Aw0Ic4ZLpV9wmQBAbqyqXyBsEB7xc3DtYrXdsLoCcKEF3tqCmW
EnE848aoD1rXwH03nzKGoQDuN/oUPWg270GHxvbSUPw3Eagsfq35B4PbhfNcaPf6qeOs/MxbMtx/
HhlhWt1TnII7iLY+AVAyC8gK1KqkXqStzTsiyzczvzZBtehYvjkQZ6lqhnJmaZAr26ldKQtdRotD
2MxX9IXgqFhB64+fqk1f7z21Po2gIIzGX/Un+1DvUzZKYfuO5VgITryjXuCC0ols5RCSyW+f1sGb
D9Eim/mMUDPPoasOpzXRF0VgUdPUUFU2BcRYbB3Jtg5HeB/1jLiEpSNkjRh8TQK8OCQrCN7o+dKi
eQnhU2RI5TRyW59UQacw5EvFrGnkGx0vuHikvX6V1eDuCNa5ik41eR13NYPs+Nn90nxvqaFwAfkZ
lttkZYPRgk+z7rSTJdzHGBglRHtAKu38rUo3I5ZMPhDbgANTKzHASfrOz819QGxxO8+gXA7sJNYo
8Aeo5EA40mGBSU5nDIEiNn2MLubZjuftO7Ko/jQkRBMkU+Z1pbOOn98gZHaAeBqKWHIaDSFiwi5W
6gxo+mZCo1xoSERdLuj2k2KImYC8RpXmcL5yV3KnsY5Aumq6lzo4dt3UsB7s9IZ6FTejQ3n6giBX
p3PJ0AqTKekf2Zf7j0Llo364vD5cvxJPdtasCPNruecLM58lcbaKPaoiN5+XvXQyDY116gMrEb3F
NMdagJjafN0jrKyn2oFlSAn5wJnpebmT2Ggq+aOO2KhuhkWONEsO3qS6u8asTiWQzvKD1uwsddkg
R8q2ZdwtgcXq2tTFhv1g3Vsev5YhXHKUrfhQJjQsjr+jTqVUCZESRP7JpgzkOQQgaR69HfoA89rN
nuMVi/A+m2vM4nhjRn6QWbek99d84wq/kvU/9zkFcyDh3xKtGxAa0nGHEUCR9ZpJZGPx0xGjszy9
W560KFGJRX67CYxTg3S1XTWlMVVRipB5C5kVPaUjd4uK3UwKrrpncnHreNqYS3oxOTrUsjq4RMMs
FmiiNMtlY8NiCZvIj7zdUuTCJe9m8yimLNFkVkrLYiSNjJcHhEvv3wZKPst9T1EjdPKr9+YCVqtL
thP6ckQRjT7DWeMMDuFmtRsXtblSo3KgRYUpXDEoLrbKB1tgFeojzBASH08sgVboq6YODg6x7R5F
yLWBuoJ4a3LHwAtocB43XrDunQ86KJ/iqmGzHOgsnTkrK/TUrIsjrz6aMVp2iv61oVVnpWNAdLXt
zwZU2Y/foaASOaE5aeolulKDYwGNyIZ60CajZmI/4FYMdILKAKItymzXbPXi0a4PcfmiqDniZYLH
pFVnY4pCxE2cvGRgWz0Tzu70ZDLoD/iqkdGWDNKzJeldenWG6wQDrdbO2njse/KNkEJLg0d9CbSr
AKFukq4s3nzOEhcHuuofQuVaAtJ5E/u7cP+jHVREl7ObC5Wr4Canb+OBD6M97PDwb6wX1n+Htnqt
Ve/mK8qyJGCvbN/tyNk1CF8yogB8PgDDh055UkBgyPkEB2+84ImzSuh+IkwFErSdYpvxw3U4v4m0
J2nhXUYVZxtIMSIOSl8dLrQ3V3EcN8yuxwZsK9KY3K3w1XP6GpK++FYP/M1kQfkdOCE2Y7qNDMxA
h/Vj9/Ftt+G7ld7FXRFvHMEIaLVVytsedeeSdBUDnJLlYg9qTko3sxIRb5SuXB6c//+L+G1Bx+XO
tkYlVNVidiRTYXy/3LFgqPUwZgQxmBMQ2kLLuErguHE8A6P5F9d6YuhjiiGdwTwN4d23t/XvhnTC
1/MXxcDvX/+z1rN1gM32j1nbj8zZb4oBDDg62UYICgwLCsn3es9gDKfKTKFkg40+D9O3IZ3F+s6i
TMANZCAN/NPz+J+n8A+HpfeZ/d1T+bsm7peXLh6Zb49l2kl6n5vcww3+8I59AwJTrkhZYg4QldbU
wuLFPHGZVFRuNQhmAWyXzvZ4ziJv5ZAFyR6TVXW0KdCYuRqtvoyqYNiztitNcIs0EXZSVyyMPkd2
eA2MvnnqvGBKG4THjJG1S0/vf3D24oux7UUNaEpZOKDbqMoICArHkrgbf6Hl6WfQY3WeCoWrieZq
kxwaSp5CRKSj2c4YjHf0zuImCMbkWadAY65dQfMYc3KJGACU9QyxeyWvZZdPfflgtNqnRvJAR7BC
RCyRobG3R/evK/mtosH1Sjw1MqUSm8ig01SG7hIcaY12nwF6jRJ9+FC8e9533BoWPNQpQ7cVxk2c
AKTbYYR+7HvK2RH6eb7ot/paanyyK/NDOfYEU4dbUYuEugeBWigfShNYdc/Oo2VYgbudq0EAuqtx
OCmefg2FoHgoUBjpa5f5i2dHsyb3oDeM3rHiCxLObKYRGQLfgmOsGFhOIlSAnObDX3WgZM4QaXIi
xtzeI0vBGBG73x0zAoqm2XhPmxcVLOc4shE9OdLd815QEluYGax90e5GlwAVhmbvOVpjaYb9OOjv
efWSRgS0kzn5bA0kMEQQDgLEn8YNOcCkQxPopQ8pQ1HeiHow4YkgFdyncXJRGPL61NmRQJXDnKZS
0sZX7ncNwmPIoEmy/Jd/97HEyYB7AaURzd9/O5Y0+fdj6Zev/3YsCdYxWljTdv5oKP8UMrE7EG5B
8z+UJTEB/9mGclwxMzfQMamcPqwVfh5LCGsdy+bYsqAqoTz6J8fSb5flj1NJsXT2B/+BPX8/lX4O
KTLr6lGwFgjh7Nd8XJd3fQF9wf8ilNFZV8wvxvYPpchfTOn/J22SUwbKBnwYb8GvPTB/O2sVBF4W
mxAy3/56JuaFwjLOylPGQZM9gFydEh3x/lP0lUTOMQdT2zjNQxA+JShzFLHfe8gO5LrdY+cjf8dX
5n/orz2F7LE5yF/kY+P9QjW1qJlK8x87kePKZG7SsHnFViV2+DNVyIr9zFqDAbhmF+aaGp1jgdFo
LwdTu/zsI+T854F0MlpiqYt2NcQqiQzQsFsnPrxTT12ycaxeZOtx+ExYk+KlJJQWEL8+0fKNHc4S
6RNBbiQG+f5jTweRFaY9sSnTI4bBGVPTLl8mwQNxU57SAFYE2ck6XsUq9JLvA3/y5YSsLFndkMKI
LXOCG8FgUOmoLw3dc+zqTPfk5VCQD4t3c92zKRf0Y43+k5GjMpzHzFjBMwq4YUy7PdjjK3NsrLSg
lDJO5nhpS8PTwG93dWKkqNJARPeTI4Ejj0VBuI5i0dYbFe+opp1zBOhkkkkU1xJfwtuBunujrKu3
+sY7MgMQAsGFjQ5a4/zgq8qev8yErmwnjICvBIK9k4jXANmFHmGhmkBpWn3GzRnxp2aAwCK/GuFF
UyxKl6C+LQfp0O2tQpmGYzuLmOJZPJkFecnoc4vIAv5RrTVMLh3E60qpsQ3t7BytRx0girdojhxx
EXrima64Gt87rkmV6xJTuRBoa1yiQLyEUHWec7lGzdkZz0yOe65eNR4SsEtIyMmiijp01SopujaS
Cumzhy+lSmf8WnlFogP824y7QII9UjNy8bL2udLIJBnkU6iu8nimUPLm0VeakPhEXkRW4nICNxFC
eJLitcGoXcHll9MkBvKXh7/Ks+4N3RbatvqLxZXKW4Pw+hVUy1PzPhIzKBCANTkAJC9MlWZhpgvN
2SIP16oJmRpxeyN+Id6ErDBcscsIWGoYLDfUCGU4u46SpYd+sYJ4cXq3xLvATkGIPVDP8WEJF3a8
ZSZdX+11vhqOYYCAndjEafNgjguMMuwFJ4c/ful6/LTlCq41GQX8+ue/dYetxTSb8T5bJrF+AjV3
Fv9s2fcYzovLXJ11RqkUL+pD0p+Ytl5Za2jsijz7JWdzpLBBMkF4oShB2cFqySp3iOkDTHsSOVQZ
74Jt3FAmkWDjHVtxfDz2bKri/Fop147tVZ9u8vwKUKDQfljZ/JfgLXDn8iW4smVy2Fz00wjRng61
8DFESczLw5kUELG8qHnXlatEq7uI/VWi8YlVCa0qV50z8QJMC7NAOwBENtnGqWzleORKjE2qejWN
Rd2gkaj44MfaDTxzsdv42BQnRFtf+HHYO6ypx2aW39szsGBtiuNgnIWfV6Y7a6YfODpjEmQx+U76
1/KcLg26W67r9TCDaF7sRmWF4nADsCkX2oDQmsJWQimyj+fJiWG7MqcsoYz8hNYbkusxTb6sY3Bx
8mPL3L3vb5GzDquFnJ/tAFieNG8YYEsEriJR7GiP+lt+0G4JxwBFi7cha/vd9eY5alUEoncpfGtM
wHCX9CkBlVQs5BKg1bxXtgAzwWJlybmNDoWxkvSZMpzs6Z0GFYpLfkmdKRtk1zwm2puhneGzxC+a
tFJE5CQW0eHswQkjXGPkgSYBCKvdGgiXtKm/TGejvmfygdxs7x2HVW0+lqTq8LuxR23Ls9bu+VAR
EFM70xI6daevx5E8FKNDBwlqHe0+A6WT6m7RoUCCng5A0m8eD8k0AHNTE+z2JO/kN467sdmTu+c1
CGuki8/MlfWPO1cP8lv2bEwTiNYoeq6IYm0mMxNZn9rvj024G8bdWPAZ+XdXT6APbJov7vD/zrYU
0oxfm7pfvv5b9SSoCTKurz904H9RXmiIvy1TdbT/FFY/qyeEl0JdAW/TQBDOaP1n9YRyXMY4avKF
pkN/+U+qJ9HG/6LDRfKB10nXNFOsBf5av2QGQVYDwRCbfLwvckr7gCwBUegDnO3nmvdYjHemDW2w
sQyQ44vIOH5riP+mrYQO8zcv4fubJ0qsb22lXjc+aUKUUFliI+IzO6Y6hMNRDDTAF1l8V6lw1QZE
CDgsoFs6zEgDCDAv4QSssmvgvg/4n8zt8OiABsBBwYVYG3iyuS0n9qPPKLnn6gwy+8tDd8xUz5oY
mCdYsE322op8l6UpdsW0YPalpGRy2dPWtbVreB0yWXZhjbpz0J25wdaY0D1DTKulYs6RhPuLvLeM
Vthhlx3GgOil0V4DWFnYVC1FGC+irdR2w0R5DmZsVsu5vsVyA3ggS8CY2Ri/XjCGxvVGSB4Cscmf
dvmPP8/ahl3NxtsJT1YpM0P+MvM3kuOWMrtoMgGzPH41M42DzV9GvF05ZBe4my1acEzC3q2kTmo/
iC5UtccM+aN58mAjjlq+/t9/HUiYh231StQbgaMTLUthXTWrsKfqSr1hx6inqISOjvewwPiLKT2J
IU01vFBDpJSe61XMmiB9rPbtqQ3792pfPzJHLx89XENJMvNcjZhs4DyG9u6b6Y9wtwh+JoVZL3Mx
UQzc8bnPTCfcAgXke4QC4v6AhgVUDhni9ehJY5qvpIgonOwq0DemkPmHbogy0CjemhxvDSGGCXb3
0amguCcSkhnriqxSLtYnQpJkAOQM8Hrm1l8F77aP5diGcMoy3r43Sx2bAr4bRr/SUn02n/XxyevW
UU21Wzj5VNNQ0gJxFrl0ZUqtMQlq5dglKTEUxWedJi9BO0BnHo6RBxcgfmkAyVUyukpFX9h5BeHj
WKNNqremvpb1lWyyEyb4i28LqQDTeq3wD/zVmOws9JADiHydxXCPakKuDqTEMxqPdQwLzq2CzR0Q
DxirwXbApyxzpvuWOy8DQEfbpHgn7zyqk00NCWLGCFPZpeplSADDH6Obdhkv8nP7mJwl2VgfxwPg
AIRKYf3egifpyU5lCkLRh5KTaSieNEmeqh86hW25JTAE6GPxgi4YBIbPFNTUqec9RVokyJytq6kn
BwvvW/hmIueBIsBUR4Z/ZjDYSH1BtvTtM38sjYfP9wdahWTptbuTtPwkhvF8rnBtOMLHPC2sgiEH
FVjAnAMzez9VlCkMk0IisR1VCj/uYmKh2Q1xws1cLPP7wt3jyHzRH7D37yky7qQUbAl0mXQLCwoI
H3ailibjPb6A3URbdQYhSGfiE1vK4AkFQXJkBwhTcwGVjifsaLGBDNBYLyiaGn8O5zOtd7D+IygA
X9K+voeX8dX4BDWHuitYUP/pypRSyURuuXc23gmbqxHzo58jO67e+0tLe7UX38QeiIvzmFhTkSAi
3Qn/gpu+QGbBsAUti+PMgjOTHWXVr6K9/8VLWTpfKD9n5C0Q5BHveZ9KJiHRvCgm2puydU/8X3en
47Mn26CupvFRWznRNNln+gxkBXVb/6askrmQ7JLbO3wVACPTRXh01yo1wYk8Qrwyxh4u/Kk95NTP
zQwb+Sw/8EECeSnvAVaC65OZNZ0sGJLeLuoocFEEjCskv/41eGGaddDOqHgmPQA57ylZlAz659lz
fvBO9Vf3rpizkniJNQnSwak6OXdwp85GNBJn6cW6wfEhiXXivtvHEZg80nWO05n3lB3zpXvBYZgu
orduFb/Eq/oVoCcIxhlK9TOHKekF7Hio8rwHnLgYjOmrDGLPUOkaOcbWYZXNrD67qZm9S1CGeJJB
8gz704gPLbCDhxI5TRrscOdnUOT1udy/9GzJSrQhu9y/+Tt7qNCcsPvpWUmSedfcygHhRPlWz5R6
SbqLjDXRnNn0evoC/HNg0Rjaq6FWDtq8vJtXkyVERm5D8Y6U8ZAbPKFodRNxwp3MJ7ylBg+4sfTs
OX5Z112NA4jUGdgXL8iPBsdDuoKaGWOjUscPz3qNymXjPQ/d3SeDOrZOSFE8ZTo8Jihp8pkvVht8
WEz2swPRPqBX+2ljFrOIJQbWhrpuZ3ygIXyhHJmUc9RH4oLhjeqggmTKh8zLDZD0qpXybAXXpja+
YjlcJFJ/rHsA93Immpl6SRCwaaxbf01+Z1ssnO5IC7lsuAek4Nrxae/xISPWUWEoWoA2VNmjx4fi
UW4kq2e9T2CfgVFA3TWkYmSU0l6R3GLcq01B6kJMWi32i3IONnSjH0sGv4l4TsPDgCSZTuYQ7WKx
uX7JXz2q6yRCOzbe9PrWPqdOtLVX8F3hILbCvMknc56jqTyOBrSedj8r6AwN21312bnULu2CVRvm
Dv0x3Es79inWOr/V5LAk7QZTnPLK4iX56jaKP6+dZQ7s7ZLka3qxnJ1tzFrr7INieDDRw1F52zMV
LiyaZ+amUBw/aYVzBrDtlJIC0VLNJpErbeJ1s+LVBMqUr3AwW9YS2BRRUkSobJ2eJdqUjPc2/Mjm
znv8wFmN6gYsDHffvkVAsCJC0jiZvLgdpD3CNCHvWM8K2DrSkQSwQkNO78/UjQzKNNrwbZOWznRZ
n+faFNkRp52BlQCcK9vgGWok6aovm3Fq7+O9gDmmx2puEb9L1i0u3auHbghxEOhVaxPv3Gah1CxK
J5z5lFqwVEFIQ0skI5EsIWisgpLSzZyzCzl5Z3Sz8QWHGVK0bQZbHClVN0UL2iyBKUXqUvOWirtp
K6YZoEeZ2ZCfvcQO0X7p4AFuOkXZtfkQhtYpAfe1cfKIcu/nuTUnYVSJlp2GuoCmmcUAZLBVCCZc
XwLO0jkAQToxPSta2DIr/dE96IdCEx4BcxqsYpS4IprPscuj6pZ7f98/PRnXjGKs4sPWi96ZLWCk
OF8bMnjIe5lpPKnsUjHrM3qw2+DYRBGSfpzJTW4j/WVBNlbnlAGBn5hXmVGKTW9e8DDE/EkJ83rh
wYmcWSxIggQhQyhC0GhQAEl4RuK6gLUS7rV1t80WbeJ9dWItYD8aztRI9aVAyqgrZ01AltgiyNQ7
xnhzPys2DDmbBgDv/5E6/ztF9IosK5AwDV0Bf4du/Vs78nf7OR1V919aud+//mcrZyKsolPDamci
DmXW++cg3P4fm+g+h24OQcwfZM5vrRwNnNgXOvx3Rebv+9nKkavMlvdnYuA/aOWIIPy1kfrx0m1S
GmgYLetX/qZd55ni+0myqUCOEW6Cf7PlOCetDVR9S3viyZuauQ7jFfuiUWH4ya4kWO2dIHRaBmue
vUhEZsoIcd3hmdFjr0+ByrmY5mMJbD59ztWzrpq7lEzw4xfZOzr52sdi5nEw06IsW0WM/MBjgPOB
Z44YKMHTOTLSLi5BJx8y/l/V5HR6rMAQEylMX7DhzeIjBuF10KIIHxUOdbTSbZdSLeZn/hz1UMkP
ObQM+7lBu9yjYphxjFZQGrRVjiCnDXC+F8ue9seyEYyhxKnmo0AAiV+Q8q08DKRxCkoa8aL7KHXA
lIMaeoehrpCPCjmCHPulgd5A1xgGotiGRbdrmLP3XIQGRpVoY7v4YnyHMd4uZrk5118hlbDfLPad
AxGrGVFWuDu1TfU1qe2ZMCQcC22Pv67KDdZ0VIbm2jSQ18zgYXjBVit3YX8EzqG+o/EYILyrqwBw
Re0jxLbHqUehrqIe5f1FmL51jfFLJdkajg+OnQh6hjorQOxcM1YPGRNDmkJnHh4Vxk4oRPlxJwqQ
UFBLA32hpL4kCucipzf81GnI1ZeC9JHguKktJyjtWEROVdkrUMkeumtGdRExGeaBZ2xM6EBvhMTl
GQhbcWYpyIFOkmndJBRbstjdZlG57YmCFn+oiGOIup30Fh9B6nf+PFkXyKDDXcat8yOht7WgcePW
Jkoe5xF6i8nYBx+xj74LpQspSRSlMZVQDEy0WhYlpQ8SBCvvcA7IeAiTlSo61YGTmPJhkLSrTyOr
aI8tAV/tx0CLK9HxGaeUtvd//3UBMv6h7xjJQ9kYXx14SZEQ1CDZM2ijOy1ATLLG0rEk/2dp5G/2
+CUSszw3PEWiE891bGaVzo/IguUS7fOvPoLdPlXG54GrSSeziW9KmNHach7Owpn67HW0/iX4EiKz
mQdozAVKxv+RGBS4/Izckj8u82ZhxO6nhxFbQxuz6YX0+qMVI4eA2YPMPRro4om3dgNRzy1vMkUV
X2aSgmdH9lJdzQsVw8DE3VZMN/CbkhDJvEPQZxS+IedxZBTC3WlMQ6YjkGZQ/oyP1nagAivqD/jX
qwq0tzyPtRcix5aoWxYhExe2F5V9ZMDeMosZucMEZmZkRqOLtGwtdNeh2HWjC6z4D15PZJeMLkev
05vJblzsyEOW5S1L85CNeqzJn6lE4luF32HN1mFgy1GKdTtrd7AiunHWWMX7rORr1HYdmfYdMIsS
6WFLG+p2xwFcSPKWzj3nQ7km7GHauJlLxPapK0pvXPKOvHBMNjTYBAh8zrQjc5aGwT9mz9jCdida
Zd/ep3gLdtKRtv1otVtGHAIXw4SBpMxsgwHeeECleXNfWx4MFycNBpMcgT1txLRYhJgEEpUYEUOc
VmIbrxMOtgtlqO6ADezXiBJPRDIL+ODUrPOHrq2ZoWtzGZVmUZVfpufp09L+3CJewCi3rE1qVL/t
P4Ala+U8KRckhUbp0qk3ujTXcQA6FD4T3DtuMWVVjz1oIK4AUVq0wMXfKh8q+XjEAoNaAfIPf8We
seRimMfKochebKs8BkfzIHoevsfImrXUavrCCuYIvnvpQvxGUU/8T601lkGLBH2ggjy6S3fTESdO
gkphTnpvHjX3hOcLOVWLzi6Ux+uo05Cy+ktpUjoGZxTaeni1pDOIZ9+OqFLmxtpZr+Lz2HAO8Yb9
i+fM3NBs0LHgAcrGUfdfheLMQn8tTn75+j+LE+d/FFs1/9i1/xUN7vyPKuTpimrppCT9KFt+1iZi
bw38gxcDrlz9y5hZRTSEihz5kP1Pl/Qm39hfx8ziG7f4q9Ao2bgQqcq+z3iJlC3NNsOYJcoOcFEz
m7iw+N7ctO4jpOvzpVl6dKSZIXzYK6/bQaLMuxIC/mrsF769LMtVEK0KEjX8ix2tBgni6MyZqHzK
saG2XEsAut/8YJlhp/McBligdzy/XOuChQN+FqKWjj5lKJw50w5yKzKuWJFUZ1XOVarHzbCUUUtj
Iuu4MtWLva+qU/UVXQwUoXmq3CV/i4Tp3/3sks5liGJVQQL3355dmTn/r8/uL1//89kV6jWVEbBQ
igid2v8W1gJRb1PO/1ZUQ6aQNQfsBbsQISH5VlSrqoV6jj2OSXaE8Y/UJejo/ubJ/f6yfzE5VL6W
29HgpRtLWBvg9GJqjrPuMS3bmyGG01tLDZZ19SwVCGdHd68LoRInIypphuZisqQCMK15mCW6OqGe
aBx3XntYUpfkqHQ4sYCxm2y3J/lbdzLO9b28QGr0DP+hjnTyQH2qdLTI/P0GwoCqhHBlf5ACiCZm
rkE8gKel9/UPTSvOy+vQU/yq9pwYbOMEMI49Ixtu/0ln836lDtGdXUtRpckvtndMhWUhmcbNWuIW
yuYh1IHOHu4N9GeHeA9BtsJ1QDvNpcTL1Hd0Fcmg7kd+qTJLG92SNe7/4+48dmQ3r3Z9RQSYw7QY
KnflThOiI3POvPrzUDiGJdnwD08NaCBt7Q5VRfJb641gI4H2MmoffojSXTkOR8Lgg8UR4Vjorodz
xwmuBxQt3oynYKft5eGa4zD3ljLWcfxjaI0WNb34LXZ3RA1G+9yqzDBE4yhuYJ4E4ykWltiJlmTY
blMB0c6gStduWBfZKcjIsO0dQrtmnB7CeqCohFg2BlXwL/MDjT3qgo7Gxm/o76TeFvkJL7uVkit7
ztnNESP03ykYWZ8Ta+ta/ReyhCZ2q95t+FatvGpNT7AA1tIjo4vczq4qTYQimLuJCdIykchVGE1w
T5YbQVnLndsz8DdgABPvuuVkhovmH7kDyvUi2IVUFtXv2vDd17cS45kgf2g5PsSX0AuVh2Re4uYG
7OEBBAHs1HyQBxYD6wXsvKNzA0jsYu2bK7KRdquy/GObMRUv6EAb9ecZrUstQ4h3d4VQ9EE4p82k
PfURdhJPZ0ozynUw0CbgzRl1Q5t2OxGAkL503Ua9h7elu9xC06E1P/qt/ggGIgtdmCR8sbXoVlyF
3YAIJ9qMiD6k6LIMrzSFKp5lnoEomuwQUCRtGtt6mVRVXGPlNkPTn36k1/CZZyvKhqy7LDQOacbz
RTjqQhXYMhVnllUu90Msq8Ja4Sv1LPyuaM+sQMyYLHRie9X7wKiHQaYdz+Kpog6HkGUShkW2E1Fy
sjjd/elPdExJfU0/absL5+6QoURI8ue+khp7XOLN84fW4nr2ddRJnV/tApwO/rDRsOqohCtO0kvD
7Ddl4q5An9Sdoczr3Xjt6MfBJ4rfsaRxq4e8SA5IG0hZFhmJL60AGZYcBwrdcArZCUpYyfAsXrmx
ymLWzE1SvyN1bARy+t6ClNDBhWnhH1I2CuLsBapZFpG+MJyE+gnjK5kmEjJIrlTs4BggSYGObRa2
VSdsU+POD+CeAJEnvJoLffl7KAX4Rv2WoMBZQQNDC9Y2TC4pqB6ZjhTAlETnOiPvBzg+L57HFUaN
NH7FJ1B80XLdEj3YedYHtAIt5B/VF9cYYXhVu86zNW3WfJEyugS2ENLMTWjSu36GwoD1w2/RpUvX
VYw2ojn4ZFAHR8l3NXXV985IAm619/fqJnS1N36seu02E7lW/RoHOOWv6eK2xA8TE6lNvVpvz5z1
fMuDImBadIVfPpHkrbqPuauJ20F2lh7a58lfp6I7A7QGdyHb6f46YEOOVp1q86EFnZv52yHY+6sQ
uxVeGDro523X0SqATkX5wGbLZkTFu+72CvzMDi8vTVR+u7N06NotnhjUvck32jDGYtYW+axFdIQ8
UbGXUmVCCzkBLR4Fcef0I6QXiwtkQvTjdalXap46vpiqSwXQgDQDJhLLveJ053Aj7JHG9e8ir0lG
ONaBMGxkZIR1f6q0D7RXyEpMBb+5gAdCz3/UvPEy9Dbx2i9vItZksV4CtkkXWKVS8xmHpKlBJAxL
mS7qmG04jjD6xIxZa9FbPOCSnR2SczcUnjGc/OBcGbylKd2yaMcaAH8rtgjfeZ+b6qAHj4jzZ1q8
s2h3sNWhQekRDGfEjSss/vIqDFgGAsLGdN7d79Y2luZCciTsmHSBZe3pEuMaU8QbjPiEgXhm7m48
7nDnJgxHVBXrWBv2smVdqv5rKXcRqGRDjiccyHr0y8+OHKRaf/S4y+Nw3o6h+JzNSb3006ODTMRv
g0TDGEHg1D7zByUvMSezRNiJ9LyWTrxktYmgzu29UdYxCRI5RVxb2rbIlmdnsSb5s6ApMei/DAAg
dJd6+xDoL2lpUey/amvHDrrfxFiaSZAH7jW0hdbiWeFAerewN35AZSRxy2gISTToP6hzJqoJoRMu
nHA8gPREW4kMc4rv3uJspz33a6PnseDUj3Gdnamns95bV7jADBgQWp0MRbns9Z650j2rPbXVUgQF
I1fQ22d5Aq2RZ1QOYrMv7fxRmKsCqxlix9Vwz84Diu2wWZFRGiElcpTf8Tm5z898U3/VXtNLfAnf
zSV1miaK8tj/PJRHekV7eSzXBiFTn5BI6U9yGigjGC7GUphIsZcN7fGdPgGWdJldcS/RzWfDeb2n
BFzUGw4Qc9pM+ABZeSGCqS8mPY6Q8ZL5Osv2LJgjM7fC7K2Sk85ZojCRCzzKQyZ0gYdOzsQOokdI
DxcTysyeH2tpBzOwYKFJXyhB4EyeQRBhrfwUIcmYu3Nk5btF/CloRNlRnrE2K/2VqGNHbD6GsH+h
TJyszRLI04LKU57ziggudckuALqKcShG5S3th0c/Jes6D/PV//hgj/RpgbZlkG0kQP/RvbyYT/5l
sP/r1/9zsCd52mQctwihXvp7/zLYK0znkoTH6P//r39upYooi2TSWJKE8PyviDnxMADt4iL2Nsmd
+W/ET9ie/91wT2uWbshsE2zBf11LK21Ms1xN8518Qax9H+9iBqtb3Eg+qzgMnszdItVW0G/bi0AQ
Dj/3eKpW+FTaZ5EJoolf5XmVM/DIp5khfYbCh9uav4oPZjcJcyRoJJLnCBw7tCOY7C68KP5WaulQ
H5TGiclEksWPRpR3HYoDjcRiCJ7FY/dcwrUBHtISXr2bnVPNa0mGyUTV6cAUF6MdvzZ4b2/UV9kJ
esKXU4/cmNz/E5ezwqFRi6SuQ0ityNhGnbrhEUacmfsdJu54zuZt8izcpt/REV19HTszB/oexja6
oAZXhzvtkfRiL2bFeaoprwCyp+pvWEEfBw1hNCNPQXVFWr2sXZJRO1M2XpXrDndh/Io0ZMWTQKK5
J0gcEurqaitOW8pwJ4Pb7qZyskfiIyzfzfETV3fg2zkgPK7vVwm5o4rYEpxIFSOnLomfTMkZHdLg
g8Idh7WIztv+hVaupRfD4ksGWDEk04U3DeBtPBgkHhBMUJ385PPQ0Hl44FtiScEHwEPF1w4Djxha
OhiU6MmqYeJIOFU/ia7gdM8iJ+vtkkeTXWluY61r+RJ16wm7d7yRxLVQeeh0JAuFinUessMcbtTC
gf9mDREQ1iJj4Sh8hOmzMa0H1DR4FxeZNoh/BYygLwbTs/jVNufkoFxHBmKGOgnowfdmElH7iQ+l
hMiwQ5IVOElS+rI2QLxGjDbHNj8A+BxURhEkQQUKbZOS/Uuwjm/rsWvGrjxc0Jikp+wHHUj9afJc
X1N1si/v6uNz+KmOEYk6D2Q20XtyyS7jnZBlfSW8Ns/W6wxZJDs1ShdE7yyxLAlX9bmWqIn1yhOZ
acUDl0GzBztWz4G8J9KsRBPEJd8ue4nfnmADIFWRewmvfFfFybf+bMf30Ru/ltyWa7ZpHip9mFQP
r9M3pduhBvDSO0KiaafCioyHAH3TE/O+bEuU3CBV7jhaG/NH4KDVBC5IbLW+0+Ca5ijOOJIzjubE
3Y774NiLlL5/delHoJBVEj4obDE5GlAGqCqnmT9/InD0Z+jVTSlTVuoI1LCxhYb3DppHKJAaMkrM
R7X2d0sKCisAk0XwnEME9Ul+ktvxm9GZSXyZQVJlfM6ncRuzSfXtwyfYfYo+CYwzpQMjUE3onMA5
338pjDd52u+jKF+LlN7PjD8Iv8XOnRmJQi7LhBGpZ1QiC2Jfh0xuJDMNPBmoFgF3bU4RBq257rfp
HiqJRdf6oGozsYytwOKJBZQGcfiRSbik6U9jfPjGSUvX1cjoiUCLDQhgv3PB6EVOYYFTsSzX/AHJ
LDpAboNc/49At0WIHgIi7xY5FtdgJlOqu+qYEIf61KOQpBPbVp6Dfm0q9bb1kXQhYVCGkfMc5SOr
6l7N9nN6VReSJlLeJX/40WBXcgaLaAnSqe/xXWvX0vdAcAkrzgIusIPVySmlWyOguElZ1yAl6GgM
f0dpBpghtZO9a+jhz14WB0j3XnodaANj/moyMAayH6QKBZI+0lZleGBMDr/dSjFZ+3C2s4ZvA8Wi
PPOWYFwQYMwYwFF1hJOCOOMzm/fLlwQ+ZFxdr6VQ3ZqSedRET8sODSwZD/0Ywn3+Hx8QqIiQlkYI
cl3/71y6f4P8/e3r/zEgkEvHeS4SP2cgDF5iTP7BqINnEwxMjqxF4dwfcbF/tpYBnyN/VhRU0LrK
PPJPRl02sMABCS5wNsjhfzMfGNoC7v1FHQ1sDYi4ONxkXSE45a/zgRiY9aALWrbLl+u77IiezvLs
1EnU+QCT6PZS3l729UvfHksCQYTs0VyHD0j3yXA4u7EbWTxZKgSZ0jSf6X6PFTibMn0rZgRXTM3E
2V2iDMJm52ebWtiOA8Z8Y9VoWGfVirS1a78tsX8huil3hmivULZYwgG/TKXRGyFsgj/KDtIM9y06
JMElqjSTX4EdoFzHa/JuVTt6eNAKKso2eMTVuhQveXXTh1X2npOT+pMNrs+Csy9GzDGEPdMFv554
bkUv9DotwwOtuBW8LQot1dYFN2s9ghVK36HnIV5iErTvJCDM9tz9ajfGIAlADMSQ6rX6tfhVvuaD
Xz/R84PIbt6qsXEtGpKjZq3bUXWEhnPQbe7dRgZJxYnGyyktbQdMUoDnmfVFxkFWwPEnVkqi2eAp
KLNKlUS4yiQkc2tSdNSBiBazU58t8QlTCM29hNk2JMWZptuKTkPRFoMYcAz+3ma/FIYCxazmiEjY
d7145NFJzA9AL235Uu5H2sg6uLoA/aTJKRjIFcK9ix9+6cpTJmzCJ4O04cXSO5wVkgkaOgT4vPvM
i195twjgkMaryMrNQYIw6oWQmZzti/1cduXYCV+CO4ogdTqT920ipD7W2qH/TCmE2sinQHPy/JgM
C0Fb/yJyBD2Owelm1BUr4yH3RzJpYHIbfn3tGDB0oekS2dJ4kqNhDWpbe9HyUx66EYqn9/AlnI86
tQs4wZzmOvdnfiLsx5ifKTgLfqxq3SWrmRYQPll515LqKv/oeIVZ3qNdafyGb4yRhNLxOnkHaRgv
568JXgWvt/4tj84iarBFAsb4kMm+Wom/jWWDMyPShRyubvw4Utoc9UP6VJ4a1SUzJEIchzmFnbSv
OISO/BXps3myirdQ9LhsKXgPb9kjAoHiP1Y98pV9F50LpkJ/w+eiD+70EOfXFp8MbwPNqDQUNoju
+mNz6cp9DuzDH6w7Wu0Jm/iiYFL1n7pfPduTazcfstJOcXhzpZcr3E6K5iJrTqYLSbAyZh5V2GTv
lsl9cM2VT0E/Ab7GnFJ3gnP56WfarfIzH1OtbYbkqcwuJXdItp2kfUPBeo262etwxj9Ublz9HiSf
df9sZKv0LKO+/R2/CXovsSblJ/WRnqfH2DN141zi421XYGEO2YYDQWsxtRmILD0+W7KSib4nQEV3
rqie5bN60qs75rqE9wJw1WP2l8uVJKBnfZTARCHfi0i9xm1XBKxdWm0VPoP8xkTXExlyHmh93pOm
b97VE/0sjec36yG3BTdRKSkEYZ7RfSOtIRyJYMpP6ZqWtdsMg5MMR64g3F257+b498d9Q0NMuum4
k6ebWG+IiJM9ZW1qB40xu6yvCie3IJVe1e8TctvU4bUC49qOWnqUkDiAgWEyLxbw1kOdILshxrZh
g0C+RmMySCoqFrSdIXx9VjpjsCUSZsouKln2ivyua1zx1UYR7YxAmJHKEreMPB5eA2oey4u0m1JL
dkDWvdjfpYKGk+Jp6Out30nXMsKfGE7PxPGA6Eahi0uHt/aun+KnhvbENwV0HxVEcZZfm9daN3fE
OEmii8gaBiiLVScLhOdFIH8tInq6C0cF7NRDpO2NLTFzlzm9NvmBa4KY8vNQPEK/Oo0gTTy+zfu8
R9hRf9YGIBwXYhJv0fpiMnBz+TTCvL9OmE7kZvqVOVJkSuh4Oxqia3pMo8k87jtIfMEg3SbadG1O
cVyTUgZEkM49TBFyrduKHTB8jrpnSPzc8BpwdTku8ODxmsQxP8oFvSSRs4yZwU25t4DHL8J5fITL
otFHNioVoXf1cq1BFxAF11GrmbTaUwiZEONlVpp7Qj0foSxUyBWlQh+p5xu/AUh1uh2fmrOJsQ2B
PegV+Kb5gq7H3+Of60m2+55drH/NTTQvgfKgFad+UVkT5I8CIqSruUq+2/o90ICDdzUlP3Am+SZF
50kLaoVpDd/lTIE8YYUgeuQFR4uK0lwYmJGTp8qNnToN1w7kLwE+TY8+tE1jehMkTh2vy96tWQVY
DHrc1y696Qm0T9V/oy9b4KfpHFItQFvcdGrm7aJH+27zA2Zgtvqq/gzpngPJ5JXEa0tYT/ImRNNA
ryJPwmA8ReJaSq8ExkBPjd0Gq7WfrgUK29gNc7KSXNzDDbSW3j7DJc/dff6uatSfW75va56qzbDh
HAElSK7qXtjqT0p+x7bcQp4Nl5AQaNNyCBQiiLA/Zu1Rjilh1T4ErCUQcELb8yxdgg8HUqSPGcdM
wwLS8URYTXdAxXSCQJdfR+5K8hbq3f805EW8DR3J+pJeQA3y/wF5MUf+HfL6+9f/Y6Jlbl2ye+hU
p5D973VsJDPooF0ioQgaxQl/TksgmU9hDv5nWcw/R1r++gJ5IZv4Q7/x34y0/1aIQUqCuNQ8mwr5
C3+daMNGaibytLJdkeS7z6wYiAiT6nOORDOhw9Ens4VYp8+ofI9p81p4t/hW9TfJuDXVNo+2lXJV
Y/KeFBLKbLkH6o1fIwRaXLON49N5BETDPm2akDoAQCg8JVxA5XvfOfKmKVc553OS21F0mgLFqYpd
3nDSG4IjMW/NQMe5REsiVHq6C7xqH5DxFyHLp+R8M6ROb6wb+Cvp27r/6RP9Ny5EWfyXGAlG/UW8
S+ubjkpm+XD+rFCJi1gwioQ3Bjn6x7CrkKjYrK3CRgDU0A7VJdkxutQv5r3xhNpriZaBlumJQCcf
vzgW79Vu0ZNjAPkACY+QVTKCrtotoq30bGKjQ0lfv9YHYzPuEWFCBcafCp4VDDMIBg8z3TZw3dCZ
m6ayZ2fkSHMUhyAWN7L9DT8xfCYQ98Bhjxxs23LGu/oNM8pjqDbk57mgPcUOouVpsKe1hcnxFWM0
uF36jan+C4TQjW/ggy2nVfo681Qv1+zW2Zr/xve8zgcvcPvGbj/rjfSevzA1+ni43ttPCYca4+1K
cK1lRKB8TNv7z/4l3ZJlhvosPoBXhuSqitt4a5Esfw3CS48I77NLnHz6Tn4QSm6StXjTbwFktluX
MS/f8W8VEYmTPa+rL6YaSr60YsO5BDSlFE75adGGabdsO9naLbV9IDnyLXwOn6T0l/8RHC0DOCo9
+ef8RaSXwg4gXlIurBXikDe0FS0dQvXgtM8zMCLyTmvHM7IMvkANN1K0DxliYwSyqUoHx/N/vpok
BOdcLn/bHP/8hPgDef6TqbWQOrCUMs92sbXCGkR0B+UV6/6Q9iu00yRlCgQBvsjX6CXGQGfSUMqC
gtfNmb323N9ij8wItX8jrYBqgUvO8nmmKZ1z04ue/SUu1nQxeGvJWgXsW2OpL/aTQT7cipwzKM2v
RFrH456iaN9CltmsRqf8zh1/u6i8g014A7SrLsiwfeEJGwg5cia4G1rZGjnIKniRzt2L8EZq8UY8
TBHxmPvgO0+dmvieFV0VXIQwqlxfip1o/Uosv2sMkJW8xoBRdSfcaOVehT4l7wNHBPrBr/ZXex/e
UKBa/p5fwJxeCZgUCifC8f7enukZZdcyTmK8A/7JPgaq47YUnYgXGUuGxi1Wqk7wwnnMS0T4KA4R
UPiWWM5qfOO+HFmmusu5JpX7lvUr13yNL7m89/23juADvo/HzID7E2siGXXMBfOanyxu1dNcr3T/
hHhWP3FjwzQ+VdG+HQ9jSS/VqrxlxCwt6Uo2btfooyfHxZ7GA6ksIwdq7aQ0TGeObtr5vYKapdKY
ZoRqq082SlO0xWhg/4DUf/LP9IWfVzmmvuGqhj63mAQJfunAVJsL7yJBlPHsEcrxjnPmjdRn/JIF
3CRbV7WbCZy2iVvqrfQn1xmz2m2zixHZtt/DJf+KCNQjpW6LWZL7IonPVciED/ZrK5/WS3dB5gOK
wKj8hNjNa/SjgHfPFu7kjLJzf8hISaVjxssT35t9inwbo03i4FwKXuTL3LgxYwllLPnTSLrOZIum
rWX29GAuDdRVqGyi9fQG2EjoNgEXkmtgRVNX03t+Ltks53dLcwnliM3ll8OcNw1Y5gh5salMIRkz
/YquenGOSi7BzIcdX9o2biqXTecQuKWp7yI6HBWp9wb6I+SfcldLrn7HNIidba1IOyB0f9jV40Gn
Q2QgGGGVXeSHtO9ld/E9UJuzyHe/+hLd1l5A2DIVuB9WUKbQ2ShcKMcGPoWypqXYIXOdY2iF8L35
QSOxgVGmLqULd/wOGhnKpdOpqztrLw9TeVu6BhTvBe0SrmIeqWwA4zRhyt6ILChrnydWycNoVRCH
vWgpOHERNJhU0tBNGaDG2WfvM4u25LLeC6VrRR74ME5ju/6WbWP1Kf/2JF0D6i6DXBLbFuZvUtb9
nbgzMLJ1mDWxVclIhd6C265c6y+BQ5BEZ3m/u/BSryOP5/C6vPizs4gu6kvk6Xug03w9bKjQTtfN
zrj52krdtVu23cVve+zV7fBoT+PdeF2suQSoUlT6LLygH4hKj8VHu7Yv40uw+mS/xiRsR8y8K6Ct
hHtzTR5O8KQT9/HUXbMLyzkjgP5D7itCcR7UH/1XE205NZYs2NAWf+Y9pYxAauYhdYp1fePNj+k1
fB4Rpr31J2MjPwJeuWs64EBUiN5N4Tt7cFM43BOvROQQuc0tSiKNnTypEA4AuhtyxAfzla0u2VKl
Mu4YRfTVdCo3rYRry01vY3yq4E2cvMIcjeN3xNjsIVsLv2j+4ZrnLemVZ/1XtNFJ+TO1lfjIbF/c
8jidHWCiatUf4rvAzbeCmIjvvVPeWxXcDiSG16vr1JFvBpi73bghuzLLzZY9sflsFwuBqWatnT4Z
vNW8ewMyokk6182bKsAsVezP88TpVGFQi9+S8D5k1NcPSbKPBfkODoaibBO2voMCKQSVGW2Yy50v
jG7NsZfK0Aesa4kVPqfR9DyRuoqLZ0LC41MyLs082N4qUlWL8ZPEYXvsBHc2qbhbUCuTRGU06zqc
DdYbPHWAWnuwe5Io9dmgEsnc6MtIdxb4NlaG15v+AFoAR+L54Enp03WahW1bhIQ5sithO/slX8uf
T0b405jNid9rlVvn7q0mrb8TzhHK/p5oYOWMUt34CLnkqm/1FVcw4hgQCSFD5i+fim4LW9bGr9Ii
TqS7XLoVwnbIvZKw+WwL44f7+xY+Udd1xONS5J5qXpPlPr0iPXuST3x1otn87RZgX88Ouogezz+G
IxbWuVkHYnsQMQx25t4HkiONRsCczNrIfdcEiO6Ce4AC0SijrZpAOYatJ1YNKyktuL3pSTNmAtr6
AnMJY2UdhaIYa1uCsFAW5mJNWeCPxPKlBCnyrC9B2omVo/BxW8o6JDYRCkRa7IT5o4QYQeE1tk/y
t5SthUt+nXSeRwUTqQ6h0k/9T6y8ixQN1+j+jI+xIBP+lM/4KdzsvJgUaXZ3OEKsA0USSEqmF/91
UZkNXud7CpbN0Cekh1TrIhNXIyxomNOMxO+izBcVrWcjrQo0pJJ/MD0EVqcKHVFgVw/OxOShvm1B
OGP81ddEKPgdwAs6YTzECJYISXjKEsoO2mGlOSg0ZnVVZwArJC/WgxspSx+h3XKFPXL5uexsQru3
VbFddCkXmfOyXguOsm1n6U4lE9UB6ba8WGvJLXpcj2l2GLbR2QdQUTZFfsBWbavtsSIOTEcJCzhF
awgit1EbPC4qQbdNoFEKAQhv26rdRsEbqRj8yb6hdbIKeJc33IIkB+xC5IzDIeF53hCTZqi7GvzH
C3fa2/JKkGCiUo+/hDPxl+1W5oKm/0F6Gug00F1F92b1oozwYE5O3WWsvJQW3bPGklECJW7hLDPu
4cPvaF9kJrIVmnnLe1RhGkrCr4lOp5oe9STsdjRR5Nz9TbkQCMPVCgfqjRcdC5QVtxW/tWYQMV4a
qxHpioxOazKPNXdMO6nfQdKc6HUTxYOFDC7cGpWXd8Qek1xCZ0THU9YgqYwAA3ATI/kR1X0Xb/TF
roSakyPqU/ycjBOfPZkmNjYUICn9PdY3ZY9+ANSfAltsMkilVkk3u6hxSDRL5E1BYOSS2RIPO39+
6GBaI9AKHqkMXe0+527F1HKeBfCVtfqCzSc9SJ7+0cF4MPRxnSpnGe5N4Zzozkubtm5bGwHesRN6
bHK7CIKw0MPqEysf4ROxwE0H/NUrbjMdlXkfYKrRLI3fEXQkv7SBMxX65IXIVYPGkwkuWNJkJLhO
HDiokGSsKxVZko1xywjgGpMtLVoCuLai2rF/UKJ41VNkeuOQhfxo0KoSusbZzxXSa+eK7UrV1gOG
t3GveAmjbvVcMXVL4VXW93Dl9a2eyGr32uJ4kgPWQwH0fvxRWmTPG1E+DtwntewsKwAIXNOlm5kr
AXs/Dr382hzm3SJ0uOdPLXgZTxsepXo4uIKx13lixPOHzCaHQY6aPgxqLwZTRET6sREN35pIgYv0
rf9R8yIjQCfTgKIGYTNiySJ+fIAkCY5x+d5oaF6lun4SEZPgWNmNJ7Mqj/N3uEgarWvEMPNHbZqg
uJpCzNYuGa+RdUbdARRl/qY1S+yZC8Lk4ZyR5C2ueWc13uNA/CjDM0qRWnyev5Hc4vTWsaE51PZJ
7/O9i6hzXinEvAgvhkQs3xJ5jcoj/ol3lZeR55CxEtf1s3ho3yl2hoK/gqRRjhG3zh+L2v+qsVkS
if/FgSpT/bBYaP6jTMtiJf2bTOvvX/8PzGphYcE9REsBEKObE7TrTzQsHCu9YEikiB/WUHD9U6ZF
zwR/Xwab+pfgYUk1KAhFU/WHgOu/kmlJ2r+TaSEh4ypcIj6Jpf4rNqP6QiFPjUiqTUDBnHlTSgU8
AC+qnxxbICHjlgALL6mN6jtPwv6eA1AHnPEWTVjmnqikWr769S//aAtoj7S8NNOngCs901j/h9eY
Erp6hQm2hHhLnEJcGawpNChKjkl6XUybynd3is6zfB9/BjZqWkJjRyR/DwlM4nJzNufyo0DvuTW/
QiYwHoFwgK0dVgDQN5/yrbP1yojM066mTjxmcHOmvcpRZ7eIUGZPNrcIKRyV3AGZ4AD8mawRPFx/
GA8bf1PN58ZiMCP/1jaImvtUlSecCvxXKjr+N1F8fvBUCcxLjVf/Go+82evfnIhU0hMqQ6/T+Ci+
wUeEkf1opUv71NjBL1FiwGLMqj4DETxUapEDtMkH6hvb+pqEjtnZEnsyP22T90eaDkhKr/PnPHO6
78jyVOPSRHBoDgmH4C/au9+5o7JF9crvXp1HQD/T+9N1/G+QOixt/wqtAM+JWJGQFi5q4r9eDYWV
BlnbZdkO/fNFHt9NHYjhyRj1T7odoukk5KjmtwLgkrXpeQtmjFtsnqJTUIS6NAHMuKgbg5e8s1BW
GWcCGTFsTPlHQZAPa0PD1CB4YvQUqx5k2CIM1skw3qaDNxIXBgqj3jTGj2hXtV4Hdx3K4GgtnC3S
nBxzscwcaXfj1UgPZkFoyqqIUQevdCgWawt/nhWuGO44yaRqnXSnAs4bEzC6rP4UkBkpUOMO3PCk
kxAUruCf3yflErauNe6z6WyYyyfYKm9jsonrJSuGsC+OVvUbobwFOOjvoHgHci9owWXEcSlc6ev1
NLhthNSvVu25cvEByzMLUQbRr5JvmK/gr8w6hBA5mcq+rDmzVoayGet1YZ6LwENrJhgbE60/Sl+i
/nnC6++ceTpAJwIHQIQE8wX9DphMyBGx9hbGg8jDfIQ0gS8TwgP3kprBth5jTtkGEh9JPcKetTwS
R7p8I9bHCgcBLRlQlWxd6Jryp2JacUtziEbmWcm8QSR09NE2GxCjiXgZiEoEyZrkgpkka/wXJV0e
2WPW4NJWFalr5QoBQZusKSkY8AMvbQ7xpq4daG5Qr/6kfLJFWSAdReK0tx7fQWZbtwXa7O6xGTqs
NHy6mn/slUMcfgCEwGbTi2lZK7nwEBlo6Ldiya2JIoAl42b5wZGokWxVM/u3u9Hx54uyInCcEb5a
G6z08nVJu21ZiCTkzzgdJwa+gsS1gmsnp7tAiBpn/F6GkTfKF3rNVSNjU5MnadUk8dHv5E2zO4Cs
Nc5AQywofIf/S8bK3fJ463JpiwlXzNxsdtPv9K1FA82nTEdtVxsspFiJAMNju8KuPIf3CQHmSCZ6
HYc7c+P7uaflX3olLVdev11WoC/wDDLqNN+jPVmtvUnc8MGiSY0SmGRk9yvxBLTbjo82X9fSruPd
w0MZu0Pi9qfwO0aWDhVIafeQExnkjALY5iYyXNM8jp0HdM2WLCBL+84im4uqa6jn2M0JFaW1h6hB
+VRJQlG2MxV6xOwMDhbxLnaI+w2/wrfoqsQH9ZfNm7JYP3Yq1ZnFR9WSjkRrAR3F5LJ4XGGMgnF1
MQ2kLW7crJtw19YvhnmpEfOj743elcKN4Bwjj99G6u347FORzFIMZgEugtot/szN2/Dm5x/8PjKZ
yYpTkHL6rY+bCYzF03pv6I8y8WjcBmci0+Wf5hpd5UsdO/jIQXAkE6zWHdm5lH55MGWE23b7bIay
ddXiMOtbbQ/YaVyFH8l/ke8W1ObHnBxk4tYX6cQiGjG2IvgI5oXkoiFXBeKnp1lw9WFvRrjzHE20
gwSUfQWHoTYffHYRiF3iiip7jMkG8j6893dxWjWcL4juod6VjZgx9Au4l6iUO5gpEWHoIwjyIUQr
0w+wAdNjsaUk4or7gwsoZ4ME9qq5Oa5C6AW7mT09ZW0NOCECTmMKfR8aO2e28fPBlSUvTexBCu4G
l3xSjEfkS1RPgiuELA3PLX+nhpuM5EU8SuvgT2Qn8Ez+NAHRHRfDDH5DgjqOLNYy/zpioHNBnMyf
ZVfOmc6JOrFHnIsJ0zJYsT6uI3rvB2TQ0mY2SAUR37tmrVgHP/aGmwK0+drii6RnR/rQz8gd89lw
I7rl4O9uORHFGvdU3PyqHCFYq11ZcRpB/4a8aoGCG3xwFedpgDuzW1yaWnhH59TftVfrNlxoagMb
1I+ZshlGlxBIBVN+RgUPMgvxlx6Po8au3U0lfmYf7QZJWowrxGgQ1VHoLHQIlUZagEh2rHeFQ2/d
doYDotJu0/BTjcIkeoBJh4bnjvljzNqtNd9Nor4VeXwmvVoIzrsSLbIRPBtLHuRY7hveoMCaOP4A
KfkEItKKrFJCv0HbowCkFFs8ZvuwpB77/3F3Xsutm+m2faFGF3LYlwQJZpEUgyjdoCRRQs4ZT38G
lo+3Vy+7dpdvXWVXt70siSKBH1+Yc0yHgh36dQHFQ9u5qFCFicKAJUtDjSvvNf6pmhTgIaJ0/eoF
L16ybKQX4F341hgUY7TQUvNbgCxl8eSaGA41Z/7Yll8jPh41rG+Bh/+DEINBGjaTDaRDB0Pa8Myw
wDAU3Oq5Oys00rvBfCXqjOPD/DSlt4iJK5+IJ14qnuTpqWLYKFo780rDUiFTxvbmauvahreEjCE/
ggPTKIHEEB3PiYBBHpTcSeZG+wpQMTMtSRx0D97pR5Xyz20scFJjttBEk0bgp4Lsr4hJJv/BnxqL
//z63xsL8gFkU2S/LimTeFT5j8ZCFmk3wNtO1hFx6lZ+aiz4KkC8PxboE5L2p104OSi8yh+6zwll
8DeASeaPne6flnQ/vfJfKklTkIyhL7BlSd5VL5AYMXQx1I8EVjwtvrszmBvZCYZe+HiLCIrgsOYv
v1h7U0iGeBmadl/DoMFTapL4zeTSZZS/NZIrKsymvgnRMz7DXj76VeikVEyeY/gfpsUNQqp2+Qjq
T5HKj1TSAj5ZeWdB2XkIROK5fvW/IFonaY3VcFkfuXzBsRhz8aQAUPOFTbrzvknvZOgyF5/0U/Gk
LottuseegOGWyZNFIJVtHBpjG7zrAwkgaKVsAXb9IfoQGZSVe7yJ8PHSW7Orl9mqDGaJSDVA6Lij
jgtdZ4Admhuqr2C6Z6KTxA2kcyP13k1DMFBye+m2wOiOG65m2GbNxPNo7UpuxyE9lWTHjhcpQcpd
r8X0Tas/38OeY+S7EAs83KQ0IJ7tg6nmoTjimPjBbCDFFS5akMUYS7TipqCub5Xsy0/K+ZTY0ofN
woB4Ewe4QNnq5hw1qk+2ZXBnmK2KNw3wH0dSzdGkc+Tw4JrMAxxbHtsXgZ/k6buy21nw2OnqfKfj
sFMU1OChTp3WgoPKZRkzmwFSgmWMxLfnnK85OJEmbE0OUpPzFOnaoeGAHZ5UDtuxhIU3XmIVaVkW
LsqpyYAeJ2JOqTmqq0GF3EifQA7LZNnP1kZQX1GFvViMVOVqpqg0j5MDTUK7lrTdlV4UGNAO1lJO
7klkKvcQdG0YLwwST8ERMP1kWnJVR6zOF/lRI4gIxWVHY4mlyA50ZEcNwFbfSTaD224zBBUiwgoZ
gUWD0CJDcEFG3Ij8IgwO0AQyJBngdHlSsap4yykuRHYlQ4z+sFvhnBT5sUIEd0s7Ktppyg7jaZvy
FvvVEw1phogVvwriz8km1KHBEgYbi5HSIaSz/ZPf2/J2AMgxH6YYXVv/NE7m2cUFesRi9IWukGt8
Jq/AQaKdpL7gVYgfMsJT8KzRIUDfK9mb4YWlM6O/TXWumkVwT3u705ZlM2fNJcqLfFwaeBrfhOwl
ZI9egDXEQQU6guUuoEWcVTUOK0V8V/r4xcxp/PMQSPTrmJ1ClhElS4me5YQ2LSmmbUUM2Aif+lRL
1ExdZf496wWyoW34leI9eeRYxEef1cJTgZC7LIxVgNCbsTC2dnHbsTPpZh37k3pwIAAZ3DvZvMS6
TyNauAvEfDiPP6iBHOuW820a9DeD8d0giYHG3FfiTUyim5dTt4TCqmW5lwTjQlRoWTHGBjG1pVVh
OQrXikYyWqJdOiXewt4kCEQ8Kzf/mYvhxwKJwaKnAKVs3XvDhsln09QwUlAO/rGqgtruW6o5ha1U
PK2n+sO1W+Ub1DoY1DS8aF/VwwL9P9oxUbbCqRzZ8s/Kd+FkbN5F7ELTcl2u1jUj3tpx6wXiQXMW
PMriRmGq0IKgoP5Er6Z5jkZvxAeaFJhK5+9deIjOWGEryc5Ww4lfCqlQvxGYGKze1eaOd1t1lH6e
gczcMd5gv8r0u9oop/zm8nPzTXw1BIRAIdLAGaTkcPEtXfVVc9BuvJrhIuDvZ4F2TpfRvDd3AV2u
PWzHL5lZv3w3Jdr8lfHW3QH7+v1coCBwpw9yFp+a47BjP5zt0u/KIaaUqT0WXrYOM3MGxf/63b1U
L+pzUYHtdIj6c1+qC/8Bh1T/3d7q5+rQXht1ne8xmyB69FfZenozTuKa7RGq/BVyG6S129CpToBp
VsI4R4uxjFk8A8I6HSjCcPlxf82Nl2J58M/mqwJN5KgAeMSCR9W+7qVNnUNZXtIQCF+JYg/3Mpm7
n1cSjGfKO3m8Nsw2Ez1svgB1KkO18l/jN6KWPTve5JzdpkMGcDj1w/J+qua4f0ECkMO3HFOyklcd
fYPHsht/QzztVrUzsobaITKlnvG4OtcEy+f0F3bJHsnfgAu3kznyxXn5ZdIzEJpN0jBuKo2LiieE
MINCwKIdcQeCYrJfZsGNtVpSbpv8Jes/MbWjOJ3uZ3nBxN9zm0vWs+1ycT15AT0YCX8a8TlxGEBx
I0EGWWQDFa8B5MDALKL7+9cfGq5jMql6IomeBpkPqGyX9rfwPlGY4jDDPNAhYbsrILa5syjNlUJ4
pQhGvuFx1De2eU1erGN0SK8mdOgdA/9e+rYO9d29dvpcCnZ7OFs9+i/ZRun+IbM1RRbNQyvjda2k
I5BV7lqEbNEmucX+ItXZKMAd4Jc2r1gbVuE+JJL1UQM7/WDjo0rH6OgT47zUMVYNM67Olgx7/GG2
tnQPBNZv8eaH6sxcuAucmJiisOt/hG8WLR1hPS/5Z7GqPhpmm/Okc9Il5yhbFlRdMznHzUGi5J3P
jYM0OIcLZAmfML/eFVpAZBA35FSuo3K9V7t0M73nC5PZ/6q8M9W/9Q7SJGXtLjh/5X2+q+/j4DQb
3iNyqLN5VHGkowJKGFgtxTlg642wcbcGUOZkPZKr+dGx9Slm3Zagwg2hbjMUMIjDn6Ap+isGro0z
NHDdOVRHW3dq7uv0Ld0TeU1arzSnaPEVm58oLo1L8YLkKdygZNjqTvjEc76yrcnn4hEuky7+2RW8
LE1kUmpc4Fr/dTWAuPHXCv6Xr/+pgkcmi/BUNvEdoU/9eTUgokhV/grOJCqGyoRWYauqTCbtnwt4
CnvIYhT8Bk9N/e8U8H81CZZQ1PKDAD2ZdDD/OQmuu9TrkpY6CCFbQlxWIFK5l5t4QsakG2b0jFgN
hxrL1zYFxVyQvQjiOc4pgLplrlF0/hg9rf2jfOtwdSrEXhwlzoYQUNgT1t3sMwZfJ4JjtyfdKitD
kdW5nmdLhOLMXgE3U+HNrHdVcUg61HQ0rLXdEg8KG9CsL7U+cPDi1cXGWbBKFD4MvIqaATJo06g7
Xz2pTuR+RNWlJEkwdlGfahisWEvU5trKVMyt1Tyt0MbhOjB13AMn6Rbq8SKmFygAqv6zr3lNBPU1
6aKhtv63rnUKWf31mv/l63+/5s1/k7xiyTSg+FSRafOtf1+HwfmVAOlB7P3NrfhHywpxeEoExZY4
4fK4A//oWWWL14mCm/tBkWlC/0bPynflmv61Z/35dfNr/axTbpXCUj2piTcBgoGYaHQ8UzD+lg1q
kwpNpUl4dz6leLvqJsDvLxN/LnRkatrywnC6hbmMvhM27N8+QYpefs6SAr/8NEuiu1EVheSu1BYZ
zzCL9idM061GMOBPqDH9lpDZ2zN9STBEi/ytWAGChs+CfmGSYmbMAMO03Jmkdaa65WAYmzj4qrph
yFfRkg2kcJ2oSxdSZX25DIaII1v2OsCtTSr2q5HeTh1Pcv0Y9ta9Z66N4Y+Z1Gg+56heJH+LCcoF
pJAN+VoDa2r4+lPQjFCNZcBR/h4RT6GdBFQF/Lr8s4VHyGhe8uwNvyXrwjuSg+nX6XHxjVtlJW27
92lsTjbxvpBhP1H31RsPdUT/MODzI5gyeEbnHnUMCc0QZ0f8YelVZPD76X8fhSt6Yzj0A2B/gl60
hQDPvUaqYg877aa9FzjlS/kQoCyc1A6ZvE4z4bWtvVvEc9YQqUTQkAIHRiNqyxA6KcSIeFerbUXj
WiLlkFp5K009Rbds+VD77A2D5SaiOdszkUWfb3TaMTOVeZQ2ErLJKXbqzEiULQMZ3uLNs56rljhE
88fG4SKzNkFtFaoKQrECweRwcPkM5VnOkkUeOKsyWAv0TWuD5o/HOwKBZBksBlaX0Sb6AnK2I396
DcsPs1hMDsGb9Qwiyru5cP8NDQIzAieD3lzXby4UmATtjYQgBPr+U/BhqLlpkwerQFcrd/UI8gE5
76ZWdpCpCeCuIazCI6KT8rh0A8E/tvH74Bv72vs0+d1uYHtbVkMyc8LM/SzH13EPB1cILxPqEbEV
e7JtQauA4sLOn6VTHFhbDHCsToXJux7uM7wH8GauSmseR5fRbfSM61XH3yPgVfwW0HeOwwqg24xI
+XmJGKOqFh0ddAYGbcY9NzNIOUtSuEJsd0XLu/v8vpKjdetK6Z8KZqv1V3iVjgJZE8U2YhoeEJuT
8kDQ0TtrKzQy8d3lxYi84yKrmshIFi4jBQMi8Fi9dvoltzaYVZmN4vrBo59o0jwYz1kVznUUyDIK
RfVV7It5Ow1J45WMWkKEXE9pru4Gf6Gri4T8w9iGBhaLS0RO/Ib+u4TaEM2Sx3ZCBNazFIy5oOKO
7ZIVaCtZAzaxYsgBN3fw54Nyc2WGqC11fDmu9c+sjxey6c503oWInlxUvpjsoXCCK6D69sJHQ8X1
n9YfkcXu5a7JryJUt4B8BjCb8qWKnbiAX7+VOvU4UZZXVv7Ro8xpT031ih2JbcVX3J17a1/5LPFm
+Se4kYTd2oDPuPX0lcxbWdB8NkidJ5ubxfHQ13uWUgXUEo3loYERy4DtM6teJaYufjpuS9oGfXvV
boK4tr4NNgR4CNX+mB2NtwhNySE6ZjoaSbsr5/g5RsbNyVfBRZqNR37vMnvKiKtPjG6h7+vA3Eey
vgstpJ8lR+ggbAfRh9W2MfIPq8tOrPHGqU9lnN8qx5So7JHAzH45wnQW2eaxINZdJ3lwh4XpdmpD
JURVpkDrO4UNMFrCFTMbnluRHpsRUK+Jz1KN/qe7+wNSaI4XOC9a+ZbENcksRNNF/2wsAWKVCQ0g
4eKSlP9W9UpoV36tAH75+j8qABIdefhrFvW0qikUlr9XAIy0RVhGxm/l8A9kwR9FAI95xRDB/f8G
LPijBCAYYOL9WqJhSCoF8d8oAUyTmvtPJYAkq4oM3JTifHKv/VwChJWg6HmtxZtKR4YcxbamJi9p
04lOXCqjPUk0sb6UWAM5xGbChXZdoxuUZxVsQJOQMWA3k4S9PibContWmIg0M6YASw4dJrLh3nzp
HsO5v3Jc3jCsZBygT/2jesq+UVEor5yfSFyKC6kfwIB6f+6i7stwOM6MC71+dKg2PGaYQnc5hfbM
DFH2rkhhUa6Q0TyAJ/Mn5CHJJTiz6RkIEI/gKHAHroOH9O5jNRdhyixwz8tHcgmQzlub0FxEke2y
befW5DDHJHswV0KLpWweR3PpPUDbQFQKkgoF6OhSTuYjNTxT73rGMC4Hn4D6nJPL9l4YbrFP1KPd
+BZIoPFmZuXgj8f3Ihtw4e8pI5L+YtEQfyjBwtolwEuwArBEI/8kBXliC/IqZTRySF/9O37gQphJ
+qbC+0x3my2btyHn4J4pnO/JAtuE8WExD0RbpNjJsEKshJid2x5LEpOwVcze4UHSuNgBQp+VmVPj
hHp432wB+BVAkRzkd4NYLQe0U4Wr3oDAtCQOK3jLk0lms4vCHUcZFCPiTtDmw/OpHcOdtsUM3+rR
Vkw7QL1/Hj9ww78BekiI9uLjiy7Va/mhfQCsxw5evWKPsfgsjbvULmsNqqBDpYUbJ3w0qHxsnVSj
0VZvaEVaZWUxTQCIKCx88C6f4ksNwY7PiXGK+oQbqeMjRSH8NX268gJl3zFJbvVaeXXdLWPR6r2K
5l2O560IbcwM4Z2ldfHVcq3ps/ilAC95y4rP/A5ZKW3mUHu6xClepLPCHAdwi1Bth6/ySKLcqf9K
ud5fjDPzmzSxgZWzusecIjkDqsncBhRg69I0Ikx3yXd/fk5IlBDZyPap3Q0LNDZWfZHFRfOs36qn
8tK8D1AAxkOEhJ1RGsrjFuG305BTEO+0dunBxmd5c2uIA0Aj4C71aM27AyLD8Bd5+NyW6ZNAqpRs
Qc9QWC4z0ui5Mee8f1QMGqJdy+HPA9VlLr0UeTWG3B6iWdk7Y7Gqh3rLaIk8Q3V8z1KVWY2S25ow
2fZQa43nFIgkyxkiWwU+yN5aue3OW+W7rgAFdSllsP25o4eHlKEIciQDlgR+QMrULN0L3d4rJNI8
EMIidaLa80dGsiDDvsKvAg0MsyTmsRZssYbJPjNMS5jF6HVm8kdSMPf6YJJjfGIIV3iWWcYqZO6z
7Zc9cHyNJnxtkQdmfpnUXKVm+7jOq3eYCjHb6diiEEZ0PhN4YEJniu/5gwiR/Nh+Bt8jsdZlVcz0
N0v6YlUlyTOVmrHB/IddIeRZbqJriXUGTg3krS/dZ6jIVErUIS7PrJy1k4V0jhXYyC9sm8+Ea4Mf
MpJdTnSdMjOIN/MvxpA8BkoEBXQHu/RRRx08k9insXFC6JBee+KLNZrrqsdnptsHGJIKRXG6N99R
xMeELgAnYvomy2/etJgnN0MgS7FbuvQ7ajtNrKlEehZVQAkKTBP5wmThn+Em5c/EYpuDRh00/ua4
RV7jX8FqYnEYw71OHQDktdCvhWmcLEnbeLtpSNmzOdIlTOZLL1mXqMjr8pArxxLEr0jddq4ZNYhk
8QW0E9YUcPhMoC5VQzUROzSuZCnvF537mdOZuby4nCKKn+P1d5MVxKRySFlcqIAWP2LvU+fu62hK
egFZBtcTjoaXDLhskTDqT1duFD6FnAwSU1+BOqrlaMbzdLWQiQfWw0fH7KMvYBmlOwNKb+NZaZ/7
9Gwa4L3MZZH5q3DKpeEWkMgCa9NPLIU9DZc+buFQhhwndFIPqtWGhibm1/EhJvgp7GvUCPhz8pI2
UmyPJb+1H0gLUtkcuHB2xdgeaKlJ0R+ChhveRfQRBsivMjsV3BD+sQA5X6ASnxrbcDPt5WKdd8eT
2TuQmpsyq4XB4YSIALuYHxJBpyexKiVrmewxNWA8bK1MmBHp2XLPsnUdOXJyaMY4Xp+T8dhVG2nJ
aoi/0NwH0k6rbzpNSutfLOwgHSA7lpDKfEICI0MS37RkntaZ7cnaqgSIYGLYgCCbfI6cFBkSsJz2
W/WJjKCmhDOXI9bWC23e0cbp8nOK3QntiOoqz5zD2YngwXjTjCyrxDX8uvHLhwVEFDTGPGmhToAx
kJ6Zk7IWFtGuvYLSVYY3o95J4l4mfRn5E1I3Ex4BA+eT4MPEsKszDkCTQ6Fy5/JHcxDbWSGzappn
JkpvrkzuV+gCONzSiT9CCzUOs3ZkPnCxMDpiaOKkm6vSIkWg18FN70kuJktnZbXXrFqXLMxRFj76
b/QY6MCUYUJ5aNnG54EKpK/BQUcEKTSdkw6eUFxI7J8Seh7Kg73nI7mdj+pWjG2fXrefDdOyYeNa
W8z33FlOHN7wYsBN5UPgG9Xfxb3wj3mpz5Cr81WhuAJn6umLFCJKudTRt/IUh7+roLE8RFUA4oQj
c9Y21iwII0jAWKo1NoALKixx3sOB6RZNuRTTdZAsDNAd9xbJZbBQ022eOAKKn4fLndRheEUC4MTV
qo/fADToJs68o5ZhZFgE1ekJ0880IVRsdyCk2i4EW8Cq3R547JH9Ri0S8tYXXI6sG4nNXsiJE0vr
KVSMlUs4j2lI0caZ27Z/ZjsVQZ5DzCNCc9RA+4gguJPcfdYT80aXW6pzScZVG0Ps/ZfWwU000dJu
xOrLqxiBqtyC1UECAzfssd+fG/fzX4mgplnfB8mmgA0HXPWm6rdagSDy9s+ePZIUwAgbQTwC+P+G
j7BoTX7tPH75+p86DxIW/jIKAZU+40Vm5v+fA8FY8o/OAz4Z/Ag6IdVQUdP8PH6ki1F0ppiKpoJS
k/9O76H81fQR4bWiaYYiGTAu/rP10LxY9d2kjjc9xi1wlKq+bW7BypRW4LpwBXaYi71F/6xZW9j3
XTFnyYopMSrnkTznSJNuHPn5dFHPWV01NnGbo7kXDVt/U9vZgM3RRi4dVPaPi+uz/x/vK/sL0Thp
J3/RM5GXzSvXxemD++WFuy0DXVcOkEwgwxMM6Nu39l6jtmuqo3qKnjqxPyXPHoOnGzOe4HsgFzej
KMFDPzqmIN4r8W3M+22O251jrrqL3zhARSrzVclqVcYASgwVi9Jd4Y1UTP3TqIn7kLTgmIeNC3+p
ys2diN1KVfCeK4xGmyc84wmGY0o/qE7mvCKyN7pN4U9GzUOXPxitz4kfAdIwx1foXawUAXa7rQYO
8o6Hn1G9w5vUxE1HnUG+rZrbeVOTbEChRWAxBEjDR9RCmLdmBDtY8mgaOuBBJWmU8kogmSFmnwYy
AB6rhgym5+vqzFsLAoMiiGJ+8qg4T9jhxvB1LIkuRbYz4laRKYnZHOObgv0hf6fs3btSiv2HBUzy
lH1O+a0npQA4OYNihr0wIXhS+bFo59GlLoZqDQQuZ2BHl0Eb2S7UZj52NyqInIfiEbEoSnhNO/A0
8AmwJRO7wXnMTMwWvjHYDaDKyp161isUpgx0mEtNSA1qSMX40IhrAn0GEEN3KpwKMEt9TK9z9C2m
5oTWkjbKf1T5kXrPZDmE2YjT2cPjtIbI6yLSYoE9bJ9CrBQUGOZSF5aC6cDNJB+KOGPSPFw7v3Xo
VubKs8R7/sXIkCwLUgwoEQq71egugFbMDPrmDJyanSBgHZ8zJEC8BvGF9o84BtIlkEnT0FExhuMi
SDAaL2pg2qDAqPf5nJV1T9Vjot7FX5jggV3x9Bq/QpJcARCV1Z0BkBQ5UeuU2QfL8+ThmUsLKwej
XeTUkxPdHg28cU/seNPWaVpC9lawQYX6gc8qlIFSrNoYAx9swZUlgydmPDxLcXtqGPS/y5PZHvWc
TomRQP/B/JJWGnUa7uzMA/CnSFhkn9J+3rXogik5Mayp/K4Ff2dRs9D9t4oGQ9tb7dongBxhTeBA
Km0VMLozINzavLZYo20aDYybw4YLP3EXvxrQZRcJMIxliCy+7QNkpC60FUcJtFmqv6WXjgZCJXqL
aoI7aqUxlhejuT4+KyAF+uWKtwQRsiYR6oqE46xyvSprY97H0VHCMWOgYucjjo4FrJHRG9YIXSMy
cSkXfF7Vd6ls2ncMlMnDlOeIgEBdDNfEWgXJlVKkYNJiwOFDeMyNogRLRtJz990nxww7EpvC8IEC
bDznIfoYclGVjZnwI78FrI149aZclYH7PYpwEdGmj7Sp1OXmOY/WETc/Ght36ux1f14cBr53Q/Un
vuubPpuF0VsD+wWXCoz8bsPJ6Z40gAVrKB6MI9pt8YZ9haiOEKF3/8EUa1WL5p7jBscz1lySzqkD
xGXK9aFrzSYgt89CCpVD+acRkhnAC6Czhjo8tJDG0j66J1W7/kc/62VmeiYPPBkn96Qh/T9sdwQj
/RkV9evX//Gsl1WZsaDJDlP8LcTo9ymj+W8e8oYm/ilN1Po3rifmnazeRfK5dGaav08ZiUpiw8gf
GUze2br/rSmjMeWg/jpllGUJ3586AdJxAP7yqO/9wUy8NN90tJSjcRcjXPACax+G3Gfvw7pQO1Pb
Ek2sJS8g9B9Z7zFi9GpWUaRPi/MBVXxFJmg3HsLYJ4M0eIpZKOYjZBLlPrJeoa96z6pjNg3rA+rv
wap28RSkm4SbgTaNZBlT+cKjUJLazjp+CuNU63hlds9aSfPeE1kUw1hw9foSVd6ms8o3lWkUOFJU
phKyptzonQR0kG/il8AkJbLHsZimKd41Sx6NcVYRwIobjc5x9N8ycg19BgC1ctToHq3OBxGarEye
jEBEh2BlmJsIwvG6mURzTcLg7C2A+lZ8VJYLox2kIQmOsTKu9Ek8zy2G/RnDkeeINJtBekMcIDDJ
sFi5dcFJzEmm6NtnoHBlk807enS1N8lN/TSqEyYilTjHEwqCLCd2o9koSTyvW8JUbELRHwX5Eie9
uQnb8o5PhfibdJ/zcMpn475bmZAOBmQ7Wsbjei+vyHs9j8AEUTw1dvINgVLNl/JbymILleNMIRmU
Eu1ptIi+5JxYlOW+uJVYftAZXkIAHrkDceDaH4PbtDzeRDwIjpQvpHrXtnTUICudUAJWBxOD+bX/
lCEwE9n8Zq2QPlpHOt3xFeuT/oxEyYBAcaa74j+AjKrvixX/cjAdqr7W8R9dt1IXwqcFMhBY4cl7
MqeejXLmmZEPTiK8jBHX1zkzZojGYEkxomxZwfZz487Qm1nEOOuAkR9BzDSENzYr5qQxuyTCXiRG
iVgyGWZO61AuNBPFruWUopPF1mfaEUZboeVw59kGdsxWX5MMyqccBmsheZpIFOXKXEsrQWVpQxN4
jtCGtliepQtSkPjTwg2t4Lgnbd7HRT7vO7RR3k2iByVOiP+LYtDCjzaLdFCAPZZ+xc/Pkz8doUpO
oFjOmJ6NNV/MVQLDr2Nk4b8b13GDPUNObOaJ1YXJwmEyGn7wQE+RCapfgr8QpQPGwAQSGDwois2l
+cD6hz9IPKM9wymlhHYqYthAYT7vv5+otn0dSzyEj6V/a8hQ6s/D4CiEPN7qW3XnDfNZ6lNxpXAP
XjRyg+hmGwfCAqwl+D7ghNyNUU60MsZ1lJEKV7NsBcdC9bYxcjUB5fwItDJD1gwOzOc+DVlqJywh
MO6z6Q/hgaOfw/zYrDxKIAPTSM0czKu+lV67TgkeYcZ/VnD74SN76V47vmnMp0a6lUjFWvFoTAyV
vG9ssK05kQnaN9cdXWcgO3SYzh2ukWZg5W1teSl20aua3U63GKw33gl2l3Xo1Dmyfs28+8pbWuQP
8KkBu+zWzfAU9SnsSHeVE1diSv6rURfvQtJc0QX4rG5bnUWdT7TJTOwx9uLFcdR7rZwwYpbTPNi2
yPAMZlZ4VotVni/j+svE6YKIkzccClUNkcfYkRJG4Q3La+PT8Xd6jc6XUcey4R1aNgy4aLsXures
HsyC2MyL+r47u2wrEIVOIUnxojEZBRBvEjjVkcWkZx3QlrOVYFPKwhC34uStw/QXkFyAZYD24uFJ
2zo45Exo43eDUXSp4kqdAY2NDWyGxNn73Jx2NN6N6GSZF3YPfIPk2X/I+SO3lgCvSmXXKzaQzIZ0
4xjUjV2uKX0A6LAnEbUXjcuHV0GmU4CCHo66zabDNBZt/aQijk7QITJ49FBj8sjQCicf0ADGz9Wa
FkPr14FOJs1KaleMrkbIvwzl1CXjZ/mD7YRdW7Y+nAsudqpmJAqvRrAhvolwKZVJyMZD7IvmoGfq
tlTki+AevRgK6qxPtiXqRuENVG2KlZHrgC6BvsRdJJED2F+HW9Hj9txq+gbOk8S2rAOx1qHQ3KaC
CbxpyZ8rxoUB5SgufCfamqqT3fx7fGjJVLhXa8wD9GS4IpIBKJAnLUWrnutYSIYzCg1DEpkfg6pX
tsEkNmZYLw/gTAVYsJa61SXwfTgwE8oxmVIRtxswCnBBZXU0/a3Ivza78W36X8QMua5cIjU+ZyL7
rQnH7+fkJ0UhkzvsiThsF+hNZfaDmVO4c6n0jgl5czgfbtpG/BxPROJU8LpwCiyVekZKBGqBU/Wl
PYcTw1qMiBL0b5l4K4E/YDuMXW0R0Apl51HNgYIrB08tbr54MXSWHcOoz4JIewrAPl6lU8aKbSo1
TRDbjOJJzOtH7y3Rr26efumhupWYIIt182YEBf5VUbEgjkUbwaX56jHYjV/11RwIMmqaha9I+4lk
Gzx5HyZimIFdoCqamIHRsgNzw+/wr1r1/Gys8nyTs96QOy4tEqT7vQW2pj4YTrszDsIqQxIdiodU
d9hgQvX+wO4uFO+ot1XSk9JF+d0cFPYn2ay5Z7KTKgus0+2Kjv2B2lkslzGOxw8dF4WMXmdZar+5
2/+pvjFS5vFuIfFktW0xUvk/KmNZ1f88Bfv16/+ojBUmXabJnn1iciIT/d/9u/lvwKWAVRUcYgy2
Jn3c71Mw0KuWIomGTnH8W2TtT7WxqBsaubt8T4Oi+2+FgmrqNC36RYQn87LMaZZEOoD8i/B0UAfV
j0SDmDh/tnUJ7Ah4jCn+W+G59xR9FPx+adWG6kaM8Pli/U3BUK8FR/YxApC1GYBEAQv9TjLCcwBT
S5QcN5AnqH7LPE0g00JIbEGyZvwg+nAe6P265smhWGw/DTL78JHE2mRq2ZDPqLxPQ2752EsrT37S
CkY01CRJhcOAHHOSMA4JOSMuHHk6O569/dmD79BK85AKpAyWOE8jSuO3lAPJg5GsKhkH1VYHeMiz
W+bQ9Sd7rlA+vC2O/V1BmeIW4Y8UELVlaEKemo9xNvFy5uCmuyYKBQp1x1Kk/pS1Wf3p9uLOh6zn
UjXF0JUqSh6R19lhsW0pxVL301U49lmz6cgKy1fLxXfe+oRW8pwbYKdhEo0C+AtracfiS1JqR5mY
a2gVSzlneuI5KgLbBpCS59aQzg6Avio5CtiLy3OBsZTB3y21HAMUT12I3Pa3QjoXWGTj5FGPPGfa
s4fjzsYJDJRdKzb4noOrh0rLIx0YA7PP1AO7FLlO7rfKrnRVEATOXMe38SrVWFnGSpiL8nTwWHbk
g+iwFiqpMdZYLzDK8tvRdgB1mKiWHqZ+HN21z/aeBCmMsMcDe+s+Q9iEFfvmmo1z5JClez9XCfYU
SInTe5F/PPvztaqH60yGOl8/Ml5fw8FoDTXyqgyeZF40TgPqYi7Qg6iJTDI3Z2Q/tJtOBmGe8cci
YoTEMJ9y+cByStmwOBrde8ZON+4VFmQ9W/tHwXJhV67ZcP5ItmC6Bw7hrcA0C5jJGuIX5sNA4Al8
xwemmhFNlMKl0c08Cq8qveTNsOSJOvLzxsJ6MZG3eZNGsa8fcYqs5NOkCypKda8OwiolYVNhc4gK
i7r6akI4MakV2ageWtVYULsnOYblfSTNRx2CysZb6utkz7zlMPKms8DEOdLZ4Exq3umYmlVODgmt
QLjRK0eMVwMDToBdI+n05NA6IprqB+oOakPiJ95Fmq2SNIr6NIzXDl0qm0jrN3Z6Ur3CM6Zlrddj
u5NdXAmrqrpYGBOwYuNhSI7V+BJ426EkFmgBycXorm52MNhdgfIvdnm29eR5Ih6F4dAB0dPyrWBc
qQtG/UMVIInuDYlmYdcAy/SepwwdcbO19LVYX8fgQykPGMgHbOIbIznQ05EZuldSJB2lOfekC7Sw
YW19iUQnjsNwYGHdxc8Gc7Gm3jfkNYqdsCepskyOkf/m8/4iJEPG5wpwP7YCdWwknWV8NShisnbr
x99TJ4I6U8RD73KZpCtkRX63A1VcwEGldJHHkZU0DRfjPe/Yqhsm+u5HlSzFLTmU8VrvD7V0awJt
26mOdyu0bR+sSk/9rKoNm8haoyqollp6Jkb2IudMNSUGDOVRja/9+D7Sd4QFnZrjXdNkzbqUQAlK
PC5zlMV2uwzmJBupBNEDJZV6Zq8o9ofunnFCWSwgot7hV+m7btlv2g17Sr5JU+S2KD63BQUtppS3
knFa1jOXe8BP18X5xn9xmcxJnOFa8kgZtZvVumfHkaO1dPGIBwA3Jq5ecjG0/8fdee24bmXr+om4
wRxuJVEklUPlG6Iic858+v1x+Rx42W30Rt82bMDLdgWJIucc848r1IEqljVqSNquuWHS9UnSIE8M
da6QCEQk4PzFEUuqXbCNUex9YAd01VOBzHO6WW6CnYY1t95WiIrTg+7wTvcSQzzAQnGSd+nBQmfc
8lq7Xbsh3HTLJ0JF83aWmmdo/W/U39QM26K/wQaQ2lbhNL4z6bd+JDSoQy6CRorOsR26xf5EzKiH
r4hU1eTVeJofo7Ny6YxtxY1gvGfB529b+j/QLPI/RPMAFFmmruDJ0P4lXXxS46jhgEfs47gVgUZV
Iuh8zU3zjFq9DXVrUye6RVOfltazkeYa+Uz6ami8jsaWJOzOuuHmgOonUhXMOd+msnjVSK8LKg/m
+2nUmochmc3Nr5f93zp0KaKy+F3A5HDrM/78m6FLgkn8F+rx79//59AlLtZ6Kp4wMUCH/WbWN/8H
+49FDzu/WhaVxRHx59ClazIvyFLIxZAN5TezzwJIwkgSea/LsmiI/5FbX8Iq8bepyzCXNAGy8Ekb
g3pcBs7fdY9D2St61vn5Tk1tiWMWFvxoU1rJzld86tEflcLaiCQVChyilMpo2MTZbiCp2jUNjTlI
dwbpqISnEm19wGRyBTRkYIjhDh60PL/54I/DVWRKMOTPgBJIscrsphJuZuoN0HFma5K7t4D9OnSh
FdYUovRbMSNT74AFqeJs8F72pAauRsY8NGjTNkfOgas83MDYAa0J9SYzsTDcEyQyTwkcAEaKd6G5
LqGJVnYI/Xivs+/nVMWF5TUi5EwfkCyxRXYYyPXQ4Dw2XIIELkwlzIdEVgSWjE4xmgLKqDY9vnXV
gndQNiHTHQEnKlr2gba3Gr+HoT/lCvLDlorbxeehsHAi1mMaG/BZomQipEDGOFCRE8XpFeSthdhB
dak6lrrogT6ghfrk2ksck3dd7Agq7kJHMyBLNyFptMrd7K/CdDNyt86X2mm9v5a5ZzASyy2H6crh
71x7o5oNwwYwQ30HmIp2mus/YdlqEB4tXff5C4bGyQP2RXDa6RvgMoKPqbyHm01fRLaQIKT292cx
vyx95cluBKxjAbRu1VFzJf1JEaIf5kd29AYMzXorZ9cifgf82kJbWmv+Sf4c3/UXoh93lFg3nKAH
0gRAQ0g4nGE8nyymssra1ew6BKr9pMadsprkEjx0qE+F6FoysGgGSTHMBRvKD1pyMOmzjMSN8EQf
i5FDBfr3IrpNRrYJZyLHT1gVS4PUGYaZV+z4gDY48t+nGtc0lVVeMm5kbSsqO1JOG1Qx0EKm+BYL
51BEMEv8gEs1ox9cwZJLzywcSvEAMon/Ibt0N+X7Cbc7nSXvSfEkyYe8uYrvS5QwQT32BAOffsrE
TBDaIr4MASYXQurWZXJOEtJ3VsWbqT77BLM40ycVTPVZMXHeMEmhXq0wPByZ5mTh1sSUyXODAw5t
7LngZX1BJ5OpppG7XW3T14gzj7pr1pUerLdysqmFzah7NXR0DxpW0774ViYHSb+loJEZ1oB+VTLW
XiThKCPwSdcDM/8qIxxqT8R5Iq77bk/KRPipBYehfQNFooay91919YSIGaRpIlJedZIagKrk8+Cq
XULSlRlT1/4ue0RNoHL8ktYiQcVAqyDuqmdogOwffJk2L02S/kik3od/1F6YAERtw5DGD+6F/Vw5
fNYDMeqw14BFzI1AFYajXgy8Uhx1VtFOXzqrMbs+V+Ibg6OJpJSmJ85X1irLT3XnDcarrFMbYzG5
HnrxWwa/JIw03VZUjNMvY0kkirOjYzHZ68FRLL6M8bkoT02xl5ctXSMPdk92tnFLCkJKiXB1cvNt
ZhLlGQosW2qfZ3ETd88ZUlaOL7jfQfDJvlnX5jlhlooNVIYa8mduSAaSfBsiT8vPkfzK1UJoynRU
Ga90GlVEkCuLTWoNvQ+EFCM/ps+CuC2q5UquT2MX85s6PGIN1/DTI/3NEjdsXFVCOn4gPZlbdEqx
k5F+CwmNCNwKocx1UivsmUY6EuUF2M9NFWKoXsG8Jo/lyIzf06cm2vwjnr701KBWbrPoIyi9F61N
Mz22vaPmtik5KnFV0kOVX2TjNEeOemqQnVX6NSVqaHAaU1gRoaJ9jYJnmfCd2YnWHgSofuwWTxb3
FpdUFACHHnlyUHiQ8iKRCRK+hvGT0XsTAxnezwDmeT1kdlJeFj2IRMMmN8kIG1L5p6n7IEYPHgfo
WiwJKPgOk7OAGltbShSw5QHRkqWMxooDfLfmxu+/TCKLaevVgC+pVsovPkLuzyE6TPWL2SJtO2Ym
aeifvsmzlxHc0pOrch3ke4tPToO6ZWdY2KHbkttnnPhp1feSbiW4ZPqG7mSQrItqAbL7JGW4qQ9c
d6khWP/EzZhkmwZegXIuPpsI6kQ8KiWnHJKc0OvnMqdpjuIBUzenU1474oVwP6UXUd6rKEdy7gTF
INXLFpKr3HsZ2ZeWck756IadgP4T0cWkbqgpMIQ9lz8o1mJ/zet7om3K7BrqHj1iFmyQj9qtuMsY
vlPfQ2gTHRPjRfvVHSLOr/joRdLE0rVUb+jA0PgIpB0gRZQch+lG5YLKSbXaqukP7CN5Gl3yEhjX
GAAPm5d60lDZ4bKJV0hFK+I8GdKB+EXcOaRMAw8EGYE+B4LXunqrfSY3IqWS+hvX46KpIeydJ1Zq
rU2AiX8yyc+zaYWDauRTp4thgJZcLgJPyFEVnIIVJQsNCorXAK4meDCGo9HfsLLk7Yl1R7h1SImY
QjhbxZdhKSZ7qKVHETQBWaN0KNH5Gxsr388I4SPeLxk5xnlUnRmlCHXNw89QbgskzQ0qDVtjon+f
zd5BHwl2JAl2fJu22pu4tKu3wT3wXQkgpCPfBeqkJnxGtFRPY9/vc4B3Xcx4WyRSzt1BYUupOPrk
6U3ONzpnv3l4wf2F+ZLB+tsCv81JSktPAyhuKRp0pffdium7roltiJes1XWSvot4LQkIJGhOZqfW
tYPEZKSxyS6xqhbDg8WmXLGoLEWzFjlmAQ69JAf8CYhHlKSVVZOaSLFv86m1XzHpbTP7uZlBIFPt
HFvzMSRIMW8sr82676AYsa+eDdxnwrWkJbmGrVlUzx2R3zKd0TNS/uEycF4KW6q5ckk4daStb6Lu
mpIhAQalFYvdgx6YOcX/AolXwLJNrqhTTJ8u/2IS4UamDCeOa0MZGx6OiHLdiw6ZlHyzWJbGu8hD
KaEwnq+S9DxLrKiVSltlV0OES/qjAFgREeY6mtq7j0w3q80v0aopDu73k4WFpkZpHTLMlWF+kIb0
6pNkVOTMsJxw2MJA705trZc4BLYxBNl40tqtxieUwtJGm2jA+GlXmCc4K62sb06omrXuOHFS7qa2
DyNxiNKzDmdoYhc3CGyn20e0I0Pcm+Wi/h2FY8lgKMJMaxjNRvqiq2EXKOldwPHbwitJqT1baNGn
iHCQDHajZsydIdnoedO4iQoSMfvX7pne7IWPy9GALU3cRas+Fua3hvFzuQYFlHtXuQZJ8ZQaIHEX
Nh3Z0TiGe1Z+CZ3JEnYhR45CK+DoVPxQAR6EfA4j+ZUPjnufHQNXQZ64nbdwCLBIqJPZkrot9hy1
tIPnnK5GzH+BRHHBynwjce+FcoRKw0p/Z6lpcdU5GBeZuIt5tQQC0xxFYhJBhzJpKUtixsp8VEHy
EO5+1c64BNdgdiATZWVWZ3AV5TuDV836bfYBYKlftRfxCY2Zj2IeBfQhf5E+VWpFCCZcUu11FEPw
X/xCgp34k8I4XVvZXZJw1HCiIXudNoRVzEoYINPXSsYF/XGAG6aTjW/OFr5Y2VbVJvm0gvV0j+HF
al9bDfeZ2b8W16JreJW7dMvX44k6TgnUUthqXrenw3wXEHfQNu8Z7HUOiw00WiE2RDgvZZsoYvJC
iVkBvhkb1O5cMWNRNbutssJraF169Mf4uTfCa/HRgAzAMuu18NpO+gEzLV0K/S1Cat6fhoN/JvcW
lpewT2/aNof2pLFyTroXuulJPasyR5yrTkoy+12jblPX2GlOdGiAWqg+dOPi8zOOm5WcPwSC5rbr
GexCIqFKaFpPVdtb31UF+oTUFkTOTy1GYub+Bulyz0JjiuONRcV0i7rb55ryEOnNt8INy+rTEoru
tN2G2LA5PumMJzP1KuAJRetmwrPI20bxjX2XiJHh3S++GnlXnWaDZi/gK2RUiwVIJWl+fg9MFmJu
V2xdJg3pv6hB8gup6qgPInPbMvz7LQt69GuNq5DqGyBUGg6vdn6NWIYGGr5TlVkMkQof9YyvWUG2
TqI/U+lHMuakn68bdJzWPgK8t2ZScair+cm7dahTJcRh5IfAXKvySoW80He8sE2HEPAVJiDsgWuz
mUiajfSV0geYEgszfxYncb7GF+59sHTW7KJuHWHhQzm7VJ0tKU5TmQhXSQPAQ9MLM62cZAklMoXx
x+mWkANkjrZVuVJxtViZSpFblMvNm6x5g2p0bSAs0mTrwzmwkmbNTwtGyPZvGGd0GE8ChSukDHMp
ZZf3E9Mkig6CapaEfCeCbEtmC3viNC4dc4Bo+QENge92mC62h/nHXJRuU3qoBgkLyI5MmsBwG0YW
8mzfkZ8CAUYvi6OMqqHvenRE9k3+jXMm3OUadwGhRpZ24tmp8Gf5K3scS/wh68XlkKwGik0uish5
1B77JbMq/S/v8gaYU1Ras3UyXcR/L2fDZPqvptm/f/+f+BH0G38BS6E++8XM/SlnQ30OpCT+0Xso
/4W045cs2RiiDEXIcPK7oA0yb0mmp5Xv18/8T6TrBFn+DT4yJfEvL30p+/6tkq3Xs3yeS5BRbIJL
FDfozedM1RAAxEiJEzZvptjpwGi0pKVt/WTD+RXQghrc0eOIVrK3spo+8FCD6oRoRlYzDM3FIlKg
3NExnF5Z3pXRCcWX5IMJlHGEPOtyAsZcqT/Tj4l47gHV08zdLrqB5IGk15z7ZMdAIcyG/s5aBnVG
SDKrU0N2N7TSjl6JFVSR/E023AnPZfjFkYlw67axjcothgMkArKoBIKpWPnZppSwtG/p625bG0si
htTRX4gPztIkV0qR3ak7UKdtibym2TRA3G+ygUMGzVQwMTYKRwzBATPIpnvnx1lkxiHLzVyld0Zv
uMGYBPPVeNaHI6nfOk0pbMMuScGkx7UueinsTzmtF3arrRRtbxDZzKopbWqKITgfPIZ3JgGDI4bT
3jvUDIQaIJsjnFs5sbQiOyEi7Tn/4HhIv993ShkVA9uOGEvAHeFIE1ZtokM+F4m3QFPpIbrRLE5+
vclkDppmY/HFmMj/q079pQ1XwlJDyKmbTuhvPuD0zJ8Q72UQhu8F+djE4VGeCOTwpHHy2hjnWSWz
ejEHfifEatIfdm2c7LFnqOHVY1MVzypbXBgdBQqnrvWPeGZO46WX7ADNgk7ops3vldy0vxBpQv4a
UwDcCHatL/OrdTkXVN+NM50SWBcyOe91iWZPPiDM4+/0QViGGS6c5ujAmIQCXwJHeZOpaO4+mQDo
bZSooAk2FZ2yWAegzlbwddrzkiGyr06i6DYCqh4gxKVswKRaI7R9JO9cb3K323uFxG+bHWdkaMjC
THalDeBd8kh0OeSCaTc0C95rWq0RVqik8bLgb8qOJj8O1AUivbdOv7Sqm1EzTPgbX1c5hUC73AVb
ctruZ2tblQcuw6I2+gBiEpo1jdrCvhlcGbCRL5zCL35S0byNbvVt0HUZbcvxKU/WhLJhapoPXEFF
OxvPswdfV9ySyQneoDmSk09ZJoIsm5NXxs/iWJzxCIaI/FGAjeVOWuLg1zStZ8F6TH5dD+LEF5Bu
1U8wDOtgIQJFG/oP6VD2hvWZqOziEaV8Tuo+TVPi6qP2YiYd9pZPmr733a2+1/0W3FP/kiCgEFxj
5oOdocLhkUJ3cu9r3ize84eCaRnokFMW6ALoqMfRkmd1wjW942UsGaw/lbGUP2AmDz1xp+44IJKc
eOHlgjjFd3PccTF4VRnpanfhAyRKNzdydeLi8ESPB5+oSJwYDdk2GaekjNOD7NQHuuCs+pghbqUQ
BxyO4lfiKwlNCw/aZ8RQGDKYkDDPgfyx48DUPX4HjxDejG5nmQ6XMNmG8JVj0Hi5XN6kRF0vwi1P
auzwy/rgQOcVj803bDeF0Mglv7Vn6/RJoMmQ7iPlNu+mkPpAhLR8KDHpiwk6wsa4iKkdFHbbuuqa
FQYl5Fmj6oVZWPTffGZYmdORKLAYx3tzREpoUawkoCC0sHsw/XVRd2roMxZAApfEfAmRWgfUIC36
hImcGnURbBLG1dLgk02egQy4HNEsakc6Yu16tEsBJxvEP3oA8mNPYuI7/Q5CdNeefF/5qWcVdd6w
xN3SJIUxuX8qO8SDyCGeWoNTtlpFTg828lMMtINQbQVt/o4WSUVdJikvEmKCyeBMxsDIwV+5VGW+
yxjwGDEizTgMz1hbcFD2iAf+39dgHLCFBwzpHN1pe1paTIJyYe1hJ/LPqdE9v5ro4OzxlS+aPTWx
cxrtuuyzkz0KddSueMp6HEoYifijjB8+lhn8pNSxegXKFWzSeEwnrO2+LyI8K9fz27TAIqQZxuW4
MWuZYMzosVC+jBxVL9/QyNThMXYqRIVOdsvpSsT7hMjEscYjS6W/LVomtQG5xLDTzXPBBtHADtzz
emvpidtfB3o/25Ho9MpVmfBRfecjw2i6LtkDx+xV53rpg4xtMl0ZMYVOlrjNeuqoG5PQUgRuFIO5
9G00sBTIFy8TN95EpKwfqev0rdWzd2TdRqtRYX2a0ONdEYEW2SEfp+1Ud64v0QJLHFZHWyDHBKIO
8A0Pl6WeWLtGXz1CVHvYTmxWnbWjeXDrYyYeOKerMkJZ7q7Zrg4U3kEStMCtDIqY//cVSzkG3HcC
gNToIJ6JZ2U+pY9Y2CXzCeSGzYqM5/Srl4UnxpGSPdiwDdR7I0FyRwk6gfDgqeLJzgC3zuIVvW60
mj/jpQMW1rj5UIn//zL8bV9txxGKvd7mSb73v+s4vundM+F2r1qm2FKnHEetuKR7NoACOUnPgF8l
09GIpe8U+Y74Ot0T451Y++yEOM2PY3TsB5VpnXplxweYicH7jS8DpalpR2BA0EyKR6cqV29uwPS4
+8V+3ovEqrKvqaSD3uLeq9VkX9CU4yvT4+Sk2d6Xb+j2U1zFWTG9kXxwqE8FSExxWVqr+h1wUJxI
bv0zP42cXcUGpD1Ktk9p5WFD3tJbd1voNVCaLeEHmvoRi3vCkXpOdhO2J2RmmAuq0sFzIHGQKAWO
dV7HUoRaN0OIA/CwReJOyx74rvGafqfdJv8uj6yDVO5UKKTyj4k9W7aXaFYTAg8kAEx0Wxj/7awx
WjVdVqB3kcbh5fg3rDEDObPx3wyrZDn+5fv/nPpFjYh33DGSYUD/Mr//OfXLsiIbqkyzlAb9y1nj
T9YY2+ySsvfLrfrrrPCnjYWfpisER/5BRBv/0dS/ZF/+Xar3+0vXlm6p36b+yMqUyGqnbLfQqp3f
HEb5RBCtzl7ZFleo4dR/qwE4gvG8gCZ68g3rGZV0cqCzi659mxBijaT9j/+6mA9cAVOjuOswIeBJ
MQbpS03Q5LAXNVhkAq0k51iP3B1WBaYIpfwYEADTS7ch08NUPan8aJulvGg+KsIVZ6OA7rd7YDlk
H9tSuqcbJwEsdh6oMP5MWOn6Uj5ASEcEYSXiewDXfc91xshUbo9I5agtzHa8vGrBgRebpqnuik+S
uTaJQwxPShQrLeI1DogDm1DgKafsG4Ae9fInYChJMt13NtopOKzJl+7aMygdM62dqZwiZiaYt+TH
CuxB57R/TAvy7YMPPKYjc329G7L8oYdjBclhKiDgXNxX9DgYYFoZRDOy9FsM5aT69ZHe14MZpzdd
JKU56ffgxmvCCOb5NBHG1gDOTG+zV/YdrKjCltYGkJkyW33JSlBdLe2xBjOTSkqO9yY4KQH3eHvS
hwijv8xArKnUUw7RF0MT+Rbd4Fj5hlRNsvroQyIBlHLojn6i4SIAgpPKhy1Iml+heE0Qcx0wCJw8
FR9yD3xbnp3UauhVEg9S2r2IxFV06j4B8agz7bMiwP9uy/cM9CUqjBGBuvFNZLgzxggpMw7JqyYz
zhmo5qpB0EVuBoJ8MGzlpI6Es3DuaABf+iwnTggQDqCmkzcqMOu0OFLV7Vgf+v1S03efQNsVHMUB
XZNL5noT2+FHDDqVCE6I4BwJjVvxUwgL0vbVJxqpVbrPUGrxPyV908DpQF5mQHCJRe64edOTkF2I
jEL/TQMqjHBYMIaJta0A4WPYNjKXGcRD9W+9KR+j6sbUsjfkn8G6QLMQAoAONQkfx6b+MbkFdByq
E0Zif+kead79Q+YZR60sbxnvI3eE13iC2bhhb3T1Z1k7a0zv80EVyYPPYI7Hp4E6Ynw83wOZSm8o
1UeIgO4iMUniTTWFffrmN2sE3+KHGG0LhP3lYbK2Sbs3RuJgLjk0WOVUBDSREDM5jeq2MMC/fhJb
RNHhBWYKIhyJhwdaWlwF95rjhWmXS0hG/IiNmdIHum4WnocknCNJEqXT3AeBBIwmdOQtUasNEZEG
MgDoK0LuzMYlINwzxrX6PMBiiyvO4bhGxjOKBvxUMkHakIY/Mn1i9aewlZZyZjgqXXMAGXmyiWcn
DI+/BRKXKUI0riDeKDGlY+2U32QfN67xpXyxD87iHhXHVNoD+tQLRzs4axKngbTwLYgrH40LG/eV
sYJTMAFM9TG6qVfxqoqUe7NLdm76iEz9Km+mQ3wtv+m57Ih3sIUjRZIQo/fxJ6MftFoX3BGv6PsJ
0ZKKdXJOEUl88ydk+IRffPB7h/N0wIodim6ymLrtItzkkkMeiHCNLoqB129VmG7tn/r2gyxyTTri
XNDBp5n9WBfzb+B7bB8fwTOTBJb4xQZ0Al0EjTfiTatzuUdaXPdo6IK7QKDjOocv0zcVVjKMgPEB
ILTL7EVeCCW05RK1i/RucKEISF/kt2jDUX8Wpit0SX+lU7NwZN+xZt7exSfY6oW+cQy0FPxJx0Bh
VfdLSp36FceCHL01TuQ1Kz5Pwy6EC6w8sV8TUi2xsIYw7hsc3VNyGOZt+uvHSThwuzW23UCG0jvk
sTuSZUDh2E/7LpN3cyg20jc2aHEVchTakXnQ53wIA8JV6DIu/QuMg4KJqccKzY2wVRtPb1zCurAO
CdeEQvrP4AsXsIRU0AIhZeVZpR+R+KKOy8m7T6/CyRD0k/AmhUfyQGKyzXrHjEAxVuVNGMlm56rt
qO9TODQKUEPL80HBkyF48g0eapqOoogeHN7CKaCOAAESgGkcNFSa6JxXX5Z1TrthjuCzFa7jU9O4
HZ5kYv+vBIgCbRj01z3GVI4ZC8rB6kgYnTIc9EP3KXDw4Btv/kvIPZCdua+HL347d63cP03VPS6m
TVfaZKdn5ChGW8oCq/MuvlIUFg+2X7brLHuJNIebP9COce8WpKBUjqm+kfwU24yyhLYwyoofiLIS
nGsw7Cs+sGEpI8iWy5FkW64x/w6Lv1Zp/Vizdz3VN253EYCbz3a5IYTlA+mLX/evV76b9bF7qJEF
czLMEF4tqTbtj0+IpoHOhaBNW3ljL+Xt/XFd0Exs1GStgC8VaOzdCJN6TDHRGv4sJjBmtH28etzk
3M3ETPE0c/D1bwNZovhcNqwf/s3yasFV8qX6jjz+LHbJPG9ZN3ijpM7gqcK1FtvgBlAAVbnjYNIf
s9f6xIMY3qKHDi2J4RraC2zLQwa4mTw28obkNzGgVoqPkJdoPUGm4ZgC9OGnButiQMS7rEj14CER
b48ipx23u1AmSTn7qv7ROeszGK3xCBUvkcdzzt1QnjjDOYgMAEtwhl4saWveeHXCg1ivE07nKikJ
x6BN4fvW6YsVbRp/zcrL9pm+Iet2eaZM4vi+Q5ikYssKPmOEUJ4LH2to9cHS7Eye8LP0S7CEDDzz
JP4QrISU7sdyOKxXXxL2gCuzTf+GT+y/Wweqa5yHDMZuRvP/C8c3+YJ/mej/+v3/f6I3yJnBRy5J
qobY8i/hl+b/YLrRJJEcFYvTwF9gfAkLOd4bkH95ycT5HcYXTZwFBjYaEuoVxKP/Qfolnvt/Guh/
e+V/g/HTpE5mOqIZ6HtCl0HHsRAobFtdmLxnGfTRjuRUc2mKm4WHtk15wpEXiJ0XMGka6CsrI381
RqYVnkXOnimBbP7iy2mE8ieBPSs/A7u8i5SCDQ85sJMSinSxFfdMlvZZGN50ZHzzRJ9qy06NSpFE
O37JIrSZ0DvRAWHDs7Ycdl+taD+EW+kMDjhv4RVbyoY2ku6Z2T54ZjuUEuocFh/OdJlZc0NpO+SX
JPJ6oubU6YjIKeE95Ma7PuAZNYityMiXYTM1O8GpaYXX63qtHSpdXZdLC1wsQS5EAyA/+iPdDRjg
Q50hW8meJRJlMnf5kxDhM0GXw+/Nl7O8Nr7AlzkBOhm/JiNT2Wg+O03OGugHj6JQ7XyZpGXDVhkg
gSrUyK7J2TcZC4NScxU/+dVl59OF2b/EyKIUippFpy3ID1bD4cPv1wrZ36l+Z0h/1ejALPEYWSgG
6hFF5wgtgfMTCApRiUk6RYULKbcCJw/MraA/LMNvTxv7mHfvMTtMq+5nlhOZqTwdDtkypKtM66R0
OFrwOPEVOo6MVvfIQdfCt0HfaMbZX+aXa8v0Dy1DL8ASCAiTmW/MfENxtTC80NyTc3ZQOUNInCVC
zhQpZ4t1xCljrnjXO7H0ICjXpvZYXjtsLoLE0aThjCK3EMZWTZKl6Y5vNeeYkfNMQQSQQUB0wa3Q
7zXOPAZnH2O3SG4qDLyBglTtv3v9QhxOTYQiaaRqcGz/t4jEP+nY//b9f65fpmniD9QV7Y916ndE
grULi6AEYqGrov4XHTuOUTAH8i6IiNJ+T/DHV0jDxBKFsQAcC1jxHyxgSx7IXwCJXyp2VmyDIjsS
Kv+eq2FaUpua2ZDvJM7IM3fUxAPdYTSfVU5WEa53YzbJz3trG3y/QWhByVEHI3vC/J4iUkK37Uxh
ctJoohDw5sUfChgbGajUsX6jdSXRoEQwJ3j41ufsYuIk4zh21B6TjurSPQbelDTK4OO3D+QfrB+s
4n99Wwu7ShnzUiII16tpfxPnN3WRDaIIzuJHXkTtjXQN5skZ6xeo/LeWtKKskO2JYNc7x7n/63db
/4TyYJ0mMEWnrERdtsPfUR5L6FPs0jn9GdL0MUqkPAAvksXTL7W1+vgCtjLQBC1nR3hxN0krV+Hs
LnGt8CmGwRYzAhznl4hcTG4fW2DWCkhDjmqF49ARH074qYPv9hjpgPfRVwJt0ACNQb20IcYWMObe
3vW1+i4iSXlEEw3tNRDIFC58H1+NG1+zZ+o+pHflJ18pb8xV/DeWmsDxHyjDvebb/hIrGyQgVNTC
aGEb0O6iQ3UsHcaLfv6nOjW37lbs4rtwU276oXhhLKUOSjuGH/S0EpisfBjPWBNTxTa/sRPWXygd
JUSEW4U6Ia866bvpx+iOA+FngLZhOqKI9wT9Sa6p51z6hZjOaf5UT5SOKV9mS3mZMdr9Jcj2S7CF
+B0DyFYoBiFrEuUwI86b6Oczev0y01ncIJkvxoIOPjaivDBxpYozMnIqhaARyMQkqnGgdBkodyQK
8yNhMBddvX+HByVM5ESrwi7aQe7BRcIhQ5zItvDR67Zqp1TMtpyBXVqFiZ3kC9JzdoUYXohGu/5K
L1DW0Lh+cUGmTDgbmc4LqYuVyCuZWAtOmCtcC2e8WLdlqv7koeLrUwJ/e5rTiduC8BsbXJbEPuK5
9UhfoYGUIuf00l9yDsSAFWvteXzwndxTpR1l2S10WbYUVBCGsdDU3y21S/6asCoKoTz9i34u82vh
Z13JrXbaVniBv2ZQ4BXGl2jf3pMruBl3kOoIN6R5z8aenucvOGnaqdEaqLvUi73JiT5kZ1ont+mU
bxW2IDTO9GEjPX3VjjrAlx047XNwVT7yLeyl6Yi7CEc/2rhyPQwb3qjsRGR/wDmmD4wWHVk0HyNO
mJXopF7pha/qe2Zre+2mLIV+pH1YG141vDxtylZ3Ao8IPO0ZHfY92C+c6OxlNonZ8g9e1uYWfgYV
5+JdSNofKu4RM8RWSB6txpXUp7Zf59zZd2is80jv9pJ3K51iQr1ATZyyIgDrlUs3nfyf8HXIbSkF
4aHq3FpUC+FXDksaevNZ3DFDifnC8Wccic8yUfpniiOm7XLQSNdPGEendfkr4RsOFm3+NrgKHMGJ
NXhUNpzbwF6pabxqAE/apnfFC7MPF7B1eXzh47/TLe3fdzp+rXV6Ia6rCI8YkiMMMCBna6jj5AQp
ptEOwrsrH9quWhkm2sFdDSPUHhR/J5OXkBGs5WLOpUydcWq0I9+mQpMC8UymbdoDD0ZfMXYOrG+M
QeEHicJdexZutfvrlKNdAwdSHPMOqN82ufH1zXxGPmKqPZrVraxRDLLe8OnK1/ih5aPQd/41kxyZ
B7t44qRp3dGp2eNSNWmu2ssioz+m5/yc2Wfnu7l2p8kObtY5xE/YUQKI2nwX7RE1ODqDk13Z0Xvx
bixRQJ0t7tBDoJLHDQJ5izQBVGMd0gpCNQWwTefSOBMAgJY74LP5q2MWjyfjJcifEKUSElRTWrLp
CtAChWrecN417wufGzuBQs4GTJS/bfhAAGgqoHkFk3KB9jv/8T/neZXfqkPz0mjDHvx2FCAVOWBj
uv4gGcnViAmKkAs6tSc/TScEOog6jJ6MPKTxIn/ckzl+wbhM5M/PiGSThPuXtvWqwp5Oxh7BAj/s
2vMkh17+Mq3lHahZSuWCLW0pqltsJdEVUQVBf6Sk0fKer4Y3oPA42PPBHSkpZ8gj7k7jBmhQKG4Q
+yv1NVKISvEi5OPo2iVHuC9VjU/VT4AAIPZQZcg74978cOEz4B7i8H6tMNJICU3pQSN74bCWHdq7
XdKP79ZNOmk3MgFd3uGBr0VKQGqdvIsf0st8wF2p7RMb57ZrFlsCBbujgbmCCsNywwOVESeIPmIR
H7A+NVhysOTjjKbfnsgar9l1+LjBGdtXkeUifuBZBhfbcMWk83yRj+KVZHRkCvKR/9qS7XtGWC/v
RO6y2Et+cs93oj0SCy70A+ceTKxuQ0pPhdpnrYDYXJOr8DGdyPdxkqf5LJ8QIMhHLgiQN+cx8Wrc
U4+1lrJspuSrcFd3PHtOKKyJwaVf40m46/PRpLzvZHmDv9EYuL1GJ/JkDfITHknSnS/tq8QiUD21
h+LEc9oknvw+E6Pw2mdbkTYgEmp8Nn1MRusOOOimQ8e8SPMpqb5a4RgirMbG8zg9RtfsMd3ml5yH
7KLB29jpBrXDHeYD9Ew/itMuP8fiJrqymTdOQ6714vYoPRHvAIBd76AqIVtvZ/GmUPBgxlUJjV73
58w6AMvvCBaYTjEacZr2dLz+6YUFnk9HfZcpUPB4lc1tJs0dedmlB1o98Y8HZNXYieOt+qjrW7U7
1F+4mbfJm0SUCzoXcsP3bJVTf8S3jVrVw+e3CJxklEsVVBRPFTLWTfKNWAWBT/EyfPIsGm/iWWN+
mTAh8D2CzzrkyjzUAVObw7ZqBrto2UnO7X1APClKJyEcth0BaWMlP+XotBuEb0RfoiAlzrwyajQ0
ffBaIF4g0TKC0FkX72nnGKQhjPJ3eTCp+Hkf75J+LqWViYV96Cw3T0fHQBZmzD95+r/cnUeT61aa
RP/LrAcKeLOYDUmAoHfFMtwgysJ7j18/B0+jGUndMRG97QhFSy29qmKRAO69+WWeDM5GMH2lao/r
BI5nBAFzDXHJ5+le79MmOsi4hr9Z6kfMHmnuXcGPqXMaL9CvHp06SZe5EhQh6ta+PK3+MR7NT+Rf
dPZ+xpYwS+qjzvv9cuD6U8fgqLVoa++xTwL6fdAofGA2xlgt5Biv9OeqWCRv0KIElWrPhNfuUzme
3DPs/zoJbNcnREoo86ymx2pkBA4kxqSpKXyOnnx3zmL21yh5LyF7gmaQdnl2naInlVSV4e1agT74
7ajOXXDA6HG3+duq3lWMWzI3mZjOJIte2hX1zvJ2xRxT4y4V7A5fG7cH5TcJZKij+BYfpB0XU/2N
QazDSHwo11xJNHh5aGvyPZquWOpkXieBr6twjU7FrT+g9x7ai0xtunFSmDDyDYiPAP/mkWOsxn41
4h5Ul4MwPce9sCu+vF+xIN6VPGEclZRgqLh8k+Ea0wjRur1yzoNzbLEVnfPzMptXbT9MbxzkcyZQ
VvwNWkOqv4fxEAyngvVhMF9mqEBcbiKZUET2nA/HZtwQBuHoo1H+Fd70YCOnR27atlsVHbhXzDG6
xNiG9aEHG4iO4XNgmkIWO8OiZZg9FGC/msxv9ohVd2pPFYFHXUWJDlzNI7k7TCvfeNe8vUSjk+Hw
M0ni8MPF/BCWr4F4YW4V627o08PsKKVDb1LPlEwk/G85aenGHA7KodmF0HuNIb90iEDWe4LW5G2S
lcC3DwRhS255Ws6JFG1GvU34gTq8MaERL2MUDdqcM452XQKfSwqrWymwQXuGz9a+RaQOWy53wLki
uP/Z+R/PE08EWKn8qllh5hnpwIuweD/yCciFRYwToJk7CpfGuKUGbNXCjM8INbLocxosaAKxOFrs
k2fFjkfrl3rSJoBkYR+OjKNrtK0osT7Kt8L/9FmvGEMR5LHVqfzS5+JDkLGBPLidbr76zExP8owB
xu6Uwnox3Y6Iw0SHQgIJJl9Z5pl2KHwnQrjt9Q0U2zP/h39KRjK551h8Dl/DVw6znbcHYGyBE4Qs
z6NJnP/qwZNRVpUysCwoRgjNTc/6kdwgQpJcpf3ZuvnZD4Ye0LlTvKobMCK8lyuY+W27nTJ7GgDZ
EDQmqsJYUHRFnkx6W+3jDDYZyY7Mt9YphSiJ99KBLqAbTHLmSrKpba4+VIEOK4ASEUms4D6xyBo8
7+TOe9EZu0j1uOtS/qWelU5sGQfDSrUVWUCa1S0eQgz+ez4gbAT4AJbkjDR1/CKz3I+rAWfxLdpz
ouoEPrCCmOkcdc2iPQP+KBj3nXdN1ZNunYVZoCItxqUlEnjNtO8Ox06YbPKBGmZOB7b0KbKb0nYF
nMYeuIJwaInbLJ4t7PJCkeKWlBDNgphGOPMuNpHLim11y/+EtSNbTealnFbwqDKROdbSWy69qRhE
fesISjaIHFb2rMbG30WHoWzuBSB7kWdXtQ55KOKJEh4JC0ny8++tVoEdQPe2ZMMwZ+H7/1WrZv3h
72r7377+D7UK0qtiSARZRdE04Fr9BXWlWxJCu2VJ6Oe/yLL/55/BVKNQJoVJBjzW/IL+5J+BSq/y
Wn//fv+S3C6p0myQ+RvrSsG6LyH549/Hh/9XaUWqDFCtPmNt7J1jLN/FUMNc27QPyxG6raW500ZU
HB+bClklEwcYZ72ieq1pl+wfPbkfkWxLgSs+MDcjGdfYcLzqKBWvFZVDZBZp7wNkI60bWJGD9JLV
b4l0Y+HwySszTozIzA6caHjSCDNoq802EuQaDiE6IKnxGKLzjmyGDZGnNulDnz4RHqNozt2rRM8Q
Yiutin3WgG3COfnZfVXATzqOKOfoJN6zN/Gd/bzF0rYlX38OiJZ1HEptHhTttIwAH47pzYRL3q/T
xCYoChwUrRoISxNy2ADKEgJnIfZFPbszzKkWdroeCJdhm0KVjlI8dYndb3ACOsO2+tUkWYfrBJsw
actrARZGOyIQ7Iigk9ly9A02C+peCZ9OPi5vHlQVnRDRUrF43tVXHeSFWxUwaBTm4c8phnxb1xwi
5nbTEqRM2m0sbSoEgkT+GiacyIQc/ZcT04OO2SLjRyLfCsutyQq2mXOTknht8N+l6YbpRLRP9g1Y
3ahnnXcG3tS8wEfrT3N9RjwDd+LRruDvpGs8++ua/JsAx8mHnwvv1OGbCE847nxy50IL7fujH++F
fJ56crUBFnZFebKmG6SJAqcnp9NY2may/glbN+x36g17jNcouyJ/JkQQtJt6Ke1qwRE+VMZ+wU6v
zkNrjzgIZQ0sEeNVpha0TEvaPjccy5X5Lzkp8qVF1pR6bvGn6Hb8KspMOILixDOzVncany6ua2XV
DPUqAVGenqX6IEFKIs+5x2sJTxQq+hXxb4SpZLAe4obOxw02jPxpJL071cQa9tMajFhmHv1w6znA
RNXqJIYACu/DuFn79VZJCbBfWvNUabus3sMkxSugVB8qoe/ubo1YX1ltrFMrnHuDF7MDkAysbPb8
TyfFupuaU2n2iJGi2Jn+a3pt5qapBovU0lSfEn7dcJlp+1je1Ih/T6n+FoUorvUyImjhc0UTWwix
yooOnJTyjUJNolnWSnuvi8Wo23HmMC6H2D5CB/LWZUrodutBEx1OAR7gwqKcEZ5WvwxYeAEtCKv6
BADxoAGyE6pt5tuiTiXYIZ0ODLx4bNrqBVBvB8bV4hh3n4i98QYXip2DqfODjZVpBxoQkNU+0+zZ
Mr9AqQKak0auUetlnMFk0aGhHqHJngIgYhVTlhibURb1RN986V69eWRPkznWGr7qOMGtNqD3i1Ok
x4hJ0oYlt7ZPNbm0FzSEQYkUD/62qAVdK61jrMUYVjs+S2HdO6n5I0ovFkVOXuLA8Q3flHfl3mYX
rqEiW6G7K9v2tX2LefPZlCNbRk6osS1ZWsKLySmx0cij8Yb73jYMUYguIA5EbGCLWFnHbprbE8Oh
uVwpkAtCsj8IGREgWo/ft9RI9tyohRXnzr5mHavcDYNyKGQGXDwPu+ZeBQ+Vx1kX2tr003Njd41/
bMCsRcM1Kj082YCq5+1mEkwQ8KvtKKduJZE7sPTF+BRAmWE7FD5ykMjaOP+Oje+YNN28VNcp/8n3
JjjmW3bsLbAAy+DY7tOival2c8uX3sa4phIEJzeVd5GxbXK3sJ5qfdntu1X3adym/aldk0+HqBYv
CpDXp/4eP/o7fidtw13dnNGrbSQVhN36mLozLg/r3mJEaGsPdX8SvzMU4TmmgxpFj5h1x7+0UUvK
YZeP/ln4RECmgM6bXCze/izOEJGqj8Kr/MzBm1a9aMGJ3nfRMxBx0RHKo0bkE1IXP7d/UO+BpIIc
iDRBqIY/MktYaMgAR8QlBv8R+cmtxLUm7BV9xcllbF1K8ExtGa9BS0APeO843XLJUAnK2WZ+XlLZ
OfHYz9sNZ4Q5ZJG6qUKbDkTZSLCti3TJLCa07TNPS0cIl2bY2n4EMoSq5gXEH+Vc128hIHReS6bl
sFg+M70+zKW5Yv6omEuEkvUTYJMe9wPA1Z+OUtxqX+MXqUVkegPZiIOMCYOCW1sje2OrUr3OpZc/
/obMUa7QWANzmTybiA/jYnZpyduiuQpwb/udPtF48CMU9hzHdrPesUo7Sk41qnCXmbuE628mFKtT
u25xHqbyucHN+uEd8ZJRj4Y0e2pNDC7rtP/CQG4kHDJ87RqzfoT0hejBThgWL+HeeICdjb2vMeQ5
5/JUL4YT8Vns7hQMKDwDcojuVEFzl8OrxlbeHFAViYMD+513tlApkGYMbDSDYGChwhtuNPlBl+Nd
A+1QCSphYXKSxAOidQ9Jom59bBNCJxyeDI9voHPQib3qjusTuTxKyfZYFOrhNxsQGxsstwqPElNY
8eVE1H0GGTB1diZgjMDb9tL4GfQUWYbGT2h6xwbghz88OutQqZ8k6lGX8OFHrqnzkscmsdWdueu/
RM8hmk/6Xoq8TcUoWvY2CnuRmHgYrbhcTCPnzp9eWfoK9hlhz2U94sgRcrcBRAyXGOVTJWgmsqRy
NUKxayfA6AaWxBWHP5CJWP+3nI3tbHDUS/CUeiiq9IIsyBfl9EuwR5pzRjCBSx/n0aWE/VFv+Suf
NhmcoLn6l58U8LgsalYNOuRmqjnWz4pBOTV+0BmF9jMnB5zs5GmnYfIM9niRkpHEBGfXFNmIlq04
eur4UZKxL8M3DkFpuY4oidFd857lT4ZwMTn8U+KbwO9ZGPv8hQ9QpKUMLjvkvuXIrHxpPI0i1h7O
b04jrWgl3wVr3ymeg4k+5CWKL74s7Gwx3kxIOeKe40kh3SbFTn/CaVPz9qrZuWx5wqTiFh8AyhHy
kOq3W93BXaeRwL8ZJ0gvLWIqBZmxUzbNxw4Y4VvuQ31keNE0SFnVyrt4bKLCQxEc50ca5ZhX6TWs
fyBXdK2NbmeU9oTkamxJ0NGNojBsw7fFvsKEbbmW4ovG8KYsnBQCLEGwYa5qmVVn66aax/KHfyoA
lxJnc61ry64Fpe5OIvyKOZe2LnZ5wXI64Q4LQHBvWc/4NNHOkSNn7fZ3Ldp4+TAzm9dsihy/AcMu
hNt08uTNLwMoXxBeiw3ckuhsEghDsHz1P4Dji+v8h+cgiR3zeY5RIpQH7aK+DF/iT7JpVnw6m+y7
01ajG93lI1/XLQ70gjAGQcCkEgWw0mQuyq387rttuye72s9R9QjxXHhlYSSdzwgtifc8amOe3yMS
Jq96Yt3S7iOthjAZ0SK/iUTKlAUJq6a0Tf87bE9IeRqB1uVgLsRD95RSHQT203KocXvmx7N2LgBS
cW7ekPaz/V35TPcL11S2VB8y2gO7eEqorCO3vJ/ZDOrmbVLsevIbiwd99cJpvjWeVPocF/S0hitt
p3y0B+85e0vHAzWm/pYunMAJGVoyDiBaK9vzsKQlSs+4Q7MWr5pTv3fKXvkUwNDa4jfyJuiU6ovd
EuMChxlachfOPBuhM5yYRDXRo/nkNYIbmEVxaLiGy9s1XxAlpsN5n1B9sRjGj+AG/mhQNpF6Sigy
nLcc86eyYfbHakZ7Y/6j41C5M+galGPliJf0GQPKYk6WeqvUFT4ZIzDZo1pu6tdCvUbB4zIj/Yo2
jawt7SEC9QDtV3xPMp7Y9y4AvneYaJ6SDcOp0bjhL4QA1bDSxi5LJGW18ySAESFnC0dmRJEw/VoI
+duI46B2+KWVLf+NYVe1CqWDGb/IXHftgEWXSMLAyMrlrWZKUzKCxq0svua9rXwQY6QzcCeyQ5uN
DkRV67tW3+TvuFg2DNXHzaS5DBSzRQXMFRV/XUDuYvACM2Op2+bBgwMbpz8eZnoqBrD8Rk+jftGZ
SU/KxiuUfW8xM7+I2BiVQ5k5cBE4bo7LVvyeOD6hDPEv5056TgWDdknNb4ABQ/0d0k2Pm6kjYUAm
fH4Y6t5G159BnrQTAOXkHYhqEL2ybCNeqWwDZlKK9e0R463o72U1QHdKpGeUYjcHrxfTbyD0V/ol
AbM1z/4k2STB4MKoPFZMFtJuBcUoGY4dvOOad3m6V/hADvMGLHrVPcytS0nFM6ztDf9UMCCYtakG
bApcVYwbOXWkvX8hYjLHTOYiiTDcEJAiQMdNctIAAgbiukiPJjcSLRjSC1EQxAW7koln4lUuvc8t
jQwzHKdiK6O0mdtBjIadWrPGqMo6I8xgNl+B8VxjNfExBFfRtAD2oCLARVQ/4bDfoiwBk054PWyb
rTjfmI11M2pvi7mqyNnS1xjD0Op7VxilJ0CpdLecqILB3EJQksWZTdC/s5aEk8ia28B1UAkgE/5/
LQm6+N+1pH/4+u/3uvmv/xBM6zcZpQ9hSBIJZWkzS+GPLJb1mwqtnFyV9r9s9D+0JOM3DVfTrC8Z
vyidaFd/aEnGb7Klqwhextxa/i86n1ChkKX+piUhWAElJYI2f8+5sv3PNp3Kx22oBUr0C8GgM/Ol
h9MJqidVJqluwOk+dgWGiyL96Cjl5kDHfe8GuO8OYWdn04wCJqxNPZp1Faxdml2BTNb+Ta+R6oli
AR0YachdMYJVt560LkzXF0/gs0EL9rpTWe4Q2uDDvcFNS0e+S0+EV58I1eIytuCiHCJro+eEi/ZG
ibHi0HBo8g4qCg1MlZ5n3loD7AhAjB3iUSaLDxniiyftNj/Gx/J5ek051YxUCwtO/kNJcLrWKluo
SEDDLMEciqIFZgGMHEdDCGAzpaxqVrkEhkj7mpNT1U7PbVPeSF/Vp/xQOKNXi/gHAl/vgWdZKSfg
gRkdPjgtCDWTtPka0KuyZSKt+ku/ZXhUEQUX9jITogkdfTl9kUXl9Dy9hS8iZ0Hqh0mL2R3x2uil
hYf1KsSOhZZlLcZkJT8wrfcQ3SqaJlarkY3otb+MFx/tf8GfGqYzZLuasxUzCQ53/SqpACUz3KcB
dongTVyqHV2OvbzYAOIkE5/PzlrslJv4sPy7gq8qqGd8a2BdNaD1FRQKhr1sQQFeV+G+C+4IEIyI
8bEyvSq9XaKeY5xGsXFR+2diHpB4mgvK/kMv/XKRo+aBIKyts2EedDa20ei95cUPrgNiO4BhTNil
LPEW5UEYcgM2eTdEdctTl+20CZr1VDxUhkE9mT0ZbLpKo8Myey1/jPkzZQUNzsqtgBiYdytfMBeZ
8MH6XUgOK+zEaXPILgHwS4tUe0BMqExTenFJQcyx/PZUf4uY6+UdGh/sKIYC5N8YytP6F9GqpNz8
4ZCsNM7krSktYJh7IjloNsRyt0K9hGqEfYcDWRAUp5FDYtK648gGGZpWmgbHIVyx9EppsGMD1KOh
MC+THOtJPhDShtWOv+yo7MeGFZ4cdEoJdXsJgtNwVZQDMAofEQV4rSmw9YhejfCS7BAg5v8rlDuz
XEjIA5Ib1W8xSyi+Hg2habZx/JL1/Hl2OyMh4/hWR7e4pFWjKulLNr5UPkxgBBQL0Es4rGJjx17K
vzIph4bLkR68ht/sKTOHYgoQN1aAz9l9VMHEgnolneth1T2V1znVeIQ1UvFjEK7Yj+jL4lRup31y
rp/jdxJPABmlT/PiX4un9FqcK9xzC/h3IXfGsTpnZ+HV+hR/9H5lkbheVnzT+jrjVp6bJ7VGqdwG
xNwwdSBRYbiCk9kt++ehuojsmBtbjjfDXtNmfophukpjR29wfYunesIJVDaPFrlb129GWG66ILzk
5j5gKp1MX3n3YKZClQP9OSYX/Ew4CAdjLSdvBO1ivOU74ZhRXwVebZVVBE+X8UFhPyl+gb4MBQgK
0Y3BnpqYa4lHAQJSaX1ZuV1kbl0+cp8QxaXh1PzL9cL/JqThdNBK7sytMT9N3YF5rDO7gwoqSPC5
2N9940X9JO9aVSerr1dydSRQqoh7RUMOhz1ufQHt7rcG0FDNVuE9cGLkqMirYjbbNwdEj7Z8TnWn
7R667HQFcdpFi6a/aO9cEjHYUZUYHduFGF2hvuTX+nl4nesZPEaVzZmrZ0YPnkDux7uSdnRkPDYP
mkZOZmT3w1fW7K1QdOUJegEHZHYrEn3znjsbRvAO7rz+IPn7+k26mmeC6vFKybRVNe3xqOXqMYW3
9ayEJ0Qc9Wuqz9EP007kG2R/HmY0uCguWA1IHRlN7mj6HfKnsMj0be0jJaFHfFbZrvM5FvCwnOl+
9HM9xH4nhBs078ra6XOW/ytPTz1YuWEnVxcPzAzU02C0Kd+uha2WcXDEvEEisYEriCoZbnLVpnQs
aB0cqZ4rDmBPxO5cczAFVVmMH62w0Wrst1ifXj0KRGcj72zgH/c8zGLFya86GbunAgDjROoW8Dwd
RAFZNe07ztfiNNvtYhJNkdMD4bEQveEEi5bdV3eurhJPpJZeMDGhE7bxMVT7hdQesdgpuQs6ND8U
u+lSTBtVETjrsbcNVTfJj/XASAeBJXE746CTJ+M0lwYX5iFJKC6Ncnwt/dcwgBrB46I1awwVEyND
VOfcro98zcQ8hgnEX75soud9O+pcDPgDOYOK78H8FtkUdW49QnbWDEuVPuvILfJLRAG9yNQVP0t8
KgBL5K8F746yC8xHfm99V8o2JiGojnIGABOuTFotV5fd5AJQBTXEQFnx7KGC6xfcG/EyKqS+eJfT
h85CHx2i4WPs++eWKHcYrNMCUtg0Pslp4DR0IEUAGuq7wXn8VpV2RhMVjN4Gt1V1Nnb1IbhhoVij
rCUejEXXP2BPSPCKYB2jvWPTOw2eoJ/yU7laV0OC2ctiMa0M7RE5GHfw4nDLR/QqQnUkRVrYBOim
XXcCt9ycEicOqEda4AxAg69IwAXfPQPzhubPJfZme04ZP+WPCToPpubkQI8slitsJIVk15SBI4CK
zLYgic4WYW7+pFwhXvc+E6CvtHmEAw3sMAR7hSvpj38pGnSncA6f/wMFGXVwVQBOqkrtIB/7+qeV
ruFd0CvW1HuzBXtJk8u2wADHd04QXn3G01at7CkOy9AZ5xMH1rdqVVdzagwc+vPEwZS6jLnDIf+C
MNGpsdM3ke0H75TeSgYcHW7h1C4V/F23GOMe5VUTTC2gHg9a7QdzKQA1Npc50Lj0bcQnNOGCVObG
XU+GAV195dUTjV/1E/2HBiRZ9NViIzBLir/hQjRgDqlKxIhB78OtAgRKLZpavRmTXSRu22mIyEtw
fAFDSLxm3scwofiCaj1KFac9rLzgrACD1JTUElBVqcZB5vaUNS3yASOn1E2kdxnbQwm4S0s3Wbbp
c0eieyEC9qKMC0BeOhZ+Am/jesgZLUVGsuorbkiKGrwyu6q+uUhH0CcAjSmC7G789DCy4AymzBT8
EBnY9MuvVLYz/6Z2TudTAueyacRwFh9r4Q0jRS5iJgBZTrz946kYceTxu4zm3tAfTyM3v5kOG66c
0fe3iXYqgwrbBRwZHLk8EMcAR5XGhYB7zsIRyACgfIjhZ4L9IcfAQwWyPuDPNhyeORayAtsYCdMl
rd/zty7xJgREeQHJ8H0NQWB6mx8jZsKsDwsPVTlkr2c8Ei4qMT81Au2E8PCdWoUHxhN300AW4wBt
ApYOoWchC+ACT44zLXaKvmTrgstq0YzEpPlQmeGYy+x9llLVPcRAAX4pCroe2nLpMqlojEfYM2Xh
IvVkcR0P8cFg5yzHOT2OLinadBptBfdsLK/iqD6HcfPCXcC2GSqLkjvfE/3URk3fKMOCW4UgI3fC
edIuJdBWwRdwfVMsvZXsAFqXRKVnQ14xP8jqTUhgpW8JfNvBcdzAS0Xeyjehdake1jnrD9Y5rX3R
zkLgLHnsZDBG1WPWN9+RaQ/MUXX1ZAmshVoKeUiY9XbrJaSjEt2KtSFYFGwsa/Gl7vtlzMZS1SCY
IrhB29LI+TIs7UJz1eF9Kydj02nxVVaspeSNSxMvXGVtm8ZgPj8sAx3w5EfMjrQo+rPKd6nuHpeM
yRLqc/nmJwmCpN9ieVTxvJgEybLLaDAdehGF+sGmx5VqNmgk/tlfFoO2FcyRCR4mIv9DqVkYKEDM
UYWyBIGnfXkfx+BbMlfacwXNJcQOayb3ERYf9Qbqkz4D7bBnVpKtV8qlKmA+Nq8eMnnVoYPVmhsQ
/jYDtjv+wWst0EBMJYfiymhOcJBxKw5YGspEnmhHhTBcYbYwIBnidaXtKe05gSw330L5ZWwhQlCN
Dl8ChLu0q3jQJyYmzlT3ejbERAKZNc7wy1zGYdbL1EEFBVsdP9ykhgWqtHKExjqmA2eECSNqKj5q
hTe0vkBqDyVSwJcKY5X56bt4TPWJE91a6tbzhRKsY9FmIMsmja38BOGeM1a+xhlmNRwT3Tw8eD/s
vMVHRXSjghv0KHUYrjRWSAqFtK9atSW5FuxRk8JgaQxnpn7QXFv8Q8nw2gXnSKCnz0X5TesjfuLp
Lf4Qvgp/qxoXM98STaaiM/2QuDXUlbEhCu7mTvdItpzJD6yLSz+krGCrsEGTcdRuxFduupiyVLve
i6z24woDFTEaURovjKggckXpxmcPHYZ7mtJe41rYqITPPbUklcnKmbx0YfeOd+0NMkO8ySBjhWtv
+lEkt8ABLODN4DBVpS+mNb4pRlHCA5TIDovKQVZeq6m98OCyg6CB7lm2S1CplsV3iC2Cw+WzaVjs
u3b8ExQpgp00BQ/7+aNm1ih/V/3c9LlMlWupXsOBhmtcxFj94d4xN+AigKy8nGACw2LqbXouDDR9
Hct7Zt6Y6sk00sq4H8faDquNdCkYJZBEAXplx5fBbVx5E+89ec+IMAoc2WL0StPoYthKyNUU1K9n
MnbruVCWsGnzQ/lb1MQL87MPrjHWNp98gVe/pqNGKnQXb7SHnM71P87ktS+gS0VhlUp3GOeK5xIO
bft9bu0EiMHqa9+8J9nJhAImoYSuLWOjFJfIXPOso/kxSshnO0C2OvWseV/UBTWdHSg38CiLgFTr
3DXH9ldQXiTqzqb2rfffav+t6DaJD05koxE4z52ps0M8MjC3kUvB3EGQKhzYGyaREO3EU6tvAdMd
i4ATPSbAU22jVKhUMtF2cDFOAaZy88ffseRsOBQr+/yaX/mRbfwkN3xEcGwwjVu7viUxa61C8A2T
evSTirqvs8GK0lMmfyQRi0yiveEOIXDKAQPDrARFjUMwxwqQPrs239AebJzhcUSX6C6pPP3O/ykq
2KYCI4uxHmDF3HKYL4RLfTRew3ftlmV3NuACxTBzUpYOuL0wuLOADGcKybUfbG0FiC85ma/qJ1bS
0WIiPDEDhRaCIl9ap+nyJ13vnwTolDm3/FeflSyLOtFDUaf7hkjkX7Wx0FQiIYj7aIup8dRy9E93
LU8H2NVqbbmcbUvJpd/BkwjDZ189Ydzxay61Y07pFgFD/CeteAcNkN666AF93zgPA49vKNJs4BPf
ac/W8Hvw7t+1OInAp6qpsqpKKmipP308q/fm/X/8esf39Pu//kPnD6HL/s3C9/ev/0N2xcKnW9j0
9F+1ScRD/1d1NX/DKyjR0q5S3mrNtZN/ImCh/ap49AyS8XPM/v9UV/M3S5SxA4rar5Aq5r5/IW8q
/T1vynFvjuRb1mwIxML3N/9e3gUE1Q0r3xYkHocAP2oiVk8Va2GjnEU9dOjdGZtnyoN4MmdkWgJw
s3TbaRfhpZ2CH1NibZNqL7T/9I7+kwteUsV/lINFfIokbnVDRg43eA/+LAcnaTZotNZlWyxc04lY
CPhB5TSVT5Y4KyiuGv+o3WoYcydi66jL7jxz9hV3ME8Dp1WFiW6Qr8R+r90UmtIk6DJ4V+MP4t2S
dFMPmm45HTYZKXmPYSeVtn+U30kxAi2khXwTAb7zU/XYSC+Bl+2Esbr4ceJIuXZAhQXM1RvneVxh
8Zb4SbRT0IB9zuCg9ZpaXPfbZxibRrBj+9N6+XpenXGx86hTcdwsi0+AUtQ9ps0yilub+f12ZBLL
GIy2qKLgHJ1RAs67Tj38AD+bZroaKvBQvSU9g3DgNrK2F5gQIQFOCIt9gTO5ZiLJKxpWcE2YKfUx
Zcq4ZRC6EQL8HeM0szpaIFlVqr2ZDZE8YvSHKwqXS6lQh7JNrFWgkx14mbx+ZbJum9+EC7Jl+RYH
Z/0juxsFDmLUOxITnxyuOKvNOWRORwOeAS4KZHs7wBO/Qg9ZUU7ADpf2+WW2jFdM2oQId4tlueK0
aNkjYstcFCeCvzZSUrP33bn+u7+K85CL6wFWjXUOMcEAF2OyzIcgk01M0VlXFqiocluGrunjqrto
fOvmGf1SourzrJrKai2wUEaT6laGdlGokSDI0PIe3fPXiWfm4GjDSa1IEsJFtknbJjjGGfnG9+Qj
l1jelw1yMWdqwDzCEgw0caYNGRwG64xqLfmZz4qRMBGeB1s/EKZfEsc8XKfej9gvmUFQhrTmxO+I
ywbEQ87e8Acbwif8ZswbhsskmW1jQ2v0biYJi99sZX0W7xUhJKJjvB1Bs+V/IRyJ0kUdHswYgBVU
+BV/zf9/ZwF/ak7qxhfCp368Th/9YdiAf6dEj0rQefrePRmu/E3qi6kr4R/QuMKxeSnVFUTbOXjM
inZjrIkcxTmXTCeTceHGeW7OBfOhBjgjl0K5xg0UDoeeH8FKL86oX5VfU3ADjrqI9QC/aHOFCEoK
4zN97d/0cFftvNlG9RkUK5wXnKcpJyFAQWDxedoPaKILFCxydvF99sGcwo11UTF6pSjWP8gJSbQh
8kAACKwO4mXO/gzWPhusN1NYczy1umeWZX6+hbIEfO1QL0WMF4g9tzjbllgh2Tv1RABo7gxvA8YN
fGw6z7fFOGwyp/ymEd41N7hVBG7kZ3ysyiUBtVXEuLFW+FdrrPCDY5kvSJsRYtC8tDfao492KDLh
pUUvuGu0M37wNhJBITNlxLCeFtrIzpKh+b4Z7h1hmKun7FEyu3SlfvafAu2pa+F52LKr28gO4g/O
QLSp6af7ESlyP0UfNSQNfjOoUMwcKCzBz8rTJjyQzqOyY5c5v36kcaVkK+ZC4/ar7WKkkx60MSrV
gl8ppXEH9ojIvMeHf6xw0wSUVfBvAQ2GF/4EX1wxb21PXmQTOIrpm8/zvZgDnyPQCDFkQTmRokRX
8B2I5pSHTmxbgzkAgi8FJngEL6nU1mZF6o/9Q9ld+/LIiQmxRVhE0jE0d2MoLIPJoq9Lx3dJssFz
Gv0p5g0CeIh2zFu+1LbWoeDt0W8I2o7RkqQ3v2TKr+beE7pAtsy5La+043YjJJsRQqHktiGNWgct
X1cJJJNljT5PmTIHBNMtURIagRqhDbJLTraPYzn5UiYJRG+cuN0Wixw9pkW4p/gywqCZ1cuQPCBD
vdrmiG4Ot6ea8KCDRsLFyc1JWfqpvjRnmTsK6Brg4+1TuHjiFgDobbYHuuDV3FE+xG/1nR4qInBv
/bv8Q8dEjz8WBfMmwErFs2lt5CNZyjUuTchSnOYw2dIFfBGug3GByKAcTd0umFqWr7TF6ai9xRqr
r4G19RY/8kf/oBez+ZLVS1jgS1zVl/4+P0IIgvLHgpdpXb4iKk8/wZVf3rPW2TG4opLre/NLs7tx
qTzQ/zAifzY/2kP/wo6n0qD50ZAvvw5ucps9NLpOdAZHDXgUtv+oBluf4x2bw6sVOniDqG3inisH
DDc8WOwSgZnZn2PsSBB/84bwVSEBFPVAX72KQeDby2EwAviOB5dhn4UrANV9iSaUnQxX6+BJ1t/m
Rjr2n/TbzdfR7OoSu8UI6pm3ibjiTHfqfurqNX0VsT4yCauAt97MrxiLFE+ML+uz2hguebJ8pezC
HQ20v2yiSEU8uNG2NQ2Y7qoW3GHHDsCNr8KNzPWI7UYGg1AfLLC7zvDFc3Oo/TnMzcIJr5grwBNf
y1ldFb8Z8c52F3FLQdQGGFr88ctWFW1+d2JxImCyhxs3WFUcy1nF9df/5u68miM30iz6izABb17L
AOUt/QuiWCSBgvfu1+9JbWgl9UzMhl4VMaGRupvsYhWAzLzfvediPeV7sZzrnN7UJU8eON6XjL96
yrb2yMribzr4a+GTmAKl7XogBGqUC5VilcP4xSCIBSv8efC2jcciYtCzTBPX6BdqyGhj2QaHlswS
0IKKu+fBgJfeWOLlzKyhFrxQKWxHO6duZmG+vcaLgRdRuLIImy1HY0VgaweE2vmR243yUm2KPe1Y
nKNg40w5Nvcdzm7zwAZjVEM3xvQBg5s0k488geS10ILwQkxOIBwFZiQrtMODM/5IZr7U7UXDxqky
MCz64IucUzLFLg3NPBwT58rDnFkHP3j4QxbCJYDQu1QkRlezN+dgkOfUrmkB5+N53K7YHS7rdeJ0
h2GCnihc0FKjLlQ0XCm/luy3cuVLYTxTdQOM4hLDs7SCPQ9FEv/9QEYZUHtMu1q1SjgrJaLtRvYc
rV8UjbFUcK2buwJxpXZaV5R/M/kEZES76FmCTpwRn9WAf6jVTw4NdZ4TF50RuJ45Wzx/yfHxrFln
aBZsNxgkjcteplsqWOr0X+vKd9C/hvob9dbUCTxlJuVUe5IbFbhvBQ1rLRoBMDBFc/KN2j6/Y0vX
Mal+GfJ4kFoJVdY+iC9u8vrQVxFX/5h/hDwVA/Y2xoDljcISrEpm1nmhSAiCOs8FciLYKEQUIdba
Vn9DnxJqTMEBfBSQWgTydgxfxC/LL3Y0bDDZPtj3R+20mVC2eIK7eqEzNjqN5fAZTWyr6dhxlGKu
RbjAlPEgP5KUHkrKQZeKFL/kRFkc8XJydReNi0aeTwkNrOEhomZYLrNvA0BkwvZLNXkI7Sv6w1Sn
WNaRvrGwe5p8o046S1RdNBSzB0KVU2s0ZkTneNhoWG81NKEIAaPe2HPzYL2XW035CqLeNQqQDelJ
TXBqgMV2gAFMX8oX4gRpEtOz1SerXraNA5eJ0ZNzyJyj0XiENMu0orOQwoWSGUf1WPqNhQVsG4zH
3D503avv78yP7o1SCbqyUjdluh1hVye628oW9/aD16p6TbVUb8NYnicp4VRhufZNsUme5h9yYroG
NoR0iwNEF0coHIBItmLjLdMYpRS9QMLuHdzsaPm29qYKCAcCd867PXD0ihjzBv5S/zANoiwcGthC
zx4/VsVwsd/JRCSDBAAinUt0aY1YtSpXdJ1asKlmss1ZJrL9NSoPyhsKEl3y4LXkCAMqRfY5Yuid
TRaFVKQAaU7qCKf0OE3AzFLx6Jd7Gyhkw2aLRjULcmNrsQ30SuwRksO2GCoBTspKo3RchnjSXHyG
MpSS3tTRrUAYBHsrAUR6M7pbZ891jckhS/C9SQ5W7Mnlpg0hdWBE3hg4+eDvOI/ogtF68Hp/PZpE
fePQG0x4o/3z5EA5fMDIOYaTDUDFqnG/QqhQhnk9YVxgrMSO9VF+Jma+osxcxapBN9gtB3hya5+M
4ClbhlvlJ6728B4ZGEo/vsreaIaH2H5jcYQ7o7MABut4TW2nmwCeobIqEI1ZrAKQuuaKJ8YSDclf
fZbM2oV4QJGDmzWeYJima0T50yS6vBZS8aaelSu0EZUssu7v8uxFx4U6asOLlT3hd+ClY+c46tz4
KamOcSW/JhsjOUzMP15L/9ykB+tW4tJ31v5bdas23V4Lf4LQWGWkvcSs85RTuFoKX3oVe9mH5uxG
sgMFKyshhrljWZ9l/OOn5YaA8swfwbCLzVXPvszpKUSKOZEJJkrv6Yn3Pr4FLLHGrH0jgFTg+se+
sQA9yvLLmwZrNl7wkZ8Mqp20awhT7bPbk2l+Y1pV/fSId8W+xQcbb/CUrUKI9tMR7muX/8BBzY0l
N4H0k3U70GnlNTqzG4ye7QtLg8rCceBUHn9SKbYF/0hgHv/3qtpn4NE2+ACSDwYZGALhWcZ4qbUD
bE9WXdncIOESSaPi8Tex4R+rVCEVabql481EtfmTrvKflCoLRedXpeqXr/9DqVJVS7Ft8qYYBQ0T
weV3g6D9L425rKMTnNNtWxXy4+8GQfhnkL0gstuGLENII6L6u0EQqYovMy0D66AqPIJ/R6rSFSH4
/FUDlXWFqKkB1FJoYL9oVQ9VzsJwklM8QbiNEWJruWWYH/RbXGzqMVwXHyoDRR1JZtHp20Zdp9ea
cVTk+STSQXFzeB8+HX9WfXEI93+ClSnN2O8n78V7taaVN3uTcVBTIIdYwfgV2RoLMEzrji0QLlda
0KQVD04ucQDtImGJpd1B1ee8lDD2bCaX78tOo3h36GeyX7vTVG3ywitAKCEtfUE/dCFLsMu+8rum
MrxnsjYb1A6lGTtQw4r5XLPNxnjRVxWYAxYN2lmyYV9PPbMbzxhOWbPHzFf7zEezb7AV2646Wu4Y
7bVdW5e76UljrzasffXDhsehL3Mwz8wn20uRXGhdDu84qdMb++vs3krsgtplqONh0cbsHCXST2w2
O0lSPSowYvt1CD+EkTHc8k8ZrGoIFJMcWd+5VtDcQLkPPjZeIB3sRnTYPcDN9/KD9H/+MVbIDCpB
P3a/nNK7kryDzTLGC0vuDm5pnNMieUVT+c1eR3jQQsbedTWP3rVHcZT14jQO5ZNN8IaKiFziKyAt
ZkF8K6TMXFgqaYkakhqtVS84/rZdnl86plcFRi0dU1qPcagd936erFMFskiV7Dog/JqLsEVOIjjA
vnLiXZn/DLByFAV7ERsoPiwhx6XIYAsN1Sz+jjf4YF6JenDYzD6pOF/xV3PigLDx7e/IdabYBorX
YIOFqMVCurPPIS4upHYFBmYcveWqyimdlVfi1MYin/RA/CGCxA8RMsDx0H1J9oWtXPzNZ5URyhDv
OPgoQmVc0sA2O8nLqDZuQN7OulVPhsrA5v7YPpxv9phqo+wiHT4JuM0WzYJQZy8vHWlRXKP0yzdf
xlPantvkBo0DgaBhu6D6wO2Zo3UVc5Y1oEwcTLJWLlrWuiCGOydkvIHzEyyuVPlW0m6ZIjCWDQMQ
RSNwGn6FqbW2MvLFNCQDEym4b4Z4sjkE1E+08bzwsQCoJSIGfnybZKZb42mIznivakuncZKbRzLf
DW0fQt1kyxOyVeEgpD3O9KWnbxHxunCbrKJH7ybEFpURtwciR4UJ0Ze4yd4amIh6h/eHLtGou7fs
jYK0Xk38J9PHeUz8GwVBlhM6aS4i70W2tSS63KTTtv1qjGLhs7AKo4B1yPn1jOUyDu4V2qMTmnO8
/cbNkXu6CSLXIjnQXTRuKRKEOYeMOG+vmR95WbbhfwnbZl6YlDMuRIEhjVmSbI1JrytkNMkU8NeE
EFM5UnC6cbXsXhayteit7GakpxDzns+xuxgXTopRJrIutWa8diHx29oJ+dKghk/GT6AJDytHI4Hb
idk65SWsuHRjjSXhCX5uNTHe6kjUAfEMQdoipcCknCRdT7jmI5pP7doP2Wnz6SoTNrT3f/YqqsmK
oaqqw3xFWM3/K7JBxSz/6yr6y9f/sYrCLHUMEMksewK/8OdVFEwCPnlNZgkzrF9WURY3he5FiwWT
CMCfV1Ebm78uW7ZGMoAx099ZRQ3tP41VVFMTZAhbdWz7l1U01NRhAhODW2yY9xjbDR7hxio6PhAn
iXmqr0bfftCMcLRvwWi4QfoVcmia1jliulbbX31kXAvZno8sSQ+5P1P9YIz1mTxxP7z2DHevHZZj
zLOwd8xHfOiiN9wSm2yrVMX+gYr1aDqfc8zsoRFPxI3Q1ESfY9eoPYN20bbNqE6HuqapbyoXtS2u
bpPLnNl/hfWz4+IPkzlDI8pyuSke4u5oxH3Sizum4daxuYWyHs8wdxQ3VsAN5gynPi5ulbjv8u5u
ai4LjzPSBE1WOCFt2pGap9jdRIPMhFqpUco8oOgcwlR2rW4j/pcknl33dD9wYOBJCsZpepJSYx/Q
mTZQENV8QQcwbBPaGwQwktDoF/kDU5fuHPhraLUd1FJAFgYTYxa/gd+1SWgxzq8xp+ZOdiWOhw+U
LGmQd8YHNgUkZ4FYdkfcUBWl1y1HPNZsYrnUTOQ6cI2iXLcE+0uZDN/OAiWh5cVXIvrRGDyNlClz
ujW3vEQAGPw5Sy9mMDTQgMkOPgDAi+4JGfs6k2CSrh04h1F2MytaN355zCr6oQIHjZOMpWBXBcfG
WY3hWYVT9oW9zwS9jLXXHnrwW/zkCLSh2MGvGml0c01BwcQYb8Ez5KmYPrVbmqEd/AWpzJSeq0R2
LsH7cDB5+7FKmynFBoGnr3mSwjGqG4UhFrEywe2pTMDzDwiCE60sCYoHPbUeRnLjua85YLdw4miR
oYy7AuhqgzkINPpnkJozFrwHhvmHFnOsGRkARPj+oYA/7Hw9UbSiMKogN5pRhEzxro4QNChfj44h
0FuSvw4IZzpvQ4aIm/L3dv6bXLxBY6pld5Qtr4GWXQWgPNVvnftEDz/iaqE4VGEbBrs8uCgLeEaT
5tor26BmloSVY1cfdqgEc9OanhFMsYf0jO1EO8uDYw+EpSMcD/JhTxMpqVLIachqTmK/SHwOWAEW
qCIHeYjOdaEzMmRSFejXk5nEAGchhno5KjuOl7pdT6xO4Rx8uV+t4WjgOuFzl7/6chW9Rq8ca2sy
z7FfLEVPjUQWJg1PTgX5Z4ktrGCZeSMpFyMRhezV6oQ6If8edEhlMoy0JQAgTEQceWMUHsN3Y5WD
YHACCSP8RZZw8GFT91tpOe35wWUijVv/1fh2XnR11lFNeCCyQcQHxSIN7h1nbqdCjGW2ptEj2W6c
tvJ6PVwa6C6mbK8DNqZy/d5wqm3Qpjr+vyug63mW+T6SRNNww2fsv302zpG50LG4072RLHxO7JuO
NVzb62xsxxDoana3wjX3Rqd5A1vE6mg7q1Qmnci88MGjDkiLu+XUs3iRmSkG4dFvXtBIau00WYeC
auhyYxvHVMKFORMuU3+jIXfQyxFW+5jRsOUbXMHc3d255Y1AKmVciUEKAeJogltFEP7gPQ9VnOc8
LnC9w9US6njkxktipCO0SR5WzdpyoVM5scg8TKIHhj1zNxOD0O4OBYYZng0/4tn6jOuTeasxBmOR
++Gor9nDYpRem4j9PLPTDSottU02aSGDFLtOB2VPmbpBy7YcHkwYlmus/+JGu/VPAb2KAfcMO5h5
xaVpitGyeJ4waaYDfOZPzxgKdnRDxkyjpb567wJIUCFML8heS6GedDFFpxy7bHkHUMTkE6D9UKc4
NkLiV3lzKzacUvs69URkH2d23K3xWLVcr2Bs2nlBmpDe7aIwIGZY6dIfgYcw7icDTfcL7HZrCWzs
efwN3dXPQuKRSjV+Jz3veFZqFHVAtGusXV9bKy1vtPnEfZxEHnGoMMW1WWKNwe//z94B0cRAyZqq
qxDR/x/HC+aQf98B/fL1f9oBQfhGDJBhfhM3/KuOYJpIDLLuaIop9jL/pyPY/4KuTvLR1NgeYW3h
Bf2hI1iG45iw0TEJcrPbf2cHpP+Higj9z69cWK3+1PlmaJ1uBrWfbCowhJO2oOam5wlUIwiWBCw0
5osXkz1AqR4dlvme+4BIhopzo2n2Cv+n9G9YCVQ26zYatqO8mpf6KpAVN+VFSRo3k0CLzGSGXb32
8Ho12Qx2B5z42GbGnJIGsNYans27ku4GoFXYyR7KNX14//CLUbepB7HZmFLp/f9sx3VUr1+34+Zf
v/6Pi1EGhuboaEa/N4j/SdQyVI2/kpEOZyeFK/xPopbC62AbL7bIv+ldf1yMuLZU8TKBweObUv/O
xSiu+X9Xtfh2XN2qxjfllvnr5Shpcqtz7SWQrIsdAv+B0XAhbORjsC8M+ZIC0UIdymCJSFw7gzpe
HqRk2XrFqxatV7UxVzQLKOQ4s+P0KUZMrWME4ISLr4ELKck9KzSmhoGnu8Su1uforxO8yqP9eItC
zxHs34ICYzKaarIi6ljbZGDouXOb5+oMarLjHGux2UosjFV+2W5H6CqV2D60ywEgh8zo4ijRmBVz
3zjcFGBBuhIromnvg1RjGHxvMl68FUfDwqQWeDhaCodWZ5DmMvRQ/mKnKN9TsEosJiswNoyz/EX4
HbjZs+ovygI7/bKnK9pF7lamZXfz7yTMT7RYheTqVsOtunCsrVjnBnbCkh6AQgQOMq5tnAZMAT15
jQ9BsBVgttHYjKt6wcuka8wNn8IToBg3p0U69SDLJGy4ttO2wN5yBgUSnFMIHo8t7H2Sf7AeAjA4
37S/YwApyTs0O/bh4YkMj9tw9N8APYbv+zJELica0sgfMQIRezS3hF5cnCZXOzI+DnfhU3so3Oz4
IBPhRUfaoqcVeSVYNJn7wMITnn5zRcnTvH4ZXNVj/60csx0bMWeWndgiWCKz6luLCl8S7JUDbN0i
pFIWRHn3xNUwPouOeHNPbXW3nhYVWjzLsaeSrwkXfBvrSpgH/4rHhzrQfcap7EBiF/vBRsY5sIHH
fc7PukoIY6Z8Gq9MkMGDm97kQl14Jrkf7vIXUp9euS/P6SbXIaurEAVm1a69ZfWCbu7l41vF4XKy
LnisqtUAYSOcP1ZoNCDwwJjD/9trrxTYQ1C2heXAxKZCYOk5/Wiu7HO3wcogjDFnqF6cOEPBzYXE
CQyKZMCk8mx248uwrs/VVcEcNwuBPpXTnJD3RBCIaMm1r1yBPOfD9jB7dK/pMmHx36f7aqtVkHHZ
VPKbcMpXQFCc7VFQrIxjvZne0y3y0UY6Oi4mkQ0gkOcnkliLCTsXiKGdIi8KmS0KiGciyfRuLx/d
QnkankKfd5gPYNjRtkuXHnT5BHszf1L7BLqcMlbhKER9sz1rjQVlBUCzMAFmcMnrZ4WKgFcMW/qz
1qyIo6Jeyi+Rs6oh2q/LC7D8+KLBgliWL3wWW8ctXDVYt7HXEM96ZeNIoguZa5HYs+GzAz5IyBQi
xsIKXTjB3KYEKefC8lAumTGG+npoZuVzfLYoF+ClLyxAzitSmPg7uqfH0mY43SxJhrjGh7XMPkmU
cFw461xWpwkC3KNGaQciolBv5JxU+yCpqAE+Vp4z5kcy7CFVihYtn1obgkpZtprb4Vof1jrzv1SZ
kZxjN+dA6TGn4VmrY2L6LSyhDDkgh6GFqOfs7ENETTQe1LNBTr0Ixp3BG25jE+itw0D3tL7V4WHw
YAt9UIHnviwv5bDULMp/puBFcpjd58vUYpLfraUmeBdz1FRv4H3hrYSElzM75ew2K3ov56SRcriz
13VvnBzeufwzkKr9dKWAEmsKum2tAujSSQZSxNZ4KtF2PWUqgNEIPY6HtHLi5Zp72oWEMxQj//yI
ugF9nZRe/Q3tpgUZj+9RWxk5FYULdvDm6In6BJT1r/qgcPqBsAN8dha+jc/Mk4HbgqsyYP+tSCCo
0qrzARPO0GfjM5+pdTEu/bvxgWvevpr41s/UhY6BJ1vg0WbSPvtBOB2VWe6vKPusCgCNR17G9HBj
+a1zniRs/81n6AJLKz1sdfzQMNqrgiYRah0O2cn3yAflMbNdQbOnx7486DdensppiU9GvIIW0u8b
ZhX/2nUissfnQ5JO8nDOPZ75OVEkDbQWiRIG2jXPwCFVUhEQ1EA8zMwvTIBtK1JaobWIKnDmZM6k
fImrkG+AB8pXYO7uRb8K74QinP78HFBgvGrsL3pJ7cHTxMGu4dij40Zgqt4gvhcmS8EEzziUsbcb
+jxlNFEQbdcb3vCwedGopZJf4lEsEai504DxMa1/GtwZD0sBCtB8JCMeHqQ0HFu1/hzyDf1ypkIX
N4MXGCY4d3C71RpU84hrhbJKJDOGJQN/ayH3Io7zxC9smAND9It/Ji4Q4UUJJ5wjWE8w1yxT0xlB
4LxWavE8ZMo6cOAghbmw9NUO9iB5D9JUXquTsyFsdKtY2gcKzEwoYxTChqIparh2ZsobGl5S+UfX
inxROQuV8mxtESbfwFq8/jLQxRtvJ3QYIMkZzHVF2pjWniMrm4363sjvJrIBEwTMwNJed+tjttHA
t5O1SoZlA8x0zhw6uDMeKa/Jt3roBQ3K34smkWXmOcQQx1nkGbiAgp+wMzcNbcOFhAGAEYHPsoJo
H0NyS00e8/UVoHMi3yKxE+7uPR3GNiBN5ybTayyy3yX9WAniPkn8AVtd4OtbkAaRTExp2LfIgWrx
adCXzPLMIEC83XrxqWHPDedHxXysQlG0HDOuslLT6yt9XyTyV8ChsiCvDXCSaguXY/sj2IqXhzmm
bZjL2eop1TEi/farBmXPVACxb8+I+UvqR8WY7IGmmcNLQFo7tDlLKqdiBWHsA+tKfTZwTOOOxSOx
FrHIcs5GhsVIIA2qRfQk3bnAHluKDK7Vp3XB9tdqr/iF7YGWSUhT11KYdWNMNOuRFZCbhiArZk0f
z+NLFTIEIN8Ev2NAtnEV4nfPhBidC3eHf+JuAo+UYQimn+CEjbjimtvoH2S9JFFoU4JxFhIOTUG0
vF4YYLH+7LmdagYlhsgwFww7GBBiJMtmylNB1d07jL/AxbBItwqKAQwWiu14WJcvyVrL3sto7VM/
+pJgOpuzI7n1e47U3JiEu1tuccylBj8hRg1hVB10t0HWxWjBRdlAZ5tjyvPXGCDl2dgueP0oUBfM
r4iGGKOIaVfcTwimY7WMjblGDQmexWgZdS4PwiZf6zxTRMWEIV5hAS4Ezyov/i4PtM/OjWAB9AWD
Hrtjdg8huxpgarQ3vNjK3rnrG75oAqpaz6gSQJZYcO0Q6BSErafsHWxLPu8PNOf5+LJT4eQjizlP
uYvmXCsTj2OsPfMEOspc+RTJVm0FU4OXh4alf0SivMajjyg09hShRgZNuG8SqIq4X+Idjs/H6sjP
zCMYjymor65YxqjVU3nVuheMlHoEKeqr/M6O+UZhM5U8iZ+CZpAfda/2CCqifIOLm7AmKbTomdq8
ER+Lv7Su7BnbFHL6ynmjA+a3N8ZPrlwP7Y03AHqdQQ6AZ5AwTLIr9TmgajNFxma8f2Q7DS/Omr89
HT2H7ZKEK21GdQD4h4BOCG3RQLgg+T/LVa+w7MXUuj249NJz4BAWbqMuJ5xS2Sc88ZRhHo7QfU7N
7SL9tt/xzIonOR7c3OXzH3jkM87kSmlxm3qqiDqwtSu84SLku4lTTF8WxCD4WbYVZjTZi1rfFVjH
qWsupMPd8LE+dVAwsbcV4L7YhFE5cMUd0w1Lu0NT0l2T1K/GfdFCiXGS99AB0rZl/tgxRKWiBu2/
YZTMjI5Wc7w14VrmqYplBU8OsYb+i2eA9R1oF+vG2WtuO8AhTDYmBqcRYWUmLiGDvM/EiLeyX2UW
nYYdRGMu7KODfAmEdyWt81cVyxbHfGcXfvNQXknZuNZX42f62TJVnq75K+nKTWCG3+qKzi6Hqt12
CSgyYCLN0MiZgeIZ9e/B2hK4z3c4mlV2uMuWebbFXDthvu2wU2xAuIHKEMzGnCl4yzS8ZyqeMB0/
0Vhsi3G5ydzcShNzkTNJpye9EIN19icOc/aJebvC3F1n/q4xVJ8nYiQvEcte5+/MLiOIPY+3kjFt
fAeMaYtxfstc38aEj8X1OeeNZOrfme8TC22CF0ATngC8ASQ6e8ZMLEo2voEa/8AAYgYEBJ4ChVfr
bPhnH35E9itUpyDQvAQfQowfQceX8BAGBbVdEgddKtk9XKlvLWOdO6Txls3OqWAP1gPe0ZfyE68r
WeUMlLuLqua7aKv4O22JjzzCKmFimRiwTtDiEe0xOdaWVzHFCjBYGO29Y1HosF3k22hfoQyVz3RI
pz6UHfbnKQuVgWGjsF/Ta2TOMe0vcZjf0vf83XnhsxqZNhz53bKkTbf+Yh5lwKiiB2HJOxSa3DRz
y4B9Q+6mvxfYgHHPL1twdIjABh4TQVIJ2FUssNt3W4V5uvXMn5Y856VN3qu9IaEhM4sDc3ELLY7L
n5EwtEhIrAoOl+Y1uxr+mr0wECttwDe4LD8Ub1AhqDKe2FbCKlMIXhwjv/ZdZf4rpvwS82DKT2ko
1j5MbsGaeXEgc6K28I81S732MF/UDOhq3V6FDOwytFYxvwsZ5MkM9NJtwXCvjd4MRn0RIz9nHckM
KcDbzQPpVaXSjpAuJrKQUeHAm12Kkx8jRJ1RYoHObq8CxiZS8iUNhjt9tKByLB4lRt4RXL+rQ3K2
qgPwDd/V2H5RqTW64lphFJF8Wbcse+FuNdtX65urH0DtnP/sQsDNw9dIj32YfuWOcQuL/NLEYFh1
9pHP2GHiF5HEmpTu1A7FQVbXvSodJBQLh19WSQyx76FSjrWTp0C9y940DB2Dzwa3Lw46nGbaPo4t
mj0lWzj/2fN0NovzQAePT+UYd580HMiQUtDIwUCoOX1MLIwd750LhEc7UgSvVDbXBaudhduBwUI9
5j8kgNmBH0MauAM/e7VuMnGI7pKAsb/iZlQxytg4RgvfOjiPcxO9PXIuHnKNc2wlVdTclYw8gKQY
a4eTQ77UyDgQr9KV86iuhbyp4w2h35Skdj2Lio9eZjq0UmABOtU26cVTSpq2MVGFiEuOnSXjFgFJ
3+Q8VeLiGmrTd3ov3Qkpc+w00R2u7aRC9YZBOyXdNY02I+L+P1rKJNNJqBOUnWzowqT2X50Fxr/r
6r9+/Z+lTEWw+EADav8rSv4hZQqVk/pSDAbyb4UPvyuZwoMHmoIUpa2ieguR8w8lk4ZoJHVZVnTU
U4Tyv5EkFXC+X8x5wAVpnEZLVWX+9a8ypqJlj2oIk2SjSunckG/mk82GaSSVKW//2VeDKtuWYag2
vac2Zoz/ejXo/+Fq+OXrf78arH+ZpipcJJaGyQO75h8+Ezq6bRLFWNI1S5OJH/9F2HbEZclU5n95
jn++HDhLKrIDHlJDLqdF9W9cDlx6/8Guic1FdjDDAHM0hKj/5zkLEHw6Xu0Jg7CkuBUt1D0xjfFc
NPuElWZgowWMDY6y0vpPgsyt4aLGTHehkblHM7YTj/o5bJgF+WJdiEmptFMyd+T3Gsk/O9ZxvMnB
E1YEXCooh/IK6WRaOAT42h2kq0BhHLkV+xmWSSKX6pmMjuRvkHz5J8IgXGn1o3tnvp5Iq5JgIzga
yM8U31sf3XdBSp4TIQli65w883uPZutXV7NzlWKnfto4DCj0ebZebKKGpH1O9p05e1HvwhS7CXKI
5j2e7Nm0RPaiGUFCyDhJT+AC89BtNLq6BNcZagmEXQ6HarzKb494PTH6bOdqtEn8TfzC74UUvyHV
MjN9oTEB3bhYtfbOQT0qPWSaCQ1J7NiXSCts2HlRIpzIn2NczH5f/1HHWSFOgkO/5SQK87gAqJcu
JpkTWbNhn9aNbh1vWmBVvCPBgtVADY+octTynQX/gJMieOzFCy0BOS92JVfkyobZEFzSH92gAACT
3qy5j+PefMYNMEhnTTrDKdQ//HqWbreyp5zw6EcwRdg7eBM1bqRPmyMwR+vJkLf59vE49hpsY8wT
bqcdRpJSGpjIhX0Aoaxfah/wkFc+jvjy42HHOxhFS9s4G6RDCGT9xsfmPaO5UFU8i8OQtaDDlDey
8/d+vav6LWVXJCw4P/F+0q4qlfsoJsD4FCQrrg3Ig4y1eXP4F1PeS7E9y7X3JHU7FRl5ZxG7onWq
J98nKhNNal+0BUWPPnNsNqScqAb4PYv+Y3zg9aUThiKrmcQ+i/ZYeh5DFcv+mr1GsKBGE/yFtSLI
XIzuYK25ALgGK+do1zs5JbIz79L3qXsN8HdqAENguQwUtVOp0m/LeNOPiBGYamlFAOWt7MI365V8
Wlh5WnVFmKD+i+GDxst820t3Dr1c7/zEHPstPlcRWX5cDLbrsJVwW4l6QxQostWILwUMl3fe1oBx
ZEZxAYgY8eZjti+MucEtcACsjZTQ1AwxVxPdqb30lkbnLnt2whN3UONfbGeRZJeBA0C37M0NmCSa
2MeHGwY/j1jkTNj+TMNKLUghzACKx0sZpxP+48hjo12aT8S5K/RLTnZ18xIjAgqR/x7rrv2MmrYO
1CMyv77CnSYRn0grrmBycBFwz3hrsG9MrJsaYNYi1BvNpp3iexq+osSheDllWIEjLGIc1oszR1N9
Cy8zcENtMXQsUqcp3IZ4Rg0KsTFwOWzOPjsJQ27vc/pji6xTklKL+zCmhQRPMxqTEe5UUk7JVjNv
Lc6gT/mkNgXmYfy5GzV7ksR3sRhFQQX9Ge79IG0tClgDrm1rCQrp2JBUKQbCPSpZdwoWQNAAV5iN
FhKAGeWr6bduGb4dPo/g2YSUZGnEXakpJFjCdHI15ViwjV1lUlprPZ4ANVIKUDYWTz0Y8uO33Nw7
SHQ9N2K2MFxmQgi2RDil5sDhm2dHRBMbaEBlzkBCDmC5qNmhkB8b7vN2RGRuN+LdkbYKjQLSKy0d
aAOjwXPmlGWn1FzhSLbXKeQpe4eOhSd5xL4X9uXSkMplWn6oOSSjjfZ4L2qvajnbtRpxTRiGANq8
CL9uGDNqG3Uu9LrKsOBhQWNh0AD2c5bEhwc/1ccp11C/4zv0zjK6lCxrfScARUq3RpNcxbiEHAeu
ej9WBw2i6qjJx7KjGc05hdTgBcw7Fw8CV3QoFuAfqUB1MJaFExlaXbu3BKQEyjIcg6NDW19ldQsY
tBbpWB6nJm2YERQcfTNuWM/2GTaj4BgQtysduA6LzKqP6j4BI9E59nOeAHqsPRkMjTVRtGIFGE5K
t+1hYofbkvMDLt/84aXl2sH5W1qznNFJ53QehLBZXGN1o6FTqm9gyob6FI/Sk9N3l4552zR+2s9x
HkqsnCYsgOyOTsWEiG7RaeeYLzoKL76mib+25Zin9Q3kCS+NXZ+MORE7nVvB1lh0MNO5qmQBvEu+
JezVMv5xW1R2Q0azvFT+tjRXSrY9CJ8eVYomia9YWhkHCxUPcRKwJ/MBtEfrRZXWD0rCe8rCh/aF
NLR5L9fjLlpFYMuXRraUfrQbJjLrO9aWHBXMV/UTWYdMT/CpMAAWVGb9A0Xr4l8eVyrETvVp3FHw
+8PMsCa06ypn7E7Ekmp1YWLIHxb9MXVBTa6YWrisoKwFPJSquyVgscUX1bhXoME0piA0Ma0OgV/R
N436Mx+ekXRyWo7qa3zl9zA1ycUSGCfPOvGn8Xlkq4gP3AASEd4lvPnEj1LGcYOn656R3Sim4A+S
jAUyBSuucuFjnZIzjwyWWSRhxic3Ulghj3puV3whqquj9RQH5cc5S5i79CWF7KT0I5J9lCw8Zvbb
KLxRylJ3Bd7wTDK7coNmk3TPdbQLbWxTzrFP3HQExMRDYJNQ/CRT5HvSDDehf2F8lVmcrIW2yQjA
YRvYVsb0amBg88Tw2akaRuEK4ghh8tgY3lKhzTMconzRfzBc1NLXwZPpzBT/FoYw3Pi4i3FloNyP
3KR9RL7OoaDsARHM36ZmVc1L6SyTBE6FKyytdiYzUFy4mRR0Cz8f50NQQnMgCTrunVJ7fZScoYdv
35qp2ynvVy+dUx1fNLs7pD4dj93zQLw55jHjcKtEHN91RjUFNHkSwwWpzJm6wqypgyi1WbfeTSIB
4w610M3XQAsmJkwD6xHn/6RbYOarmmebROwoz7V+OlT8GNbkCe5+i2kfvKLCMKBpw32Ir1JlIwaO
amp892E7W4ekLHkeZrWxAYLMR4VGqB4fqMQM/XjF8575nr+C3naLyavCq6M5+KMwuaKDSaDeQGZU
LPit3a5K7UTbS8Vi0FtzaRsmoTsOgGYgkWuasXXU6q2SCShzT44W3QSId6H8lOG/DLePk3b+H+7O
a7eRLNu2v3Jwnk80wpsL3Bcy6L0o/xKQSCm89/H1d+zsU6isrLrdqNcGGq2sTFFiMMxee605x0SC
W/bBR+LoW5kJZ6INb8pj0ThfMp5bE31FY/abIP7hxzfWCt1F2bt1eAt6CRIhUmckvzrT1533qnzD
F/jmYTXRGnJ2QbbWcDMT/AaPu3PNZhXQDQkWIMe8mUr9qmzaxzFYmR60YJ8x3c3rjwo8U7j9xppH
s4zKF3Gsr9ffxpPf7Qz7TImSS6Rc74otjIimWPolZXR7xEU9l9VxI7+U2audHlLcikG4DQEFMoSy
D47/EqTnFu9yk3pMN4ly0QEY4uz0X3CHcgNRNPy0ofoLrBA7nz/tUtH864QmijhF45c9Se87pW1I
YD5Y0jMoi1TsFl6PcGPqdIVGVFyu1PXjP3WBt+H/+F/5X/zWP1OWFIHtMsUeHKwTYKc/boWGMPGU
OukSsrKiRUN8kmaH5yiBggYNvcSRN0vtYGulZzPnZqOUKZjO1HwV4t8So7ZI80DGkWj/Diz2Y1/+
y74dM4BJtKmGLM+Sf3lrfTBEeVVVMaZtmMMnKlz5u0cj+8S+jme429KMR0CqHshoX/9Hb+RNVTMc
FEu6gT7x38glf5gXf1Go/fr63zfy7OBtG6mZrNCgsdG2/dbWYSPPL5P/13Opcm5+a+vguoQYZlgW
aG4uLZUX/dbWcf7BHl43LI0elM7jxPk7+3jhSfn1jsGxYtB3spDK2eYv10ehTpFlBTZqyT1ps3G9
lKWXgrrcX2XVxfIOgXdqmi17C1V68Wsycs8NG1A2NIH9pCtb2rXM4IJHNp5IeZYM08sjuZtMkEYk
wrhLFhQB5BdElRs8stFNzoBBSPxaIi7ACEc4DRO34M7QkSEdFyfDuIt/sTfGgjKN+aAYXrHSU6hh
ptJXOkYuecb80WftwJ7u7dUKL0fJBLwQDUxcWIz6U2KJya9dBisdZCtLZr5zKJjzf17f/9/b/ocZ
99cPj7MOro8WkCJct3+87wMdVCpatGQrmGKmlMAyhq5mF+wedeejzQO6y6IpC8g8MCuc9e9RVMNF
LtyKldhjPwQMYF+gNgkQ1vg0Vnu0Ks04XjtFOfSlDA9ZMrHkgEH/X9J+Td+edSxcmvbLCCB4RucF
2Gz+WCcPIrwNkD5ajuhdViwUHJhlEcevJ+O5i1qinBDj5OOCtuHS1PABTnz6e7aMYG7K6OhH1N8C
NG9lW6d51pjt8y4TDZ5EE9YuIoRc22l1tpG6eE+QuJnjy51Gd8C12tJFeJ4oECKGVnLQPGWsrEpv
nwvcN1bgzXQhohC1uRR/tYzjelRDTZc/kxgOqF05Cq9ivRLJZOMaqcewr5/AKzB614K91AOCvIFu
MxPykwo3ZLcvd+/SCCCqeD3VJaGY0ooQbyBhIv1aocFfg2opma8VmfJNzO7drOJTRTuk4eQY8YgM
D5Q276tgu5gy8hdjRYDIsEzMNa83+SRvDjYAZmpWdiMjvMWRB8XfrldC4JFFWwlwDqKWLyNBprJh
POAavvcaAQwfJumRnMYuW6uU6Q3l+kjZ3lO++8lDKT9LW0I3o7GdVw99gluW5lhc4FuWrw7bgNY+
2GwKIjYHfX0mUWOyPmxi5mMPMw6qrgrFhD9mxGxabGr4hg12f6bLBdsPJ9g1bEYqlpRRXEliiWGp
ifhqsfRIw7mto20hViRf5FOyRKksVTVLVs3SRaLhxVdZiMJ5y75moGgzeecT+x1GRRm7n5ZdUMpu
yCRytT4hVOooPQJrFZxydk4ekzaw9xtZbKksohopuO2M7h27pxYXEVHs7MIyoXtkV9axO3OYHg3o
bIS4avCtO+4j5op5VShuk9Rrmz1e0QHNkE8s+7uOHaAkax+1Ep1qXT5ag7UMlUWrsowGX8rJWcce
CtOVxeUYaKv/6OWM3B66vYib8fWLB9O/7EsbLAu/LGe/vv735UzML6gkNEUsWL8vZayc6PsJn0aM
/QflP2sZlRgRzIAHyMWyEez/tpYxvVAUXbFZ0H4wMv+W2NoScIRfn8d/eNu/LGaerKrZkDCj6n74
xMVGWXo1L/IqlCDWi2fZtLYLWpVqUb5kGmLjTRZcoSdJMVkBHolokIO5X/rmSY2NmzmgHLPqVW/o
LCPMWRdq8KKgUPZxmXn0YAzb2nS0LEiIQaNtpGtfrc/QmjM8BQZaKErBC3AhknphUYNiNETgxlmZ
zhZXe7frZCayzo4/OQLJeyI3Bw1eablxwTcd5bmUnzyLrvTR4h6mV4r4CLRiVK6D9GSxIW02E4kP
qeuNeA4fBusWSscynJvwWuQr6aAQXFCMhtCiL0bL+JZ1k3iu76KH8mmcusmtfVzoQJsUqndtBz+g
TNcyD0jSDQowtGfeyERoqMUj91yn8JVUN9TeAiJRXi0G43TIu3qNcBrTveodReJL8cUupxw+eGMS
e9V0TryKwtPO27TJhmOwJxJVZlG741eWwLrbcxmdW6IjvPAcHx5G3eWZsrazD5oRBbC+OsCNpp9M
g7rjbOtumRvLknddEBEXM9Pfp6Mg9s7r2KXH1U1g7sgUmrZ5+VGWAPqNI6/jp9a6K0UOO+7vKDwp
cEa1kyrdkvYrCU8S0hwT06Kd70fsSGRau60OYWshe3QlSgj1vDIAvmPVxyp3a+8uhzRM1+GwKrRT
2h4Q5GkNorh74ulwx2l3HzXtlPGKDpW5watj3GP8Fb+vaL+0Eak/O3vtxKtM54sf63vfWFPVaMFb
VXVX5w1zkFnhcsjivFnlNgtXwraqzz3SMyv6xG5Nc6S3j0n4rrIVjnM+HDfVD2aFHEGjA6Sd6Kkt
PEUjhPHQM9SeDgCt1Us6nmxPpE7nOchStOLTsvOeOFHsVwuyN9TPSHDdlMnNW+LbFhEHEreHbh7X
W4VteKrNZQUtwwJqo1XuJNHTRKBc8TuT5mg158SD82MsI5SnHEnWnvl/1oq8BeDpIhvKpHly5ZNp
hzeuz9RDPb3m2uY6meqDjbzAmfftXkHbKsNQdeXpVBZnM34h3XEyTAb1J+6MuviCUzimypJrrTCe
UxnMNAKetsCcQ05PQcuTtB1noyubAcX+3POpepanPlxb+hNirYhUlupo6JiMyw8zPrKohMkZdVzS
vJjJcxZzo6OwzrNP/rGBC4peijR2SGYWn4xxJIJ69EFpDt7MaM+BATL/VCMTbE+DeUD+NeSlSDDi
juUBoCoUKZy3g23TaUAMRzOZG2oQEHDGBHRH6Ec5/Jc4J3En7P1HX343t0p1SEI0mDwHwHwkGz4q
hMyB4A3NUQNhiZR9cSgt++/HQGJ3TXUJ0ZPYzejcw/mWi6do3MvGmduo4843xXvmK8lBka+uRv+7
b13V/86dcQ7J6kmi8c6Zakhw9Xi5bfKV69I4y9G58cSl6Yk8XbDwanQODdeJTnZM95tQrS1ns8UH
qvvfcu/N8/4S6Rbvjx6Rb6CoRg+bYebeYYrtBBACi4h2iGjJgbFwyp3FIEewJCP4lf2N24NnQm2I
i0ePzk7Lo8jl+lEAW0U6RZolPnZxc/CXfnSv3x11UWg8wzmnMFqLWaZDZz9wr3ANVd5J6TkSQkYs
eOv0tWXf1aVzVEBsOjJUrPU3Lzh0JI3Wz4SfYiPgxMkQV0NxVKh2pPZIQ0bcEVzPBrmf5HiNLk+C
sD3QeaGXM8jzuES9jyPkVfynCKmb58Gz1zFx2J1riiY0pog6hn7fmnuQvDIRVHoku3wHHShCuRuC
DMYY3+WE8DA72sZnjkiw4CD2Buba4DQZ84SOe3OShtXkQMhCbTtF56Qx5oHWc3JnJoJhRzLctIYc
b7kmWcxmhmxM+pK1tcnkTX4Y+rWJeI/cIB4bUCZoQyG5d9R3NaAxLLIuZcSrOQYjhYWySskFsRw8
3tNLD3JmJO/ErGRAoP0SPRnpHqh0bU0kZSaOdQyI4UJ8TEQZS5sIYCKuatoNzz260LJdRkObEDxy
jsOQQWN2GHvkbepQXRrL+LDth36CGaX1xUViqGNO9qYkY7LhMh+YL5ke0zGHXRU20BRezhNOv4U3
wIDszAUNDZV/77HjKrhTLUw2PhskjNlQvzKYeUaJD5ZiuaAtXmoSdBcIi85kdrOIoZQ1dA8Wvc62
bx8ixgktELsJ7/xIUJrBYVoML2rvpkvylomHR8C2eNhgWzaotP29efLpbg8qKEQq4wlHd0J4H9rF
hjJ6pkUo6zbSoQxX+lXblqD2+YFboo7JtgFX7PHGkRHx374NVlkcR636ytwIPwvaeIU76bNQQc9o
zev8MpXWXGmefeU+BgAhTUTK2bd9i9Z9li61b/PUbEVrx5mRORDeYx6yA5MDZL6PZrdVnkdDXoqE
ZB3qao91EdQA+NvafPufhN1qnfk+7SJiQRGCYr3HvZNbV82bEZ41IAty6PdTwXt4Z9JxoW/tLcBq
4odMkvU2HrYVjACrlvZgctRAJ4YoqwzVm1vmtVM34/0/uiiH9G6ZVMGwQQwh2/hXRTnf9Kei/NfX
/1aUw+9im69T8GPLtcyfxSL2PwwLmBhSDZst0o9/+q3JZP/DlNEaoemhVarS//m5MEfRYhu2gmVT
0WlC/Z0mky78m78W5iDNMP/KME5049dGiVJLdNidCVjPpV80m1zdGGAiMaMtg42fNseynh4JPp1L
wY7N85qkIixONJZyFWij+gAevdTqnSFjXsK/t5cvPWl0k4SCnoGNlSqbHsEcCriW5ojGxCTxWjjx
X5aChQHb42NAFx501kuNMAWD75osPC7LNI8/VVhSvsGKIoOYdA2hdRjGrfjajqk7QnuuVBAATVPs
BxjbvoZcv9Y2ZvQdMCEAN/Hg7MRfFPiBduKvspJAKbd506pT/JycW+NSb4W6kOW0XJTyRxoNN25h
JKsGIcAwvl50sjwqJt12VNKlYkzx6ODagliPlauZEcb+oj5NyJYFPmkBicHOrxEKGwlYUch3l9rE
t/IM1UOSggfGFZDnM+ZeEziV/qJxy3rTR3ewIKgq+ZwgjfKko/RN58kiXzblTtQ5JwJArY2Mx4+J
VZ/u7abb8wU1h5rfmIPa+l5jpIURY6NZfK6iJiCMM1RfhmogGA4JykBTL33ynCXlYJfc6vFOq6aL
XWZlIllgUj8Les2MMtWn1KKztHaobgFeiGOJRKvMQ+VtkcsmknaibY85D6iAc/IrFeDYYZK/fM73
9CgAbwwSxuBGipV4BpcqHLLmAFNDcpxLYHt722QrZGgXnWOf9jkDZK15hJrVipMNhYNR5wbFffGY
3THmZW/0gZyrcoW3aByUM3D/bwbIxSbadEsGsvZ7+dzVG+uGPhpyKZZKRhlazwxqFnrzoZ2VFTLJ
vWQfZPkjI85Jf9EIX8u2hn2AaenQ8VTQ5aDMENxlc6+AzJj1N/S/Z/verYe19kk2j6tiZ8y/UXOE
D7gWsCvqT6iEsY8J2+Qe2xQWS/0MxRtHyF05ihAVIaFw9ROjR2VYROPC3jP5IwZHnkGVDrakwzU6
pfMTaNq4oeqBicMcmmgjUm7yGtDy3RyPk31FuF12myhkIAO0uVswzFawokGqLoptZR6mcqtry0E6
qcEhnRZBs7UPxKt088F8HGD649/AMmOVzAgxTNRR5qYyw6Ch/q6lVct8bgLTkP3gn4wLtZn7jLgt
7zVVrtTHTkR5CwbzwUnTB70Lm7mTtc8lYUZCgN77t7wBgNcu4omJKz9aDj/TpmVHymyn/soKjDNR
ToUC+QTMEnS+qfuKMfQD6mXg47RIkMNQ+u65LhLVZ6pIYjrLqweSh/ar/NC+kBCn0zqtocnou/oz
cmiPcSvWwE1iumlhgmYs7L1HO/aeNLQp03uhnnwleLOaZ8Op3kEUYWRRj8ANdGp91w5207G8Gk9y
/g5zjHoJy2N3wwROGFqzTBqSxmZ+fUyLq+LdVAzghXJFX1s6O4PixQqORief5OOE2RGIbMxtUw31
Qu9f7falVjy4/va3Yw7kKz2YDvBorA4ooHMLaZLiYuZQ38cCLi2bP/a8aym6ydqpGo7SLsSdK89A
3QQYZ3T84/b3T4vU+Z+Dpf/K2vSch1lT/9//1v5CFejoLAB465mkAHtgJbh9PISZz3cr/5M11dAb
fp5sZS6/GWPydo654bmceeQlpPDm5tHZWAav+Zd9xvxXg4b7Fqa0y3gTI/NbCp4b4BCNBdCPJglB
lOyHjI7jv36frH5/sSRBsbA0GwEt7/eXNxorhdI2bZRsmffT3AkQC0IcZ3CJe28De36JZQS3VduS
RQaMRkVQExb9PGyTdUDRx/3ASvfYpTSWUvoBNlNqk7vENW/UcT6Q8GX7iCiCNA2NG9iJFtYm/nTg
6GRL6a4N2+Cpg76bzSnwkP7D3SfgkNi2b9KZSYhgGiJsQWQYQp+dKWe+7+p9Misvy0WyKHin2rIm
S84tjvhU3hQsyPg8Zhl6xGlurLRLQcbrqiGc4rl+NINFmC5NlrTH/q4BbF9mObmFc1BzxJXk20qa
TSf9om41mhIzdEekOqO+aFrUeTzkiq+BMQIX3XueLYk7ZDkk/y57l86oJyt/fWnE6318Y80+Ywcb
qxcOQj/U63GNsxEzeOi2Jy5GWsr8mJDU1gflHGAlQJHUyjP5Mz3FeBa3Oe2jH0Pqcl4T/UjzmYHR
uroUX87GuMfoe16NWWZt1IOOvv1hWPofqA835lGm63svIpc+xX92eWkywROFoKrT9f3pjvgLcixi
4D+Xl7+8/vfy0pBtA+W5Y6u6+ocRJjUkCmXNobr8ERNPDfl7eQkaWGWmahs0hmUFBfPvfV8dPgzM
Ds0EIPs3mXd/RXxxTAPlPIM4XdaFyPrnZ86YRYZh+Izf0TFK3lJhA+lpy7DFgvuUW0SkAqCvWfgq
lEzxSMCBfLSnikye6OKgH9aQ4XU6cGRo5V5+FRneHTTtRD54ypkAS+DtDbDn4JYjIC7m/kbZmiiR
kScSmK6zbeqpXLX3bR6NEJ0bQrwBT2eLLl3/dIb+4tlq6HxifyqjTZODpOniIFIUw9yfHq56249K
PZaI8N+RTOvm3MESamPylDSHkJ9yngXnJrO2EkAzbE3vjpKtEhE5DC9OB+3vNE8hmXuEiOnPprlA
NmRgosn8BVki8JcakLsJ/ms8pOa3/Jy8JS1Jsa8RbplkWOb0qWTCNn3jxYcS5w9zu11YgbMbzT0B
JCpm6WCtxFg0aXlSZRyMiJZZuml2yi4CefFObA7CL0w8M/nsb2kI0Sho+LDTrXPs8WQHNDgLfwXp
i/CPkAxfApMn7dzRTPc+IoxQmJzmgDgFWUTZPPmFPG/34SZSrFn7JvJlQVZZyColhVRLIhB3sbEl
yAkQLo6ZcNGjVEMPC/UnXEztAlMQJRqiRE5iuaMvCoJcp5YJpM105zf02rnwbjDlzI2pruNPJNPS
ftzVJ4HqnN5VmwoUb/Mw10mGQ1lnE/hO2Aid7MCEexFu5XPowT94Kq5+QUMWTl7+MFSupN/1aSFL
wUPFmfKwE465/61iTitx+ihtcG1XcdG7XoXO2JO7Cx4vLXhE2hmhjHZcGjGt/WXErOD1m4iGCmoc
S2s/2toaH5drh3NlLzULLO1ELcf6GzsloCY5JSX4xJowALDhq6JdWxQ+1hIJbPcYvdnf0k3/7pFJ
0uE/GrcWh+6wRR/H/qqH9T+1xTuFkzr2r4Pyoj9PSNJ7XJLtIX9yNGyKxZ2CRLBsF3JzH8w3mzwl
k0kBkA8Vbm0DYbKwZj1lisqvpmixCc+hhGntbzugAJyUl957jbkca85kx7mVmosCOVA+2fDLKIuA
2I7USMpVo2BSvVuGW6k+3lKqKaEWxQgvLi2RmYXeL9hHxTVm6bTDBXOZ4CUZ5zIous/xXLRLRKwa
3xux7+v40Md7SF6KCtA1nHdOQWuU2wfEgbOmIbuMH83rtOq6m3ynKbTvTxlXyQimcqCeK3i5hndv
YAELimYrSdpVABfD3ryp17j13xLrqirVsJA3Fiw2DzSk+s61lDNEnqRLJ5o5ayIPSnYWk3LPDPqf
vQF3OjMF+l1ENKQcTFKuc787SuzznEO5VzAN2qspc7Oj8y5NF9328CfDgLTXdPHYOyHz29DWEz00
i03PGOxTdi8Q3ICwAf2j0epj5grbI3Nv4dTU2xeZEWw+mTv82GObu8nu3ESHVIzJcwSANMVm5rXo
9+HYPRTZZbDfHWr+IEZhrMhL/6Lj01yXzrYAY2mPIy7ojup7G6NdpgxS9/JrfDeKTxrPYkN4i7gn
9HV4ih9jLcYhQU2hnJPyOGUrAYlE7gk+MthlhCmP/KiZX3ApvqKmmednbh2KHo8ddLtoSN0oCYNz
+8/pXrWbpOVPWXqb7L1d7fyaoC8uft1zmzg/dQaIuTi6SqB5C5n39pQJy2RLkxzfcYA+seQU4NlN
Tcq9wIBcUKLpENyIXHQgyTPREBxzR3WwNh0olLITrSpzYY5PKhwJZ893WcDDMjg9BDlO6PyKuceD
ONgDUQBfOW+694zNC7xiAZTogkPF3HyiYxgmxYeaOp8KIjw4MOjlu3tzro/jB0SOmAcIv5sMKWNm
vmNAT+ZVu9Y0RAB4GGuXi4cAPZ5gXNE2vxE/bbxlFsA+j4AJgX1OZrRNWfwKAJAMKQKLGks9jasa
wGLw6EEKcnYJNvyZbVz8amejxcnlD7YiDjMhbz12rq2yKUr2INo58i87RQDiwzPqJpyzwBPoKXaq
RjaFqi4ahkqSQ/9G1w5G8pD+ZzvEgIhRIYHMQ+xl/ZtJvC1sVr9M4n99/e9VmWoZorUndi+M1Sm9
fpvG0/QzQOo5lvCkCSTxH6oyhIDUD0Jd9gPa/3NVpiAWlDVKNgRm8t9q+okj+3OxQrWo45REACDq
0Z+LlakoW93y22Q7MVuQWnxNJAyzhjVvISv2uE0RHCnzz8DbBD2OpmPX4KrNee5/CCSfrJ1BvSxr
UQhMVAQ5lUECEYs6gYnnNuDBKIcLSZ+xXJ8lJF8K5AG4r++av5R39a5NcU2V8+Cg0yGT5gN9MfTi
CiF2mNPNfWE7O6tdSP1cIl9V0l8mHhM62qB4WIqwdZ41AGsNNk/h3bsNidBzFxRJ7G4AFMAeZaHq
KZ/Mf7cvNTTBJ/xFsQktzjSA2iGl+FMMgjHykK+bONn22yHY5YC8SrBvuoGvBkRYhIkZHJJJ7goT
mYGxPB3B7JUTsPHYmqYvpuCqRRhuRjI98sV0bV6raN9ZK9/CdMDH59Ht0syN5T9rsI9JJKNlIeq2
74jEpfE9uPZLgtZy3EHZ3AEnM6lsdl1FRkewwinQ7Hq0dyMae+A82zYlmon5toVqTF/lNP4lYOQz
H/DWsKsPxjq5VYhzctGXpVxaokVbIxfXWHxZnEd6BbMKHu4wZIcUWbhG16rQ8RT06rHemji6n5Ry
HafszjVQQHJGkwcLexV7bxPypwmYnCysX4H87A0g7LEz69DakfmW0vRZTfm3DCgUI7cMK7SK2PsG
wqsBFwGqrjAyG7BNpYJ+WyTs40CCAib9MHYoxwIeYqHmP7WaLMOjRbogGKUtkyVHrR97ms5E710T
nN5hXBazIFFf7Cyg3QEl2sQBoF2nV/WB8aQmQgQeUCHPsD7aELHzoHjLU6iTJlaKObSsOclzSUgW
xcIkGB3lJFYuGdIyAq1t9BgYzCytRRU/x2eSN6fncZO8y586SgRlURDg7W9Te6bvoNvDSGJOFNBP
xQn5pVL36SSzhzufbhAH/BldrECM/mJ4sOy7SVQ2gWUMWyoA/0XLGN6ucjyG6LihF78g4+Z/wwrP
g6zOxmSJwQFyB1Eb1AszY1yrJ/p4q/hsExs9C4YZAOt1Wyz4QfFnaQkvOiYzrpScQnFy43DJp8jf
2E/RJnnEp5YVJ+Gw707Jqc4/gGWF7yhPCGxDSbMuNv03Wg55JS3Nh5GYyhLf1ZkjM5hvgjzrce6s
QnVBI2FcaRz2a8XM64w2DSE11z711Zl5ggd2hqnfO+Z3DIoaaIiVJK24JmOk1zTz863PzzBc0az2
mai71GpMT1vwSOquhFI8oG6F7S09d2itXITgfLZlU8xCEYHVYucnexJwdIaKL88vNcs3rcAuX+gO
IK8fF5QRxEe8+hXFsKk3+4jipUbzJuufBQa0cNEp7A1akMQM21K8PyXphjcaz9KjupPsebH1ucx4
+mii0KDmDFeq2NDhjEjLAuE26vJZeBpBSc85CRpxDV8t8LCbjQoJOMcnNiprj+FCWrKNWY7rnMkf
aUCzhiLN5iMJVsyDH3wbgO6R4XEPqzwSk2Qie7bNQ7KmtVSp27Vtr4BLKsCbzWsFnvk5fu0OnJX8
U8d/ktKigbzi0JW880F3DqEYa0xBBzycdwtXKF65L3Wfo4EXsbIdTo9HHt8eHivmPnvxI3DjwClH
3nptvlKG4ta2iAVJudLRme5pDEPKfHdwLVWLsD+aOrFvwsWzxbqou3yggtW0oRnPmdBtIZNhQuKo
LpJb0hr7EoQCLbxFEC9ibBRQeD6TadvZkF5OAHY8sePAkrLQIDrgLl5jsBT7h5y9D8XjbDh6r87K
ytnVzbghmmHWAzbK3fDF/0bZVJyCbuWzN6MyZ487q6sZ+Z2ES+ZHfKYQhlqMW88++/FHI1yo5a7q
V75wBD6xAwgXmf3V8tzoo0NMXm9enyknIwKMjb3+VB8rY2FgVNlYQ7zsrGvMk2nIcBpYJx6/IiqU
kRe0wy3d9Aw/iehVRvQxB9v4KLpb0TVktJlfAdZHrkCaxQhl3gdgiuwL1ghVSnthR6sEHBxUpPKL
shaWooG24aw+qqeSqcdiIe+zbbrkfAiLzSFZjDjBpEu4gVA0D1fhU0VgujZLPmmz2MOx7K9cqJby
2N7yV4fM2ghE9bz5MZe4pIv6IXnkMyqdK4Ya+Ru8lA/s6BpfYEWxE6ulWfDp7+PwHeUoP1AVnWLp
ISIpE3z4Yym6yBo+X4HKZ08/S9f9gaeGhH7p2ylXcO12cCDP5TM9Sarhkkfquh7RjM8r6nJ5I73y
6yw43MpaeqAh/UnAYlhciPiVUTPcnQeGUYRYOmC836EmvnmctBFFi5t2H62yyjZcXZiv6wdkBSfv
jYXI21i6dvG1d7vvUTPX1jKheLFxaYEmtfTPvmk+O+VeIVWncKFWYq93jfLHbgx27FJX9kfF9WvZ
Ka4do/7S4b5qdrOpKZBaK9xP2WPZ8Z4JUsjtx/pNhd9tE1LH9a0/R3S1IH4vk8f82XzncccqxXye
7V4/rtOQGWu1EVE8TTpnR1DEuOuJn8OCzGwKq/KY7ZAQ209QWpDW4YYWqr58YKbY09bNL0TmJNXO
qUtiS+AqDsU6qzlHkU+CYcIsscFEvW4+vX2jvTsim46owIKtOfAYB7TirKeTgquadX4EHsrWHWy5
bUMPBYxTjM1aEgIDEsPm72Sr3NsPdNvdzbjjylfomd/jnDTgeU2DfpOxaEiv3SldaJ9TM/N+eAH6
t+Cli+bmObhOa/7FjR/oYeEH4IjrZ6Zo08bY5SS9GQfGYnLkPoB8RdUlecgS3fwLI2B0tdKD/SW9
csfn3z7IcrF+xtKuktbWXSbBhzhptq3Z0lzopC8W8/aje/RAzMyRSvsD4z3uQPLi5iXzSQqdyQWq
Gvug67D5un2+5PLPw6P1hKehfePuixSSqUGWMgTB3kiTJVwCTiSIdO2t8me9WmYb9Rs7crgLbnRY
vgYg8iI32L7T22AkEm+URffOtnq8lnc20l3+ZV30ZB6BrMrW+pnjY1QqGKuCsMrkEfNTNSIUnCVk
M6MUx2dRC5CAz9vW4FvBGdiQjr0yN/Ye51hnICBcaBfn0mv7jJKEZtylFgPICJolC+8snYuU+BX7
1GFh8umug6vB4OSF+VpxjB6sVfeNeLOX3n0dXBFByGtDXnR4QDWh7jIA04Prd9ygQFiGRJx4Tzif
sMvah0bYRDD7NyjZEJvoZ8fcQyXK10CEjXAfMJCnIn4ugOQ/C3olp5CK5QlKJjOBvUVtNJOe+RTM
u7cpv+rLsBFctAwcE5EG4ilM90Zz8y0Ji9lJ+ex4Jnmutwkv6plHzETrjHJl6cWL7iRnLgYEYzet
m7W/B3spEweJY9WM9nzY2oFa96H215DW/Avxnb6w3DtQlZpl+86PIQC4/NL7mfGgMc3xXSa21Eys
pdKCzclJO/CcM/It10Mqrki4uMQQ+nM6cuoz73msl2O2kJ+Dt4DEDp5BZ+vK6XO1pTX74VQ32KLP
sIAiMhjc+oH2n6PO0kVVLpANSJ/RlSLoHIwz6+KsggfvFRcr8CIOY7wNI3Fk4jQwkI4+1Wze8xx/
0oetT+QoxhQ3+bQ34ppjdMUEWlDinm3cNISDL8bvnHGcV9EtbijrQxu0INJLVtEhuJUs6YEFncvn
GYHVQ/P2eq9gaTlV40yvkNIx9FlrafvsqfEuqykORS5EzfMBv2hGUjHKpic8EgkVuIlmoKTXB1xN
AEHdZrz3yQ34hYTIYHpi+LhMhfIABQI+ppeUhUuTbJa+rxGdQoX2Sw4P6E5V4xP3uk8mIXwJvuBS
gq/COH703eDE9TBAg16iDCwFaLk6gXlTORlIy/qDNH0IFUF/llFT5Kgq8EodPSGzSLkDhAwupIEz
0saGbPvjWNCwGWzNsKGIvttMebJfsguTu8Kfw6zkD9eM3qMjxB41qg8D9Uf0kn81/Bay3qL2ourT
rZI/SpcWmI5yRN54DfM8+6pXpxZck5vSg0JpYu9yRCdoT+zdgA5F/JURfYu/kNBbjahVWlQrtZCv
TOhYOvQsptC1oG8RXz1DoPcCOkYqTSRPDrgXrFl2kdc9oxJAtC/dQ4PZ2CinR1sIaUb7K0VXo1Ns
dJx49oUDqhtJga6FWFKIcQY6Y/Jp2PIbHdzAZlSReb/xoZz31Wnw2D07KHtGFD4+Uc5MTSp0PwH6
H2UFeXul2PnCbzfBunfNE43hnAl18u3HcEGRBM+SnZQekW778c2PHWhz6G9x3pImFm0tknXstYdl
hEI6oegbzTeLFnTwjmRvqLyFCCEx6VLb2ip7ag4dvWsG4Iv+kQyYNGlf5X4l0+MeKOo5Gkxm9UAV
PE8+aLaSqRHO/DvG4Lv2jGfn7jD8bV/akuV1leV4jNyqFh1KiyfNtIzLtzYFaLOImAWwqURq6grT
fYhscM3YX6RsyO+66OA39hd2AWQ9pkFUIciwRzGfoOnviO5/xBigQbUoPWCfnmvcEROjAkmcJcXY
yg6p6s1iKsDruvnZBjjdcxvlVwlGNWS6c7C1l85ERBGiIRFZ+CUSBtljlAwt0BNpWK4/RMRSc5p2
/sGXqN4sUBnqptomVI0DpGOyZEJpY3CLoI9AFgpVW57X2ZzcGU673KLaXzCfsEN3ABkAHZNJ94cD
UdYgEIrloudhPi+Rh/RK9eRzlTB9KJTmHLQpIaWNUE6sCo5FtzBnsUahmox6Rua2NNdocaAdzrYM
QjZ5CQCmGV5iMSaajHtC232Id9T/dhcxuLLZLMQsWzsF5iypNXTNgdocZaYUwaKnDE65Mv/1NO4v
+zTYjGXSBaAp/Yj0+rm/VVuRV2k1XmNOSbXF6VjR3Eqta8n7jOSF9iHvfLzdhMLTV7WIguKGptjh
oZpiGnFJzt6OV9S3XED/j7vzWHZdO7bsv7w+ouBNRNVrkCDovdmmg9iO8B4EAXx9jXUkvesUpVJX
naNNXVqYXCtnTtMdu628IP44p/Xf1dJ/tHKJSbEBT9BBAGtwaH93Vv7ZFNv8C0nyL6//DS9VNAXv
K9tQZAtgEkDyN7yUkAhdYeJqamLS/YcpNromOJLMXalsqJ5+P8U2NKiRGK85sk65+reUuIKj+Wfc
DzAXZigQLG/7Z7w08uPetGSm2FKL9Xj5QNrp+DO5K9DNq9KmVOuPKLANYpzQ29BBPPNrIKte9WhO
3I4yEtqQRRTjd1rCntTrpayLvEIHM2vf8iEJjbO02WnCIDr4ypzvyF90lndgEzDqDfxEqSZicSAN
Ymi6m6QQIk/2T2nar3z2Fl9e2d8KVnMhPS61PWzyuikw46J6EUMFOWPXsqG/5bSmSsl9+bvTevgr
rUj5J6CosFjDFU/lwgDR/iOYHBINm0QGk+/nqmm6c+9B+cdxu4i8Aa8werLbeGsK419M3MnNEyj1
H9FY4bqHSs3WZYvR+59G7oEdj04zOExXo0VbLRuLbFfgRLrbvobXggtz/0IP4bEzXPrzcvm4h8sh
GohU8veAezqW59oPUqFsLUMWkzdmYYMGVJN8ZJRIJZdxVI0ZNMXl46wwbAuYC2IUHxaAIWgliYFg
5aDNY4fbdK9NMiCDRr0wNC6Ux6J1fSICyJ8QjsaNl/oQEWdaOEOSgtd+fcbb1749Px4fmIELuui6
wY1UmdrPCQInp1jpBZM7PIME/xDKI4ZM/hGTZWBtjHFsZ2a1U7ylCsuFLQklqdrZN7p3Wswf54T5
s4G2WX8s+GtgDFXzrxtg+Y5nczu5WC8ZivBgkS/DC6QLwveuDJPB6LW3RBBKoZ1jHoJwc9OkXESY
WM1wNo5Oxa45WevHFgKiCvEAVRO4JEaqbylkXUGGZEP60CfIvbPjcPWhmHWTrJm8180S+3rbn7Vf
0jooZ6rMXyldozNRNoRYzDFixpU/++GVkEB1cjdIz7anKQjAhcWnuOtbBmSkaCpkBK3JUMdW7Mzk
/aLeeWawHju6Xlf6ZD/KWmvHpONOLcelp0zMA1b3JqX9F8jx65DaN/Hjo9Pz7pz1dwfDX0bM8TSS
1vSX6g77NJAJ1ilcq5hf9G5H/zSMM2sE/Mz31bxf0DpoJ/WibduaqcXE/Oos1zjyAHNjMkxClsll
9qMsmpPm4UVOxn0FEqWuHh/y1ngZP6WTvURU1oaEnGJm5UmhB7CRvddn/UOepRc6ZIU482P7BXvr
pcaT+rsBGsbMjl25cpDW+jtgGrZqDTHp0sxJabnAmZZo9Gf0jnnnscfHNkg+gMpj1kwlCW0IxbTe
XhQQLMYeisns1HgKNRlQaFNNLIJPJwleKaDdDIBh59qr+uLncw+c7GL/JNFKvyqbcsmXo9XD6d8i
UByuy7FDGoFFAL0hLvwLa012AW4iFV4nk+Q6vBmzaNndFcNzAKWMmf3Nd8uuxgtowiX8xtqAF6u3
Gh816cQZk7Fkh74LXs4O/QK0UiMCuQxPl1lJmGJCOIsvjw/EQCtubualQGQoqkg64DyDC4kSgHvB
3l6W62BT3oMLMg6m1DQ5Dy9lb8MYFiLMKPiLtOz0uDi9+4fqJznmHpYgu/hQLotbgNsPkS+O84Eu
KTrR9KkkcwxXPvMXDOfrh/rFPNh4wUwbcd0qNkx05Jnp5PneHOljZKzKpFuB01bBrtqAgZucqS7l
UOyG4l1iWPV8AAElAWbYIyUjeUerbnFwzSfZEOkPoYhxA/qPRXStPpiWMxJKG39lkz7UPWZPJacO
oFVTtPEkIpflbNHQsNjbvhbBgcM6lDDMCzHQW+V9wTbXxIXZAj3gWJRHh3rYJhghXjJEX8zVY1Av
qLnIVwbt1R4vHbzzOWVt3p8z4YxrP/cGXv8DM+VcnV40+aT2U5nNbyeKCs7ZOsSQEacSxzDdyL4P
ggMUMoXWXFDVAn/cNukB4K1i2VFMHSRpj4ruJh8BR7ps7kMCNzeSX63q2uE2hBphyZtntcDwgyAX
jGKGJN4ZsX8lF1Xrk6WMEvEW3Ug+FANLhe2rNq5xP0UEpKvd3sBlqb774IifI6jpHvMZCEQuxPTi
WhqLCmVQEetLzbwVfGHWg7B6Ncx+Nub1Jn3ls9ZUnLDIPANS0whVgrnAtGc4YdDMZSSWyRGgtaNJ
bgvKSHBZVcwqftQwj5lMZC3PZCZYd1jUWV8Sc1b9hOvXBh5EnF/zL739DppNj2V1T4IPu4PxGOYM
rDSoOqUI06A84M8gwwQY632oT0zaVIlwQnPG90k8jL8gz/QaxPl0nccoeYHYm7KY4yavM7FFeaAq
L85HSY6mtoWNI2tulz2u4rT4KnEpqNb8JV1tiJ0USR1TjmpDTGC1NhD8cctx/PTxOoBX6w7RNV6q
HlKRseBhZgBFPUBtRTQIKVPwMBgiQlcN4AzRWDyqkNJkIC170EZaUu1h9nRo3rCpmGoiMUtVipXB
RcwUT6THDyc/o9LWoXD8VpmwpPxfo+VvCti6Ih1xw+xgpcxHZoJgFGF8HiBkj4Ey7zBAHoUTskyD
7nj9d4RFcloyQkEq/IT8ux6aN5MHSrzFHIL4EREaTjgVznccnFxdCFlg+W41wCVIJ0m7nNHriPa5
1jFAw75ZZJ7MBLENBEF4XBdi32cuUz/naOWXGk6R1DpnzWjxE1M38x6S/QBqomWOJ/GBim+iDuHo
xtN51HOF44OeozQxpgxuZSOeEd2JK4PuxYi9IKMEyyLAOXTzWJZlsExtwhLaK426PFJRwgRuluSS
1Wq4QRMjtFCd7/Sb4o9Xtp32GxIHXeOJss8Mnp+IZ5X4YKGHWALTKnCk98KjagEnx2JBgbRjbcZY
sHFiCrDMbDpel4/j85g/p7G1CWmRVRPVJdxrxhMlEoEh92quTAR+bXPHzCMHug9wl4jmDyvDs9Wu
+EqxUTHwp7XEOlHGOhHjkQ5gfWSE3OKWzlATQb8c7tNts0doWicL7Y4y39o9cfx4at5QuxWONPa0
+OKHjOhNnUvomXCJ1sM+2yQXNfNGiNIwGYNFAghve5mGmxMdLXPbcp4TodBOqCDy2v+UL8U3BGxl
4ARPAlR3PawbqJRL+cKQDTNMiVk6M0lr07wwcovXDvM/5pw29M1NsXF49ujp0ArIFdEuDNuku3Oz
X9qfFIJnOQFbw/kjuLPtmwpcW1oxFdXO2Yv0Vr53x+hNuxMKnjWvmMvXpIcQJ6rrXwnK9VW14Xuo
vPNHqC61fpL4HmM4zo3zJrlwIaoFk7qnukSbRPCmMem8wHm69tZww+2zWOTH6hv2G0JfT/WU7SPc
QDyXsRtljhayEk7qeFGymg0eM7HmUJ2ZJ0O3aIfXZu1wQ+jggMl3Fn1ACQuwbldAGEhqe15wQlHP
IdAKb1YdPiAGHMlHQE3pIwlCeIrA82yPL/Wx/bHAIAJCcD+CTxz6wiP+g+QtMj/Ez4F9K9TVeaPv
gKUdHoUYAExHrrNqVamzB5ak2kJpMWefM9481+/SiuMR7gr+wSvTsabQCnHhex0/hovSTzAF3oYr
oC0DiJvVgflm7MbsdKpJjzDq0N+GwWNdV0F6iX1AV3tuOMrNctzanxxVLL4Yd4+fnDeTARpaELhT
tmsUa3lT7csrE/uAL7ogshWVvXZvv/Sdv6NZCq0pg98gXAegxaSNqAvGumsyQADn9GymHq2NdgjO
HZjlp9NPP3RhRtin7NfdDLn0Hb9JtuFwAAlWAdqFmswPQ3M0XPwXuKtAiM2UsXXA2jMxrloxLbdp
shtI3wXspuQzOn1LPq0Dk/WaeWi6tbFQgpV3ZDzIJpGkKkIialo+Nl/QHGeAyu19qLbj3X/N0yXE
A9YUxBxMqBijHeAPqMk0XkQHnsWO+WgvsAwdSZn7QV3GcXGSQ+yz8CUTRtOB+uG8jYyRD93NyNeN
PgtslC1ugCa7htI/R7swoJQPprAWIufS2F5TnSktjJ4dfVc5nv45opbLtx3xZzIuSB7Nkz6clNg1
sUANf2p4J0yNBefF62xXDYGMXVv75jp+0vGEc849FFQjcRN+iHI1P0uTWsao1IMhECP6gK+ZfyvA
NhM+t8Sfr8dMbnAW/ic3NCfdwP4ADlL9Q6oSbRKDU3RGH+07WCor1BrjYwP6HWv73752S8AEuS5g
+fZBu1l3rdylRCyJNUJXPOaRGwWhDvdGs+pq5GUuHhfcxn1D8uP0EXm0vVjMcpKYjKMH42J32Xkm
5gbiOaeqovgw6oHE/BO+RwUkk5PBf5HCA7zOisHEi73Af0e7SXBX3lpy3oYXrfZSbCHaKSWXHJ8Q
C2l7On4o1xqusCt4GwdSd/R6+ljX24HVJGdeTEIq937oBpQYJtfBzLCmdrRJ2jlfwdam/Qf13bhr
PC/aYP0bfI8Eyt2iFsOjYq9kc25ak3WLX8rxmpa34BvstDlzYZ6DN44hW2qfW2HwnOazKboptRJN
iJ9eqZL8zRsL05YBUJ7TxBb6khzqFZTUsJ9GCpvGCRkN8sDB3kgJ53Km1LOOXggdHINelKQg9Mv2
w95jF20cYzDFctp37RzG/wjMru0iie7S7anX+p0KbXpU+0X+XMTv/Ra8t3Lm4yB2+mW8oJz3PbR3
6EWkIwdTyX0sYOLgUFrBsWD7cKEIdFQncm2mvIrNnYl0kObUn/EB4z349l/LXbjotyOmCkt2TPDQ
hpiEv5FNmSBavtbFJrCPLaN0y78HmAug6H/QsmEOjhkaThCc/nVIH77xtSnrkQIoSbv4A1DbsBsr
p/ld3z9ey1Ekx0UXprOkzFwy1sCp+vK3hYo7RopudbdAGEfd7Wf07NiZl92iVdZwajD9bhwXgABo
wMei7Q7Lc3ytMrcPXTZ0erjFYnMbX9AxAny+Jp9MATCmXbTJDpdoviy/qyUV7/DU3p/sXllI9+a6
PIWn4IJZG6wRL9hQZYi/YncJqMuF7cyDg7wpXD2h69pT9jW8dzdEjZYfRb9O+pcnbrFcB6YrS97w
usGXHa3mtLlwKB57nxktfumUp89sRJg4CVBRJVARZ9FnqnNrudzALNGJqK9GuFLhC8hikaQaYi71
bTcTEYFOh4sVHZ6S2LDz8MU600UF63IPODMFBnv0SyW9NN3eUmc2b+Rh3eHh+7nMX+HdIY7Ap5b/
hdhNKfY4ItX4JTYG+KZgMpsCzhz8s7rvU1fdc21IRyOfS3NT2rc5XQGJalx4P7xYunRIsuiBUUHT
1XCcq1uOd5j4CxRF3f7SkCbVLwu/zEuVQ6sTCTnn3/QAwNM95myPGbCyzas38HohasH2l4sV66td
rMJ47sPkw5Rdmhb79j1cS3ecbFla7SnfiyEm3mh+tajv4z3fqehFc69rvTFdKDDWhbRs/ojENw6+
zHreJfMYe5Jk/vTFhqN0ubTrWbhU9qayitqNXOON61Z3H4L8kZGvfopsllgPIIIzkO3ZQIVHYSwM
Sajo8OSF75MrHleQwxB3Xc2wHfA/xje2CcmZ/DocuUPm6yOAybQPt7jzzgrXXMufPAFIgxHwpLoP
kHjAS/hcBn428avxsiJRZ6efQmXddQs+XFom+8f+cZDuqqdZLverhu3/uKAoYk/rtu8Q3mCMccg4
tVTHzkCBBs+Jvp8RzOPEmzNtH/ewzrjGeBq7cN1fozDKon2D1/1pHT+27HoFEjTCN33TWDNc9sxZ
Mq0TMoZkCD+36rvv3PoIADbRd4jKS3jfLk3f2G0pDkj4NDgSv6ILYKBx+So/6Uz5wHUBheJYrFXv
+Zgq6XkUO0R0x0ARz9ZdDsi+02PwE38SSWT5M9yJ2TfhDmvd8iP5pZP4WLJbSEg3WjxhGVqYT3GB
MGqiEE3AsbhhMHgHKXS7d9VFAbkjBMpIFhUoVbNo4OBxwn7GblYXXm/famtG/eBGg2yHbXxrb5ps
G0kifMHqV6Yv1sfewKFkggv9oK8LruyDtYzcc71z5pSqpF21nCf6RfY81CB4jNJhxLnZcaNP81rU
f8++iwgWfF4B9NQ7rlg0HM1NpodeFXepW6tHNV5w/gsZjuOugcDkvGjmFePekXRfxo54H4KLPkj5
nRZrO7zQWVPh4qU1KTe1YBFk+qrYVbd0aZ25XgfT5etK0byH3HQKE655XO7n5meM2veHOq30c6iV
FNQCel8u9j0WZCCmVu/KY68nUHoOfLnPKtjgxMJ/Le2D9cPPazpxLih6OtiGm+dz8xX6FeSruX+i
JlE1zejy9Nem9VZGa1eVsZR1nw+PCkOWAlVW/qzRtDbzclxFJvXvlOV8I/+ELk4pJwMGXPtYEwpP
35l2qDEcDOJVYwX/jlsU+EXVgAu/a/b8yUFlpc1wbXQ1dU0mBjtVLohD+xEd+nsODEVyrAljyipx
vHcZmNY6GhchRzfetWOyxAWS24efo9zwpvK4axR7BncON2EFfyZIL9YqPKY/XM3VQtmT9vBUjpq1
FJXs3dA4veE8vI7FJjz67KTgt1WelX/ajpeHmDB4uoQefIahsUhsfc32qGTFMaI+dG/5q3o08Vkp
HTjnFH3/VM8hdbrJgQl2yTCcLd+7Zu0EZ+Vufim3cpW+CyanPYt/IB+hlOa65w7Ge16PV2x/zOt4
iHgjgGJj+8RNh63wMXpVXZ2UP49wiPd2SvrdWloJW2Y4IvJzHWeuAwHDuePTuObmBltlCRQVN1vy
pTjoPKQ6Uiaz/ZNtMx7eDBd2rAglZBXSTnBPNATnHDm+FAvSSEuuImydd6mZVlO59DQC/8w5sDhY
KND+L6IQGElJM52Kmk1eh46pMwvisMy+uncL2wxCH0jg892M0AKyKbnn3+lxTPLZphzlETTm8oCX
3F8j/sWdfG7AYYBE9Oscqx8Q9Jf22ZhHh3LX76JXtMn4tf0keDNBQa2BZBL2Vs6RxVTXF0014+dF
2VY3tlQ540At4GqlfgXn+NhfsSwXNuv2l5wKcnH2Ki+VHT8Uz3mDoFMopSfQ7iKfsoUxK2CFKftb
qlbAhZjvOj7fgpn6ya5rfM7YCg10fljGQvITh3ikIZl2WO5QPMm6ku+gyumrumM3Q6WPzo2+YIMg
TsoCPTbDWvjCKKBlqNfpQb79LQuXGUp0YuG0zmziF/WrfsLKSi1n1ROgrFw1C/0kH1mCTfaKp+YI
gjuKNF/SLMH1mRLAKOgWCZ+TJPN0D3QtCEI7w9Pv/pECBcIPLeq7WXBYpHgm7rrU3oTPxZAvqSNm
6JUtVC0c4rZK5drYzWP8AJOn9hCGTEd4UZBzzYVKLrLmWt+sRWgnkHUdlWYWQyZLPugThemBKz7q
BbgYuBKyJwNnoQdP2ffOi3HNUvNe/tA+qfiJcht9JTcmC7q/Y/KjLA0P6lX7ZcIVhBMHzxfNT/tF
IHiIZBHJmsQj2vRPDmWVvWbhG9huyI39vFXYTvnrND5w9XOtBf4lpBS2e5loSf/eP48d3INugTaD
FYOeCznYuP+1VsO31HE4eHVwU+Fc2qd0+lzI7boEUUpmJgOKUX956Ps6P2XGO2x4TmH0wlLSU0HY
UbAUhG/BGs/B4h0+3kjECHQxdvUe3FebYmws1GuM8g2XYVAssvy+40t1q2jO1a091VCV/LpDgfUW
/AUeBk6ByEx+7BasYroiKNcN9HrIwMycGCRIv/bIsFbR6eN78m0t4x/2UvTf9ZGGqxaMGrBVVlj2
MmXs2jPjmzqDNcDYrQXXnfrVPY9CxIytfLF6DifOBipVQt1+TVX/1x8cjJtfKU9fRTnUURC2f3r4
37uPrv2p/rd4zf8857//+JCX/P0txQD+Dw9meRu1w/HxUw+nn+aRtv+IlBLP/P/9j3/XO12G8uf/
/FdZNO1HOi2+f/6sg2IOq2GJjZuRZuvCp/r/ZZ6Eife/fP0/eAG4cOsWAhkGvP+QsP/GC1A1TVdt
nDtkJvPC8PQ3dTuJX6oqazgaKbpsIn/6Td2OuZOMHTSGR3ADjH9LR6UgFftnM+jf/XbBHPj6+B9P
jaby1afSRcmKvNFcNaY1oGQaRS9aJWM1YUMZLJNZEVi73L9W0OtJ/iTDYoOr202fVVd/nI/UwvSZ
rqqSzT7pCoCYpleM0zB05WzdJAv/0W78CATWVQDn7OyArVKL2Q6Okw7Ruv1ECam/K2TglsR4hqmJ
+wgvujMTE4G+XoG5kag9EvuIVQOWwULI5WOQGOU30PEa7/tdxRqPbXIHwW/YMsrB7hmZromxMS6S
DHzqAcSDFB/EMhZM7nXZnUOo+zbRK189t2/nlvijsgYiKqLCNPJqgHoF6Vxvb74uv1u5zIyNcbov
0S4qRGLBDFDfY1TL3aZzFka6cZqjZX9FHZkZNft2W9pFPo50j+Cnl1irp/ZSW1u+ROt6zY7xTQ+f
l5FObSy1XUkmhALBIHyuxnMCrNDSn0hMSbDQ4mjQdhifETCo+NPHyy+LrIvGmmsiLRDMigaHapEi
n8sPXADBneb5a561y1bBkYPdpWldTR+vnGSXEsadXCQkLAo6Lx+MHke5D+YBZnuRus0DRxhoYyod
TKZJN8lfFuBKMrGfPQJ9w/ARpVXeUyXzVz/xU5jsaUxNFeAO4mumeJgs8scs57jlX8/uq6k3Ckrs
8rPzvx71pkAt2uyE2ilNPJNUjUz5TvmFQfAV6PZiqBJqaBfONa2Zs23upKWTe3Y9TSry6CE9AM2x
FVuXxabybTdw2Rs/LHIzJzFkcj3bFVa81Jm6iaCfLmLRJs69F0YDz95tRS+MRv3LCC2yVGgX2hui
/edz06Yn4ru8wCAuSppnPaage7iADfTj8EA7+jjyK6uYEPCPZtgmLHeYPFbEp7arSr4bsFV7r+l3
urVsgplU7xJneCuJo/MTt1/X6868iJhfEs4t82YDBu9y7cA133/34Gf9Keu+8vQk+TgfYZ7AlK2W
f+L0g3FcUs5HhjGflgU72UrUF5nJby5as+4sdfExdB4L7Hr79lLoDYaKtkh7YJpwV+1mL3X+4dcE
j3dkLqkzoBqL967YMtopZDRddNIcrhoJsfXov/3oLGcHMn2L9uqoJ+aWxri2E3uvc76L2LTmBc+s
EBn1CjYYnO76VFfImSA+EsiiV7hkNUBBzjRDHN6q0U0G+/UH5NAQZx1vbC8JJFsrd2Z6OK1qTzo3
RN/MLWXyPHJ/glkPzeS1h3mEgyY3gAsifEjpBpFXnpNmgkjhpn5oXszst53TOBaQuqdsmJAfg0W+
QhhmhnJhu0LsHMgFOiCs5znnh/QQjbPyG3YRNk9wInxu+a6YWF/E2F8Y6TObxwTnJfXUG3/X6AVO
ZCjZKPjesShnTvbSGNolsNJDSOhtbj2Jc3ZO5aABhY/YbTEXnVXANboO2l+YnD8IzfxtwCzHBf69
QZaA+gYRTshdnaYfGbMYFNgDbXEBBKG5GQHUgefX94CbbQxuNY2NWe9qPiLyUYZ/C/e1Co4D1ZK0
uIb3246XYceLAuEowNKG+CTftDHZW15PsJ7DwE7m8ihRJjIYBMkFyWZPrmKP2zNXgsIKydldSNT6
YFll+Jt5z+4AOlqUrj7ClT4a8S02DxVcrPjW36pDwN2mpHPMKMJ4Fb35e5O5WeyC9GJCx0WpKJAv
dK2DWcY37Tr3YHXvCXKXfq/W+6Lf9e1VOC3EcJBC7T3uuJbJ+SJZQKBruLYRx849GwUzK51rJRqD
ib43BI2FKOmpUa0xZyCGJgBSZGQYM5C65fFr7ODdyoCXhSICBA+0r0RtiJ3mjsYdU1W+pbb2IvWB
MExyy9aY6YagOOvsniI3S6cOwimKXP1w6Y2fdcgWmY6tZYAYRhQ2SSoYCKZP28WrsiQSrGwnFum5
zizjY/iupugobJwt5GN39kL6o6utbiRjsmm0aVIv+C2KTkjZNh8W5bCQi602gE54JiozaWKdso1z
zC6Di7IA89Z3xaS/ZiJEmFypnxM29Hto3ZkH8qR8CGcCz5nju7f0X+iIhk9MltdFfvA/NEgcArEp
f/R19DpWXoV/HsuRi45XRlYPjFi72j39iG9IniDthIUbGqviC6PdwtmS2JzSz3lkHZycGwCM8hYN
J6acwZn0lvXjrH3UOOoyGbwTpZXbQq5v9C4gdX97sMpildLsyzn1eil5wsbMq1/lOdnk6/GteenJ
6Ht7kL22rK/dcZw1G4Z6T44y5I4dSUwatMPjeAPnK3dPRl4FqVWkIGY4y/hvWRnPHsM2zIf3zw5M
x34WRz9cqqnm+fx/ORuUdtFc8Szvctp11RsZIsX1OcFsoorwjmV5zbv189p/0o0rEBJMqAZJRBtc
w3XQNGxH6LsFcSF5HCvA6L44tsSKRBuj/XY+kvzaPJbBNvsxTgFAiw4XgouxBRIV5TWBKSGZCARj
EFxJazcBV2H0uODo0bzltMe1sADhia1YR+Fg1NCdIzgZrOIjDA3ppvXlRiEtrbVfJKRqPGXEfBUD
mYhXsSfIr4gfAgmhIATg/dDQimaw4sisrqE3cHMRlJIw4lqHqMaFZU2qLsxzcaFzU+GYSOm3wvI/
+MmuYfiuCSpKQQqGvBHE/EoQVXwYK+rWYZWIYLFQnaatoLXYgt8Cz6WE79II4ksOA8aXXNxcBSmm
h4YR4q8C9WSAM6PxUGfj9YBLM8KpUXCHl0/njHXBx20Q4Md67h8POrYnExhKSjp/7K3x0muvCowd
CWZ5cY7YZPRcwcq5xEbOLpeSc2gY00QqhTc2CCLP3WDZ9dAXUqzrfNI5+36abBJU3jjyigB7GS6R
BaeoE+Qi9nsWNA18DFY9yu1KkJDIJI9+kZKwIYOjpGqvJsUbzXoPf+kBj+kp+EzwmgIwVlN9R+q+
gweYnnX4TzmgZQ4fKn0d4UaBQ9fH7l1hy9FQb+0JGHH9A7RpLY1D9YK8CNEsHS8d/5X22WW6FB0y
YkO6j3ElbYNqG1yceb4bNvYi88BFf5wDnRloJYqwBrdPSygLCbsp27k6Z4kEb2xDt7jxzfRtscb0
bU9enIm5M82jcN900Z+W9oxyxoeWKwrFq3SErc4YSDLWzPoI84P68j2cBfYNXRN8GavnXxjjsTo/
Lsh4wK/aj/pEMX9Jr2DK1nftDSsCdoI5Hfqwqr3+Lb4CNiC8BtXRX2BlLaieIYgAOAAd/R7PPVvd
sXeCs9DfEQittWscrawf9A0bQKp5fmqW0goRG/YewmlghhDXfGF5xPEEkEx/esx4a+authCL0wGz
80NCjJNdCk0WUsXBlKcC7+6gBE7S2XPJzk1llvaYmPosecxBcajMxWu6RnnFfh5YBIFo8EMyYPii
bY13hiFca/fwJLvFW3VOsc0RLTFgseYvGlJ2uWCX/mn4xL1hi5vk0pgPX5UPFX9KBTvIi/TnF/6D
0HtEO/bA4zNG/3kn/4sH4968qsLe7rkgR3GPmLD1hnZWI8m2gh5jHWauSF9xzybqdycD5UhrLeYG
wnZzVrwaR/0rOuieMpMvqGLxYYCwS7sPURoGrHnghJmkxsIQRftnC88b/zPCNY/97FIGiPmSUNdZ
uJVOH18cAXg6jyUFJ9g8vxiUSkeGhCBvPJOpJ6gBl236U2joktxyXnO2EJvMAeXeRdpbOUvXxrus
z0AL82S58wsxKoYG2F/TI6/EE4CNhSB1MuX67N7aHKbNlLwA+DoUF6xT180BZ5+DgJtheNZM8t12
xbgOCGjh6OywXP2NdRVljHphRodr9tGaix8PNPVyhgSEDl/KpwIJR+AJfoGTDEohaE78BWbzw4WS
cqSGDdcfwxRdcSWavJJaAON1ghcZHwphmizLZlK4uRB+E4PInKxYtboY0AG08B6A9gwB1JX/GrzJ
grJRnePUZfAUw6o2ZgCmKG/CtXP7IJiUM+r2/LiejQZ0FLnFBdfsX58tHTGDT2GzDbOoElRrEnXs
e2/i9wkNW6OIjvSROrSqDJp2ypEkf9bV5Y0c3ML/bDcbUBj8mxVNNmXH/NcoDDz+P7rZ/OX1v0Nh
cJx28O9DSUGi+n/9TpyBaoOFV3dk668O1gq5dpZlm0SXqRq6jd+BMHjgaMA6NhnlCDf+HQdrVf+r
AEHBW1DDmQU3w786WFtDnXSj3cerZiUNlFP8wYI63JnjXGXtNtpgp9DGZyGVHB96iwmkMgg+pqkR
iqs+PRuz55gOfwj6+4ONRtb63NqQJuv+8wFtbbz4CaYKOn18wSStYV+khspMuJzAzE61ryBfkKI+
yyLzJEJq8zHYRtl3NQbAEk/SR5n8xAt2LvgKpPaPY38rNY5w3GTFtpM9cBMSu2DvOo6Ij4CR23+T
ZAuk0wX4JQNMFCX5jwc8OdyR697B/z8IO/KnawxGmXphLJs25NYIcp3Vu3qcnPhJNDZD9qHDOfEr
aCBEY9RI7SFsteYlxrU7exwt8j3GT4wNgiRZ1UEIIxirBXMTDLj2i15TeU6HkokhIZnwFEYN7mQN
2/EpScdUQEZkIKuY30j2KZEhWDy3pE/gGgJ7AwhDm4Sv4uDz+xQIqSKpoC5BeEsf3taTjkBVt3m4
1pVFbJgehyQi5LejwUBYkb0qjn1EE7ryQ2mPibfbdYiQf+1Z81sBQqKks1peRfwe31houYtDWt65
TwAffH3J+6zdND7X2TrjhysoCisBYZn0yrZFWzgDT8nkeQZdwt7WTFrrVQWHO+93g7yS38P85oCQ
CWNDHcQscKxlf2r08cT+q14NGWi0MyutMxGs0XNiSi7WRLq/BF8yqHuVi7anO1FCAcWtvaDiWlPV
aTxfrzc4dcjOCkaK/pjKo6exBKheCfZnSABwHBVnnJfXfNZciuW4skn9fK0gxdWsFw+sG1URMAwP
mm+q+KRIS74NXYRwMxs+bOUpGRFCw1Jrb4gtEqQXZvwSqQQ186fhM/CEhAnRqGB1z7mEha1ccTTk
YeVAR0eN9J8NYmu6grETG3oTWPlfgNgqaqM/l88/vf638inyTlUc+y2yCPGO+n39lGVqqqwSNflX
ENsiNcAxVdWWcSn7Q/00SZ7EQ8z4lVpJQf4Htv93vdbfJgn/PCEV17F/gmELvNxQZdK+NEe4hf0O
wy6SvnQaE/gjJZTvMWrzTs9esF5+yLMcvjUCiRBrGiP+KvoAFbumHOUmoAV5ayHAPwIFKthDuLrW
Ytx/0uwt4+sm1XG2UCzM8j+V4FFPRTEVuPwUsxtSQ4yZI+AfWwqWeVYyTwH64eKXujls4ix15eok
+xsRu1ihaYiem8oBk4LhVGsHTf+kWhphvRUqrQQ8qIOGDvLtFI9zAEJjxLB3cpQC6kxN06vyCM9V
r67MJF9FBKMkjjtKwoKSLY0ISfZ7MdmPLSDD5zSv1V3h19sEY6+cOhdUDASDlnwhhAUwFuN8lpku
Zp4PvlBPkIC+Lp+7oZ/sO5lwrZmUXUMQIJDpFh7VDm1Pho+8hoP7vlzjMClZl+gaPPbCoBD24vzB
vs+YVtaHemi8eb6W2GS9iqhq+eiMxwiT/wuMfuM9v+fj4vlcP74cKBiML23p+HgsJNK5vEPH8N+F
OhajUsG8AL2wFu4FvR0xB7GJ+sy2lhZ9yGPq4D0YgnHDcR4FuYRZe5uvaXuhq+Lk+P1/uTuz5cax
K8r+UMOBeXjlAHAmRVIUqReERszzjK/vhXS7Myurwo56rbDLTqclkQKBe+85Z++1KbI4n1JPUBgI
dLTosc3dOVIWS0CbsmCqqhbOpBkzdx7YOMqYBSxtFNbflo+DYm5ecmmTGGsLQRsBJ+ZKvSeWU4JC
LcA+LTmgQlto6BP4NnwD79mkM0Z9gTTLVmxxXqD3UV9p2KJEsvDNaUTiRmeVn4u65OHefCoFSALv
cr4zWlsoL2G9hU2VPEuQFBBQ6sjOF92XYbwawO6RcoIFFomjwc427x7J3e+Y4NuhvNHIPZU3cTF3
i6dQXGXI49yjn2/Vas1/ZjR9rLlCHpA07yWYZxyNWdY7d11SR9IbSGOYV9AKsj2Ava2pnNVyM6GK
Gdiw82kbz4BgaycyjvrOCXZIZgecHuNzTpUyGXS6fY4eMR/w2gg7DbW8STwjukaTfFeJMAiNxyGL
z7ULtTv8aOhjk2fKXoB8Y282BqEwqC2zF18myb0f57q1lR4WKu8WBFp0kU5pe0lNag3vnV6Thync
QwW2FpBzpJtIBsr9VFrLMIbyxdF9WcPbxP/CU2yVHJu2Q7AQRXb2Xc2+5W/LdFM8jK/hUh8o5JKT
QbDoxHM1klOYfEpskiFHC5NHKktR+GyRUjMEkkj0ZCzSY6SDQelRnY7VV1Pvw6nO8l9DJDPbKaJo
0vUWozZTpgYw+x3PF/hmT5Eca2rM8lgaGQN+msc+TeSaZnJCU1kgai5+dZW5eUfd3vy4aa+RLb4E
0vRnaVmfg0f6xrHNeB2oaWErLDKMlG+0eXJkCSq9beL6aD2iP6AJTga8wYxilt/4qEEKEFAx45yF
bypNHLSs4zJ5BNfwjH6ru+jMamiAHZRNj5INlTSxprNdQT8D0RCWlhNc1M5GB2E86ZGtWsTtoluh
gZ/618Iu6Wi7LEkjLX6/9m6N3q0rxGuB9akwCNAYCLSUfqQEdRyzuM5xecgZHaSMENIfswSasgbD
BalgQdmZ8jmtn2lajsnJCi4m44iKr2wZTyRi6qTiBtV9w0lTf2S06VrSKPiZRGShoHJPEsMOkgZy
Rh8pI5CUUUjsY7lc1XCBjdZ/mli0HPUqTB+KOr7o0zTleQpWjIhql88KLR7xCzwrp7m5yxhm1J4S
7yOmVeG/Jh8ch8LqJO3H6o0zCfV7NbarRr8WW5pP0SJj0GPW2Ef7Q5Qss2hjGgeZ2rVcFlOfGwkk
pgZk+lHC8J5Ye8ITtB0tqJrryhJyErmaTJySk2wcMAF35LegikU+dSbGC+wBobMCwyqdoZX2Suum
Z7/QwhIki4dkwypvXdN8/J+f0eReRwNCDRbSdQhYvlw9XOeLUM1lOlxZuvxnn440CPSQ3BVs+P8L
laqqzMF/Px399v3/OR2Z/yJgVINer+v6hBfg9PFzxM9LydA2DbKR/jjgJ77TEA1NYoL/Y/T/s7SE
va6qpspphvikv+f7l1T5r2pL0sE5FFloG+C1/vFsVDWC6hfVwNnoJCYXl24o2SxgmspVLfpTKgRO
2Emze4VOoy61lwRl7LOMBtPE8w6viyyehfJePeFvZWqUOuEpPUlXnWKMTBmUWjcWfJy7EAKa+IUf
j006bYCHzYG6oH9F8fJwYbZsCgKQx5nwMRHs0Diim0MgiLZQH947dU8vC5HLJNgiJAUZISjxVXPE
m7GiuaKf0ZFhlg6UTaGzn/J2s2+jP1AIsZlBLEB5DLjI4FkmWIdurnUh1HHFEi5AN+lmPtYWHr9s
sm6YLICL9IuWlVqg5pqtPBI4U44vRLxMRnFUVsDjzHK2j844d4Fk3VPXTh8MI6/dN/8XPx7L7wkD
+tdAf48O12rMNjkNWIEm/8LiJRpM96uhWwLw6tEkpmgcOTrY+SekQMFct8K+p1Flq6WdcOjBL9TA
pV+joBo2vAM0gbz3MyJhu92jSBSj+Ty2dlOfE44T7BggeCgwv/n64ob1Hn9zBXQLzh056SJbA03a
Yfo9xCcZvhH12Dr9ikSad9OFQOYE4Xk95vw2qK+4cp20NxjGqHOJlmC7c7szp1n5WeQUKrDMU/rO
6ukTIXPZjmkiZo6B8bdfBJOtENzAFqzUwNyZAQrWLvq4IQX8EnBgOSyADn7QEe6Yo2KNaWeM2+ir
0Wsj9EbVHPwLSWejuZfeCLc+Yyxb06qjMRiLKFEXlcBVnFJcOAXiU+BgGZs2RvsowgO5DLW1Hjm8
RxU+9+gEnGlhhmVPIgkEiDckHIPqXB/niogI05FRfQEFbYSDocL5OhT6IsWss86p6Y1bRzOxSLy3
+I6lcxK9pu5KMpwON6LKrTwNvGXgmolubiqDOxW5OF4wuLKEYAMXB/sqXxMTC1NGiw/mFh1dsY5h
WnG5bJA1HWeoGSOU+gQ8oW6d0X1G8htxTb65n/iskAQiBO1TWzphIjBi0KQqKdRHQKsmOlBvHr+q
74hakyN37tR7/+E0MDl5osC8INFHQVIWx1LducIyKE6mZsNiE/ASgO8J1xodgANyeO4Zr7LrxlGL
D7T6OehHkl4pskErQZG0JuAhXDD+njudZ4vcGAGpL3gkimu8McmSp71PMFe9BTETqll8dZ+yb57k
SnV44/HzdOomsILLSX+KsL5oiy2jaL+nZ/A8hsBm+fhtmUaOeUBpOMxLY+WlAAPiU/45MsHDJMoI
BNF4yw8HjEg0LVo7ftP/r2dlxoG6sB02tL7xgyacS9GykkyPN9FfCt/VSV/pCKHJ33xWz1RcsbQY
GGxJTl5v3OwQXqXY7jDplJo/55G0hLeRwJfR7qtFxRRrdIRiI12rMxdD/q7w5U2cAuMiwrediQft
E71TtxLWk3egfGIWgKJCOPaywx8Yk0r7euqLs3Kx8jyjNH/Hhq2DMPmogPtxbzBJxu3yQwMJULH8
cAG3N3O0neJSmDz6W25JHDnT3VIcggN6hnXobkIglAzS8PZYDsSBmlkOAyFHfZX3wYv3nkNYkvGO
CWvy6L2Gm2GS8oMUqww8pXNJsGN/cWeAI3tHzNmZlNs1a8JDXlp3itshZpBBkcqZrYZfTzaHYHxP
dEiLUwrwVBaeTUVPaFzIwegM5OWZb0YpPMpIGubEMFBQiWH+YVDH8QS4FtYxufmM6dnnwRpZDSIE
RUTry4jmzHIJLQJmQdc9QRsxzp5D2QEXLurmyL2JliXsHtPWPLZ17ibWYWYGT0DTUBhFX+Za/wTa
ocM8IpABFT6lIgMhAv8AKcOGYNkCCZfsYdIcElj0hJByEGYlXklbdjP+xDHdokeovQ4f2JSe6jc6
nvg6us+gWEhMW1fI6Hv0m639jbVxKC9TLf6qc7OtpRvsXOrAI+PyDLrdC3S7IrNT7bVKz616FNUX
A9UoC1Rh7qR626+SORIIumgX/8DJ3FglrPUfiKcB9OGHdAnctMk3MdtVF78P3ZPrfkuUp/UxiBzf
vWLXZHqVhCff3ZbKquxuHRNU5F3+o0zu/Drxu/+uvfqaDUXRSpyc6dOrLtrmZ4c/IGRV0l4BVxCb
AVE1YyFMqG+1V/TbfBRciuIrA/XQmdtkxR4FBwWyRgppeA72sCbYAi0EWGbG2A/x7n4ojpYs1SNA
Dh20y5f5iQNcLpfSsJJEJ9W2OUOlILY9f4lZ1kSfBXol3IOFLRim+TZS6zFdB90qMXcKFbfHczy9
jP7p0w9GWbh2j96nRIGIGp/JYnTE2hOy2DUrlhYGXkhag9bmsYIyjE6KRw9PSPktHrVzvYoJk0Mu
reRLiI/aWXgeHZUiiHkQ3qd78mDOlT2qa34QcA5gNML9hYedz69dcR3Zt2p1FV4YEnI3KQfhxvQy
jb4Z9VNflUyDiXE4TR8kPk/M45hk7AJ6RLfkkgnvZj8P7+WJz+nTO7MNo21iyQi6BTrHNJ2zdOln
lNZYSoxmj4hXBEBO3YF1kSnVN30Ybysvh+foyb8Aa+Sq0BjVGVEtNG0fJpgfGckvNXWl4HS1nkzk
77QGuNVjJPHFF2cOiIx3orFPwTleR7dqw1/Lbyipi2HBGm5d4nUJ8ATTpfsMLli8tQG4mpnez42J
dBK9cqOZ3MfCtsdKxSxOIz1x3r0CJNiKt4EmMh7IK7uHzlIyORJnxic1FaMzPh52pEh3ZGJkc5t4
CLynr5MSpFpNauVwjwuMECBUingoORyCEdI4RZ189ibcj2QHH/n1eNnpboaXied/QpjN+Z/c+mQL
a9tgS/BXDuknxVmrbb2CMEM4nuNO2uU2JLdXZs6ZrXEJw3vwhFukV1axthfUfYhRH85whubBWJfa
jPY/iwzEP8LQo6/MXMKOSV6Ljf8Yvtni6EmUybH+KJizl8gcltFZXmabyhGmZxg8IgEZ0rd8NJ67
B9hVFq8JHJwewzuhzkPmkDmkCfis7MxfW5Ztpu/QPrnOyPGDJzHbBc+BE77zQCR3zjnluPaKp8ko
vi9X+CqSr+BJMmDfLWU2+mTb9DOZWT72Gpt04wd00YkwzDaxwR74oSlLS18WqsOnPM2Due/P2ieu
b6fkNIfS4Ox/VmdMLsachpMqb7EX5ovpuZOjUyXbuv+pKCsXQw5yTO56bePi1OmYJQucBKaHfi70
R9eWMdthKDhnX0ycBPEc6sdi3JSVU3Fse4dBQmw3N2yP1JWgenHJXHtrGI/e3RrBtcdONF2kAphr
ddgXb2XjwGHibgLeQuwIjReOZV+FedJVRlF26e34mWdXuTVwrTkqvbVvcA9NDpzVpNBCIaNWjv/N
IMyIl7hn5Ysop84EbtFdDlrLmqYM/WvasL4zMjRRuUrRDOmISqeX7uobnMOm9N47WKX6wwVIkxrJ
0mQAFXkjBozU/JZkTAS6/CHJwo3kpAryN23OSN0ERXORlPy50oK3tqdvQaO2gku8q94HBandYgBZ
DEXtkEwM4xiYcYnYxgRuDK1DgaNsnXQNOq7FIl3X4DyX3WC7hiNesNgP7sZ1NynZyFBzNLY2fhms
9jTWQm5MNlCatiu1WOXf6AZgXSKaK+7eFWernSwmFHyHoJDcS9mRmKqJOLPNK+P8Cew8pNeanbzi
IpVNtfbkbGP4xZdOEywt1j45Aco51oZZDxQ2H9jh92A+4ZZ8uPm7qji6Ql7RJkbXpLm2OKKH4x/d
ONTijU652x1zOZ+PSn4qh5bfQVpnvX9U8ktQLxi5dYQXIKqpLBBeNLcQpkJ4MfPiRSZVgH6z+q42
4jXmbNErdgNCFu6q0qNCf6F2E9hiaetslGdPX+EWRxCnA3pxqS90zh0xH0yOVNn6EsThvdQfLVJE
aZaxMk1ywoLTYF7uIujnwTu9KaM7+3yT+WJh1k6AuNZolxBxHS0lXmj18DG40I75WCpmk26AEfGu
mf0mozQyInhZPQqpnIsHMMOizefx92NdnSVPfuW+nBK9s1Tk4JqGL26s2+mEkkQ0TEur5YpVkHmm
GVVibawvkQFvMzEsYlTK+VJSF4AHzGhPpNA/u0VD5gypM1NEDL2KH7/qv/0mk+Xj//VjDm8JVg5d
Vo2/aNH89v3/adEY/zJ1lX+B2tMRp/9xgCUxxEc5QISO+HuPxmAsz/gfV4ikq3+AM6qmIZI9aDJy
mgZff2d+xRv5i/kV/SHcGQq+D8P4DUCIJMLz+kQONzgni2/o86GL6hQI4xK2NO3n4jv7bpXzdF6A
gYA29hY2Dl/mwYMgcYouH6cnZv4pxFMP7pZAeSK9JC2jAG8ZowVMxXvKk23UV62+uuWhq28BfWSm
2hpkvShIcXEDA8qFcVl7CLCmnCh50GzpEb4yVGU67arIwpxuq6xbK91aO/OA1nTVAaNPX6mOlc8J
gVS00FVUsT+nkvUNw/QmK9WDcZS0SA7GRUEIEPDQTAM6ueQMSqe1rYodQV6WS2FaWi+uzFj/RYhN
XE/zyLozij9PzRyF9rqwGilGdiPo4zlU93IUqKZ0J68WxMAagx2KpwqZYI1gKXsy6XjWhkOYisOq
VYv8L1Ks2ErCAbKHOpUywYSCkpEEaQS39Ro1afVEptoXloh8YK+B7lEJj1Z4mhbVkPFNDU8jJKkY
rRH43MRdZjJVwIJC0BGmPHH6t0XLATJsL7J+0k3K9oVoLmKEmAOa/ZkSy7bWANOBwcgJLuZQuOto
gyE8s6lJSkyIezmAiPBj8MO+b73nyhIKXfDUFTuIgJbt39sJRjarCUUkqpwW8l1OwfdQQhbfHDqD
aK2/pRfdsGacDpOJX4RJZEZrL0mX0Runxbi7EOlVqfue63GEIwgE+9XN2Han9IOaU2937vp1cx5u
/R2ZXQJBf0FzfDwKhoNBMPomAUAGCuLgaNMpCI69tZc+x2CL69HJ3nrXCd7xGr7nX9WlfWqO2RFR
25zU3Tkchfp5+iTH6kH0TSgtDOJb0T8NTelMqTq5Mymqii3FMMe44N0gcpEbo0O7qnV3UcP/r4QR
k9YIFiJtDWVXoKqShJSk2kUxrHOdEyORZCKqcTw5bmgdDfqSvdwux1b/KKpT1BfXGPVtLqE2cwfT
riJjHXMst4gk9/SrkmDDtbq719w0tOolps3yaGm7zmeLesjyK/L90V1P2ZI0Qiz/HTR3qwEa8GbQ
BK4SMD/LPHvyCkvHhCUrdAA7RA7GnMl0EhnrItmCWb1ZiXpAXnQRETj2qHGikuy1ENzdTGG3vdP9
dz6GT3RJ+85TiC2hI8a5+NwyUxgMJ0ePI6PLKRmKNe5Hhlono4aVXYV5mwaNeuVnHygdldxgcsgj
zSt0RDBotA6SEMAT0g5UQUHZv+eohFJWjumMM6IeilARjYIyb1EV0enmBDoJjeCUUgfiiubcNeTF
2u2EvdxrzxrRWb2Anh1YjEsa75qumssep6PHyLMnLFUZGo0crQYZTKCKIkaitBEgPJXJapBv0x9R
FmKMaeS1JgTfmBSU0dF7425UnEh8A6kH7i6j8A/y9FMK7kQ10g5qFi4z1ilDbYyFPzmVGgSgHcrZ
OpC+UiIBOLGZxz4AU+LIH5Yj2+YqfwK0M+teABt1E17VQP+PdjZS4kuAk6ETyk8Zub+c1BcROW+T
fAiGsuIBHzrOwob5GF8/fYyp9N7QXVKgqltE+xKy5TsdzfSLtpC2DsJ/+A6Oum6ar5C7i6nwv+/g
uNf+PGT57ft/7uDs3TJ6Oyi9P+YlP0csIiI4VC9YG38Po1MR7WG7NGSozD/mMr8MWcA1yySgaeKP
H/l39m/przC+pqIqFhpCYN3iJE/5RX7S9lHqKX4WbAKGc6iShRjDGg22zu1eBcThHZEGRk6WRUKl
B0F/DL/rDI1Tt0yfyuqrhMLRCXSGP365nH/BNVbMP1OfJU478qS9kRVDt347V8QhWrfB9IINRjyR
fFBlM8KjzQnF5aEW3dvoLgCVsvGU8Z5Md9mjxmE/WpsBpCKn/gwnU85tH18VulYo3IrsOlortEKz
cSFmF31KwjJ2nfriP5eQIyr9ifMGZrgVKNtSh42+iBNbaebeWazPXbbNIcULGx9jKYFkUXXycogc
HkOLXUFNClAniG6EhQF0KZ4z6e5GW6/nyq3pP6rlZ1stmnjpEXNCfQA/hjBONkmzZQE/Vqz8ffcp
tJ8+rhS32wzIkWWK294hysUMHZzxHSZpmHvVxSunVXul0ZYpO7gvyqF0AwdbYogSRHDoMflm64gv
+oEsz52+R8yx1Ymx87edumUnErqe+BD4RGyLafypBIv3hF+m859KvCMs6Vn/7gMUGXFRhNan/oaz
CvKwdRSfsBwK2+kQg9nCgLuwhIOqd9KiK9ZR7u/csNkooD5iD6yD1HMIGYO5wgknufoVgJY3cXyy
fIeizq/2BEKJFV0apj6dsswYcFj+m1Et3T17g+ItRsNJ9KeQC4Egu8OmITpWsdCFlpIdLtsOqBJx
VOkj914TbkFMZ/jlbIZWFj4Ds8MhSod8VsOgd2NaI8wQECuQJhC+A2r0UEO037H0PkCRwl0LiQM9
hXWto+OArp91HTMLxDF0BMaiQyJTSA/Or+5X3D5RUVbig4KcJgtfI7uQHN2JtCw/F80rv5KmrNBh
GnQVzJnevAbDPEx2OcEh/ntANTjaIiDqAVYHIa0c3wiAJC1iJfgHDjVk/QrezpDJATYAn9Eje2cI
N5DSABzU5y43aRQDUiR0qyEFjbdZNW3E/rikw+vTlDVhHGJxEjWYQwfFX7XaJY0PfoIHzIrn01ek
9L8ge/76RekrTsjgg+7i3pIYfAJRDxyJrdAK7lJaHaR9pbB5o3Eg/qUx3wqdq2tQEpeU+gZxFsLe
1W/AXDHWlJuMRDOClzqbXjOGJ1t6PkU5SlsiEm2GQ8HKRWWx7z49Ti6VJHFqhKAiPbkcXbVnFWFW
gly4BI6r3do3ZJrDnTiLoHLY1Edr6SnnHqgrVuyC3hT0QykhC5h/FFx03TSP+iAMts+vtAZcVGcK
oUuxN+wW42vL+dz6MqTsy5d2nTQCMvVoFXEU7yQ+Krk2ZqgkNBPS8Z74CiN/5wBOWz3hw/bS5xzh
SBjePRlCz4dWPbvdoUeCEyKgzV4CfB0iYBx0RCZDoX90HSwhZDQNAu7Zvf5XHYwC/U+76O/f/59d
1PyXrCPXRAMvkyshmey/P/dRVdMlKmTZVImcQHfwC40AhTwy90mWYCiiyjbycyOVNXQKpi4BRZi0
DH9rI/0LrQJCeIQKnAwUfu5vPPxU6IyKByza5NJX171KDLhYtmJp1YnUZ8wmKvUzoZFcqks6bv99
twT4/+cq/A/X7TcSQlNGo4YYFKUEZADJILxP4zEjYw0/sVzYiMxhL9N+ZW8I3HKbo50ofXGrIAGy
xAUrHVy95UiTaCzjR8kDg2Jvm3+ULapnzy0Yq0jfXYdtH8M6r9DFrUUGUPdF6WXZbHo9HVEpPFaD
0wPtktp0VeL591LgwdYxnSawPCFJzN5FrlBwSKO73m0UahcGa/mLixTsS016DEbGUqXmaPy5TIYc
E5w3pI/NQCxMT6SpF0krRQSObGOWlFFujzvPv+AihioTU4rSrqX5yKJEeJK0/HJ5cN8aDezkFb8+
x+lj+0CDTrdk02Ch9elWxhZW9pPo+eeaPSQWGIIvlc+W6ttds4WHHx4SjQ7tKebLksVX7ABO8VcK
uZfuLibXkXj1iGsQZdCtk0+RWXZeD1sUYkuPCyVSv/VngWU1J6lFwcuUYgEvuSBkNlAOpFtftTtE
eAFydJPOxTj0eJrNecmX+x2bJfbpmOXYLT/xTithj5t75uq6Y6EfC5GqjpijaoldPcCPZKA/SOFN
aAKAPVSLz6DJ+dl4CZkHNYxVI2a0bB2AvWkbONaP4HVwZtgIxlbeVl34VE4yY0S5+9FoFgpGVmKf
FILA3FkBS6JAjNw1g9MyoNWfTdosHQcJRinNQdhtkxdaACATd3n9/CMziSGIBYSDIqzcTvJCj6En
jOf5lAwfszzTgTdmiDiXQY3GMwQdtsNcJc0okSp6E8G1EpxwwkEt9HIjw+AcwLiuDXGjWafAeE7L
aCma2apU9VWHKK3Krp61b4q7lRwaDL4YUZurHJ/HSRy5C4JTG1xbFUXhtpfeLGQZpYSSAf8X+uA+
2gvdTrC2onVOJ74pOUpbP1ljxBKspU96AjbpYC20gJ5WLZ+KwE6XIcybrpW8FWk27OWUQi8jVVL0
wDqhaXrq2DUGQNnlZNKVq69UugAGwQI7q7ha/+x9QjEsTvh0NhVYMr8seH/RLzX1P/ulpN++/5d9
glprEozRZf23cu3nPkGIt6YbHChoVCoqvcyf1BoZLxSiNovN6wea5pd9QmLn0U1JmoxUU2b43xD8
S+B2fs9NkWRD5iVUzSC35beCazDy2AtQLGxw35TcpP6gQZThEFMO+ALphNDk5L+qYLR/uWZ/UVKp
yl9tUfSDaQxj18JT9tsWlYSt15ecGjeDw4sG31rErcroMSozqAz11rKqXQlCDQNA8OT5LPvxPQgF
JMQdWKslWwQtoZZWhzFu48HbW329NORxVa5ZeZhtZAZ7APvDreG0PLjzPOUsq33HTriRK7jiBCOK
l3QjnGgguXYIiQzrsoZXFWVQyBTf7lbFSlbugl0hUSlZ4nbyS/EeB8ayWqHpXmV2RF+yIws7Khlr
wg5lKULsMaRWsjQi/SJdtV3J86UxYRFZ5hMyY914jdCrxj1MCBqJYgYAE2NCIxD4o7EmSdmroGtP
ODSAgss7CbFKpJn3kf5sYYN5Is+YXDepmmY+CZI34rQ24t0/alvBdRIUJSUocoFWIMIXfeNtU4qo
9modZUdu5GZhvo0pC3YINhgv2CzM8eEqIOyYgY3RSgYcHhebVHfKqmRCE+7crHhIU0s242jpsWuO
NHP0QVom7DCdWF4bsTVm6bvykiFhrCtx5eGqENro7mb90r/DoUFrI1iT4Tqgp/wDaTqN2kHos8ay
JX5XydbH3GXGzpSu0BtwDz+POVNOkmzpyILKphNuZtZSwchFZxcWEBUr/mD2KaWkjSW9QpcF2cx6
aQYP9sSltYRE0c7SAXNGt0jZAa0Jq1IUW3NsHD+mH7aI9klE0Mo8Jmk6ZiEfcXtrvEL6Um8jQK71
PtXiPb1PZuoykIabSd6TlVHhWkTZ1cZ2wE6H3GrSJuEe6WPz1mScNrKx3RQtIi2mHsjyQDcGxmtR
N68+qQbwrTUYevSsfR/pWQT1wKnbY+1gWkTwAViG8B4IL9RyyQ3SKqaJeCRzb0cM2WsbPGFaQQYJ
RNULEa0r/lo5RWzYS7eQD5oKiyY8yf4BPINaz00Ggojm05tSvRWT1w/ReT2wgywmI5q+qORDTtUi
NfmmJVSZ6BcUnc2LpDgY0br1SKomLCeL9MLTgL0RGpRUJw7Kf7ZnpdiqvJEeCTlS8FmJ7CCb1/Qw
wNXRISW6yJ3+beFmGT4ksouFDghioe5k047iZF9Yj8p/8CDH6qTZI0GeTJwTjallAV2ZGmy4GDVr
EgOJmcfJRLH2HnelLza7gVNGQ3dUi5WVghlR7nLYyfm96IVtJlcnC/UUgI2ekfjWYwQZeR/wMEyz
WTHz0epjnVQQ7OtnA84+GcaG02dTk5PfSPaefWMWCI5HUBJ4PmhaBPbKK/AQHkqZi/bV71V5Vt4q
JvSEBAQTZ3MnKkeJ44IRbHuwEtCD34eX8DVaIOnjXfoEYhB+evPXvXLqa+75hjOYx2kHqXxhVzuI
gdsC/IbADLmweTUlRL3BNw4L7qpRWjM/wU3Ak4H7QhsxP6AO5OkGGekh7ZdZMmJ29Ul1HxCwrS+I
Z8HALqDY+fpnb+jqDy8dvUxRlKiz/huGDjH3nwu/377/54auGNSUAO6o75hzclb4uaHjiMY2aOJL
ln54o3/ZzyVMeobFnFMB9fgHA58oE/tisPdORSrevr+xn0/b9R9j0ETGskjuDWpI3sFUmP3SP626
IcuywIh4or9wn0XmN5Ehv1ybv9i4/9dLTBPYX14irgtRkmNeAvBSZX6l+jViW/jvr2GIf9Fvpc+M
f50xrmGJU2H+66voTRl2ckdiKFFlPO6ThtFtp6gtcy2f3HXULoWlBeMF3vEuURf9TF8IN0KeZvnW
pGza0zkLMeQu2Vn10KlR4s0L9l/kjDYY2dMR9Qg9zGPEYvVgoy6piZc08VB5P9oXEKOvFiJFggZ6
YFSLql3CYubn+uaMfVN+7vVlxnaCFAlZEvSdhXGOXzBWk2HxFd4CCyoLO7rEm2Ea6dvSjHbwJG+j
gw38jp/CeqoKOHHY0Wfig3MXugkIH5EFfGSKiN+bJ+SWVT/3j/V2pIR8FoMdFYdxwO2XLnK7vKLq
zc7lSVlFz6TVTOIaY2YdhHCKs44XfY71DePVDGENIDGCiRf8GHdBjwwJuAoLFI7CQr8aIELHxXV8
n7qEqD2xpyP5WeoLitbAJMx6WY6Lk4VEZRqmonOMeH31OPqPUT2GLtCquqUqhAYmA/onqo6SDwKF
rJ3GgS5q8Ehgd6qr2Nb4Miu8uqItJIAnwo06nITqbaQfjOybzvOIUpXj0CXv7Zy6LKQLaAL0cV+6
5Oqim6s89JNdtgFn8ue/UVcT0lO8lSmSytKhCUj3dSGJ4OUj9o30Q4fvMwKJiLxFwaZh3WQQdiNS
Z4PPQ6gdkwlW4ALJ8zTF9ujdS+nV0hLyksVnnRCGUfyCNOo9W+YpCBzd/LQwF6Kc2ShQBkJBWrvT
rkjnzyQ/6D4lyzO7Rqknb8p1K1OYt3K2E6Pq0qk9klW/+syL9KZCKlqJzlELxorDB2lyHo1Hvaax
nDBOHQP0sh6vGjazhjMXooNyykEKp9iGstipGr4yn/NOz7TUYCSvfUfr0WmY0ceovnyJjDxn4HSg
OqonbqwOBok2g/vRvSe2pG5c1N6RhCmcj812jwPnJ7Q5nJTMCbKS0vDAiGdn7jmStgaweeUitktf
0DZJ09EDB91eOEPvxOm6VlA52xGkIdHOrUVf5Ps0ij+CmgcIDqAmEYwQs0zIyU7KEWmWjPvlWfRp
2i1MpG4XvvmJU4Yb/wDHA5Nvt/Ym1vmED9aQsZP+N9Nriu3qacAwPEjaWng17z3PU9/SZ84u9ZG+
S8SBEEH5AwKz0nwYNxo8QhXsBZEuS8PBZxa45z6s7BBWeZ/h4k3eBlhv6j6hdg6XNQG3zZOb7JoH
J3KnFZ9LbTPKQDfxLQyuiozR2Fcf3QeHbv8j4W02DQdmlwFoKZenGqKDOq4nguNwqCnFu9Y6AVYo
lgqb9MCJztwO1tzl0J+kHxxbnvSbly7aK56nAxN5DyaUbgcqSVNDba3IjELO1qxrYqnIXM5kfk9f
IlGnP9eTVJFodsozPnzVLZ9bQhA9t7yJPKrZGi2v8c1EvnqE9PuZ30tRfQh4b2Ing3/Gr8EjaGno
YiyPARUtGw01WzHFBE7NgezFgBnAe55G4VDlrICiy0DEBnVSz3FLjqxqZKatBs87edDB8CYGvo5o
xdo0R3HVbHtE2O/984imMQO9l6YfQsP44ih5RMI5jT30lHd8gApUP3w8l3//p1j0m3//KQeYXIYv
lbnPGCj0Gs5rypUgXcQGaz38QbeJb1O7iZ5SubGScctmsgB17CME1aq5AZLBQrug74I4uRWyvG6x
ZhsXeAraLXlwoKs59U5vb/qnD/cZrkBJudfMNjq9t0V/61qrjiLSXM0r5cTxf+Q+jCrsIeQDk/9L
Q448Lp8zosnF6KJvAUS9epeGE4aMsbeFbJ+AsS+XEMKK8uwGsTg3eEoL7guREHprUXzClMKAQGGG
bYxcCczCtO1pugHJptk1RktT/hj8k8zjLHjHCXsW7fyDtZGZY5CzsQ5vdXUate2UJoPh+i27CsWw
Qg3Yxzfy2d2WZpKj9ADYFiSFSdJKNb5DigCNrzJ4Yo2R+RbAT6/bqFSbQgiUWT+KBEJ8DmQCsJPQ
kmxVgNcwhAbQGiJZcQFagZHDZ11/5i0+e5+EmLEbjylkd5oJy5ExhYTEVyyiTdDwC/Hf5aQk2SAh
5U5LkhLmuwJ46NPXs5VETZZLF5aPHGb8TEabCBv3lmwpyhhJVvKbm/eLMPgYmUCKNEiZ6gB2SyH9
t2li0yFeSPdQ/vKwjHrxLeXdDdiLWG4IRMXcxZoTtks+swF6nMT9WXLCH5ZyT00ZFIcSIl3RIwOy
Ulgolj0pOXPqe8KldE7VmF4p6IbiSqW7cMfnqjr9s8/UNJ6AVzChYD7/v5pkJofu33yf/5e781py
G8nW9QttnIA3twQJelcsf4MoC+89nn5/qZ450mgUs6NvJ6IjpFYViygQmbnWv36j/Pb6nzU1kxTb
ZvYh/7M8/llT6xACdApqhvJ/zVl+Kap1mbxf6Az/7iqkwHFAK/ojQVqU4n+jqNYdhjm/ldWC7Yjr
tMxVOtAm/rUazeLAnnTFj3ZJ53uD3rykcIFUdFgJpitXshMLnC9So/nSW08lrBFWE8I4CZfW3k1x
4kvRQ1GT7+uNA7ePBGkMAqqNxLcVfYXDF3ZqfbqcTzIFhA5oy6PXG7uQaDl53fB6ue/uLIYjVCHJ
VB7CSfWsgPSp4tWaBUX71jhQ3LVzYauf+bV7QouNHc+AZQIBQNv4ClM2eVZ8ZUFeRXSj9LmZYXyU
uydHHAZr5YWD+ntcywK/CDn6cPbotK1tT6usgS4VkVJmUDb4j87TaKDfrLYqfskhdjpBrq0gAEj6
/D2oIwEoku6NY3ltcWRULeOR8UCd9+sOdxlVu4s7r4MtPENzzk1nlSvpKxyQbdmFG/LpOuVZC/d9
6/ZnCp5QWfT2YtIXCAs6vNrYq5liE+5BJqrbotpxXlKQBM1GoKUfgrGBG9gt6+nDJ/8R6AHBvuIW
COhoySnWyRzDDQ+lFEQshE05Gsz9yH6m3I9Kvsb5Z2LsqmeXAphdWUIUCPaQEkJpzRTcL27AUJ3s
jsjZWp9Jr3WKA4K9oEkuDfwO+e0mGNW19dbLjwPE0vyDqEMEECbIv5le4Dtk8NRgKKSefpFIc0wS
WgCO9JjOZGe11+zVvwTHcWxWo2Ju5LN/w3sAi4DpgCMBbkUD+BCE//5MgkSZkHQGugeKhF2Ain6T
0z+CIcPD8GrhVJBDs5yQMS+CqEPUytu0g/+YMiSJmOLrK5OTPwHB0njOxDDICdP7GFvofIHI9RFs
tWmbu3kkHqLnaJ2zzRCaJ7+xamSqYIWn9lu92eKtwRlecUMsaw9CQ2bhB0uZ1V0Ly8NnlpAU3tFA
X1rP0a4+K+/Va5Rwmxy/O+En49jpQNZqPOAb+wwbgsLoLaTyriqDKUz7WUO61eHtJT6izhFpDOz3
tU4CpPxivijvFlqZwpVfSoKs8gHnrrR+0am+pe8yg52gyp6jBiXxdPRz8EnsOThjj3FJuq0/95cY
pJF+6yDQP+4QlEBcA4ismM5Svsbn6k0kevvIKHLrNt4BxHCoqA56mBUOXUhBOIegJEgI1PiGDhng
aEDWGX1CdiAo+LuCi7bK+mTZd+KPoSHYq4ujTYQdnnD2pY46SxCbxA2zj5bRHDUiSrOxJoKFpE9g
s61V3CpvpBKc1IyFKHsBMXaBZ0nmqb4LouV0nw05Jh4fKknipu76017YTmBHaVar9qr31sXkJilH
mYq0LKet2eAHXl58PSRpntwSv0jPwQcCy+I7+W6obePY0JcZYPWkbipj19H6sBm0L0520LprY+zy
eJUOCFSPY34wsreBGjriNg7U1KF/xzDT4O5SZ/tU3SUH+ovlfCBa6l/ozjD6gtLcnG37bqBmV0BP
af8+Rmr5kZq+nbtrNbkGJSl8ppa6cxHrru4GCAjLcwblR6p3abvWPorTMEFk2tjfgblA5S2LhkIh
DZSzPp1ZKxhAVA4PekYHMtCJsBVasgcv0bc8OGNJvh1HeFHrkQ4GR/NlQEdDCFKu3Ux9HSv73L9T
6XtG0QBZohOiIyJwE2QWo/o1Nf9OJkxmxi893EP1fafRVZAl+GC7dFmSTk8korPiYRu2eAOVqJY2
8g7KtkmL5nA8KO1MeCKgemxTNNtkeOEYmbWrGbfcyCE4xjoE8rud/YWq/LfmSCiWrsDXF4oCsht+
AZD+NJHTgKl+LzZ+e/0vxcZ/msiBFzID/FFrUDb8MpFTLIwUbRiZ2j+Mu34yNzBb5EtYQwg+5d+o
NP5kMfHrr22Jcd0v4FpUGXmlF120y6dy3XNUwnKu9HoLAZ+k6BhBcCjzIKV1tBcNWkT/kTEZ6eRH
DIOqjNxAOk3SrxvEtViCg+W37i939k/wn/6nkeEvt9b6vRjSw9H29T7Cjo842f7DYFvk3J7SFRMf
lSxbyPLqeIywE8LO1Tpjr6f7h46WkziGAq5BCt0jszDNxSjUcuXwCdOWDnYK3xE5F3qmgaM4+hZY
BZ2WiVcM6db0KQ3g5qIH/JbwQIbi7rceilCw3VXPjptEyDc3GT+/MNN1LYMXUPa36RscOaU4Jkhv
xes4ncn3RpxeIGirlSdo6DGu1OPd0D5y2if2k8rVhPfiDOs2/cXEywyrf+BC4CluKW4d+Pi3cFl4
jS5Lp5opHRVgEEZ3CW2DWnaAevpDCd+6YR44oN1gwlV3wUsEbY2UCxjuiDtQiaLWarHTlmBCx55D
pjdvCJM9H3rSo5StLH/JaXyKtO4dz310B8rR3MlvOEVtypuDZYh8wO4Zah9oILxOyKR4YzNtwLlp
fOz6V1NLNrFNLhcmU0RC4PJMPTF07Eb7FJuFFvKFZD46m8AOdwE6l7m4N5VrLJ2VOUUto6xSpfEK
DMdmSzpEwXQ3pO22kL/UlraPqKaQUK8wbb2BERu9kaKp1wFPnbDrXmf8f2A10mMxYgyWwq0/hIKk
REtumso5Ick8GgdwG9WHP8eTnDJBHZmk2oidS2/e2Nt2QzbHqmayOBoHArt37SZYm8NzvRk3mDsw
oSXHfWtS8W0TZre15Rmn4Frs5IBfA17fSMWdrUHdv6v8QHR0z7AxQUcjCIcLm9aeMeXaZF5sMzc2
TP/ABKjGMtFhquxvwVUoM2MxbpYeQzF8BgYg729bbUKGUM2+Pap2hlH0vnXQK1YfJu5bnv4VID7g
AMvE7AefFpFCYQgWIYPbAqaJhNZBpQWYsk0bvatIohksAXZCFSKQhbhgBK0mph9gpQIBqlEaCZ5L
sQ+85MT/y186ZJueEVIqfBsn7aKsg/v61NKRU8oTKpMuk9f5qX9HSDqRzBXtVYZTinaOrEOMRPyp
3xFsoD0PRHMezS/lfphFujvvZkAPAoVAG+64XJ7jE778QJHMamm7VSytmxqTSoZMD2EEwSlx6jPq
a/iWsewl/Yc+cYlYj+HyNFq0MYNWXSrbIUzqucv5jWM8qFpD2WS1QZantBTT/QKOUOFbx4ACD4kI
llMptOpbywUgHEG9W56QEtI2fYu7BKVZjBjp8BEMdPaClisCFz13jPqd3RTMzzYWN8FmxG5wTmmN
iGeXEK20bKNE5qjxTWW8q/ktQCblnvGIi/t+EL0KPQs0mdzFKvC7MzYFKyNVDLdjDw6jLZP5i/1k
PJQmoBtQvRqQLSejQRQKTUAFZnmJQOeyjTmH3+oL7HA+CqV7suixfCQQfnSDQEb3Vb/kNGJXhO+r
gM0txs1Ku+ufCng5xqdFLD3iB+uao8xbTOGrhoTXqRWvsXNicb80lpndNHe1cHa31kH71Rm7CTs6
XEAFBgW+Tf0KLWuh46oWd2gh4ah1QNQ5lNEKVC7eGXNNGCL9JMpPIoRQt4JF0puSDRqiY9WhlLXq
1vevVoIZM2LrGdVp9SIYZfDYQvm94ymiQJEpVDQKFkawtShfKGMS8O3KJ2qiAqGW83u/h5cNBtr5
99qEuh3x39b0EYkoWoLUA6qXHO9sGGhtqXN5aOJGvTlGXrzuGM+b7M/NngxkpxtWsP2ovzHzX0oj
9jBa5MraVoMnNUVnaXqWCTnhE6lZ2NUWJyJJIQP1mxSuMk02w3gXW48OSGjq+u0MhHfqQi93GBid
yBoVWJ2b3WiE7/+7gR1gDU3DYNRgm/4/ay2Qn99rrd9e/7PWAp0B9AE5URhyCr3HT2BHVRjNCqvm
v0Qlv9ZaOtwmhqGqLUAX+1+mparBz6MsJPCLAa/zd8otTZQq/zouBTpiJOsYDmxdx/ytlAmtfp44
juhOKS/i7pp+wFda6rS27eBc5Jd+D+BOUbNsMct7TXXLTdVz8QL7cMhwhVxGL+WOMc254skq8B6d
ERk6O3q3ad1Ruf3nyosb84fLdWSHGDRbthVDE1//pTpMgZGcUqGZ7h4m9Jw4qqtC9d+SZZ0tZUY/
85McPHfp06wdAjH5Ei4RanFSnZstYsathMTIM1F9hiZMcjJYD4hF6ZpQDVzsr/bWhovsFXApMJZR
J2z+zXGNQwe+GZriYtJRYcbzED/DeuqYPTwa6kLELWKP1MFeOSXlZz3rXgai1Xhyeclnr+7XpXKq
irXRXPN+hw1QGK5tHDAuCkZWWI7CRDVWNHrCt90E5ViYwDzwmDa8FeKYARrDO44aARQfbCz6cmWQ
H+jKZ/1MsLGI47a6mp4JM33NleZN+22Qjh4w+VtHCo2dQNJMkq8IAxaBAMfaeJXJeuXfI7AxErfB
d5l59iBLzj06z4L8eUozCS4Y6T2jS8IMCU/tZ47B6uu2Ns9cU02egrXDMwtikOKjJb3H7IPjFrMU
ofMIPekLKZzfvqiMIBuRDtErS6XMH9sK/9t6p8lLw8MtLP2MxwsqlJ56HSdbi7JSA+XxGWqhK6iq
TXEhGugmkzbeRy4gvtZ6xAzzuRzlJ53RFmVsw2wI63AXoQuHBiQRQP8MX+t+p+G2aLnNDY5RD3Pu
ihtFcnNejJf5BXA9AGb6MQjc+76rRDjRnhW0/oRbWhgkBAh6NuQYFfLS1tqFEezkiob+PcSADJa0
ccqzLdMzjsOEHK0Swm3Vfnplv48IvBLiA8ItHd+Drb1xYC5lnh6tcjHOo+8PtZZy9BN5T9z0jz5z
b1XFE5voWyTUo3RWCzqJBc8luFDaIe0BSkLhhbMm0JB9Qhk4kqlA5t1HCejFKS0UNuCow6HLdyNn
cQ+oV8FFwyuH3CKnQa8U7mKhCi0dHq6tsPptcakga2YlJzioBCGx9bi+U/LR+mFwXuPFI1NdyRSq
LUFKA78kEiNFFmqsj+Za3rrxnuGEEjzM9Y6KjzWhf0Lo2hhPpuOKhqAZ4CCF9xYm9Iv4VK4GzO0w
m0Mq5ixmN32zdWaqB4bfA5k6oKuY18lnh3UxvuUMfib8jYOjFYdX4tsQGL1LjwnFXLM28/upU05J
u9QZtJZrvIVTMmV4yHIxyKGgaZiOCXa73PdeniY7hcoT62UcNtx2OmCn1MUfjOWT7rXEjqxf486u
LGNQ0a7BI88cgkVO/IdtXWP/zlFPGg7I+6x8kvvHZNLdydzBegJKyZFCDSJE07RwlkFSeg2aS26u
CGfrP3MOYr1/RUXLM2mU06oE6TZ7/DRz2T869ox7J71Qu9c2GcCv0mJTyt46UCBHMOEtiubY3LCZ
YhwXAZQn0bYn5i5dSSR/ANAyVuKdBYBbT+RZt8iXwhUHisubNvRdYVfeF9BaSVHBJo2wGY3QNR8U
26ZX0AoayVXyrTPVZ0R3j0GPmqxlYqtwCmv3laVQu2ORos8r3ZBWtbqiBPFNN3zWHyiBf/A1a3nd
g5cVhXHMvfYcUpIRJF87t/77UNquoUNyE1xyPh7MhnECCzusXz87aZupAJwQSd7jJ/NQPDeU+At8
l+F0xmi+oSRMC80HGN8Z65fqMB1GypVFhTPQwiRqDC3YkuEuWqZMc7XXDh7lD/+pStmz9eCWx9ti
xuUcGbTF7/Y2QhdEwC3z6u46nTQGghhjk1xQXfhLc0fM4hMf3G7cwPYwP4mj+5LP2lUkvvCt94Sf
4AA33Qg1QkrMKJmIe5zrte6uHN+CHmIjSxO6aSmtpKvqH5VkR3E9SXA9ljA4jLvkIQDYtvaE7wgH
OEwYCuFF4EK+yaslWY4lJBvM5wpK+9X/Ny2CYaKyu6O//wjvwGlb1itXi3EiQ8y38hTeYU3ezxtM
bxjxjUQKYebkMdeTcaa+g75S9989RJUEutySZUoPGlhuJ8w4Sfdldo4rz/CBw/Md7VLEcFx55S1g
ipAn1H6X31gTkTX2I0VZYMR4Y5vCC0/VYVS6Ec1OuWhHYZldY5djvZf5ekg90IUEK7zphL7P2iQh
Ll0um3kyexF7GtFu3UGTThKft0mJb3cLfkumpBBqOG6UdpGfcSoy3rPXCKZ+uQqkr1Y/K/rZxr+Q
q1YvWEgLCSEOWt/jt/8h/8hAIvcZDxhyVcbTwDmz6Ie17ZCL7DFfBUwUQkxs8nJgo1RYKpoPUk+8
tDBa1OC2DiC9FOS1xTDG3mkg3MJhOBCqBtwaS/LXffCIVYSPo/RIa/w2sgU31mNBJx9uhRVfBH0p
Sa2tQkePhjSK0foVmwypp+hOI/9VDQ/9MVxnerOHSZmfFHyKHIFPkZWIRK5/6fuVsh1xiHm0sakE
oTafpYch95DlJeYmwr3UQF8vPxf3lvo62UeYmlN4Ipz+OoSHjG28DO8TuuTkWea21V4bcWZCth3q
80i2DiK7ltc7QmMDEZsAVHYQlSiLmRNibL5UYHyER8LFukR3iin56EF0jdyi2irWrVLB+O2nj6C8
JiwwqT4g2GP9vmpsACylR9V85HJgDhR0PQEwB+q7ILzk6rmCAiSbqxFhYn8XxBvwKgePTIqtzXhs
zrW26Dja2m5ZOp+TlhAAmWNYhNnZ9WPI6bNHtrOZLskui3v5KXtqtWSfvft3zS3Eg6CRvyDpii6q
Rw0dE9mRlyFTMa/OcC1E9YG8snsogo+JclQ5rG0+iqllKFYt+HjD6r1cRYd5155ylhb2yA+Z/5GF
8pKmrVBPNhy3ZjkSdafeWfNbB5zBECgd3yNLXw0cPKsc6y4fjk/8lGG1lK2ZXiK6xPKC7WFtXfuC
7EJlbWEVqTMeZHLj2ge2hCDY6daKDypF+APtLKYXrSXKMQUFC/ggZ5VwDiIEeNeCJ8SIFxVGI/ow
PJbQi0hbD59UfMQFr6Rb6fNel/OT8CDKKbdsmfJRBJda6DPL7Fza2Et00weu9W0j5KwUvdCxZ0yx
+S68YkOFOICVxcSL/bvhRgBHn+KiX/93t4KOScdlMeaWUaf80qL8CXZXAYd/bwV/e/3PVlABJGd+
LkD9v1SRv7SCNv2cZf3TxfnXVhDrZjo0BdU9Ah2Hlucn7E7KNIp801RoWm3lbwkmNf1PM34HF2ki
7BTN+CEF/bW5UuZxrHToYrv4MHv90t81hfagjT1D62uKDNzE3ioeK8ptYWcCfKSAIWrN+DSlGr7E
1C8lI0eenql0JTzoJBSP8IcgVGVD8hVxYlgb1VnaPpgffKsFOkzsrpDya0QRnQc8irB+few9ZYtT
jH6aP7KTFNRHY6SsYu+Zbz2DZ+YPB/+rVXCETvAYGQVM+caACeQtwpOFAkoHXparfQpMbpmJK5T2
0RVsD5dP0Tg1L/ynQy3HW9LlrPArxtx7+IaMviWK4NwV/AViiVrZ66nDKkTifDE4AwnyDpR3ZIBU
MoBLsqxTe90FDhQ9RoAsITt4VKnYWValWF8yC81iwUmTW0p4BmGEKcfjR9s4bK2nHgIB37Z1xKqt
8X1HQ44jQXkKUBwwHObaM/M+C58wPUJxGFjTYzh1R0nDfUQNPRP6WfNSaHcZxnCXAu4S+ur3jCFB
+jY5zO9Cj5ybzT/+2jCucLVkXvuwPhtEAeKQK0CkC129qkTLk9eQmPAfaUVG2GbshAP/FH04CQ3S
NsYc9rMsV/x4jV5ABiCDl0V4qoOpXIesg9DLHWPP4cU4qmw0okxXieN9VovFZ6esaFoY5jGFxYGb
+TfWKUxCpeBW4LtIzKbq6b0HMU/X5k1Kudu89BPp2FvpDSGqD/3ZWQyqs9AcYxVwon86/LNakltK
kNDSGHZZghstdeIZPsSioPa3GBHRBxcGvGJoWQY8qwFmRz2BuZ0HtLFSTNyRJ7/3X/2RwgHth8pv
Ge+cwNv17SesExGuafuchf2ucUg35TjncDIJV4CBSN894YpJ1gt1uvh7PC6CZ184ScfR80DnUUL0
07nX6hNnVs+oNIC7mkHYq3hiNWIsJCDuHElRKOHA5+NtBYJ6qBAdoXNK8Awu4RkgSCo6+DBY+aj2
zsHdyMb2OobKtZhfNaFm6ryQWXjN1GHYgv0xU1Hxuc0z/EhxSNXWhNyek7f4QA0A8QNBywxuPNEh
WQ6UL0/mzWLEVTIiKwiWfBisLtPgw31taakUwsM0MaxAChyTE2Py0UhXUjXhBo5AyTNVhQ/PI0+K
jb+fbiaSr0qZrjTEdxpUOI35sKoIq1WMOxpuqBXVx//5KblrEdVlECp4zoUGS+Pj1/APV2w0MWRL
1Prul935D6M7sTn/G9xFUhAbO1PMv2zhft3iuja1pMiqo136yZGuFuix0rfoWu5HGTnaOqebFusY
rmTD5/1goPXdwOmJ4TLEzPJgdC//q49GbpyO9kOVySb6P1FSGUnDb0fj76//59Fo/T9k/yo/W3FU
NJiCXvbzaFR0TiWkmfDuhK3er0cjX1FkGHMIRf9y8vl5NOIlwBFmwaZD/Y/NwN8YSuNp8KfnBo2o
pWlCKSqqgl+fGydsNPb6MtoNMJc6Dhk0dsv6OXnLw7UC59xxjyOGWA61datdZvZW6JjR29AoXgYE
T/AK3KNnpr9hPLyD0NO9AKPlA6Uhg6Fuy3BpOGGWz5lVaw4btVsQ+q4H5LDh23KCXha9hB1umSgb
V845TJZYZcRXhxiC8IUN1VI9YbNHq2Ph80ypvRTI58HcWyhJpSXU0phv9fdZscx0zx5XMlV8BIQZ
9J8ZER8+RfOFr/fWQbJoTDUQSwbsoysRRGATx7AotK2qPEgRonmEEo56w4KY/bz9KjzfCd38Km2L
J7vaK+FNFVPRpUzApkpYtJPdoGJzQkDfeaZloU2Sx1UG2X2EYDKsUp8kAmPRMcmld2So1IVPyr1M
3rd8r1fDEa6e5DZkUOmpsPv5VqCNsWcuzFds5bt83NoMxmKCDnJ1NYz3liDwgVyIP/ORWxJsw3KD
AsKf1lj8Z5oX9cvzeC6cC0l39jUQc744vWMcKE+r1noL8pMq5vC6JyPMbweTTyuJGJdMnMQci5aR
rs5wi2fMbWKVUF0MzhjEWQ7k/JLKe16jL5TRvuVEic8P1CWqvotpqu6ZB3eritNJwrUNyg4aQjiT
iGanpQMjaYRH1UoYjWNEAJUgiZ8nZpqNBIQEU9DGJ6UC9YEoZL9hZD4SUEo4OJp9LiLF1zB0nbeR
9kGnqxxpgEamYpQCFdzpmsq+pcax72Q0pANK37WPh8tbgWXuZ/rCTr3soL8PCUOxx4ynO0YpD/2r
IWpex2uAZ1A5qyQ0DvGGye7astbJfHxUH2Th/N652PVDOCDnnDhA+klty62yzhpoYUI7bdIAlqKA
I7zwzW49vBkmeN7TqYy600iJAI2sw3S2WI0AatY5vcQfE0D0qx5uVPOk4KEego2sYmQyDo177TDt
wkGnSE+Dcfv1mxrmveI7LECVcWVPc+LGEPAmYbBgfxn8YXFHkeEkIGmhJGH6T5Qi98zAzSf0BlD9
jAFof2m4AQs9aIDbUndAwDiG9w2O5h1lk8hs9PpLcpLXXekem8fxPqc4biF76W75GdtYGMzYQgUt
5yzzdMolosr6JXDNdgJFUuuz/lLeLGeTEh5ucrIybrbkg/NkUCqqA1PYHsweM3pweWioDsSHAJO+
FG0PZ5YUJKeeZRMgR15k8FtDZJUa0vWoOWAUqAkvTL/EZBJzzJZfTbt2B8OlcVQoMWQ1eqSb+C44
nzMRvC0xl9Y/WU3Fa0G6nLGBQXLycZLM9/p23MO3FKUCWnFUla/qS9boXk9dUJKB5zqQYw14k3aN
VXvKxBVwYuKeDcGjkZ3a8J4ZqIAVEnN8Nni04dnCZwzUp7gcNoPyWTTyOsUuUPrhOKrdFXINCr6S
srV/kzH01lyO4JnopA/CknlEgjUevJhD5eBH2Wr6wFQ6xvRCeKgXXw0FyrOBXATXoj2UWZuwANJT
PqP1V4Rjsko11M1LG0U0dSrUD9MDw8LIOJC/o2o7QnesYbBmhymC54oCaXxUl9ZjQxWM1MBulhkp
H5l1gxJCw94QJpODfHYgoBoLXpRHKGm1h+AZgL0dVpVKiSetMvahEiS1BFHt2n2GmwgRKMm6N5Y3
FUAWLKH5aJpVgihWBjAuQ/oqeT2hkihKfClDoK8WhXmDZEHrXzuCz0xwXoUF1QJ6QNew+/haicmd
r8PNyWAjHCnVwT4rAmiaBW72RwNgYvTCZKeZS7vGzvxoMtseUYRDyDR76ZKBSKsFXuAtdqel1U8k
fLPn8IYZKLb1BmITyyswndC5FMnJwipDWlQDkyLYJPiaYn69S0HGlf4xL58Q/KknXz0lgOfWtQBJ
LwSk3oKtR2DsBjJzdO/rolnH3Sti9Tb+iBPkBgcLfJ4yVuaZzUDtm2jwRCVPo77EBHpv4UKT4ILJ
/kcQhQWRE0IjNiQlR5V8n8hr7kL6XLxDQKrXUhyjOjoiyLFg8mjSGwBeKiGQWs3dotdOk7O3CZNN
bsZHvyS5KCEUAiscRhSedJ7VRX/Qw/uaCYaGNXeLWvBJUaW1VnyOD8iKpxqKzQOZJO14X9zqaz6+
G7BAUgPQCdY2KhWZhdv1Ej4DaLSXDSiYBpEgh6LqsOo8ctbZYFYG07FEdI2biscmEQOalEmNka7F
J4RpP+1DjajOyZFikTQ9HJxiRcdR8XM4bqRXMlUnRkFQZU6CNoyIZtqqiwp4qlg13QLtEstFlXaK
fGZt5kq26GglhEN1xOSpKq5p+4mRzbFlKhXj6D0UK3DHC+ufuRU+OLrGx8unz0yr6PeoAz8IBIby
33GasMugZNnqjFaXAVOx4t3qwqMZ7BzmZSXHZOSZwaYLSMIjfAISNG8xnlUGbdDS90IZiXSeLWEv
uMz+S3pjLJDhTbuA293eEu75iFJ0BxZGlQJHyNRJDkL9KII7GMgGGLvhe/DUHfsz52ctewN5wIwU
L6TJPJIjc1cjLyD5iFmiDgxtM1vMm4sVwjElSHK8jG9keCsrVV7K9W5Uu/cQ8UzAnFI8ZAIITPr6
pQbEZvbg4R1ArhPS9kzaD9Cv/SV2MpGxraxdlbg25mfmedO+ZtLVdz5CeTcesR1Xy6XILwDdZrsO
R9CN+66hklnOIdI16WtiAIvtzjzuKuPV6Y6KEJ+tjdyD0gI0MaGAt9fE2mDYBFHWAjux3dcp3eVN
s4Q/jZEEvgH6Vb6mhqvfwXbhwoe99ILjvPreswUidMMZONpMDRzIAB0lZ5qKwZoLco9UleB2gzHs
KWH3Nj3pe852bXitQoz9Tnmxnplg+2c59fBRlxrNs40PmI2awPRFCAbs6Q6KC4DmMnoGhMc+mF9Z
4WQ+MpNlu20A9ruzhFpN9dJXDo3mZn0N55Cz5pMnE0N+5jjp7BJiok3nkWl3goNrN946/0g8fBOu
As4GcpL0x2TGZ/VJtjd+CJPOFSIxyH9sYiQgPsBgeA1GMpFwxDeBfuBNPFtzD7sdAZqZosLsVmib
cParEY7BfCuT6Ujsam+/KUYku//zkwPRw1jwBSHd0ncj/uzwGTIuVTva22o3vSnRKhgOmLnrb2F4
KbkRwytDFXWlELuy6PbzSwNnQoM70aPFSz6a4poAPvx3N4wgiQqG55BfZAPo8j96EJj/TqtB9PQv
r//ZMP4wjzORxmPxZgheyz8bRnpJfIw0lEoYlf7VS/7USxkmjSYIwF9ZwSCgvzSMZPnhOGSTvMcP
UP9Ow6j8wdkH2o+hmVjvkcCn/MZTqaMqruwhgadiXA1aqpSgCDGPSAHqoyezXqEyIW67Tu9+uWV/
Ajjwqf33VvVfbppAeX+hyNSGPvRzp4aIF3YpAwr9I3TOhrJ8NsHDsPoZoIZcEBTo4bFkgomheOSG
lJCEoySi8WxszVVNtwu3FgJVckbTNwnGMowAZcsLSunBRzeDHtzZBvJrb7/ru9I/l4OzcHgThQ00
JLyYai/xL6ic6vwc1ltrIFFVA/izliqhLXynjO9lUl6aEq/ac6xj/Poia7ux3TIaDbNzXG0cYxuq
VMYLZhlYcnf0w0usCOwYxzQSdtpTE3AIRYC2IDmwE9T2rHWXygKO7ZaRsaSVwo+unQ9Dl0NZdPmR
arq2fIzBt6GwpuueIwd4GKDxyfnQnmF1Lyqm0Ow8ZdNu+2c/ZxZCXlhSXFKuXVw4/qMy8XGnuj6q
yrHksst9l7GB31cQtOFoRhvQWhmzt2GtK9therAyBBx5cOG+cffIVMvhpZB+2ClHrbHdqrw48SHf
Prc2P306a/RPuF+nE29hLJqVLR00WL5Ijv1oW3wryrdpnwz1cxpe1ezToieg8QO/lhlu+t1nWaMW
i87GlkqK29Lr6Hme5YHPD4appiOII6KdOTlZeTaoKBykbwUDCGOTgKDbdw4hfozjG+k4F99qvczu
1ekpL78mg4/UGdyQOGbmufJJ+Vaqxx4vfVlfps0HcjzIPyAa8pl2s0K8Y3xl056u37AwHnKxp2Gu
5+DAdmWKBTeZKqqWMZYtD+a8zMplAQYbEcNTx5eiu/gcb1p0ItZMLde1eQjec1qYeCcBYs5IqJcc
02N+bp1zJl1qtKsBB2QKzKgOEZzPeDX4p0A+mzw7avGNoz8KYP+EqRgRfudpPhPGUx967fGZxCVw
6NgXCyPlAxh13KWki6Qiq5HoB10jIt0Vw50Lpt0oeAIoXdTfKQwA8aMshLzOu89CqhBePWP/2p30
6S2P1mJN+VuegDnYs1xk+dUKl3N9tKTd0MBnlRdKfeTp4/FRTS+rL2CjE/YXjoRyICO6YRHwUHPZ
00OaHvgJCswI8bKU4YOM1hjQwjfQCEiXIls2A262q9Techtakhx+/EuCmXkBRwKxNuxXpXX3+nDA
Xyz0v/3kWLyPIuuMMThiHOPSzEQPUISzqbp2fC4mmBpuoiBoLlwNcgSAvg3Z4NIhXZxXoKuLTKca
TZb9gHr+WcZ4fewOeX+XhGvVMOE3UIrN+Odui2Hd4507LaXiZgRuGdLmbKhMtH2guuQgLnTYZEnx
PGIlL5WHtn0tk2VXVShGF3Xp2d0pN060bhklo1q2bvyV4KMEjwiWS0LGtVUuS+kjj/YTQ9x+P/d7
S/4me8nG3inDXfZbU8TcScKBJFsuJ+6ZpJk7m92HIrHY47QZ+GTbJelmKr7xnzcI1ATXxxAQHUA0
vtUs14jfJmzu5Ue61VgZPdMgR6H16nA9KdssZy1vM+NeLfc+DiPKwck8/tdA+OU/a/ad+cbHGUbL
3joH830j89knqK72GiA/8V45aWUlhlbpMqupjfCP6sdLUa6ZRRG/wKBea9YFqQ3W6T2MkITTnhYE
fU0PNUlGHVemNx4QgcLyG2FpYJBtLzv0bONSkt7YpPCU42E+ZvUnYw+yECWVDE1sQOh5eGbZvFpE
iNnI+tRJCF7Jb1D1DgneVrA9Mac6KNKRr3D9Rrhq+An4d4roKP9UwpBgX+BAwSe6YePEA9qkR2eQ
hkPjWZ1WPJcSK0qqrgOP5Cwt+uo6DUtZ3gI+3smzIG1yDKnWM8Zy85lbb4bHMcAMDaEpNwm/UF1Z
KyPo/MUmokC+YNFPVt7FYZdkqxbLlX2gIMfw4znp3qr801Jdsz7wl1ZZ1s4xn06oTVZsGS27aPGh
2cgBWzdj9iXhheeOSDP0j3zYx7hXs7PyXSnrXCoo77k2Eup4YJqM2EeV3po5De+fCJuZhLUH37Ar
LzLrLPPY0Sv/ZpafbC9ScR7KS6suZrStk4XdCm3rP16U8aKWjcg397REeK98WQSUzAk5zoPLnmWw
7vHnYsQKCcB/qw8Geqb/5e68dlxHsnT9Qs0BvbmVSHmvtLoh0tJ7z6efL6rPnOqubjQwt4MCqnbt
NJJIRsRa63fiVYPbKO30kQPxbUSV1wVXo3aLCUwzhjyuHBX/HLH8q5dOtBqWK7ZFhZ9NuUuqG5Un
8T+8y5xtstR/ZYI2uaI83MVpks/joWSbqeipln50TGRPxRDkMaH6nKA0LiN4Qv28yu0bZDm9/jGx
A6FPSG7Ev+jjpoMYmZ0NA/Xnis3PZOnmw7oGHU6KO6deRM3eI6nYsSG2MELYFG4lsxn17CBpweKE
0sImmSv3GFppNTUL4VKoA1qPh8u/VuouYKoVypfjzB1PFEJEP2SmKVmDvRHXl08bYsdH7S8d2Vf7
7IGWZICGQQLHcJbHbTypiI1czOvb4JDln7VxDrqzaVxqH4rsrYlPoqQY8Exg7mdutZYAt3OvH83u
aGY3NbpULW13+dAY/qDzDYkojiD4HIz0t5UOkv5m1AcbJRWWpc2JoFZWmXY2kuvcXULjPG/EeJop
dghcbmypaygTsKqnIJFUSotF2u8IVhlmmHxUKghKXaPZROiBkLq7qULrrNTIvealvJycfjOW9tHh
+TC4tGmGfz4FFKMCWVtjYpgxOYamzHmY6F/ZG6qMidgptsOeOKppKQ5BG68MY9xXRryztBfigdpD
hdCKsZENG3dyDabHlvkuj/nVr+yFeY9v4bRRvPikXfPI2c/AB7iFNCCxnzYMvMiQV0Zobwxocsmw
E11UoYbvQp6XE0QwmfResH4l3AMz8EbDuCpi5FQdojp3cxnplNf0bm6cgadZ5k1+kpu9Yv8k8zNz
Wp9xuK0ytqeDrTIJ6B2r+l5l8/+1hYYuIkIn/jWBDcMJHyaI3U23qTRIyPMzs9YayZUFC22+xFO7
6dWzYEUa7Us63mruZg7a7CQ/AsAX43sJsDOyXswZg3oeRxnPOaYmZqdVxBhyYDKOiBhph++Ic9uv
1mL7RtZ0UhkrOKAhPUL/VVX32x6tRwIRZCHg/1BlzbX4tmjSxLBceZ0c5EEYedKLIsPvQLYnQAWH
5pUUo6LbhOMt5KROlPtOtn6t/oCjXTl/GAT7IlfJiTdRH13xKP035tI+xiX1mc9sAiWF3YvPRP0J
p/+BfCatPQivGJt3k8HGqkRSTUZkTUp0Td1cNEP7mtPe66nTs8w6V5gtNqhEFASEIiqURnip/pGI
Y9rrnIicHDoxwSuZRnLOjGGPX4LoJCebcZeNmC36tKIrTLZqP7XHulwDLM3E8TSgWvm01Hq3NZ8E
+YKri4gqWFNruGQvLMtzfx5u7b36aT/NbyIBwK3fupX0IiPe+m7nY2qfphWTg6hfk+kULZovskBn
ea0dNY5MnJ+YfF7Sl+qpu/Tjtr+GAOHtDXOUT6c4lPVD/5Sf4lNKSIB+xKIsTO6A+PJbF3qi4NMW
M5nIOBoxnqR7yO7Vu7gQMLG+IJlyaOQ75/lr3KGEMHbObzy5AFnOihO9OoTXovIKzbM/mQfW0NIU
yOT42BwrTl0ImwAtC+pI9Zi0Cy4amBmBihXkO3nFr8ug4KFKJPM2cA3bU8wLTAL2qdk1iY2OkUkT
JuQGkGvCxT0Txc98YfMn8RsOL6IhZzr10sqEaYqVmuq14cb/zN4zDnL1qe4/qBlB0S38DJYSCdgc
fQObhhh1ojOvBgi3wqOxs13AQDRybH/Kd7NncNNjGoGulvM/3dXGikhYK9raxqdMfndSuxPRmcUC
nf9ZYl2AVarAEcJE+kLGrUY/sdV+jWu70056dmOKKj3yD3WlPat7+IGduSuSq65uCBSHxY5JTZVs
ZqRhiA0Rtm4DfxWdrUvwaZw5AFj8+Zt5ci4o3vhkTyZjMFR/2bLqFgKI4PelxF6RY02C1NeIaRJG
s6Cd/MWIm/hndGh/+5fhCb7kz6wzcFMIaTykJkAL1Aagk1aBKhJI4YWRUlqWtxZEQ+3CD6eIVozv
/ORJf2Ufwju986BErOtJvuB0THLUChIKGbgyIEm3TIsLg/bqS/qgTk3Vj4jHIcmWyXtuLTWecCpZ
WcymMypZn9sDPoyREHbq1R5wVsLZ6rO7NFtpeLYAhDN2N7yuRHo5n8TE+KdFbbZlScEK1QO3TnYz
G+UBvrz20VMxi2e3Im2RQSncKu5ux8PBLPppAsxrNximbOeLf6uPVV0tMZR7Ul5m5Rh2B5t6DYpv
diDDQt3yYuQGogwb+4V0ou4mDvvon5UXK9rwIuL984w8Tz1sk/bYJh44gfESByv24M2wb/JNxdSP
/Nqd/6l8GL84d2DNQMW2M+/jEj2KifThyn6X5ticLgJ5lcF1xfBu6X9O4WeWQhH2ZpQ87W7M3BZ7
LA+qLYsZmwWiw+hSHPJ4EazoFFUuo1KVDJcaM6wPQdtFW7CpH3h4GC88IMBwMvHrE9N2XBu2NFct
4XfyyZeOg3kzqHnxFbYxRjz1yLOxDCaGqV1IOKvTFOF/+N59YTKXZi6LtG4whkIiu9CeccubMXo1
l1yMab61RJvgFV3ikbRUU1qOX3wx5m/Co5SYvZIeYTP+JDCh7mCwtblSzZsfepbUeFru+elqAqSF
R0O/QomKKrBedhhDdSt2tAy9CpvHj5+49suEOugZ/McfFnqLC86z5PEt4g2nxxqgS1vgeoLAAoET
qJkPYYoHRLOXGQkB+V0NLrhgGRjElTP4Oklabte8NcYXhJucK85IF2iiS5cxx2jjPwfw4JoVz4XE
hg+tz2PrDKLT5G/wKeSYamt85E98CwqCGHsIfztOH4hWNXtPKqYB+ZiyAW9YZu/oI3n8u4fyPDZk
1CCywOCHjocoeV4qe7e0ddZfp2/edZW/6w1jaiAjUk+AxJj/VosxWDbJ2XSeVD5wBaAxEhKTkBXT
/7JywMGNmGPHg32oBxRRSABCfHOxW2ZmPzCbn7CnWywZoFQiUICgneBhvVi/ir1UdiVxRROXSCzd
dh0oLmHgCZtkbl5zGZib7Bk3O0iZN86PwSSVryXClyUv58uCzTE6Ft+htQJQcEhzw8Ile8IzuLDD
ZTny8mFE3h+5ZZkChcyPDjqqOAoXzIohGYMWya7Ge0jRcCDnCk/ody7DuXpvlG+Nha8AHA/R58gk
B6RG6hEShBcIzZC/iAnC1wuNgT+MgL1v0JWwPoasZO/lRXRIQ3y+T8prRLhE3K90NP3dkzxwY6O1
rZ0aYopM0Gl0vlIF0bK5C0qn8BdChb92RhquNQfPyHVwhl3Axur338PwXVMSJPrZorpBU8By5Mda
TpYOiwGUAO5gf8kA2hRRA+Gk+1x566tneHa/YfJSM7YvE4gx1CNkXBfLhAE6wzcZkEPbtdbbIO3s
8BZc2J4ATgONutDDxLceN0vcezhhlvn0bii2EGEYIxuEZ+bxUnbWc9luKMMa4iM40smnXTTx+wg8
ZPvvBEgXLkuxtV6A6smuLvzLFCVuC4g2JHfgQZok+0VmTEBA68vwM26TG3OtVeOpRx9QRYlP+E+W
YN3SC7BKt7G+65VhfKK07fwlGHg6vfdX69eAKis8itT2SICG8IR8x/H6gJPjhgYoBKypiDl3y3jN
tpVgzRR51QaSa35E9dU+5hZDynv5cF6aLcBMAKpS4+6MsB/ByW76IifhZH+y9bLFlWrsSq3LB4ME
xHFaI9FLGKyxJpf4Y5EIwlL2NYxhmdXp8AeYUQGD4siEbxzxnJZX2itNaVmLO7QLZcFcYqVxFGOy
GK8JJOp3TACRbwTaoSGekhwjdCgUB7/Fu5jNgFc9xcE2JZywZc6Akh06ZIt9FpNBbgtJIXSKiEPF
28CdZ1/98fotp7Lmsm30nulwKYRKj3feKfSR8DXEjv6q+/uOA8ZZ4crHIBqc8RlCEtNmFvAywuWO
q1fupGBXqqu8XFHvjAMwuxtDyS0Qoiq/7W/zRST2the3kwrwM3/1IfDC0Y2epR/WVEkRRgcxXY1P
aCIIIlG60CrJ9TXC8QLzW4rBHyieNfsxc8HwzNiaQClcNa1ylz2b1E4rA6bXB+OS8UN5Vjdz9B3u
OPvu44fB2C5H9vNpzNtCfcGyUxkAYTmi5w2FImbY32ZYLAweVnZg6jfM140Vf6i+aIlUZPXsfeNC
2ZvpS/HMUZyG8JoWA9eevO8zZwSPxPTNBhd3v9ZztC1R2mxHgxF1tMi+uaJG/CO2NioIvhmyKn0e
3936FDvsqqseZFZ9Lz3p2B3MTc6VM5ixcvG4RlytBw2WjGBd+fA/5T3PfcMIg7LY3kCMvvp3q75N
UH+JD4cFUS/Ur46M64/0IZXPMl7ntwwfMv2iJseUcLAQruoecu2t/+CIS7ZWonijf2G8Cc9zuIzh
qojXUnTmkmb50jlGW8phAMGRyWJ6oH2JeMtffQjUdxjc3ou2nDSoYXnmwA0cZiSefFZO0XMBAPeM
IZtySb/RdhTj0m5JL+DbmAt4kfRF/9ZSDe4cfQubO/nJP8eb84AjzSSh56SES7WYvhMafDCL0veQ
rkFBqQJkv6s23VTYraHO4drUD7yYd4W+yRlTDluKfaRedxoI+q4Z3Zc4uXnAGLcxF1XtQ4ayhQ3p
HRTlq/imxbCCX4SonGe9uNRiLJ5ulA/R1qIyVZDureSE4RmzwU9Ek+3HXF265qqxiaEJofSgHK0N
MvVAyFk7Ci4Q0AF9tvWFD6eccDVRJpUkHLDp9RuV/MBLyLrsSpcBHqMf5kB+JiZ1UuBRqzAZxj6d
sSl7ktOcA9+dAAqm7jLHZNMyuCA5DkSZqbzfYtje7guQA+jTY/ArUF0ABf11IqRcYLyRvo1/wBdm
/nZAi8R31sGdUaf4FX+fJueJ25CyS5ya8sYUmPfOFVCn/ZjtguwMQQkyHL2Dj9NBckpFaelWvB8g
DBNbP7JhkuRYGkvff/tbbCadqTXAa1qJugbOoORsGox2Q2EDLSKWyi+18ILqU8aQTX4yIq8ZP6Wn
In5rMNeqVxp2dR2UJBws7AWqUJa0m3p0tylCQQ1DFtM4jHhQRcwAiq+2vkmtuf3bn9mMk//VkLLI
1EKyfoqrPnilhrds/NvgrhUF1tGEntOL4YWgHyDGEsFrFlol6B9LTv6/+VaXM/gzw525hVjff/k7
nQRzE04XNNi/Q8Z/D7P+N6CgJtDGv4j8VdsCMCVUS5YN/S/s1SKK/CSeEXYk2DAnDspIsnlIZmVc
wAg++gK0i1WSltbyS3RiXoUtEDG1hk1c+ez1VbeieIjGxbnASAM0SX81K06siH1D0EOSaK232RcK
Zyz4txBolyJZqCuOIdaNxRGqzB8Y5/9VEy+VT2yQeaaL/G9g6v+IgKvcur9Spv/y838i4A4qMFmw
sYVBhAbO+z8IuP1fJONgqe/QiFqmIWD1PxFwVYHFbMvYmAoREq/3JwIOldoUNhYk1ZgEnf5vEHDH
/DeUaRWOOCi8yPeRNd7EP+LQtq9kfc4McAezjLpttJEjfKuNOAHs7moyJZ0dJEIMFOItBndsUIdS
Pcg6Rbr12QRHBfssIz7Y/YeKI33ASZqxw2Jel4JYjPuZgitON620qxqoIyL5odtGSDIGYVHV/PhM
8ph5bdT4aLcvsszpAT5IyVxaPPrXuNp25Dd2cKdDSbvBL94j52xhGLI8GkrpPqvWjMzQ8cuwMeVu
3nEYCd/jcsbLLnzNxJjglD9iG8Pw5/RRd27IueDY3sQpqdarat4YoQ6it5q7pWRIEFaApVttMfrH
iUKo8aTgFn10sqAHRfXaYI3p5wkGDbMQ8wm5YXtM1xL5M/gPMDHD270NL8IUPhrCdU9bASk0g0Y+
axfh3Q4tCEFPRJGlH4W/GJooKFCJI5LScOsfuA7Q4PY2bCs2pS5+I+71WCB7DbfMMDkYxnQlz4zj
Bcvc3OkcDcldxjVcP1qXet3V5wC27AzPV0gIn7uNDGkWxHY7H8jdgYnDQXgP9JXqMExaGZgUEjY3
9Q85O2WEGePeRAD1PNSuTsw7ToTdtwqhTfhECAlWzjydHp7TCCUWOF400IAcsvlocErBrnXOU+qG
nOlkODM8IQDIORJAiq3H+AhkGPXyRaJr9y1gKheUC6dsATa0THRf6/oMKvE5CfLRGeaOwGeDZabt
k+QC+bxUFma0LIJ8qRdrFaH7QstW6ktJW6hSRg0DqlfszTELwi9WAP4KCJpDgV67g3KkoYtAHnr5
Qn74QsBdkwLc9QvypNe0juJ09UnhiU6orxaTLD4shpxgUxkTnOkMGsXEhlnNFL9yKTj1+KDgUxzH
Sgy3wR30s66d4/iScbuZdYmDN+suHWcj3+zobnjVkpcUvsM2wlNc57B3sScA8gIX4bbyzrmnIyxw
m1nrSR6fnTfeN2UjVwrEKbH2vnoFz7N8RgQ1NT1T9PIEhOgUZ4A3uqSYXoI/Cd6D6vK1DKApOrXj
HtT5jfA96gmoCxG5SnJzgGoyVldxIToBmGFnebaqq0GnZdGVIAKMPzRqHFy4nA0qX24JOEgByEBM
dvuYhiNAicldwUNTuKWAJGZww3yGx8U1D3D9WrSBDK3u1hvzKmCoORtfrQHdHnhs8sxSwXwKGLBw
O3kbVC9Nsc+nu0JaBKwEeBnaBWgKHshcPDLP/CHTHnwIwniU7hmvoJefTehnP5nhMq8haAEs5WGX
K2WmjaLf7QRk1HVME+hbfLycUhqlpY3bG2qLdqmeGdwx624MPELdRQ+PezohsMIRDJ2aa6arDPuz
mJBFhTT2vYy3Z33RmbaU687Z1OkWqmhBR7P387coowSX3pkeaqCR2qUktIHu2Nq3zZcKswLTHf+s
944QukVM2WTnrIPdxpv8t8Qoq6IK24eZhxZFQuKImRddoysP1JnHcAUfEmAIDiPMHkaoW8BY8F0s
8oCS23lVhW9AgVl/aP01y6fFKsXYdOyznonvBLcquXbPeDBggYj1Cnuj9NTT3aXqshmXJtQ34zTT
sc1uSR+m9qip44sZg53mAQL5S8MF5FKGaY1Dlk1PwaBqOWDRDmym8V3lcx6VuF4JsZ254qggGSPu
LkV8SRjQg6rxw2SOqDz8vqvRDlgR9AqAIan0rHwbDNshvjj8dotVIsdQjNyIQlT5bH7G+GwOzQZj
AVyZVlgkpM7KTtiu1y37fPWTNowRhvcpIqdTh7u+nBGKzm+KDki/nGKPdtA0LsVsniZq8XZfbsAI
qrdZ3eBQTzZjA91Rzp7H6GoGL5KKdR70yc8h8YLE1V4RhEh4BIBD7nGQKff9K0oAbBXMRXpxzuhg
cQRKt5O+Upi4L8p7Hq+AROFYgO9l9NVWCrryNDICjZkiYvmhbKDHOtiqxSujWucMJeDi0j9nBKfg
0D2xycZX+LfKyRGEjNHG04z79NIlq+a9LYyzfGYsVp401Cz4/mNrAPVrm560NQM5XO+/C26whu9O
2WY75K0EVWrtRvO3YbLKe4z3yaBbFPBcGvZmjPT8dYA4MlXGa+xo77hvhtSFttGzzWwlKXfV2bwY
xuhxKE10ZlnAs6YWu0Dep0Hhqnn4TbzaumWCpbTKWR44DmWCJ3FjKIRSCqcZk8/Xfocprknydhao
Ghs1ugUfyF86pY7LlraFpWS+hR+olES8QwG617wr4St2SAm73pBCDIbZXaUjFjvDYYrhsAUFIQG4
qRQS0wQDkidFLK56Oa8gxLHgDUo0LzEDYGICaTvG+jtu12lwK/bhFWuGjDManG78kBEJ9pzLwrV5
otzfIA1wfmYkOOFTmr/kJmLZZSOvCNii5UHUaQlC2BZfBz4e01HoUVq6pv+disckVIrBS0coskne
AsY+Y7WCsBx11/ER79OSINJDFz74YZ+gTtjZIiW0ad6ZCrKVhOiTsE12xgyCCLDkQDpau5Y3zla9
tXl+yy2CNDcJ1NpVjilUhhHiFkU1QxLOQe6O8x7cTWCLp/55+JygPcCARSKpvFvM1sKd/zoTONo/
+uf8MW2bJwvWCDDogehUlblzCLy96iPMV9KvcEDUgZQ2Ku+0DmW0L7yPgn6/Mz3iRXU+3quUXBz7
AHeggl1TbvpkL5jM0PmNe/xgrTZ3iEUoMshcG8dlybzXZILA0Ataycp5YcCtOEtgbs2TjPcIN23i
gb51SMPdrtBcenibdMRsV99meQM+kJ9ydc3jlzLo/jVTnBEY7sgX9cJeY5TIg5atDMzmZgSm/WFf
9EO+i4yt43sof9SQ0dBkzTh3LiUsSPXyYiLgqLfkeGvw63EXNWtXbgjK9gLE2Gf7TOlA1uyhPOlf
3VdKoTrujJ2M1EMoTdtnZ/u3gaTXLpm1EPBjkUmL3KIUXsxiW9JEornU72bNrd/BjMfwYbz1b/VX
gmk5UJu5MTCG7tZzCF1SsbnAROfCa7SaZ4NpQy/BJ88OGT6QqBliiu3HPzQq/6bFVEXm1V9bTJoR
ug1NUS2in/+52ld6mk8prcIdTB/IGBA8QygZsKxGPG+iFMcbknEZ8wyUfwiFThE8+DctkOYFmXug
S8LvC2BADGEWzhpJzv/tnpG8bt22dUV2NIXG6T/1jNid/mvP+Jef/7NnJBVNN7hNwopQhEL8/54R
1jQp1g7OD3RtZE1wA//sGW0o1obMV3Tcn9V/Yk3zmzCoZrpgEgj3v5TZ2v/aM8q2rPISqItpbM2/
DCraSJuisIjiHUHm8Er0+m2KrhWnT63aXmW/DvjHm5myxThGfmgVci6bceAgARyTmm2dqQ94vOr0
w8nkHTyF56p1i2NK3WWuTOKBR7bTQj3Tr16tortHwwFJO+n06bYfQEA0lIMh/A+E+n3x4kiMy+fh
DU/kbqKcbYjtlgLOFyRHPST/nH5Q81eITFoiekh7prOdRjqZtQp0k+uOGzvfiTduorU0nEsEXSpK
+hg0C7JeZDPsOYUr3SIOiuXCPDnfJhzOfB3w/VOCGInbW+JOdEBe97yN70jaUt8lwWhBSyJfaPnU
iGwEFtqSuCcikgdCGylQYs8mVQ3NbLkiAK6W3OZq/wgFFVfI3lHKMXlaRKY7xyss/uTylqTrEUai
MXNQn0rnOgV3tLQxohyHKHHiXZNFyyY3F5tgQgTlJvmNMjJbqwidJByK1kWxBFCYsLWlQhQdztL+
7XJPLU+FjHKYv2PsiIlURkuyj/t1MXvpk/NVJULAS5jjpjawWwYvIMZjfG7STd3G8MQ3oQmlAakI
SlQisBxGVMqmp9eMPLgnFvxidR2GhE4+5/7aB+Xz0w296TgTNbEJOGawizC7Q3EzZwC8VUs3l38/
OHVzr1QuUpBh5cQetIYwflOYnq/8F4IxCKlLdsOP+kPhJmur8r1/ckIM+TnZzrqNbmQBO7lpDyGc
yhmiGRw2WBXFGbakz1387sOF8ap9DiDkKEVlmHpEMCjQU2GvbEUzCacIAiOqZC9r32N7FRa7Nnlr
HbdEK4lY6tW4cWUD0kw+m6vqzQcc72BBdkvrrTrpH1jt3Zk5oLvDyBq/IeyHIhXaGPTKCbsIQVzF
ywGkyLfRZp1GxiZ48zHfE9y52Lhp1oaJDOmzceM590JdZx8Jbrq5o++IpSjhPW1ZBHhPHxkJwFz+
aRjzQwZamt8gv5a8m5mK4EG4T37ie/bgijW38D0O1+X3TK7rsjtmD/wqMTPjuwRWjCsTFSHNAp5l
mTvTktHAbjlumcTwdfkC2MtMP/HqYqsUmxA1O1V8uNK4HALSVp86Qd88mYfaYcbi1ckb+Ldx402x
YNJze1cO3QduniiiTJSRoUuxzP1Ekcu9wGCt+hHI5bOeL+sNPMLiLf+1nQ+dKfEvC7V4697NLaYa
4Z2H2HolIuZjGN1aOXU5zysj9w064giWY4Jdy64aNoWNH9p38ZMi/ZI286cBvBBuCWnhnlkILrF1
MQnA3eBuJr10X4NCwXee18N7WWE/gq8oS3YxgJ8qb8ys+SGCBMPwPYV3w6OQbxRBlvZkJE3DDhM2
yXS5gHiMRJfh29yDO1CUFfi+HRB8oUOrbY/RjxTDfF8636Gyhz4a3Osf6J7X9ua/RZfxl5pcA0Om
K9zM+h6+WNCuDbxAF8rJuoV3GmwUXkKCdYWDBUG5cLlaDebjDjOHZQ3rMYR0vwa4SnwB35lMPaCe
+sB9mAsswcu4sOY3JnY0zn+Ew/XnYCLZrb00wFgJLvwX5goxkNeXVe14aNpL3lFAedm8IFIsZJUN
7Wo+2JKn/0FT7i9YsSqf9nutbbJn/gHnhGxCoQjqWlI2v5O+Bv7B1YOp/ojv3GNxBTMv6dbAl+Vv
xXjxZXjvWJ08hRHqbTccLvMGz3L8yKNn8xsoqvtKYG4KnoMCazl+dRi+0M+3S0IDIWMAEWoqFgrE
jfEn+q9nroUWb/jM5Qvkn+hpg1xmlGHIs9/CEdwgg1bBNVGCeBLwDuYwjNBfrJ39ZTCLmWgpxKXi
V/N09ETq5B9s6NCZ4pPgac7CKhxInueajI30s5T2iYqnAstyWnfhN1tKWK/pp7OH8jmz49FVMzQT
clwYgHq9y/xNbS16H+c/7MHd7qvQPYYAYh1CTaeyZSWAvkP7ZQbIXZCJ9FsU3DNx22mheEfMDZFo
0ozhRidtkFtmj7zb5+fqyLML32BgLUUCn6w38oWhlbGkGlYjeWF4Ret+KbAhH3P4JKgsozguTNA7
Gkt2MrDuS7BXOQly4J1lUN71j8aBG7znOOIyp/fiR/kcmYVOB5ZIv2GTm7KbJi+DdTW+VXhtfhfK
Xh/xJnSjmFbT40ll58A2RtDtMJbY8HGcfoU9WhT80roLg/piNZq7gQRTol3ym+O4nX/jg/rhZcif
8/g6Sm+yRFeXb7rmzM2BBNKoJ9zr+WQ+ABk37ISP5ZhvQD6T2OvegY2V5gC6jqYl4m7iq+PJhkeD
HV0UCCd3jsv6F5NKtj1tWtQf3vhSs++7+Y4eJryqNQYBzHAX5mvwFu55RALxc9ByhsYzLYDKPUJ6
ZdpkLXHsMrZ4MUTT11l/QxUvE8ceH/rpHA4uz3iKfWi98v1dO29wK8B+zlq+apEgPDUkfd8AnsEn
MbrBbghde7TrH3Se6SZDOTx7PvjzALg44qoJDWbBdwfRRytvsYhCfBkzEpS8onyP4a+b1TFsVjB3
MmSYBCNAonDWo3/XyP8MjyS+84HFZkC2OEb2+b6LD7V8zHEPgZfOZ9eeum7NTuSUS943vKIhWSmj
5xhXLio3N4XLgyYuOqfGGkti48ald07MwgHTOtnF2xbN+SnWOd6J1IAgJ7vEROcia75CsKsPEFL0
sUNa5DjXxI+fcrTNmNqebDwfbUnHKQvP1bTmFgvZdW7l95rQDcyaKjndTZK8Myrp5jvRs+rGpvXs
zBYqd1jOJamlEUcucn8bWF1nRKyU5ZG2RdU/URXHlCcVb4gWKyrTcwFuMPuHubqlqZtbKwvc76dj
PKBXOclZk7Sx61lZ16uQc14h32nGnGthK3CK8c7OtfRObJ8Y4XcOi/A6lesyMk/mXJL6l+07zA+H
axDg1gCRbuy82co/DMRu0Vjua4wd/qGd+DednWg3/trZkT6jWn/IGVVUnP/c2dVlnlrlWMW7RJ5/
8tzYlPpnSadK+lb4JQXBSlXxKdt2nWdyWkpKfgqSYPN/u31zBNoKuKZrls71+o/tm0an9VfI7y8/
/2f7pjuGqjmq8f/cjv4H8LP+i5w/4EU6OJA2ReU1/6F5M1TS4W1b/tfUHhOFrGkjzzXp7hzlfwP4
kYD472YA//jORXf3D8pTqzL6uY+lcKd8AWy0bx3+DFX5RWl7RLGop799fhbKHWW+yGgpUX8KMQrK
PMv4Rg7wPcCpo45UUvgozUvOYNHKUJIRfXoIKN2jdTPchF7JeHkgEtKtvTESQI2DH0wb6dgibbe+
gC3QtSBwYQhhgj+glUtY74ZzHnD3YVjeS+YKzYgxX3gbE8gX4EVXXKyIoUm9jexmKd5iwMy5RIPp
xhbuxCoPe35yfDEd/50VnKeTFdJaY4QwOB8JOhXkQ30f5dUGjTnBNH1Gsoz1gdVSq92U6EB0JlyE
WGEn1YiWQyF40LD0m5VD3xBEbX/YGlJF+6SE0vaPQQk6ILJC76qx75Ld+IaWD3upBbJHfHCs+ZJ9
9DicWi4CK7CWgTpsHJyF0P+UKUfm79xT0vhHu4uWRH0h/DH0H7RtanmR5tNUXjQ0krO0C9R1yu44
cPYCnalMBrsDKFeGNAwtIwAY8hx0rShy7eDM7aAjaiZ2VODWq+YKYu8folc12vCNbWIvKbkLDpi7
NazG4cQdY7+r+yX4Ar+MmwmskHE88DIIvTDNGqf9FFwbpCyhK7Q7+m+51cZ9wGFjoLBCSJWXZ742
Op80jzwpZX01i58ZjZ5/7iEmq8Sf+yfxtU4omGIfm+ybD1CRFfcsulIgIvZFjGciQw3hFJ4EesWH
JSEDdEzhIucneDBdqC6QfuWM4BUXqVPxjnrNn5YZWzEzLBRnWXmphP6Gl7KZcAFbRlcZojNJv9kR
6QqYBLiGjhqZoJkYUc9HiWXP38GJBqgohUYDHFLTzdk7VD8NUJThcRxBzRGOwN0b/1ZQVftCJtyM
H7xRbZDggQeLBpsm1VVZJ6A+NLGor/hxJVu1TxKWkknNwB/yviccrSGmKTTG87L+JtWE2xKgo6Lo
Dw5/R7eQUaNIItYWspgDjniMYQ7ZpLhNy5kamAhOaIZ9ccGSIS4vRnGp+cMA1fqE3Cm23isgl+4i
1FJlJ2pP2jxLP6PM5hfX0/c0kj4MCiDuuj4vucsgimiclQqKLBAVBDZojc4ukw7GgBzD2UnhwwQx
tvU9llJmSo/Ac6XNF3R9aHa48oh1VYURiL3s3T+WcnFueNB5nHmM8hQR0bJtr3AAySTMv3g4Ua4P
4zsqr7AHgmYAgiBI6MH58wyE2rlGx4wRFyhuG7nwI4x16KwlGQqHbjjyLTo8ptkNUEfrlIPivoIy
cVMdTul0dgdxO6HNdfwXEApsyUB2jvkzGmq1TFalAaJmnGg3Jv6GfjFC+8Hvl9X9YHvz8EtGOPx6
LUM2vAMQDCkQZ1wX2cu0fdqD7B6J8YwMwAC4f3a81yDd6ucRvIyHiKAGx17ZYGkt/5enV+huYFpN
4oLKNfCtVyCnk/3GchKSSQyPnvivM186HmRAoxoWO4uKTVKuvrE94fmb5xVqrXJvK+f+Lh+xOkVy
ym+rQMi1vRpubHUFLis+UPBbdWiNxLXkcvGiSnxmDfYBOsV2IT4DRkQ2KQHqTenu5g8KWHR4PA+g
iSz+HME88wvUzYZo28TnJb+DyQhpr5MQ0o/btD3a9MqMxUGwUDtylZCHGyczFshrEl+s9kJkQFog
B6U8C1sMvpADjzh2A1gFTEFKO0CR4SVvVS0WILiSJwzaVNP68gMLKr4JIADPlaIuhusXrKIOLiUu
tQmUj1QerkJ75UOnT1aIZXyqPF6ig5nFTCWIicwyoDgFxkCL9SFsrhlNEvP8Xjc/1Xev+cuSXCdf
PtQMQeg2GHiDcsjfmAYlIyGhtCqVugQKiiyanAh6umkhhoBaMd5smHs9UNeFYjVFe9Pvy6tBaqqu
oNWAqVFiHKuHJ6NCacFeu/6KYvyMog5vBedi7WoPUZv9baOVrx9JvwU1oDjtkT6nmZjdDNjndryB
CcTPlnOGQJZ9airGdiPc5QaflxDrAYPW1quUFwmYhdtCVyepZ5VVgJhz+d/cncdy5OaabV/lRs+h
gDeDnqQB0nsmzQRBMkl47/H0d6F01KounegTmipCUapiVZLJJBL/Z/ZeO/vCifwkfgXbcHppFpnx
wl2HSVp0wQCU3cN1btHcAnufcQrt6mt8RHl58aDwbxjp0IrFx8qhH31odr+bBnn1ym134A/HYFE2
y+qs6vOCNQ/b6Scam0Wn2xIuIBxONNt0sBWCY2ySEDntDCmKCSd1gWCAKQ/hql/pcfrjEfup7ekL
Y8tHsPA8lGyDvFleJy9wxXokv1BYrZnaPdOwGMS4Xcr38S4igJsWS/Jzt2IXOruuuhUKb6ZRDNZA
Vs2Ric6Is5+hGPqKvzTUgYFtPGRri8KcOmZY0c3sVds7aef8u4+JlFhIqu1eGRPU7xO9iv/kxfBJ
ORI4FlOX7K06c3uvr9V0vTcyF+IxvAZnhrHhS3vjWOzXyqJjnpY8WRfmhoxi8E7yLJx8MnY19Yow
AqYxzQ/HRP+tOOIRtL/7oEXg9Ek48Jl36ycGvXx3THGv7VHaMWlK5kpMMs2se68uxYaAkDdu5bxO
lxCxir7k6xszD/6qP+8+MSPxHVT4S+UZclyDQGMHWwZxh/z85t1ip5yTF4YL9Wr2RdoC90ZOjlVd
LEfGUFv0B9O9CTBukc3dnu8bYe40WLlJ5/LbcCyH82zlQ4/UuKTdCxEs8Ved48whhnlZHtJDwdsH
HQnBiQh211zAcyMHtLxg5tRUGzaimrhh0gF8XbkwtHLXrMXdzZ7EnfwRbLkqyFYgg4HhFmyrO+MG
CVtWMIcwIFXLMb+l6+DSvFcH+Z3qRdenOMEJMcXuD8g7Lxst2iF74ZtMX6fmu6D6s+VTx4bxzrcS
PTGWD6/NnpEW5ZFEmSPudMQCR4J7GBD6jO2xUzlk7pSF8/tAJCmeSmHrnePr8EQnjmRtU36G2jwL
zxpyuO+Kzp0u05wjAUiWxrN3ZrbFQQs7fmQyivL/SvAOqR0p9+gNX3Kab6vsKlBuTY8pOBFh1a6b
eJkgT4nxC8ziq39l0MR+86g4JRk7nwyt8gOtPxvYkigj1CKOzGx7nHeTPnz89sej2IB6wmMxLIwI
2x2V2LwHZVrVjust8BdNzih9xrk+dgzqN7Vs4w/AybUWvrFuDUx53au2x88JsUH4FnuH74ApMpME
yIPExKyCJybZwjNbeeGg0/0+io22ja96N8O/y66V0BC2G6Dy8K2aa8CTbEWephSlds50MePKzebC
hTkzg/61pThM6JQ3/Tp8MsDL/WPgQP6UlmuOgUlrsCdrkv0IapJsg++ktft+15BEojrM4mJpHnH3
B5c2UwqHGe1YUxLOpihBhB8eo1F/5ZvTGA5LdTfVhLM172Rl33xyFykZilQoqrFcrAQMeOns2r4B
FNG+ssewEyeGVrSOdvqUaLDFVgT/JrURgoBgafL5eAI9x5xhFbkLgyHbdVU/qcWy34OB43PibpQ/
St7SIZN8MkTWE2JSJHKUkFxbY3DYCAaWQFLV5xKLYrjLhnH0HXIJl3iJRgzAfgtF2rUNlM2BKbGn
Yj7GxlV27ZFr3UAZYIxnc8Tf9J189C6sri7fS1qzHy6hqay0MjpuiXgImnBVy+IcNzgeQtZgAOw0
7xi8IALdkLOtF1DKSVsCEy3zXiGLyDbUAaY21XUyzOThpEuYLYalvPL3GbXiQNo3MH0k4bAL6/op
JYswaerWbirZQbWPxUfhDB65fdWqjWwEWcCzipB8z+DzoSvCLk/WZFYE+36cNFXcKlp5BZIRbq1h
J4zFI9jkpATlG75X3wjXFYZ2IhIxNcTesIP3DPWE2yFYFlxZdQH9tdgk4Usis9QxveKoEOhjpruO
+B5UoxqMXQFYrYlFEpld4jP+I0pImLQSRbdLiNrjgMkKu8IpNPnBn1Q1XE6ImSf1UqFvrLj2SQux
kCUAVxh4D0SFoyzU4EropYvCj6MAWM6qRzsehNcQi6hRNlv3S22KJXvdz1K65vHc8/YddXocxtQE
xcKfx078ZWQ2Q0VVfpLUg0VKoXo1M1KjWcH7U4dVYxGSDDvIGwdYeWSrq6I5BdHN4v7V34bAxtOY
RifQQIa58wRiYvFb5yu3+8r9VUyBgNG38HZK9JlG29yJ2oNAiRpcW39Dt+tx4zqKDNkDW1IBISz7
6BC0IHZxFmV2qJ9QlfiRU0b4Pl+5V0Swpvgy8kfYrzWNYvvIl4SoF+vPkYgjSDvQiUvRkvnnCLhX
3xfFBjzMSDGqPJnDw520u8e0fBLlpd5/w9qLmL2DimDHO9HhJi3m6CAgC2NHNTcM4qzmTe6YN6LW
1bp1lu6lfKd469Zc/pNnVQoaclNSFVWXFEP/D/J0y/jLrOovj/9jVoUGHWWCxejQ1JlZqQyL/phW
mb8pkzZ94mgzfNIs/uqPaZXxm4lcXRQVTeWXH7DvP+TpzLg0Po3IPyCocXrU3yB665Oe4ZexJk9d
MTTSMyACatov8nTVE7zeSgl2619gVMZ4Wl6EY/aNtvqspp8S43fPZDWHcEr/zrM96kF90zPipZrX
o/gUo0EVeshNdjEtRHxmHMyMdTsGG8WdjuNbDBaVuAlWyQFetjtZBXF7sqCICWx20wVbrT1xPIxK
025Xy5TTVZEREsO72kbZu82xWklYvhEy9+gRVhm37Dj4EDFWJf4NTUKMliEJiSxVXio3g27LgL8e
Md4aNScEPUgoMqbm+xCIB+uZj/sGIk4EAAHWRHsK1yEjD91ZhXgUL1SNmkFFFktv4CYQXYZ1CxEc
JdPA6Ddxh1f1rVlqLtODVTpSsqC/rytHAOrQVNEZrT6Pl0RyM7hpzKsz2NIeaJu2qL60fKOpa2WE
wDqvA5ZkOaN+/MFRuhIiXrvcLvob6z1qeHyl7G/YE6k98yuM73bPC5LIR0J5e0rhcBo+8b0D1YZ2
En824hJvj/7eGHx0XcsHidF7zqCQPzMLg6paVIeECv/Wx6TdE7uUYrWPF/V2EL8aFBodB0BGbTsF
Yuuv5sB+B+ijVt8G49AiJHsmk0qQJj2Gui7ISCPDh322lW+Gbi1piMamRv65dVnYLupnXNgEzRXd
XH4g2sqkATKGPZK+hhP426OrHEqfmpOtBGzwCmqKnN5GFNKcYFZyaBCgQbf+iDYE8HqzACq4bayC
Dbmz4oM21bCWYwkImCYwi7XXEBlnFLyorC8Qbi4VFhJaWjPHoz0PdYXR/Igour8EwuSwc1Njo/X5
rrBlNhidf2j75aAvWXZQv20BjrjyReUiKatvDxIYRmFe+CFHaIq3wClIaeq5GlsVvgP1RL3kyfkE
S51V2zpr+7wXtpoDShVBY3ootxqR31K7IDRqlrlvqhW36HNwcRCVzu5kbIq5LlUnhhi3DE93UuzN
nt2BX4dH1MroiKcin8y8bbTvIADQfqP0QVnHZdoiosafOcxdumZfp9snzDAHftvEfU0wIkOLObGG
5TjPHqgxVSx/eLsSvvuePRgazGBewRqyQSRyqfWzWETUsk37d+z4eIit8kC0aXuHGDghbsd+xVhi
2yFGmF6IWW0uVVKDM5SQPB2P90rK8x7Tz6q0pjWslUIPyI41Xv+WUoa8KH7Kl5qK2+cigWQ7R3rh
Q8+I0DioNKEnUPxSvleYJ3sXuYQjAZm0nAT7P5zJFnu79pbzjBATIi+lQB8NmgGJ1JWAKA0r/8gb
tsz4fqn7W/5hj9CpXpcWHfjC70FPoJ/A5Qt5hKoPTATS066uLuogf9TGYZCG+VMZJ0weLoa/FlYY
U8TsnqMUUVEbawzGdAaD/bMHIUA4DTomVbiogp379z5cqEjk+42wxb/L21J57kOnb2+hY0bnmNEO
+C4QLfMB26K3ktNVlG06hdhiTCOfbveZY9kJnS5DAnE0gkOLu7pYyIVdFI4lbUfakewucJt1aXjR
UNdLbolpglHW9gybcadQrpt7jikjH2YN+gZ9RZZVKi0mOpaODGuRvSNGSoWbqD0HWxe8w3pkL+hd
DWJhdQbonjPJxsWGUqFw2JeLwBNgvegIfrWFad1B28x04shV0CkACO5SfRLqR1UTP2icDZ18FnnV
vUhYiITwKprHoXsejDuLa7phFwN9Mdpi8aRgMVXfpWf6NBDq5UHu5955SJ+BMfTlay4dYMSw2KQ9
xzwj8v6keix3hIdK4NQdZimg9fkHAsFwE73SppRPp4MHYrgtuLab0DlNH0fDM92/MRD25GS+44Pk
jwWBeQ3KJbKBGLLNzB//0m3ffv9bQf0ICkAKDD2Mgzi+NowO0/7Qx6+utbQMBC2Iv63uGPIVppg0
jWB4i4qPuy5R550TohLHwD62l15Bu3AtDBk+3jpik+ydWWpjXG11nPIz6Z7yavGmOPBZ6CEuHu5e
dBkj5uC3lOFcT/xAWAQD1S6ve9W+eCzuO9I7Z0XTXbMaWY+Wnkrx/k+u1ZBmyqSAAbsi+NnAufd/
7hWlvwaT/fr4P2o14zfsdpKO5JSVpU6z9metRkEm6bgBZda//yrI/qjVzN80YlmISdMliX+kUjz+
UauZv6k654DFJBTboyH+rWCyCVj7i7RYweKo6PoUgyZPX+fnteKfVlkTaYrBHDaDGdqsDflTeWjr
n14lypXBy9L/lzbJKSOYsfrv/8IO++++2k8v8/RsflpiJqGntWqi+ZsC0SITztT6AFnBdTmtn/7n
VxfMA14mIIvsaVRQPijPyTCFOiPsYfrhtGYd6bXKbF/ho2L9B9jfclTAnaxpcmzdkLGw60AlaYYj
a72Gbi4ZjhOBEH+2Dq0hzeY+98q31tp04A/ogkN4GJjH2GgY96LF65LsVO1MgxoYr54Zrju6UVGc
lzW8r2yGC/yzqi4VCACJYANkrcIJSXbHFiBlw6K6J5UPTl1kxhLUkr6L7BR1jPpQ5FE+WdzLML+x
dJxgqNPuJjFIbmO9xd1bqWz838R13GDnV8KJb8WNTSaRJwxhHSN4Aocd1cInxt6MwOucieDR/7Fp
BFEJbCpmh2bSoon5SWb7yBwZdfwQrjWJ0kd9xZjYMRar3ANbXIOhjDWxXtkcYZZ7MH+oUf+ox1FF
slOh6lFminCJO/g3bGSUjq3SXQqXvUx3GhyT5kuvDiXrXDaz8avBzlZABzW94CyAK4X62DpOK1JM
amFwSUK2zvje2JKwueKgqIU9gFf2h6l4HaQV2wx80iw0BhPStwP7s58zf2Z+y3YvaY6mwIsanojy
ZHMNSpV9D6pLrFDU+9wDFf40sCesFwIyJHWBoymOyb8+sllBwsHyqdcphljYkMPr6N3rtB3i83Mf
1tQn7FZwQ9m39OGrVz21OXaDDXsYVlx5ti6eWGiF1ylBACNJ232nvgXtnYmSRhoYcl8WakyCDp25
y+YJDQ1blXx41MI8zF5Mbrf9RCXVaCDMWdJd8MuxYAPPCY4wJQyDBTM/3Wo8NsIP5iW6TcAouBUY
TS5xkGtcIwbXCrs7o02XMZcOH82rZS1/acUiH0/4NROutZ69OgXGwMQKOCXvKi6GJt9i1PQ7+EVz
npDE6JqFE1u8/lWODqU566GsFe8CtikoaMWK1TL76LAlTHPi60J85IeUmIiQObtSSIeI5kwW0nGv
3NMpisWvDKzABPGAcJXH5CFkPVttMPVqQ5yniS2/Zi6l43cXcCopygurWJyNBgMFHTafRqxvwmQm
rTAi19NwqEB8OWXRTadXGL7gn2I3b7vRgGEkJPSpxOWp7FuVdRn5MVIXn73JXEQhqrQ74PLWvthV
N4w+CKKw67nkaks5QeVIxCkFTKJhTJJICNius72sOG0GUY4riSbSCrM1SQ1qQC5R7mSCRgWrsTVG
ICrxXABBh7G61s16PTd42uY0nKIN7HbldwMpR3tDfyvdJ2dRmOtstAjzSCD0JXwACaNAXT3ZjX3j
Plmox7xYVxzavfiFd3elDYg5ISeKd4E2oqExG+pVyKKWXg/vsVQe3fEpZ3hbNivogkxp6ZtzYlzC
b7iL2G+MWaV+mR1wVtx6JTjHkDpA7GRbhu0ceIRWPcnml1RtI2svIr8YnUQ7lti262VCCwtmSCp2
IvhIbn0xMEkXqOQU4DAxJhNgk1E8JSP4rw0QyrDbqCApVdCUPs2WQYP1hEBqNgKvVJRlAsrSuApH
zQ6GVXoL7hazwRHopa6/qiwTR1CYBkhMLM/5l7YhdkYp7mgsNlK2jUoPJ6Y2N6R+XhFF+dqDB4Qo
8+br+mcRz0LeS/GS8VPVOQrLMAW6LcQLgDBgkDD7dfpe75sVUXwwOUGdQfVBlIaYMc7d3wVc/1Rc
Aof8JDeTVVUTtf9Q4/yoBX7RTv36+D9qHOs3tFGWCOKAULjfmQh/zKOs3yweZZmyhk5K/ZEl8GeN
w4hqYmZglkFC9bP1BcMMGbEYbSafijrlsv6deZQyVTG/VDk8CURjpsw8Sp0kXD/XHb1aV5EspjnX
GbuGcjZYp4g7ww/Y4+gRsD1L7t6dKNQE7FuzsoIFEyftGN/wf9JdbdQ34kmHeUeF32zxYbCHLwnJ
IJzCJOp6Td5XLixcBq8sTcSj9Q6pGliNSn/IWEbQ0NfSKi0qFWiNcIv6JcswgfTKfjFWZx0C1CY6
eBd33238XQJ0dy6mPE3lxRvW+OqBqDbJQdFW7VFnYLEtMCWeI3HTxcvQIBxsIaGJltdMNcy72S4b
gYwr9sV+tkZhXFerihwSPPZAxDOiWt4QPXeLgR5fX2jXsdrk3RX9laGvDPNYs6WNR2kuqrbR42y0
eZMz3O1tM/bZfNldds8InGZdmPA9QCEloeltNI/8l8Kh5D/W+FQG5Ufz46yGANuS4Y7PDq22ZkU4
9XdustU44gXls8yJMAL5tgwIJm3mLXfA2glfEBV1iEfDd2RSqBlIqI11DUjjvUZl4wGgQNo8MmX2
X5isV9ZVZzNRooAeuKMOeJGMrcmrniCfNegWP+nWsV4Sjkq8FxzDJatBkJ/MCD6qN/9F0pcV06Tc
aYMPAtladKoh8tXKs2Z5amNWYgoGh5lhWWJtk9yp9BuzssKgjZxc9EF/4YOGu+Yf4B5smEVyw5tb
49YSdzGBZCJJSN6x0KFJr0mYQ0nDsgMEdJQtA8pNd83Sne18E+51i094EsyHCI4rdz/VHsxadhUZ
A6nMCFUgUyhiJ6Ms9gGcS8U5OfM9PI0f2VfyFXyF7OE4Dx7+R/NKgFE5LMJkbQLn8T6N+jGKS3JX
0CKpwQcFsHeH1GpR5kKXDOclLT8eIPiU8+rFejLwuAgMonLNv9Xhi8hdXUM4EevoyMtjUpFMxuk9
3X85zph4XgQHzO08ZuByHNhyLqFgVXCw95yWGiwrEeQwX71bam/8kemKTlBS36RwBbEvx2zEuiuJ
781xtHJIHPsqClmg7STf2A0u5gn9wrFWTk4s46PRLiXGGgWHZ3bnSJNJ0BvCvVoekmV8jfaYUBgB
tzu0kueRgTBdA54Viqgg0y8+EvCOCI19Xd4sAwO7dCqTuQkU7pDueu+imUfjSHjBWtYDZO13vfz2
2DpVEksoR5imrszDhDuBQvvQWCgD+i/kcxlbKQ7ucIfa+/cPsxMTAu0ax9pnt6+AGx7SAex9DT2X
gBu9PXYgpt1lqUNm2qsRe3RwlGY+EUkFmUAFNq3s/FTgv1Neqs6J2oYvxefwg2IJFyFSwUXMsgLF
xaUyvyzv2BGMsWl5nfeSboctL5p8il5l7yAFe5NYDO+WRBej/hR3ofbKjKgYWY8WFCio3kIzWGkN
8XruvP0orZuLUoNq5TXYmQ0DZJ5B0DjMBfsvDHDxc4mMBq0WbG1W+OCdp7zeYhfdZLBaab7NQeGH
lxqpiJsf+RAWM6N/miLnh55MOYAD/jKl6EVO96BCYjys7to7WcqgMs2eT0XuwDBcxhokBNKPydr0
0UOYiSwTiaG4VIFwSDz7OIaF0Hz1wSnB3ABLsBUuCQC39EPjzZ0bV9lFV0IUDE3fTMK5nATQoEXu
bSVRYgXFdck7uJMZwchs98VN4bm3mIitFGNDKIOibeYiyWeZujPLmzlew3ZnMvRzUQcF1ptMu1fQ
wQwoJQJj04JeKBNrRUDiAmGhjkYjVpZ5kkDGQUpIOOVYrVDHwuaMTqBd+2m0bTTXrKHPrYF8vIaE
uVVZNJfldGHUez08d+q+Yk/u1e/DRUCYRKFek/ClENfMDa1QmVsihfA2LtfCmDOKtS4FE1CLU8fo
HfCciXXzGMzqhTTP4akFD4H+zYLOkqJcSR3AI4Dsn5sKhzwuRDkkYaC0I5RGmtNnO0XaprR8EoTi
QN5jnn7KYSyrhnVNJAbA+cZEJuaHhHVOTVi1ojBrWtsSZloH0p6J8hoKDx1JdxZQdaHTmKAh/OUM
5I6eP7NV6F/1pzQhUgtwGWBbp379Rw+gKHQ0kfh6cnp16T8VZ4b8F2H7r4//szjTplxhy5Is9ffd
3v8sC63fdJ3yS0WlPlVZOnu8n4ozU1EUPiYxo5JE/uqPARTF2WRGZ1r0e9KT9XeKM0n6d6FKBuM3
XVFEzMF/IagV7ah3euumGzJjy2KNxLsQHU/YQVqOEaltjKt1FdjLXzrcLnfhE5Pjd/+J3DUaUOSw
KznEL+pb/8k0JHkXPod7+MrtBnNMA6QWJw07vrnC/oSB+qm+WS/CJ5FxJ4q+ENFIOeM3I/kU3/4r
BRmdewfyOF2W9RoFnVUv+T0nFb9XgRPxrpWBAXMmTb9mwSR2Csh+b2AWrQXWFKlDBA35qW11togs
tqjPbNoddpYDX4a3Px0Unt3voSXEDw//lVZLTVZQ4URlXxsw3Z6JrtKLbQcXne2btaTWoAYhhg8+
1C1u1pSogAraR8WOFHoJhQqtVtZ/CBiyKwoexvSB0z4UQAZ4XiFKRmissLBNih94hZAvUPG6DN1y
3H3IlDPhkZDTG+3rSUHvcPsZp6TO8wh3PiVy0Y3XabMKmzVRSIg/RUlfxcU6jnYNdQAwLlZdZ5i3
Zxo1XpuEPjrNQQh1Tn6FHnnvb9FK27EQUsl41Uoi5lcsdKvavAXwvhSmByUYSY4BNha1dC2BO0z9
YftKgIdgy4QnVuwPO30hEI8+zNuWtB7cVW/qgPqOe3S2cS0VV2mIRWhEsoQyhacgZpthXFRb8Ryl
DrM2yBurqreDJ+yjlYPRZtYgpWVHQl9ud+OTGNVca1ck7VX1JR1Hj/hWXX6z6rOKuIlKkDVp7x90
76iRtbHkRcpfs4Hn3jnU3SMRlItCv0ksxPjfKFfOkKxgEzEOPOngvYR5by5RZQglJPhsyDBw4Ydn
/mbG16r8lEZsffP8xW9uuOYL/0aEwTGC8V2hnZWjbUhCk2rNC7J7/FVewh0+RZnikGDtC9tGQn1v
51A0aoaXt65zxOp1YP068jqwcQxkan1+lkbSk0s/B4ePVIZKUy62mF35/bj2zS+eLwUoe1+K1KmT
ALeDy84/8HpS2rYNHrEle2JeLkpYnNCcMZMtHqHNmYKUh/J7y1pNV2CL0LbiR+iT7qcq0jkmkNnq
XqLKg7X8bAqwNJjM9vNxhccSiRqNOfpXVF8y8hvmjCv1hBAc8bfW2tN6GO8I+VnyWkdQnbIItzBF
FtK6RBUuIsIDE1k6ivEWNwRv5FgPULdOhNKZUn21ksRuBe877raaqNZiZfY2Fj9N2oSanWu0OKxM
mjVvGkp2ifUpgrj67hI5G2A7UVjTlrwFesJWrA4TM2OpIfRW6rIrigvPSlD8ZV3vWZ17CfYWjBgk
PxfyWhx6ux4pgnsD6mqF9nRccytQv4Th2AHZ6qolpQ6k/57X2i+JxpxjVHziJuA3s6BaULIoPAW4
zNEiNpcQZFrJ1oKtbrBuxteIUipKdlj0IDKL+UKO5uxrCSBNbO/V3BbXMdp2KC2LmfJKUnfAJpgw
p+da2qK2h+YQQjZdNOqKwNyI3nGHaI3eld39yvq20C95wUJJqPUX+buoPtoOvdw5CS5EK6SH4AFi
HTS+SEUFbrCply3M/C5WwSdtmIDF5WMkwb08l/VOJW5BgaZ/cSViQeMaX0+9Eb6q+KLXeCgnqzuw
WeMNUb4RTcIvF5uRZWvGJlBsdJ50yrQ6HS0Vm3c8F76j1OtJltBso2DlStXKgvfpJ7eOzlqLqMj6
tRo5PmKnmLHyldpMreeB0VPc2HUGWBfA02QbNa/wvS1tJjgM1vE1d+uGpN0OAM6MFIBnaYmluMhZ
0c67F0Zl13xbP0+f5FSTM613AKmBAECfla/5XfoOHhXZtYiYi1Wnzchq4n60LQTEoVhdZwgY1a0h
sUuciR8oSPiRsSsOPj1zkzQz4GMtb6WL/Dns2jddXsom+P9il36TRQVR7ME4cqfd6zNvLFRejP/7
Ghg4UOk38+A7zUYkxYQz0rPbfbiFPSGqczozdtLaK6q41XjqztqDpffB3eTHtFgmZ1bj9wYZzaZD
BsjzW5c21hNl2TFxv4QXWcH0Pg9uUOpOvG1SfW5xPaMvmVXb7sP4IpKhM9fx3R+W0J31Zl5zk3C6
B9ewZzk7/WjG89FgKwIsJ5iRv9vTk0eMXCPxPqnc1BW/ZjCP4ZatxA95NeAHJxaIHIjmGTYkoZ4q
Erhqa604nYqH4dlZJy6bR/te38ezRii7fhTOJRjbb0KcmcteRThPWHud5p12T6luRbxC+BFNBWnw
Od2QgRWQG6SsdI49wjys24ooEUDf4oWNO0R+aIKINUFxLWMUhezhM7jEe667Yo2+0DpJJ0DchFr5
7VKj1c3t5Cqis4CoDfNesYpjf8gZYNNJ3TBf1zC2RIO3N2nT3DBHfSF6CyHZJukxUT9rT11pgue0
EvfqLU7n3CIl9hG04VKzDqb2OQx2pj64uXGToDQ2KZ5Xem8bpNrIc7HaJOVSPGindMI+5HfEr9r4
RF+OT2EpB+QT2ZykQOsJqbaUEAgwt7S9Hpw98UnjVNAAYmYdolCIkkSyMJtgzMF8fTiaMiohIHvu
TT+pX9JzekXuvfTvuJdi5c2IoEeoL23iUEjMdOIKQ7tEEenNhxeZKoH33KeulBufWsjV1yJDcZC/
gL1gc2VdfxU5Gwf/IATXonNSiHw8Y9y1B6jeWfyOLgRbPxdcs8wBxiSvEjzCAsgHthN1n7FX8Njz
oJgSYxZHNRZGtg9zJvMiNt2qWQKnEtRz15LL+SwyUaHbFJA7LBVg0QzeMnkXWI/yjbFa9UhIA6hv
ROepEKbesWWn0Xr8bl6I5dMg7L+RzIPoQQLeF2987NSKse2l1ciNs8rnqjtPGcV8Zgnek2qfLFIH
+357ZVNo1TeRI7da61yVlEDsFhfBqQIhWHHDf2Ugw8EVqZekXk4dE0em++IW3MqwpI3PFcQ4PNri
mptqW7LHmVU7GRYEnTaqKqvdZRigFsp9JOQ7XIr9LtD2rnIUmn0pbWVl3Q6I3CjB5uKuSXa9dnZd
qCrTQcYxJHJguAxdEItugaNht7ZGJzafCdFVkW2+uy8+iOtDcsyeawRK2qbBn1E6dbCKvAV7i+xh
fQf6I24vwYOkLKO+JIh62Ta918W2PKC9Q/bkkTWB2AOdPt4zaDTa0msdLYK6yFgKMKM6p1S0MW5M
YyFHtNFDoeUwecVkFOlzf9xLONQSeWLoeYY+z4sECdzG7LkwZmFmU6pMEDW0QryLJ4sdSmskYcsc
+ACx368BgwuSexAL5bvUX9SEukW7aqCbIA5GTktpblJ9C0XI1FVdCu6mLLOt5n2b8kkfno3m3VAU
p6+UJTULOjRP3sVI+Rv4GhTVFMWE+LFUU/aez84UTZS2g06gFfdisDuMC9YlE2bezr22kLcXnB4q
bJNqFoJUWeZ70y7W42YkXwHK3lbcqtt0Y5ozdxsvOc63wTF9Cp8IqY6eNeNoFtsgnLOZTraknaQ2
0htFWfyjm2NDMugRpcmDTWTxT7qDxXv9/i+L9+E9+frv/2K9MeGaf9lc/Pr4P5tjVQcGhvNb/0Ht
4pF/bi404o8NDN/sSyRVxHH9Z3MsgXBG4krK2L9Etj81xyYJxzTb5CRPELC/sbhAffLr4kK0TJV7
mCHyTbFa+UWeoVRjK8s6MOBu2KPZzF/dCk+VwNJ0APAzrtUeZ+LKl7UDDCVE75Enj4tCnOPEia21
QBb8OB+TeRlwM+SaejHvep+vS0iSgerfdNSbeYytNwbKpKf0iVberRoZ8n+ykbl35BS+00pkN9rl
zvghzFpR9maYS6piX+AIq7Bp6Qt96EExmZvOqFaBqW5Ki+41E+dGuxmY9xYpiUrlGS+aL9ELTuzT
18G6B18q/h9pOVJv0Xb3mzy8CdE+NW30DqUCwXP0bY9IPk4tmmBoj41ddBsNUV5Nzytw4xGXvX4T
KPZrkkFoiD3bI9OT5oM5bekuGaR2SOl8IcTQxjoUzWp3aVqLvDXEaNTOnvQcUoHou4QtugThQxF0
1x5q843WAQL7j7+TIeK8KwU9vps4GMX4rMMAdQXE3GrYS9Jnj5W4/2imZtnFRQ5RI+8I86oZ9WJ0
XzdMvS2Oj5ZYNe3cjypN5ivnUTu+JsDD+Kodp+W0zIydLviYZKNYGKf9cVfigEQru5+g7zUYS4/X
0p7u5tzCS5E0tLOSnIBXNgFCmq2q7fpwb0A65TD1suyC95EftYU9UUMxLdHkplPTSi0Z8FIkDPbh
X1IC8qWKdttnUHXWOYVb7DmCYEvuRuS4hzo9rHrkBTGmI5qphqZKrr5AgPHSkhGm0nRFNF+y8eaW
DgXRGC+VChVJvc5JK55MMEFYfbAy51lR3hJCQBoDcVPRuFBO1SoDoCpdafQ52kQI1EwoSHZYkX7D
P7ZoF8vsOaZ5JHsvoZVkxXi2qF+rqeEHehpwHIDinJDexlyjS1ZO/J6ygirbtHNv4obCZMG0iguF
Vw9FQqrsS5SlxqF7WF+87jwwEJy6+jKpTRGizlHtxtVp+j25Mt5Cp3W2aKF9Wumi+h445fupwa5e
284pjBvi4yxfmr5Nh+UJW8XbhLTnODQyzlA69ikUZxZveMlVOHb89Iip0HJbkW14thEcOGL8Atuf
wq/sKVyCpK9VDQqnsc0MViYShk3MoMqSniX/xO6w0F9r0fb3dAMCWDo65R4U2o/8LgMXKjgbljsg
kqhJ3M+gsVWa3CGzBV6xuGP1GHxUImJEcSuLTxYAvZjtWN8Sq7mAT3vOLe6tTKcWvJGV1G55LoET
VS0awnXHHmhkG1cgiveV8mQW1nOJBMMcn5APeabuePr4SQPCl68YMtN6+RrMvBTSDWTSSdbK23Ki
rJSB89Nd/t+oy2Qmkv97ycu9UkMXYOJskMAc/nKvjD0uQllu0w2DGu7d7/Fz0L/0hkEWor423gQw
SW/wOauDxWisYCYNX6F5mCwVezncRZDnAwQko1DaIu+TvX4Y2UroBbzrMt5pUyjDP/sERnIoi8At
FQ1by08/m39zAnNq/vUE/uXxf57ACuNn0JeqSBgDgJWfT2AyFkxtOrsNchMmouYfJzDSSV2XVAtl
+7/+5s8D2NQZTPMUdMPS/+YJ/O8APcbPT/wX7EpTeTlGL2JUSnLJtU9gAKzq4i3jrPHA0vvuH4bn
QHn6Z18ZvN1kxB+WjLmId+X/pZxlc/DXK+OXx/90ZUwVmChrJkJYUafs+7M20xHBIiiR9F+Vs2wn
tIntKlnSRFadrqc/Lw2KSNE0eOwU6vH3irNp4/K/7zfUgFwaKHBFnUvX+sXkpLP8dc0erkJBXBKN
h2I5mTVxFlkidv+fu/PqcR07s+gvIsAcXiUxKKtUivVClCpQzFFMv34W25hxu+2B4VcDDrdxu5KK
OucLe6/9xNfpRjVid6x/59b0zHYxQA4PsUETJEDOFmNUYxaa0yiTKWKouBF36RPyCw0U/AvQ7kR+
MuyRVYcNgyEvOHbl1lYm+UlE0umcSG4JsP11ipZQhKXKQR5WdjZKh4LTvW8OuBlmUgK4gognRfJy
2iXrQrrt4JMjwRQ+wF/qdUwJk9BAV8nKniBpwSAklP2kK0tM9kqsEiGJan9rPv7f0BwJ0fM/v3a8
SdH3iKaIAJq//5MQOO/Gvi80XrvqDvs/xNFNigaMLmfk565UMsGsBAJd4D0V/yzq5YaS4E8P3r+4
Lvhd/atv4k+P3qTp/vM30SU+SUcS721NhLWwS/pD94MXGb9LYZJUSVH1nX906QqFBzKWaVMEqiDa
FMApviJW2wUZaqM9EnzMq99Dg7mo49MNSD7pMwkf5DSiKPxNcVZbjNDpy07Y25vUXy8I+nBRI6id
EDWNGWUFyRfDqujdjJJMdcfvNsZFhjBwUZ6ba5MjhT6gXhnOw2d0EosLAe/9Ql9Z76Pc7sWPeiV+
wOxGMAG11MbPgo63/8JLK5HgxJ7qqLvFV3jsdgxtmgfE7WjPNimfMTpjF3DLlZXvv1tojGaQWwDb
NSv1IF1JkiiQVJAO+si3JHuBWo1n0ZUQY8NWy7Paz1kbp6C0gQ4xjnfZu6POUa4VqaJbePVPacbM
ISTVDS3Rc8P3VEFoC08hEiRC2H1vYWqr4qbyVRtb2CtELiDLNm5auQ3WiKsskE0Oq7flUM35URzh
0Z+kB4OrHBMcXu2jeDE8/Y6e0kKe8yOze3Oza1Xw7UGaww40lxEfMM2jgp7zEs1Tj5o/JbhwGV35
Gse6cuAVQPbu0fhS681h3X0iB6nN+fN7a31BK2Eyjum+7WyR2JX4yPo6ZnFgepU888/pg3yut/o1
z0bAuMDohaWJuQg1OUD1q+xGJ/NTXllM6mAq2gZ5gmh5SN9zO4QoCGmPZrCmLUs8vI/VrUY0xTwd
lAuJC9Qp5J0wPcB14tTmIjqoDLMvzDdJbdeaue8+GHcMP2ToFQjOf8Z6Qa6H+kQfxqrhJlbIIefq
VjnweVP0LyE0H4X+iL9UZTdG9fVSiJtwogbArauvDGuGtah1TGrCBekDbPp32VK+NO28WtIMzcr1
C9CHMDtnK9YDNaQO29gYN508+UXO+mts1vI5+qq3FOqL1CWAzvLnAfgc4gIfzSHdkR+S75qD6bLb
5Wh0mYirMx+XFa2HI4PVZH0l74Y7XkI6hvEEmCmATQzn45vwAh3Y3xK3pgdWAJIs7eJPsH4eJAf3
kqjNlC82suUWWgWyu0MAsOYNq2EEvAnsPNtERBrbCAv1DygEZZOIc/UGu5MME9mhl2ZlFIO16DWb
yA40rcUOj1iaA6mC/DQJAuNrEqzIzlGNWXw1MZ5ebvFOtsHgL1ooHJAOWI6hzpnJd/9ubfGyz5uz
hP5jIafzwZG/QobjQD6Ydd140ErWB1eTjSA+BwitjvbVQnedINWJ0+x55wjG7LXlKzznDL5JEzNm
uatNqUwo2pJl+Vbd/bdI95QvTo4C+x9Csnn/oJ71gTBHjn86odwI3pBuHOoPlMIKD1s1wUjb5fhF
Ze+3qBv5wLD5zlHHXOngGc7auNJ6cAt25XEAA1kiTmNWfzAAkFlhDWApoV0rNS104OWfIN+G59b/
Vb5wEzC2DeFYzLHuT1YkMhN1GmyEftNwtS3m0dXYYQOj7j6yEYOfbXLrFIv0IwbCu+DIOAh74X1g
5rpM7rHbGnP9FP6M63GdIDokNmg+FJv2wdtX/cHTZn4mDmt2KDlf3U3boYVRBcaCZF/brw9Y168z
b47+CJTtq+Mg03+Q/ImfFvt5HcYFrTtI7JvES9/s6vQ49C6+MmOniTYRJ7KAX8xhFEzW4Ik2F+wC
azLiNGnY1A1D+xgoKvSpRfkRcRp8GHhvS6/NQAUtsmu4ISMnihjAL4fYfb0ZrZO61ToCfgy8iMeF
QfYuFmYqvquVCoUSM+AiYsvpL7LOme5bryXsCGDbXI5ty8EPhw1EvKS4meeGMP0m+5JMv5kyOLhF
knv9gcqzhxgmgVGaDkLUoICElF2ekUVgS4gf8+xs4ZvVvwrhWleykyKoiz8mtDWLcmUe+jMxPrO7
4VQyE55R5IBZ1YCIAAkkMnxVtmGIjChZs/tuRWdsCQ1GMoGGn+juDGTZUtEvuX8LFIBfRDX6Z7lE
ii7lZ3WAsKGwB1ZEXlHFNvlaqJrCJRUFfalyEtlP7+B4Z8CkBbvqvlsUTIMK4ffFu5Y/x+Ott3yi
rRdPElAj/CTo1QBmzawvPAZPFPsiUxjpWW/KT9pyvJ9yVy95vkGaUZNl32yvfZ/MizbxRP3UvOoj
2Adg1pLDy4sgc29+ltsX25bUM/xFVKzqGL7a7Onv02ztp1xDXCJiwaCqWSKe98NHorIiA25BDpK2
SgTNNi9p0tqC8NyUaOGY58w0OA8NhDpP7eR1OxA0ih0WtphROhxzaukSMakhEtlFq9dV2EQKUfO0
yR0fHm1J8eZTmGwxntWy5MEP5xNzz9NXbKmBqW2YREPjD0lYmUyv1G5lwqk9vr/OugzzPnBRoObW
dx7jeFzkWA7Hh2Hdob+SeTRAtYcQxR3ICQ5ehsAfY5EuLbKrbrL/Gf1iAnHkz/yN10ZlBEBUzoSF
UaDzck7E24g5z5RXC/ibBfAmWTcPpMFLbZN9K6QELbGa9zhH4ylAW9rp3JKe/62S4ga7/LVoC1tL
tqxB8LouuRnovTGCq7xoS96y2MRf+37cgMEbH+ilLYMXfmI6cx6tnryrj2h4MSRFXCw/7BYJiX8f
WMYki9zc8KaGosyx3S8eHEQc7AInVU8JxdE3VxhyrHA490hB2KYBjHlBXbp2LKnWRXzSgL8wQbmL
e9TqMKb3Ae9Lzn3MYEJ9l4v3XHUvIsVKeKGeUF+O3xwS7WD+Kjgk+qEByMEiugr7uRWwSgvfWINs
xK791EKINxAGGBlG09/yj6rKty40ktMxL8QOBPtE+eiEZRAZdpp+sm1recPnex/QWmiLI2snpogk
iwsrMsGhEQ/oF9iTpqLAJCOxkz0vHLZlcAA5yW+TNb9YlcV5eprLasevfTAvDIv5zUGQnmQVoYOU
OZyLK/Ojq45cMkzT8oRrff4U9vAPDZJpoci9AR4kjcAioJxrD2zCBwcCKoiWtN5tezWL86jANC68
7ly8KzV86AXIvT0P2Ui8fEL7MlOwjH8xzOVhoMTC+EtB28EbOvA6jMo2KsjIGUArCZD18tQ8wvM8
QmNWtDcNY//ImEhkdopUuZiWP8+dwug2LVTKTQNig8g8Cy1BzVxNa77xqi8C1ENZTxU4XcYUAAaf
JbaOLZWG/Nw1Zj8Xw4ccPiYfD6C3pP6NiveKz/1MyxXBRwP2/mk6msr1SWBiqxCXJPLpFTlwTHGN
Z4VfZKocO7auGF4UHc8VxykT9GHb6O9YxbX+cziV79XgRqjD2gDgykJ+QGKJXSn6AiKkRGsLYgDr
wZf9lBzzGDJmZjCrFgU/7EZA9K5cENCK5AB3XyRjL2WWjXP/BgQ9oAY0b8EpCGcDbAXlIzjFp/De
wz9jvNmgTCl5WknGNv1LmyDzQhgb3uEi1uLtaTkWhHwgEKLg8c4ihAMt6KeYPIJTuLF0xMILDNtV
RtvFiBbrVbwwzoq4MigQdhC9lYFQdvlTCE/c2JjiJAACfTTFYWn6qvLMzSBNutOXdo6HX5p3oPoT
mKC+xMEm7v1lbqySwglVfZ+Pze4FX7EbOq9e18ZbX6ZOr93hHXt6ZRxMChRPMdDr8JuQNmQhb5pq
F7/WVmfLrQuF+UU75vELkFmTMfOPVJClsK2aHfuPeVb1Mzjk1uAZOXQ69uODl+A2+zB2BQUus9Rm
l4R7C3XOMVTtYCn8CBccgVvURFxDls31zTupQFT1SH+Gfv4kw/wxPsItZC3xLpGrbEzwMkg6PbBT
Nsg8Ywgh7PAMv29rGL/41MRtuk0eKHNB/a4JL4s75tfIJLqRtEGRA89342yBUBD/qi6yLWVFkSAM
iyRtrqRrQ9NZe1yZ+kPvNpCtkDEedlDVseVNkVmnkvEuixXeHWZ6lpQ170TrrVlFxkxyldX4idoF
FTjNZqtdWZYbIXZ84Fpv8aPuLm3YuKGxbZP1iLotkbzenGIIJO1tZEAq2D0b75qIw/p+528y3s1E
3vHPgOCqlVJ/5ijp+NQlAwUmenOzPwgXvz/wIVEKK2Muo3cOLkmJSiwKXi6VCmsmGtENuHPTmonk
ZCCdEGJKUmK2+092vnKp7vvUEwHVBfNXvRAoEE2Tylsh4AJkq0PI58ycBFqv53uG2e/FkfFidTJ0
sOfYA2czQZypWN1IUUm3SuX6ndcTJx3P42GlKZ6q7ijuotJmIa/6H7xZQXyI3vO1mXTr1U7FSrvT
eVU5CawzN/a4kn515FjE3RGeeEPtzj3CAmrZIAbokmkzrEvQTC4GJZZpuv544fSRJ8NC52mYmZVQ
+x5Cf+UrG3OsXlT9VL5/gMQ4/FVlqakLNgMA/5pyJvBmDeP3ngv6hRh+rSA/0O7DI3ubRuraGQtt
SwrHlQtVbrxsZ73JexUg+rL4ZGuToPOojj41qdK7IqeZWuNvoOh4eQwRol16YMLfmK0bdZtcvDyr
YwbWT3DxFtE66KcEy6TGmrneV7KJ5W50CwYWyGMoVyjlXxaRKl+ScuhZHkDBwdSEgnSeEp0aLYCD
PpNL1O5D7BEgKvAV8OLVPK8GP0PvezJpBdgPUXPIMMiM3BOHrY5a9/Vbo8r3mbYPHy/J7QACIwln
k9eK8L/Wo/acyPGsynYmNBoRVoevwBWd6SQFNrNa+TTTWcVX+25wsU4LLiyjQDIA7MySs/4QknVJ
i1XF2pvFJ6hR4FXFj6HftFqZocuLf5vMVRGsviAdFq5erPQ8WGf8aBKgxKflCdk5eZLiHLltNs8i
lnwzBTgObFqYFEFzzR3VqS5jUTjJCCTVA1EXMO4YSdw2jlmNeWRRn/h+i59Sc+UHnLke3X+HkhjB
KKA71AWLSN7a2i/6C5OWfzuM3OJ413+6iNZ+mUhLnO5Afijuo20Oyjqi5rkaPikAAl2isEhQk9ZY
iROJgd5C3YGtj3rmDZtXDnynXqrBk6xEaV1KtNMNt+cbpSu5LlhppYRdlBtiqijzBkFHspBf1Phi
zu7LKV8036VJUjWJKq1RYVVfZpigGzPfSNbvi8JgYAyp0R5CN1oGuv9gFb7IBNWOcRwNWeLEKlIN
jiu9HwEx3zutoh4c8lNWxcfp7wUektzgBG8vyiTUKq/P9m6ABPjvnqQbMip8nJQ62Ph/N0nX/plB
Yfzl4/8+SVct5AMi2xUDkYH5DzsW8F2YI/ma8j/uV6bB7JRrjgKCJdifp+g65kyMnuAp/raw+U8k
Djqf6Z9GwXwJ3AtIHUxR55v48xS2LATdioUqXUls33wF7ApjFrtHjSbSOSBYUN9NbVNMlqOSLC0Z
nthuAMGCELYNF5H403TOiywaBKGY2TrSUt0qQ3C+HZRlBtRzMBPgL8sKPKyqMEi8j8x06D8ZwNNT
BIyNypmIri90iuZdA/BOdZVuey/uPFx8j+yeMDyI0xWeTgInU/5NxmrSp54eA8EzSLkflKsgnYPo
QtE9tEvTP0oGRf8hjlwDxbS8tOotA2XPItEEJQHNLpnI5hrYU+d0wo43UiYu8IWRxBXp5yE9cA3S
IpD7qZvzcXBqlEnJPEqCLY6GVXZKgqk8mMmxP86gKw7w2QvyheONOMDnfa1kRsmJm3I8y2gAh8Jp
Mpb0T2tpVA1fMyNEmFuo/hiddKc5DFKYd1ewhar9ZE9PptWxCxJjmYvlJkjR/IbTcevFmovPjH0B
AICZfqnuWBtxSyg31Y3/WDGP+/SS70BiIFYMhPgSIUcj/IX2MoycWj5rDEEU5lJocZzeMpcjW4kT
baUON81q6fRh3SDk79WHoeCmDciBVgF/sB7JSfrOE7gRHCJJAGaCkBvOloQzZuQsSThzcs4emTPo
yVmkcibpnE0jLy2l/0LmyOLkyjnBppQwzrOac62azrfpoMNQb3DuKZx/JudgxXkYcS5qqitwSiac
liD4QDa9Nc2u4iQdOFG16WTlhG1B+maUt6sniSE7hRZbYmSD4JyTWW/uiPd5ykrfM2LByYZxJ55e
J1pLt/saVcUuv8JlTsocfdJONL6ogpmdCf2iReQ4mFuFXrlkwuVLuERn46e4eHXEJ5X3qj3uGumF
VZfXI5kehU1MZSCg0yBSgcH+OG8NMn8bnG4veG2eYlKjLmPGIlnmMg/lUm90MF0zzVwPKM/h8A4x
T0nTfgWd40fIhyNSZ7imItGyYwfoKE5OaiGSsMnD7niAButUR3tsYH3yKMLcfkWVl2kAwGUShtql
JMHut7aK4Ond5cnMM+9YC1TxRQRa5OtMcAGOBkg/Kv4uiddBNMA+YMoSmQsTR5pSNqCNu1l9tbJP
Y/nCFdi1yRkySSlzsfES50VrW1zXMsDjybddxchE2mpnyp4utvJsIWzQlJB+vda+n0wUBLIaLJID
QQzw/3o32uuCyXH6cnSTSqwM3KxdFpXoxBw1CePYXKIE5KxImc4ROZ3kuvfffTnhx+fA10UDguq/
u5zUf3E5/eXj/345sTvF9SbCyhQ1dbr3/r7mBSGpWmx6/1gA/+MFZVgikEvDwL82rXP/4YIyCFyx
9P+TDfwHF5RpTlCiv8ADQBGoWOHQKEjSX3UlT9WqgDCZCbyLTXEoFPmt9dt+1ZKBZOyev0QlbOTh
YnaOsSK3aesnX7VpM5DB5HsbUpu5WTQXA69H6Ma6D5db6xjH/I2J23OO2MlCkOzgbBK+wSJ5XeXI
0yUlqIuXh4LGuENRXPUirg9Zp94l69UeZSjyMqqx8YZkFXUQmx7J04KDw3m24JrpKXwljvX6ac1M
G1pO1bv8i3W6Vtn8sOQVL+ZPLN1oZPJpaBQrxzilBUQsmIig0tq90qzNAE0+Ifdx5pThzfxJ9G00
FXIs+eQERr7IxfSWkSDOz1NytDcSwMZkkUgMI6Dzp+Ql0S9nrI70YJtHHOVYSaPN8MQe2uqLXqlx
gv6KJperls957bFFrEfEtlV3byDbwA+UeNuB7RRlIHy3ZsIkUcQ30HOpETrmWQnDMajZ8VFBeKYH
AEsUJyoItIb+az49P9XsItj06rB08ILbSjTx2wS7rV9OlLM1j3I7T0D/isCQ82xTlM+l0FxDadmm
cxEPRE7sEzwD2jqhvN3E+L0zGErRgjsZRLXWBQ2uWlB0x3nD4MBE9lQSRqpjqzF7kTsQnTYxpIiW
I0zpSeGN6Pn1+umG4E6KQ411KSADrGIjKZrozHHiCwwz8cxmsr5qUcsNeCwgFousULGJZPTcvUDL
YrzQNPvvBq+6b0puin1WQd63FH96DE6EbdGYzUlEnWeYBwSHNAvLfeKBAFXvz19MQ5V3gwC6PlgN
8VvRYu94gNRR9GWsrXP/gGOgkjd+EzJCqL5Fnzl+Z65zyND9PF09v9DczXiO1M8WuRTzxLVEWpuF
3+pvEwHUl6py4FROtFWZMJcizkz+FkcFEgQ/pbzPMPQJ/SPR3xrx7FdQpJa+8CYlv4WKISwU7Zpf
dcAjaGwr2K6y8GFYE9EvTmcPcmJf7YL/VaZNOa6ukNuSgE7rAO0ab91npRJz03ELVt95AYY1WSOL
taxluBYrww6CYKkdR9mDSM5VDW2+JMY1pT2micf73SFAdxPFM7j5QxVTcryalon+GqGhuSY8mke1
RVr4k9OQZ/P+h/XlWXaaYt5VC+AA3YlUkYw7CMlF6pJLz26bKggFLv9+M2/NWfMQzgxHB9j8a2JB
xhNPGLHO2JY6C7TrNPYgtxHdPID38UN4eznNNZYdBuYMrADqLolCNagC8NKfon32kN9hwTci3khH
pzMn7g2JY2cLj3DGHdYdik+7+WTLw62v3xI7m+O67NivZu4U2h2TqFBsw6u1TAoK0Bnhf9NwdZgr
O3gEDDshDLZz/6jjapmn19aVA2DYIBIBUGl33aPDfcOFTvad9is+CMR8kD4/GznB3CdmNsfc+bLd
La1g214IZfPnxjbajZkdyDPrbGkrYjM8APaRsJbCE405aYSZtU4YcicO40PwT8wIim2JcPTKFmdC
FpZuvTJI3RAYm+KSmyvlWbfFYh5eURh27BQf2TZ9+HNa5veRKfdVOTw3IkoZ2m6Ow508vHcvRjxM
vvo3aq98EZJ5Y9cP4kfUDRGDH/hvDrBB+8HuiJD/4HuCQG/YDUa6DUTS+i4u67uiNXvtDX5TjclD
NM/CG4PYM8MHJK3INeprce5YBUzbClv8VlQ372Zl74bLjtyG1/yF7CN7TvCNHilI/VpKAGNS9RAi
E8nBo5RnMC8sUzDaDIhJAopUDXGJ+q4hNGFbQPwl1CZJOQklopTPZNq1Eu1ErD2DbWRGbuAvsw88
//BsEbMwy+bVaX9iGDfGThWhzRmLsL23JcR36s+WDQFmNP44FdQ5TbpMs65R4Y1QVXRlXBZkfKC7
EFhUduojvWe4SiZvI02RQUTETD3RRA2U9T7lvUqZr093gnzOKP5pvUaCaYnEkFigiJ0D4hijhLJl
Poqmu2OOkn8T6hffhhO6h8lY4j3/CCpUvJzug+n8vKAbiehK/NBNm0VgZmzLqj0C24rlvSPZrw3l
YP2hUprK9Dj61OvQ89RUtX3hSHRCCR1Rn/AEY5NbibhO2wJmh7AdCFxkxdbDHM1iDmZlFR3HZMUT
72/wpZjCB5LQkFaxWcYMZHu3Tw+hfk6ZUvszuFnAXwNyOfkpkOKuU+4YWjxkNdht6Pqe0Rbls87a
MnLl5oAvzPCPPZVmwXb94kvnXrnqdJGCD6vkKEufqrplm9hnNHYz0Vr21PjGxXwMELcw5STbnv4U
UnDevKshu1gb1VhOBAADG2Zf4SI1pFupr0TzlOWfWuQKkRuGxiIZVla085mPRVb1ho7Pq3G02dqh
aW00yXnxZQwazZ3n6w7DrwT7FH9CFSVTPwt7EW2L/5kPH2PDnohfmXaLlB+VseWwKvNdMO6Hj4xB
LSoDZnYo/A1xUVT3oTpAy/ERChlXP0YqjXALgbIL4ccPbN1WXS5SX18DI6zrdT4ew/Z3QEdniURw
qHsV1na29MlmihnHQy2RfDsrNrmJY9MOOZAW9fvAxsmfbjgcvKsndQU0ix6+z5wpHUZXdi3Yxfix
EWZBA2m+cKRPf/RtPb0OqKczjcAbsyc2rbQlvHEKcvCis1Pjnr/QEBXRQ0L5NfFExt9sWFpl4yJq
rokvx5NVQWoNFzsDB2wu7TBK4c0bJg36nhzNF1jKkNPNWsJ0RevfDi08wUPNmVIeuLlSr3uKbPM5
+ur/cmkxKk9NhiehwEf9N+QLqvB/FpD+5eP/3lnI8MNUpMBIU/869lI1XUR5aP7fROxP0mJkorQj
Or0Hxp9/HH1B1pdRuuIYovcw/xN3D6O9SSL619aCsZyqTTJILEZ/kUHGIaVo0RaspucyjItyWxtr
Qpkitq+sPUvHoqVAh6O+v9BcwQRt/1irupbymZGivUj/kEiR2fzMb4XopMlOv0ivVXIffmKYmdeU
DOj5s3wr0d2BjRnaT1AIAQBSUeFuTX+bAZvNxfqSnCrdd/Wu7dhtv/aanx1b7kpOg5gwYx8ijPoG
s4T1NTu7c9CQn/v9rO5SuY+9xvJMWnZzgUBon7zIJjFtwzwiYUmCL8w+RHxkBFTB23ouVB1vH+nQ
q2atyUtV3sXydfLdB5caoFQJsUpdVBFz4RlrqtLlwJE9AdLos/VKBkUVM596MoJ8oqwY8Cz1mHYS
wMoEu8Gy6BxSbhj7VPfEWiGBKI/RgVo6fFfupoVdFXZPc4lf35RsrGFQ/rRsAi8Gbhy2ZIZtdYzr
OC7JLQlw/K/6lBBEBnceiE4pOABx6rV93bWzI9jsuj/HhmMk6OJAmiL6YXr1bNwk4/B8o66X284Z
1NOAmWk2nrKbJTrY/n03sRzz8vxuN8GatonklUmhsNQv1mv+ZKpWOnhpEAMGBCmdYBTVH/6vsPff
mhNjOta4wm8MSPQVrYrAnLFaUI5d+p1Yru8fK+oYYYrpsai/m/bbVMw5sIpV+9yExqxIHVlHaYgq
0AW1plLhk+pTzW76lBXnGHtKStRuaWceyGkzULVnq2g05zkdpPGyxzqfleTDw+qtXgwHUZnMK4i8
lIgz07IlJn/SbWLOmlSNSCPLzK3EAxmPiJZ4jYr79GCcx3EDfKgIH+YKZusul3uvg0UlL5XQZtMy
zWm9NjpyNzraOqTSXag/IDRCLyJtUcXEZKKLQQ3WIdWxvFTTF3wuNElTO2H8mPOu21iybKvyvulg
kbK1xMK/eDZ3QzkMRxzc5E++gLMhaXx5QY3Ib4eXbaWD5Qo2TpwZ82JPPEJtQY3C0UoE9KrlcYtu
XCBEOcCDYGr83cEf/1E/xDdQ8/Iq15xWc9XowsAYQZHETOtoKJ5MMBtlDP8nHKPXTuPPNTVRGPzI
KsDXWZNvaAt75T1GTEHL3ao7495GF42qkQ3Tk3tVurPJK/tu9WK82UexV1WZHXVzXO/ynsnACw0P
o2OQpSAjxCWKzwLpZEA4JTs4gYOAjSuvdsn4oZnR4QIiZ4dEYjKLOrH/zn40xG0rIV5kJf0iIoce
mBknSoaqAi9PjviCbTK2Qcos85Pcwijj3gO8hc7CB57sQHQloPpr0O81C7n4WrNzW5YF2XlQqRY4
rQaMVsenD+gs0WjUpcLxW/89t0B+ENHDcjGLDBKClhbXYM2XC6pum4eUesxTOzB5ZWKPeGghk5oE
0B5TgA35+PZK7EbmVIPn4xrmFIjRUFoL6Yn/iMZVPgtPEOlMGNvaTRBN8PGNuEkNRDQUOhkENJFG
agLxhR5ylDg9SKAaNowUTFw+UORSSLWknKH/7tyQwqO0o+RERGPKuJyGAM5NBZtGx9w9ybLMgzEe
l4X2ET2q5ndEWFIL33AWCBEzwC2vS/WUNhuL2HGGrkHyU3z5PxE2aMSX+boTl+Unuqnk7gRrafE8
ae/QX4znw5c+lHbHkF6hjo1QVkoz/+5zL+RuhJimphGlVY3QU+ZHgC3b8eGbF6k55B2RZYvKIG0E
UH9qLqvhnPLWMj4Y83CCFM2cyS4bW36GBbHpisuBBrU4cqjkZWJZcOgfnp+lgyIIKx5DjX7fAF1D
nDL9N8MEGfJ8nOMxJFyUX1UUrXNiNyCHz1lnombPMPzxKeNLC/lnMdroHxx6bR+RMUc/5jvk2YuX
4QQOjD0vcaXDQITKBPp96TQuUbxNAYXkr6UFxpf1CTmuZyQeWXQr5KAku4iowtNzjTwOF0O2IBSd
wnwlkJXRu0WAuGAdbZOVvI9xQRi4CJbyOjqTx6I7QrmG4qPGGK8TBsrEt80GDosPC2UB3uC3SBuQ
iluBh4BbDBwjBv6NWiFTz+xwcolcCd7EwTWTR3I+CW+kci6kmIKTjgV+Z1wsIvpq/GfmwiiumbUQ
MMKGS7Vb8x8aTa2Ahvds5n12HVSK7/qkvsDHgJ8L+Uc26GKLLFcXFr1xCWHxhd8jqqiBHhH18jRZ
Z8oAskiiRI7cZ+nyLL6sWWJdFXySGUBsRDqkSKqROz6sa0koxr6P9z2q7CcKeV7KaN1Eq6mrrbql
XLy11qLsV2Y3X+Yar/Ms4dQHUJcqK+vGqmVWTf30TkB0zPTIINtN+aA4rjryPVcw2wLzvZcugX+N
rfeQK1QHbs6JP4x2WNFJwYgL/B+YRKjRUnJTW6wNExn0b3/V70e67WzRvOfkKM6eDxwrk4IVds+H
tGF4iiB3eBuOFrrcdzhTTrhu3vmQlCAylkSIXWInqlfx04E/FQI91zmCJIssX/bsYbHug90Q3hJO
gf/vg2L1xgn6vx9GBAffjU880fNNRtyBr1rL1nGxHd+eD4U9QsbWJoa+p58sRCd59vxOckgGRfbT
fYq/jWpH8gxZD0oexqvBeE4a4S5zlvnYHQOUr5ciVtfKXl7xUhiuhLJleDY2aym7RhVtILMl0QYk
ByukcXwiG2b3Bhurb7lifRUFW+QEaJpQ9VRr9VsFejk7opOE1pSBtHr5dsQASyK6B+Fyw8UtPgEi
ERLBQSs0yAjMa0ZJZoTNhVUIsyAzS7EIKI0jUIF07dM1HpxY+tQHLcyDCTXsR1s36YYihPFaJMAv
oa2bVQ36N1pT6kr2mrt8mzJCdDidtORAhioUGblaIU4E2gKIxEiWGglNgosbtxm2BXoQcZXInoFS
uUjXWHykdC2S003Od3hlhpHDf4048VHheAIJlYQHksmofzwFONr6HIWP1CJkIVWIA/R9KK7P5yrV
L2M/y7Z+uiTUIyJIklTy6uJDGTNzsCBXNccajsG1WfUoH5mRlGyyIjbAqeA+L/2FXNHhEiPOEQy0
Q/0+R4EojTlTtiURLQx2FSRaw14oIFl5wlWR5s1VxqpMnorISDrwkurKQy4x8ipXDark+I2pZaze
1bP1QJZaRA6psS3KLG48AD3vaCjD6pPoTIPsASpyWVjmPPIoUKlxguWgfyGARnaHfmXZVIeBaY10
QJgfsH7+boXdC4gQoCLOLxO2G2tSUqgfisHwb5v+ALrTRCZJzALIdDln0HJ6BvgzlrFd4kTVg4hw
Y4TxTm22qDocZ8fy9V21y1BzNeWdSQ1fmByF6dwBI7CK671BUlDkvrpTnX8i8js8MyRmiWD77RUy
qH+zyDFhuMG2VWI7ri1aEnP8md87A1pn7dBi6SLWcURgxl9QkOgIkegXGjJ050hLp7lFsDIQHmOO
Q07ICzuKXt+c/cERmIxWboubLmDOsMzw18muyN02BDbDDh1zWqei05RsRPxsVMdxmbyob7sK3idy
Isxt+uRxU7yBCXVOXiDPAeNSO9+Pv8o8vo08UtjLQmxmT+xmmX8vBRbnX4nmdIfmMSLmIceItNDX
J9Uv8/yBc/wmosxG5GdFlGFbZJDotjv02zE6biad13gFaBADNCJvjmnyjtF9vyYBOLUd9wCa8NT3
UFHqrz8+RcWHG6T/vYjQEk8xinKkGqsUhXk8Sc2tEHXNT08oOSp0RrLCJEpHvZ+Me0gpMElCtEtk
W4YemBJOrI94jyWejAZ7hFqPfAvNu6SfIhTwMmJeCrPxc0xmfGa5XCio5aeh1i/CqApofi16oBrn
EnOwT9Rooen4nEgR2D5cR4sOKX403l4I83sE+j3P6fTnsvv2AbGRdiGCgpXqX/UUoZHGJqR7wUZE
cddyBDJsV7ECaJMnoG7Ss4+mS/4f7s5jyZHsStOvMjZr+oxrYTbTC7iAQ4tARADYwBDKNVwrPP18
XmR3VWVz2M0tzWjGysqMygjAce85v3wZMQyEGAf6/vxs3rivI0rZBO0kME6gCxZmRuM14MnpKgQm
aZtNyKgQchoZz5aqCC9JsEEAoPcJAX+vPA+Yt9hzEO+jK8vIaRoUz6rP44+JBeLxeBU5JyOSa4lL
UraPb9oMQbPxdueSzXOqCX511d6MH6TWAddfuZRh3gSi9+xhXp9Ei66DWenRnShiGdOdfqdSOc3e
5Mm0mEs2PDgrion8fBm8xdjzo21LS5ej32xwTBTHc73zGkqI5626QLwqmXN9k72HNBTDg5U+5Svx
FXNVcR3oHE+cDqfJlDxLaS/7q9DAfMyr7xfUkw3QFTYiYXYreGVdfRvwLg7zKiNfaAvpdrtWHhSa
gidghtA/uSQwWd/ie39of4zd84UtuGEjsxtCkYjfWCrEDGCj2QZ3+QclhDhPvOeViV/5hhZoMf+h
EbbJa068cTWuwm/tRFpnPCePYa5zWh0I4N3K70bjxMv0yixk8KoIdsertVdJopzr24jftat6IbFS
9isQD25xeYb1kbY6u7FsWtCwP9yzLxxaCPPVs+p1B5l+q4OVOWTVZpmXUeF2pWC0e1W3cQm5T+Bs
O4WElyTx2pojvgf4a61Pi7CEDU83SmLhGvso6Bh3eSdR6lXXdCu5wp6ooRfrBIJ6h4wb5v0HWgRz
xRcCzseo8P3bLjkXB20ufDO7EdczH0EZSW9ATkI0U7MBdISbqHeJR2ksPkHjnt4zj3FapKaYzL73
IvfgWswrgCjGUbjV9geGsqQLw9G89lVy4pO2sy7SRSFFLHA4C5api8jZIcfLqddr/SWplyl5QLQ5
USnCP47kcP609LASRkqIoLAplox21Gq0i3jCgemzEiSvXvY3F+xXtSd/1vYZfUe7cAO8j7Px8fS6
bjLGSC806Sp7OvWsZbGhfTq+m9zisKluuu0X3fcPK2M/rHsf6gNu1QlzR/5CsQsQZZLVfkwEm3bV
4ZIMpGk53D7gGZiusrWlzgaXED4yLTzR43fXag06P2z1j57QtXpnEqEVz9O55fxUm+hTeh2bVe7g
IlQdzClvWDlYc+mDp4L4wxRmXb6sVni1ttzWCHBPxlzbUuKBHZ9SkJXVeQnR3LNyobfzLoFwxLBS
KS6DbocRixpcoyQBKgvXdegIr3gD13JvA2cMb6aPeamH2utpG5oMJkhLMYYoLCUZy5WwwBeQwgwW
MIT4lxBZJkhPZV89CoLgP2ETRzwsi/FG8uHqAdeo3HNrcCzqRH7U80XK3HZkOWTNB80hPRDCsipR
B5Fx672iC5ooxOqctfeHFNrKTiWBxcy4qFMJIoPWLulHro4l63G1q8XXRD/csPiBdcgwqBCpEDO2
9FVDrhaQrIm2FCdidy8D/5S8PjSTUdlAk7hKBhAL1zJX7/GSecUJPtMl/iOiJcnrWIly9mo0+ZfM
zqvU69GieGVvdqsKASqv+/hR4hlMDmOwNKGMVeWFNVCGRY5xXs5Cef4gqhz91PzGjaPCZnFgs737
z++pkYCEUF5IKGoTDKKCsn5AXY9Q2DFsV9ORz9tBrXCbs0EytcT8FNXPE3vds+UgT1g4sTAEae+I
ees023EgPItsmnHKWy/8CFY9AEZ5xlvhhkwezl2Dey/g4A24+JoLqYabVywWelcg8DpB/+UpP4Hs
iOpxXVnvOtR+yV2iWxuT2EOy2aEjkPYiBMgQBKh8Bh4IBJ4IBSIEAy3CAQMBgYyQYERQwOwx8lOu
LYQGA4KDAOFBVCxGvg/ECDKiBEs9yDONvVWtKXxL2OoanOXlIsyYiYazJPsFEX3IHJgTW0QPdX8R
kUCQCU8QBwMdBg4EEkXzI5HvpHcEr+R48JZlp3pqjnVPAWAVZwLkeBaw3cGRI7/QkGGQb1jwmmOt
zSaJRnuoEGwgQ1ipuMai4JLoG+NbF9/bIPMqkc0gQJ69EtpdAhpVclihHSHT/uUROyP5rH4snY3v
mvxhEnfNBXMhPqwaKiy2EUAAEhYQ1KlGGBvzCVQ4zi48VH6ONAVxD8Xn5xzBikBmYoUGwaK2kMM0
y6eVKZadGAouA1ezFO7jy9CJkJlYXG62jHkr45xKy2Orb/om90JInMjCzERY37VMN49SxCBKNGFF
Izw5uKFwRD5G5QOeQ8kjRZ0b8vlTL+T6kEMTy7aqzzXAH4vnKfT56I8sGL2tyYTwQRi9tfRly3Pi
3YCIufhKNO7FjGMcgY5iLKTAYd8EhCNR5yl5pR5NVV2wphE9tIv8LtO9+YacgzfLpNuJEVb3Rlhh
IqWp4qp59fGqFZ8N2XXDLVhpmenzy6Q1IHl/OuAcszC9sLigmGnbfQVi+KNF9SGpX8RxbRHpGpiJ
q1asvOQwEc/TxodMAeUlsHCeEPFLuSeBgX1mdxbFkgjGv+VuHzRc8iGLUzx8cFjBvpPW14gLMMlw
8hTJM6ZB3rfmSjBnFqtuRiBnsyKnNAnXiWKxzr7VlGplhe4GWOemNC/Ehjsz5B9RVYAtzIp22f4M
jO+xwwxorRt6RcC7MbKVdnypD9J70e47H5QaOEubR7KH5gnTAVZCwQu2wq5A1ZDZD8UZCWgFPzL8
2/XxGX7HS2G6s4FokncZKUyy1gxfbXh6arcCK7/E3xHENRFPxKjS5vVA8EKKFfdyQ6DeofbDNZUn
LwNCejQlty3VFqCmAIHSfpKvRx98JisKtMydLIJ2XwYd5HfLXUrQY73sAsp9z8P2BlDvY3D5oW1N
eOlwo6w5byKfKylznsuE5tBvdWu+wmJIO7HgYzFrV7HL2tI7JUFXN688lax3eAd2T4IELtxad6wW
OnqYxUi1NqGKZHuBosD7ClyzruQ+3jJrFuGyH5GluhaWXheU/7uxUZgUgdekblJtJN7M3h4uQDWw
zqbliAejwWEfU2+2NT8YAANGM247FEs+523ADdy51N1X0VLslr/pGf//qR5/N8kdXbgiw+dNzddw
eX/UcidWYHZVj5eQCaSNQUVdVFJivMiR3DhPFDL0x+oT0cOZkHVeuOYBqPaYbGhIC1Ykh/b3ZlwT
c36ij6f8VFhRKBopV6V8UA1GD45PFyJbtoOtuWybDzxs0yzTzcer8R4XTvou4bZu1ka+R1wBME2r
tGNdR6JTXx87/btPt5i56doluAK89B3/VssONC7MS/0dnrMj6uZbifgVsRWFJh5WG540//lueXXt
DcOLBQ8zgatusiUfoFpYxUFGbkVSpRn78Z4uH740eauPfayc2+SqJ9e0/KqMVSMTYzYXEFrroYuY
oIyOQr4dUJjV5H+Zr7jdtGzOZg0NbdxQAMyU3e3eIyRnwkdUgtMKWuCK4K3+4LM1emxI++qQWAvN
Dl5SEt8ec2EFK1Tv8In6qWvF4GIzvIgniwgawcW6fslG0vngcxwMPRhrx39ts4Ul07AJsWHQTTUx
s/84tghbwi+Rkr9+/R9YZwThFG2RNWT9Flr1u5yVPCK8HdakV/0lzko3NBN/BmlWRGH9uQpLExVy
ruCpCRky1X+qml0mMvM/c86WrCNz5XOK5Fb75TPaRGOgjNWYLLnoC2NXmJtbTe7DixydE9B7hVsv
U+ZZRX0KIrL2s0+Jcw32Q7APMh/qs+iWQrAq6tN4v7VH2TiPz2sT0BQjH/p4AbP4pIRKQgsiLhV5
nUEIxsOqlS8PZa03aw49RVlDNeJ7xNi9aAk5FF5C65PAPFgvCNTu5in9Nv4MMbDdxIzZnfbcuVQg
bd/kkCq1XZK/nCBUfBP4ERJgsIQkJZ2KykezappVn6yKcincUNYd+nSukg0T7BABAhwPz5c6e9fU
3Im1N1FZNvVJ4uOtrdPizN8g5AsUeoqxbJPVKK+CYs1pFMgr+obbjkoW11wYwxohLwMPyX/6sz/H
GM0nzd4o3iX97fbAZJ3VZPqjUbTAanpjK2Faj0MMr8xYTsuGAZFaUep421QDK9t0RM64NLYBi8e6
3Frc0xz/p/gcMhQcRytamtJwc7TcSYLvUjg24XiQdVcmcoNEiXKuRIojWoNvMEgabvXwv0f5PcO/
Gp/wLLYXFbIstB8+EHNX4YnAUYoHGI2bwrTYzq36Q69dky50a9GkS0YDGeVOv7zpbz2JUxyG+rh8
vKTaghIzQdvhlBB7N9ZI2EblavNWoP17skZc+5ItaKbrXiv5pgy0a8tvYDll9SVZHyPbN5L7sVgh
b2zVZc8LxHRKFgJVAH7a78WRtmrKMmeWD9HAN7AyjB1CZ+Z7HaWwLz5V7vhPEEosMFN9/Q9hvhP/
f1bjM3+IUR3/YKAfHsnqVj1PXav9RCB2ScNoUTN3EWNRrdN18FF0h+CDPEtSZbKfEQPta0GlECME
eBdAkPT1mAqxEXTOqk8iEZvSSdSrAaNsBx+1NkOhjXLion21ZCxFSL/tJvUCaVNg5E7yVV3aTHss
33qBdDMjv5t2IZ/iC1MkKoqRFn1dLZyZKnlgpeltmjSNvDHxvOktt65t7UHOTXVtTY9yI01YKAti
WsPUK5mmlM2TcZRv6qwDtX6YhEKHLxaBR2brdhFWyn6vqH7LvVi29TqOvfaNTyRdbiLMAdJwIJEF
OzULiaUgTWNHsIkvjjMnmRzcRCOT6o70VD1FAb1xtsXYbdcMySw0tvUj3JHNWrmjc+fQaoUSdhas
+Cz3oASvhk02AVlM6rmXHWsTrGF1DUDp0BOH5TA9f3Ch7CUr7mlWuM+UbKYNmr8rUo3sOzfnveEi
IeRvByonqfNkHLIYa5EzRbHY6xu77Jt1f3yI2BodvvXw/jyKl456uu3zA3yAmAxzZ5WrOQEtWuEW
gv1RlA6BLzSbvkD7i3Pjk8igr9G1pomVbPYAz5FfnChSYYigIJfdNHna9Koan0jzSbrUwN+/pBW6
1EqaG4Ud/vCPHGg3ZOmqMxxLc175xYvkpRf6aXTDniZgUFKmCuOFljxLd1EsYE7lQ52DhyECr4mh
92jkVC+kYCjwEchAVyzdWJw4LpJ5rtu8JuuKUEqittIfdY8/RrxgvcZLlsUuGes2PWN44ta3vdkv
oLf6N230DKb4iJjcz0ZYWk8v4h0lwOG1RMFWu/yMh+yef+Qkn6zj9eQV5a1SZlMM0G3qLEi2nAla
tFNzIkM4TmlMdbuT8qnsGrC1LfbpsHKLhFQmjRgoEj5MqjN4h8koEWz1rt6jAkUL8zl72mvxQblH
9B2kboXCbgohwBqAFpmkX16EcQrnCp9ro6Vqataofr58nlgDn6SHEKRNtO5bjp96JFgCPMvhTpBk
Z7wiV0md8VXnuniFkmxepJXyzgYFy13zgbDNieKcAwNSOjXlJCk2i5laegnz9cOPgTh39U/xGXYH
U7QPrG+clUW9EqIdpBC0Y1fNmw/UDeASJ2zj5l5c8CzLCHcJ1+NYIKBtCoarPVYmc21t0xULcNhT
V7FiGYF2COYAdY8PWJ3qA64dGQisakvVW0d8xrLFke4I3cykkLn2mmaZVLMbPXwH4TzQYGRBH8Bt
7nj8Gg8YeTyKBWsX9Wdu+A1wy7tgwhTzeKLvJCMpgT3k8+lgg9LeE1rAkDuz6X/jcBvVrfSurWuV
ZKD62CA1AX0jS+y9e+mJX3C13usSmxgI0tqwWCfXDTdxf+yIW1P57/M+uFgcHl9wZFaFaHljXoI5
zF1tLDgT6Cf7oslAIo7ouTA2ydX6FCSUtR6xFVQpsv/CnKaXDvOmxmtpP3HgvzS0oUUu8Wl2tUfZ
VJSnnGeTEkqGULY8UCWoyEsKI39BboFOgVSY1/i4le7WJEHQ9pysClr6fjkyPlNDDCVXePggkOR3
Wz3BU8LLA0POdhPsrH7RYnXvvtAeEbSVYlv+4BwKclA/u52HnyhQkZcOlOoS+PbKQ6isAp64A5Y9
dUPThX5A6IEHlI9tO+UumuYk1LdueCzgZ/nBGIw8vJd9sw14Kw4Lwur4g1DNa7LZFP2Y1KT8EPHh
G0Tk3Pn8CZ/DqvHNECzWG2j35JPnJ3tMDkO5BQ/Uq4P4+ahgWiCrcFDPua8ll7edaV8msndLbbY1
2qFJmLSrUTJMlTFpErZ+SXcgpYI1N3+GRbABNA/WPcKWTQX93TshI1zlZD7dmIYLXUNQN/Co+pXu
hA/0uSiTUpAvnHnzFI/jD6IQmkunsKyIlhBwxSd48QpHyf1h+cEd0q28F6pb0bpibZ7r/lVbI7DT
OV3CL8l5rDAiCte1Xm6aYENsQ1vMzEt5sAh4rmfVCbHZ8Bnv+++BbWWFBAp3DS+x+AZ309KZcqFT
BKP5XT2T0RNKS35gU14TIRB9a7yM8/yTj6bMXblJ1sa9IcILnyTPmGGDSukz9qtkj6Y+3xepn5cO
JAEILy89Gg2cKdREiY95sU9JWfbpfAxWz2YWvxisny9ECd6gZTfc4iWz17zn293L1J1skKB1dv8a
mVMnKyyDnJLo7wyIyyeFXrQt6S/cBARpJ45+CU4JQ/DFMIG51gpGIXr03sBeImBfCp+WNyq/BWh7
WfXhyEFnskXs0VjVoOQLw4AwCzeDsjHnhbXL4iUpOmig6Un9qYpVidQfGizgfPQeukd/ogjM16wH
fia6S04AOCNqtE7+PkS78QSy3H9k7+zZo+QyDE446AKnamsLjCJ8CirqDEDcefbHFlsIIpVOt6nF
3EZUL6FXoPBjyR6QQrixQ/IioXmDMxftnkAn+pAOHZ+01uEirngutzekFA4pAhrNQTPTQUVA/Bkc
fwT26TL+1lf9IpKPYtCU68V34lwS+HjkOotq8+jgLOPYVS4TkcUQx5zo10vkp9JO38Lfmqso84QW
HkxcmRUuMhsSrbKlz+nxjlzjs/8o9x19t1CLZBCAvN34XNnqS/A8c2gzjtROSwtoiTidC5aBgHm9
RbfTzMjs3mnigiQQbcu9d9srzcwkD4QSI1rSbF2g3xVS3E/fhSsWHNIZ18oWFZV+Ae+9vRdYVmHh
FE43rx+Xybd5AoFrCM0YgDQ5TD1haX4Qqjh8q2vcNgHfCsIM77Y17sURgxhyA+wA6MBJdulcWX1h
dLmhbOeeOavn53d3LPkZ79PHlEDYuTbn5UeERHsZogtkgj30a+yQcbfo++88QhOxob6jI4SHp3+f
E9xlEC0PPMzQ4mKuJb2Skg+YIye7IG9Rz7pPnU3+HhFtujKpYlpa2YKRkJ+9ZRf70OrVZHCmV2jb
0XIExUmHI84dhge3lF1M4ZYwsXzyOzPhWaGuY3Rj/ndvNhbxQOdw6p0bhvXYuY8PfMWgIFPdEhgu
B3nsW5u68yPNNk9aviwg+kCyX1VIN/6idEmtlg94a2YL7dJ/VMyf0OloJOGAsf3MMOiMn6QKhrXd
LLUDb69wbZZ85+JLJx0E0nYhB3iSzsEFNDd6iYjOIb7qAwsRV2iLAOmr/AgKR12V65ZRLXMFxRuW
1JKcOPqSlqYbfpYZ46iwTQ5TvEywytHvwxwzILkMNsgyleiUiWv48gztEsULwm+9ppnNgU2y+Llf
iEhib7Mturp5x4eJTWQXktZa/hTEDQHTUQjDvT2SYEON4SzbTocMneUg0Z/EhAATPZlSnOdngdwB
OhSsC5R3F2AwAaH+xCEiK370Q+zjJBr2m93woTjQfOxunLOC5Ylvt2CjXcyrdNEZaXEnHKkVpp8N
OO6ehr5FVdd7+zVRUegIvPCbBlL25S13ZIYgUJqPbnQcFtoLd3J/IBuKJNfISRdiPg/uz4uJeoOM
TM2WLtX5abqy/D30TkEQa8gDEbfr5xvHX3sSxIUCj4hXfDY2y1x+08NjmC4ftVeiXxFTbxBJI5ph
De/6o/XDpyhfcx2lMHAJ1b2V3z52hFOBfN6aZT9wBXcs0oZK8y66z4Cv5L1Aaqz6jS8Lm5vOx2al
NIkjxRuG9FF2pr129KKTRtHPE6T/wQlAHVjG6CHLe1N45ZToqn3VHyUT2QIyEcei4spGFHx7b67P
byFxE/IaZHqvvY6YIdQ+o/sEtRsXmY5aMkXhY/cPj3rY/qJt4jdEHdXjh5ejW3JKFO9mt0jrTdjP
R4XPLjq9JzFTquiroTGl0Uk3x0LYK8uCi6JrFo9OjuQfrhbx3yL+MXUX95woAY/wM7OgBb2Nax8d
Uj6JME6GfDWCnUL1gxXnyAi8G8miskhIWP1TfhKPmOg+/wFZ3pLuqKEF1mm+sMJg1qTil3azSlcY
m8NILiQrDnkPD8+k+wNVdpcy7jLlGuzYIVEZVImozyumMb8JP6bfDE2CbkLejT//AdOW1g/6tEpX
pAvn8SDahkcUD88nF0NonoZoMatPZciB8mbM03xeF7u+3BViaz/zuTgAfNMAZ0H0iQyYD2muWady
OBnpoUko4jjhjSOJPYjG+bCqqS14C9QlYQCE57IjFIQbhuvWWiP+iVUiCFBJzKLHXTrGHyHZC7kj
UIiHkh7Jv481k2GAw6dWnWkroRtTIBSAmiAkhRyfER1tRGQ0hGtyrBozeD7zMxuRXZZuLqGUQxWf
AuA3puWLldNEIEc1eUBsV+wFVZ3PiU+4BsOLIpFws1dk2XkQezQ+QjfOO9hA6FzbuL212Cb1UdVQ
cIYe/RSopQzqlosVU8C4pte51N2aak5pZNPet8hYpu9vpkouKQtq9U6FRKsvBXUPjaAV9z495eNb
N2/eHj/xhwlDor1HlA+vpGN/ZijePr8HWJ8p9iFtnRx9j0DWEGr9jNNlsvJN6g59r66kt3grPVby
udqiQjR+hsypQiZ21LoX6bUIX8QTHA3DD+/z8xVpS+4x+ND2hG41X8s0Mgqedb0ReERgmYFFlEIk
0WK64Nry5Y/2xbhH/RxbNB42Zo1a/VJ+Ul9dCXvYJMtw8+ELjET2bwg/oxmvsNIcc9SY7LVE/GKN
RvnDuB7NJGGd1wgkZ9KSASBRnBbKk+xZbGmb4pVWjoJ4WD9qfsyj/g5B3IZb0vF8bTFV2cPBtw0D
ErpTyjunO3NcNf0mzT5C/K29bSxGYwkbjsAkfIVabF5RkdVUR+84BFNsCsDq40f2UaJFMJjNHCX3
qOU7wo/Fij1CeTxwP0xY/iCvGGtgFmGJVK5CdcVDFnc+WlCNcOtOwfRPFIC+QOpCUAu+ZEA70TjU
MMHARkBU1FLr2iH64MHjBlNwHPDBajOylAOHU1hKNVdItgpKlmewKEzU2SvreW74Q10Ml/KqtZe0
80ckreKx51LDzx7PGRfQPkRoB4GFlOPDWmuAcyjJYJVq01O1TQofOarEsXCyvGO/exJr/d58cxRy
OyvgfeBYbs32KPzIZ006VE/fmouIT2HMnVy20VIkX321sdIlhWJv0je+Tc5BwAE8+OlHz3KX+xk/
LLAYZSoIcp4Ejgutr3BNhhce96reMT/hUFEVv8D6yxj5w/4XtMBFfFB4y7Ff1rL76DeyumCmVT9q
TrHcTuUVuGA7gGqpoI1uz6fZkQk1pHSdD3Xpt7Hf8BSja654ry064xIabX2IWv5oli/421oumHAR
qytMzomL4ud2BNxTGvRPhJGLFzTEFMyjyqBwHuRIflKH443WVsUATLxD90LYv4auCZ6zIGu5xsB6
D9ChG2ZKhsIsIHmdEyBGNUbwunVGss7bDn/YO4JMmJrsPhMPz4kWUzxWci2EWLFT5Iv07eWriV4G
M5HXQb7nK8J2nmNV6Z2ARGADjjtpjhjDzalTb8CSZGCgbq66+BXI2wBqbfoNzO7+7/+SaOPSgQ2V
N/IR3Zmyl0QPh2xFOjLB1jTPskZEXp1uhGE+1jZe46OCGsRNl1GC0WrW4fgIv8vsDG+lot/DeAqU
4UFPAQntxlVUg5C6lr7oUBkWS5h4un8AcSNP164oVm6E++iSax7lY/SDjavAPobzm4mAmRMhjsiw
SAHbYkhIDnUE33SDl2qjAwjEENgr1oRMn5cl/1aP7b885WffQclg58d99T7BD6dHwb1FuruAmMuS
p0cRtSCBgQyLP4/N49UkFJYOUnWBkr8hOMf9jUL633+iS+vfkkc+82KsoiBsfvnlv23vXfNd/p/p
a/7jz/zbn3/Jl/ztPzn1rPzpF+6jiZrx0H5X4/G7btPm32NOpj/53/3Nv7Fap7GgO63I6+aOfP3r
+z+zXVNDi04QmCjBl/0XbJkC6fQrW/bL1//OlhHfAismaRImC2lKX/mdLpNNTdEtE6KKv9rgb/3d
o4lhlLQwBduhLsOz/TH9xZTRx1q6pPyVgvtnPJokxvwduox4Gv03c6qhab+0fCRpoWdJ0E/xuKot
RGgkXkJ44OdeG97D8SUYXsOQBkiRogXEU4CK1S7SZtRzoNQgvtd0oyuv6qyqohNZ4MR6d+T2QVug
vDub4i6tTkCXzb5LvUhfwd1Lld8DYih23M4V8AvVRZLbUu8bTnEj6W0OmiL/gCYW4NMQ5g1hr6SY
THN4ceb4mkrDUSuxI2k29ycWavlRkv/5qZRXQ1+jeTAADTsqkcldPoy9S/BZiuzUbNY16oXQl8xX
UqU5tPS7wRzdBHd1nBGOb3znMnlXFui/05DL8HCbF8wCePAtup1HDi/EP55Fk2LjNuq+OVEGOpyx
C96kOd47UE1seClOe1N6HS7p9L0Sy1T2bxwyfN7DgrPSF7hr6ZqyqTvuP1A09NGlzs5mXc3EfGG8
dWxAGi+d/jzmE/cHWYd33eQkGLirZFG1O1o3qEGWkxPHBPKhJ/OsXS4edEvy8Za9p4kTYZbszVWv
+vHWWgq4GrkGNcw/XY9GqwXr0HAkVUjpcKwN8VS7JwMpN8r+8RivIjZSaZErm3JkiRqpYlHvj9LR
zs25FboV2W4i0iMK7oTbvILG6pbNW1wo11I/JVSoinkDgK8jRimsm3tL0D8Ra2lo0RN0SGrmbSa9
IaWaq1+xWuw7sRhA0frNlHTabhjiNIJK4eHGzVjTD8z43Nw09yEXr9C9B9URdfCNULxP5XejUGJK
aDH+pauoE3fGIEEmkKFl9IuwljxRW3edtieIjLUmmrfkT9clBKZGInVIFKUEQ6BZ+Ty9Ia3qPh/w
E3UlTl4OQ8H+ib1DR9AiDuuORRMBChywKs8qwMvh3u/QpffaTnuNkOzeMzQ3Fa67T/5tS9YH0ilk
rg07LCUM2/A1wGLi8vTRKOBKNhPDpPyKXXpBbSnxVQ8AiJaYNwusLH/nDQUEiWyVyGd3BJ22UifO
v3pWZ2H+ANNS24V8Kn7Gd5p9HcYJ2N6ryJNJCnjghqLzPAXI5m1WvY9HDu0nLXURUSD18TBWIQQN
rgzq4JeUafiDTtXiMRoQeUPpu4xdUx0rFShoqjv5IIavNVu/Ee3MtbIko8zysp3+3hw06GDKIzap
uLuBpeDbZlktqYRHXBshtK4iQqD5L0mIVBBkUnDL/xV03BZytmAjvQmvMhuw1jyXFrXEBcNvxpuU
Yp4sLX+Sg+hEI3WAIgT17ZVs3dMNZOr8NCzp0PPFPh8ofFy9S+PBaTx5eZ7MHsaDdXGhr0hkyRyG
f+m2DgeHQQUD2WFoSbNGyGc/+gJmcv8UeFI7kmLccVwpP5nspC6SdO1Tomn2XSQiZNgnvFOqLUtr
M4rp6DBtZOkiLqQIlT35CS6jmvUNvXoAnLs5yldL6A0GXsWpcP9VhnxskKsKwqRtpOMH41NFflHK
x0+tNZe52s60mchMNHss+lXzjbEvFMiZgxCNQTwS+a4iZJxCgwmy2TX4WJEmC0tRX8kxg847EdvB
3JQO0V2qFlpx0udKvH5qR+EJEjPOn7cTH/nyBjVo3hCyYjYDOTY2JuLA3gvrecjzm205KqUXhLhp
jXeoiXdkzKQmqUt+QoJ74iEyC/ChQdXwvpbdp4Sxg+HetA5h9znFp9zujTGHDsxiqnVRg1aLSn0u
lAekmD28kntSEJZjXRp2OWOLKS1UXYRh0RsYKCSawtn1Tkz19smLbE9+5OcbmykUrTtezaW50ccN
0kTR2qIKCqj8WLcvN9c/9/ifNk96yh2KB2yCaJ4Hg2ziSX5+VpBwcmF0z5chXRcXednOS+C/J/uf
b7V7FEkE/CGSZNkKqWlgQs/ZM8L1yMYN7UvP4jZ+wY2VBm/5Y1VGu4gxD0OOb4Bsf6IOTMEXZw+K
7AUMRAwcBZDqXO4PkUyAzVr96s9l7QLbT2yG4sUkNA0QC/v4NlUM5QehXfIBJa+crCcg+BYsCu82
gER1u0bx09a5nTBWvZQZQkQgj1V2yJDQN1X3Mhz5EaiSUJdjMOcD6df4WNkq2RNrQrKTiLqV21JV
aYY8WmQsUjpZahRIYDKfgn2JS0FCH4gfEvIqrFJAZSI78oyYAOOtuNceHuvJk8m+HCRu+S0Tvfsl
UX9edtu8ojcediyQ32g5foIAZ82Cuz8MTl2uzHruqqRRHtg1cAukshOMKP1gJIIfNfbChg1195em
zcasklJap6zVlGgovXClyDnBNihiW1BOcLvhaNI2XxFCT3rCIz1KJz5ywXAUo0Ne7zPOCI2PJk9r
1XWc7fqrpXB8KkgnwbXreSstc5Fiyncs2NmnchoPKSU6hd+pq0o61ZUbtLTnuB24aXdIcOgbFqLf
KWPMJwm7lZyMRQRW+197HmYANUzRUCkAniIL/6F6TOUP/DoP//L1f5iHFYMiS1m21KlB+E/z8DQk
q6psWcy9qviHQmLqEFVmZIsAFeoZNZ0p9ffSO4JVRE20REWRGZiVf2Ye/k3B+UtiicU3xndh6OjV
RGbyPyo8bzlt3kaAwjNHH1GHp14yZ1J4VR4nM/KL9Dhqh3r5SDwoBT3bM+Y0A7FnLafJbVETI7vR
g8n3K3Fkk9pelOaM6M4bXIxgjm6C+BZbsyNFC4yh5eDpoDEypLGAZ+06YmQ0n92+U01HPJXwUc9h
x3kok+LHxdlS//Iv/kSaNKCaqBqnbOZ//ESa8t/Z0Kw/f/3vT6So8Cgaim7+9tTxbP2+oYmmhJBR
kmWRDEyerf/Y0Mz/JYosZ4b610d1Whl/fyKnwGkJfTD6S8lipfr3xZX4pzHIH39dk4Pv/G+//h+P
Ntvn0aOp/+//JEj8721of/jWp/zOz/sxegTTH/9LLxc3oVFaQnTgId+5am8CjWQ1yA5hDC0PSH87
d+ldJgpgQ9qECtBVkuWsX3p5wXhRZDum09umsVrsn/jaybdA8+jEwzbyn/C6FqKFfY12XjvwDzlB
dHjHxE1IKl+KZqLrV8OZkdLwBo7oqJW2Zq3QRKJT+LZqrJWWzsvWnyvqqm59OkxIjERx9ChlcL3X
hjqgJtBPRaEglCk9jcaz7oLcj5g143bJnst8YiDCdS9+I3mUdB/V/yCQy9Fj4I/oB77iIYk/YBjC
FzI6cv1k0mHSmvLXrQm25P0b1fYRPDdQ4hmBNpg2inmBk89IAOPaVzGUXPH/cXceO5KjZxZ9oaFA
b7YZwQiG92liQ6Sl955PP4cl1XRWd0GD3jYkqNRoZFYY8udn7j2XMKG1v5OVZ7mQcCxePLpX3cOc
GJMEsW+0dm6ybeP0tz6t4CLB+PQm9EgYrkV/z3S1HNill2f0CRIZkuykNIdBpLuhRZAYYvPkLkmM
mArUGI847G7Pg4eF2RCFzYgFXQ7m2YrBtkUWT3Use2GDg9wtvS03+MZKFMR+9WPrvnOaBP6bSmKf
v+J8AWTpYgkF+zUZuZF7b6JyXZ6YkoIXZRaf61doJAWfbEv35NMOysjJnVFh+sczbbLLoiikdrfb
U3uOcyg6D2SeMN+8/5PPEVBUEom88HhN7f+d9Jg69/WvT7a//PzPc8T816S1hiFsEIxONC/PxD/O
EQm0sG4wKTVUGGDAfH9OejhHGDyJIpJlDTjw9Dz84xxhHDXpqNExS2i5/xaNS+Ix+peD5NfX/qes
3yHNYjlrw3idkNontCVzxOiJiEhSkWJDP0VtcPBMj84DrxZKgPLUXofPHNdwTUYHXJ1kDeAqGMii
QdNs9++usSjpTFybgDzJXCneErSd6+4l0jvzT8t8A/g1sPY0DJTHDL2JCLRRV2aY946j+xCcRyJG
BlLfFh5KCnd0EJaG0EKYLX2wb6TBy/Hc4BqZowLQ2C9bwVVtd5aIh4H1yEP35fYPWXjSZJodDIFL
ATUQJAaJLTJSi0MhfAiyg5BYJztDAk/BfEeyQ1pYEDsAtr0TMGSalFXvo1Vk6OXNBWLuSCUS5vBq
GWKDyqUwdUZhftXSZ+Ze+gQMfqgBFdBdPPcxD/eyUb7EctwmLSFMoXnUUSlkPUxNqVlIWJc6PiXz
0/Aee1ZP6wa0Vy/QHMsMdpEcYcjAsDoAqCjpuZge1DeNU6pFw2aZ0Tol3YzXPwIRQFcOS1lkSExg
1XFEzZOgAThq9JorGa/jRhL3cgxWd6l/4VkXG1zuJqlbNIxs3DBlLoE4lOhYgEbJD5kAyWkpM/Jg
I9BvpB6w4yotHELFcPdj6P7ovHkibyNjlVkPbb7sgk1m2mF1TT00bLDL9wbewtiJObVAb7FaQuTb
vjCSk1vI62s+jQqZA7SOd+K3GpEpTnHSkAW14VZhjpK7rLFxQ72RfNmr7x16VQKRyi1YfJlFw6w5
VRxWZCpma7/eINPm0+9qKGHqA4rsSt2gK1TQocEDekDbcE613Zg5Uj4n9jdfmMIjmlQpXqQu5IUZ
HX0XTPGrHIbM2q1nGAiSfEvuwJThmkBVbGZ988xig5gWsT9X46pjTkf0T2cbk48gW6HuQ0jIuA/k
tS9/8J64FvixykfG/MhKjN/LIFGKbygMw+CcyCeCTAipor9Kx/Xgb9PPVqAH35Omq/ivvfxlDPos
IHDRYOSICMgm3gQwJLfLqihmCsrGhp7xKVHI/KpqO0M+J0izyoCuwVLFJ657p2lLevmIdoZYuE7x
htmIaIEQSSg84jUcKpT+i9TcNygP08No7kXvLOenIL8GPN0VzVx6Mte6dbfIfRjR7bF6b9+GhUhO
FlyNo7+nNWoDR38jVlH3X+qd3i3MFnHahIBWl4nq+Im+SAJ8j8bCHQQqDABHUBAgYAHYZKIlHQR9
ShY7R9IiUc9GuheJ4xLXfuiw4s8HvuNNRHYO7i9xXr3oPGIxZlNpZOKCp9ZjiUSPyTQGksW4c6Wv
VH4SzGPQnOr+jf/Df6l09EXQ76dUAQFqqTpw9VDsJFt4ehK5nLwteUWlw+QzYxTD36ajEYaa8ap2
zxMBraWQApqlEh1nK8qyfZKUZzW7o9ibcivybjleuzNyGLeaA4EmSbHnAUumkJI4nBwBpN6C5SAm
cxTQVnIDvxSic4SUdYrLtbFhehIL5CetBw2IWT4pB1V/5bENb9H9UL69G/WjO9UBEQWBQGGgB06L
pdvojz1Fg7tTwTQQGcWogpKim0oLSpfqNaLcaCemZ9Atyg7kOPJMaqwtX5qiObg6URdzqEWTzRrN
A5dzua9Q6qHE8UB38OYuAHZUCh/qn5Y6aDD2Q2bXjF59aiQvv/gSk/DuOdhFawmFccdK2L+Z1FYF
NVbNqcBnWx7QoWfUYKlMwvIWFcF+VJN94fJS9fraDfnKWlglU5o8QAd9EXT0PTr3a6JRrdTYYXCw
/xjG1vmVXnQRcCG6ZL6lDHgpk9ZBzhJ7gPRhDcgu8XsoCOES5W7526R4o9VnnpfieRHVa1S/e44U
npNg1/NK8gf+Mual7yVnamgxI/JxkAJ2K3BHtx8EkxHc1S8ay1gMHk8kVUDeoBNZrq0qF2LT2GxV
NX0nfU8hmS/AsQwCLqCOLeFFtEb4OHwM47gwZnUUrvCYhMUs2Crn+qkwyS2M/XT6KoZCWRfYO+aB
3qwVXU8cF04LJupqRITGwq8yP6mLmxfhUbtbd/m9/RISm5V/+WXdlTu3hajYCFYMy2642WvG08ta
n4/nFMTvQ3Ov9q36yKMcsgP74kWEUA8JCkeAZVC8w618Qj4Jl6rmomJJevfPSNIWjEQHvHLFg/Ia
fUCnEMZlhjt0khY2zTJ8lbA9zLUZk8nZlOrHqNIP7dICfjQHQ8QlzTQSuh06yXdUMNYMWNR5FOzo
Kpy8F4+AUcjT7yh4EKa0bF+wFrNYveAEyF+lR9VdRS9p7EivASiueXPUF+57/VU8ozVHi0JyLosb
LON1/ZAZkNrncYaykYuZsd0zQx6VPTRmdvzE5E5txpsFCPAuYy0Rzuob4bZX/+xdlWAVSbgOQbQg
zUFaoS/GT5yv06zb6mYSpnYGX6jtEvMqM0nDsY9fKZrzy6TXYqWtWypumeC76a9NGBMxldeWOR/R
Xn3y0J6xJn9gVvklYE3CE97jcQ12cMB4kRukiEn/fkKwgv6k/xyAGUMPW5CYnJpEg7PRmlmvRDhS
hdgIgMx8p4b3pFzxr4L8xIeHaBONCSEmJyQ//A5LWiATr7ArZ9nK/ZFOhqyCkW6KXZaFvLXE5MB6
4vlD3iMr1MUHbcRywtXPlDKZaydyHCZuiPCV4nTgFfJcUl6sj4R8Qy4VNnY8cLY6c3zLFu3wmj8L
3bojI4aBt3manLsdLiWXbQHN4Y9PKzkYj1W07XkMPo53MNU+6invw1oJqxeQKMLXxA1fsZbQL8Ux
+mD1JW/Y46AKQ2OEpxTY9qJ7CG+xCu8k9w6xDv1l3d7puMwnNEvREimaW7GowFsVfWjr6Iqwl1sM
0iFw7ynhNUM5N+yhd9QQ5UkVvAOw4RAk4zc9/+CyqE4FPL9dZFjdD3wSJpZYxPfCHCH+fXAU0QGZ
grSYL1kotwYf/nFE6CyDapnVA5AwOduG9NOenUNx9rjvULvsUunQZ3YEWsdbddbVZaqbwKJjp++w
rBPJmEfVkvcnVMMR5HACI+jWs2pO+NnadIzP9pYiUsTPbLwgPmkFJ4KyA+tIrGceWCWZMRECX6KE
sSNI6OLtLjoV7hzuM2NWdMCRQHQN/7uuEVSLL+AQ69fRppGmwt6Hd+NTllGkLY2lbN5K7OKTHpgc
4dWA64ZFFUypeGHqN1e4K4j/oF0Fk5u+TDNb0Gc6PEmk5ynhadRt/jxL7uFoh+nSauGFCDZSKNSH
A0aNSTzHkTAzn2GPsLXKeaRL2zHdZ5Ah/bnFRZNh/8MH9QpCKwAOg8OmPU8O+Yd0uHKfKfAE2ASi
EkOKWOQOWJC82IfNmR9yofkH+cE6tfApL/5Z3Obr6ECgCLxrLh8z2chn1+73DCvKbJMP9+KZRbD5
rCXrFKUIG+Ps2rwjpLKGe3SEYwG+CQ8DJ9kuO0ToAb2dxBt+1bhFWkYM1h1dZ/AhAO//8MjHwG/P
fNh34BM50wFqovrAHWJ+6C/wgxV+6qpfgmQWfRSLoN1P4XUm7qccAcuS9MAIWOFXRh2+9Jcd9iKU
ycap5s6L0YhiWMfowwbhU4IUc5Ln/jnUFtXL4J6RnSPcs86lIy3Rf0UfouaY+O9Ri2Yb4ytfhydE
TvVNZbOFnOwF7BjSMKGHhHU0CLLgJmB8YpxxgOuv3M6x9ik/Kk6xC6uZuyoJdd9x0m8tlD2co8/5
mUsqPqev3kolA28Ncu6RTVh0zOZ5ZzeXHyitiA4Fuv6s6DAUESN9TDCGUfJm6QHUWty+8f2bDaob
lvqLgZ5I0gnLA4w8L15U4hWQPyFfyZ1IPMP1GPDq6dNCOOARa7EhztgUp9PKOBphfkSc2JQNATtl
IOzbgh3zqCxlNs6QypA/9ZR2erHJrXUmaGxbFcYoRDRXI8USbi1vCD4KGTTKtOr1aLT80vxwy4ku
xQTWlxr8qMxFTGNVQ5qFWTmrqKesGjxIfnUDZArtu4W9I0v1w1ArxFCk3VPanKKM12g3dCDY9UXk
4SuRL7CiEJSoLfT6I24vekeElQOD7VHBgEMkwVHCJJCsaKvQGYYKzCaBxtumvhIpmf1wwz/E1rZd
Sng+a65VkfK3bSYBkPw8hgpxuQj2SrFZmTB68OiSwmyxGmkoKeTq0/MPvu4EKO7HV5CjSbftZXnF
hLARmj1xD2wns5JkgOwpubg8M2vP+AhA3mC/wfvwBaCCX2Loj2Gi8JF/WJq7bLUzrYxobnWDILOZ
rO/SfIHKLgzW2s2Hu8LTsJ+n/gkk+WW8xzWgMqFeFiQBjOQSGwCugWrVJdGdoXKP8wtJAVgu8uZD
MHynqC6RhOaqLR3l+m3C+5s5qTlNL36d3DPdYDhsmOwILHnirH8fk1Zy4hZdEcVrzVhiD0Q9gO4k
TGYxbKI6O9QJErR8P1aJ08QXSSP1l+epSjYnbs+SIsTN9gIxF7S84yEO6ikbg7tKJMIRiQE3GUMM
/CKaa1ekQCrQUjCyzl1xkUp2GRxc2AoQ+rgadiUnAadHbc56Rh1hdvS6jY64LCD3g5oOTYNOkAuE
ZmTljzHtLvsv3eYpg9YX8X2I0PSU+VcmAD0hvCy1LTitnBs5oAz8XY4CMERZSgHvA0Pjs1isQ2sb
xdcwOuraTsHaGFHeKct/+pDPBCFkMlJTFcb2/219ZUp/WV9Ng7Jffv7nkM9i7M8ygIAwTZxG+78k
TXL5yTQoisny6MeO6ueQz/gXIi+NTdqPALAfSq8/hnwWchLVkDXCt35MDf/GsuA3ai6Q/yRNSqKh
8AZ+3CTfdgVikwS55eVYD1THokGfCIy06wYRkjvDf6nkhfHWscjy5hbW16PQrkHrLZs34EQDXZfJ
GMCy7p6Mt5ThQNpAKIAZ9Ky+meZrqIJNCG7QqoQ+XHvhVjVuCSVL/2FZlIfSnFU59uiTh/Ft+kfJ
D9YoAhRhE6cvbLmC5jruuTyXqR7vUNEU43BsZNOmOwZZAlq48aiXwefZGlIcg34vlBbDcDaScZOX
ymGA+Is8q6jJmpeT3YC9Cj6iS0PtMYP4h1/tGgkQBkJBTZb+v9WYwfT5LyPtX3/+59X+Y6RNWIoq
TYwOBtV/jLT5V7A6WItxl/1H1/jtapd1SzJFDmFz2tZ+H2kz0SbxjtWYJhrs1v7Wauy3A+0/Xvm0
8/vlyK/EbOx9xqSK/t7i60W/xCihEddCc1HpgmsEuO292ZJPAid9JufdQ8lDG3XRlEPdzb4dG795
Aml8jn99An17OXxa319OLeuh5wnTy4FT41NNxLbxpBl0O8GNIYDd0JNl2+jgPU5rI9wH5DDCJfDx
MskrRtqs0VRbZUIKhF3jRRIuJD6mkb/uLejjNQY9tEP+RnnjwZ2nDxz0AOImth6gpfjWebdOQh3I
wpruq0N4TInhxcCllPLmIkBkQJnwECxWILjaf6+AftH6ft9Syn9NueXI/Pbep8/m28Ejdakq6YEb
rd2b0W4ybQMeq9wyzRT40AcL4cUx+EK1ITHfb59CrIeS9WQNq3Rj7bubyQz8H34Dc3chY0DZy63x
7bqbpM7/uVv3rwkSZtKTrd89rn79+Z83MI8ribW3ZonmpI2YttR/7KS4nzWiWWSiYKZ78Y+dFI8r
CW0xi3Z5CoiZhBh/PK5M8pQVkUecpP/dxxXsn9/dMuYki+bk4m/8U9HmlUmdKLqHG5KdK2uXuFhR
nVvGISB220AcAe1qHbwm2Ue70KMLBC0eNcr4NlAuoabQBUfGY6MsAqTD1GSr8aWoGegTXuRBrlsS
oFzTKY+yHeMRXVKYSfVOYcmMw5OFlWYP+xyFhtRCOlmUBZSROWsGmDWqsA9wXhcPI5ETjJ/oHOI1
4wF8l2CjQ5EtEf6SOfkMGQx0nkCp3dMDAWEle3w4gQNQ2RbDfAM2Q7P3Lhfv8QpRHq8EdoclziJr
sl7Gxjxn3naF+yxDDxjZx8NAnxPCJu5AGPiseosl8boyZI34lMZXNZFnI7MgzFOfknTWs+VgVXZd
XjXWKRIz4ouBBe1ROXhPCHFtH1KcgCoOCCfysaE/R/1WaHa6u9EUKvM3DEChRffCkVExmJqwlBBD
HzAVpc0hqT3nktHl4yeJb1T2ApkErF4e4QiIB8kgkm+GQFaAHrJDVWl9mtXGcTECoo2MpJLVxs1i
Wodh08B2NH0goXsQIEjvFe/MF11iP0FKSGydENsQVgRMHl9kStJYinSV5nvawRQhgQdmDtM1KuNL
7jTYmItX7Kr10SUvFBcd6SBvSb5Wz0qBEwv7IjYqb2ElV6zszWvo2zoxeseS0PmFPM55G3HHTspg
IpncgfnILDt1sLoz2FDoTWX3EtYr7PCae5XgMLC2Cl7ZhrJdjDC5FHc1X7LogrjXQzO9pGjRMi7d
aPSIb1ZPWmgdNNv1g6cR0FnBWkC9KnQ7UYeiuLp4QDSz5gNuHEnZUX4JlPuw9qVtQc9UojsXu6XF
EkWno+LGeDBf5anLqk65Mg+xkbCOeIyCteitsnyh6Ds4LTxdQkvfwlIgnJD+zag/Iro5pX5UKjwV
dlR9YfzLTmF/JpsiyC9ID4Twq8Z+x4BgCkTUffPZlZjjTk6rmZCHTA2hgVwGWUQF8VmK65HUQfwr
NTyJLpjLcJWEBEeueok8tsUMR9VnzM7eijmxBrXbZrBrALAHPgtMYOqRtqG1AZxna4KIw1pj4eB3
4r5i4SlCmCcRQneMHsyQnTOiJr84PtZLE067iRXvn/1YwPwhoxqgo6Wg/++PBUQHf63r/vTzPx8L
FG/0Lvgy/iNQ+tbFTP8KV8pUtk1Piz9qOuQJls65r1k0K1NI2bdHgkYlCL4Nx+pEfvtbNd3viij0
GTJ+FP5DttmvhYRi1lmsD3K0NgvmaDpMP8hAxKEvUAiRSgnpxaKvZhNiazdCUv7xl4eCBk1WJdGk
KPhvTS5ay99eHt9//uflQdVgEB5HOUIe9r9lb9+qBuxHgPpoNv79/P9+iYhoJykKDI1zafrmvl0i
oqJTNcgmQD6VQv1vNLlTPfSXOlviHcuyJOmaNgltfqk1R0Vokg6vWyjNScGozCeXFZCDRhMVmwmk
eloOkjOUIekFwuYf2duq1uyAfgzt23RBifO2wZ44F2M7SUgpsnGZPPja2gRTZQAzTVAdzzVvkWdP
I65VZSkGb5QBNUN51nWgyCxb+RQYDP3DLz+uvKlItCxEkv/98jMtTow/d53Tlfvt539efua/DF1H
nsVYRIQXqfwiERZ1NMnUipbMpO+7IJOiFSSrPClE+YNr5tvFJ6PvFHUNSdQPm93fuPis3118lMUG
fwlzlh+S0O8Xn9oNSeQLjBnzvDrIiQVHbVuGt6LVmf6NT3R/OcNEnewYgo/UySXUA51C8BJhviWp
aykoy9hcqHRvhraLomMco27fSgXRy8g4D3LgKDir1BlprDJSRtInMNegOGZZ3InTIseTLkg4mokk
4w/LgGQiFsNEzxCx98Jl7skOqsGCRSMahQbq2UYTFzRk6XiUKDnZFULBqiiFh70KJzknwWrpfkD7
KsOZAZ6ssY1k31fhOgR3HuNTCtLbe2tgNs28ZVhSAkzLlaYOFxJ3A/t404nXFjYu75FFdm/gu2pX
BeKnFBGUhhhKQhT17eL5Tac9OR1/dwZ8u3z+JIpV2zTxRq2I1i3Kz2qtbC0LEl7MonPgo1iNgU1e
vKldh3Tuz9R226lryLyudgVwYXxl+JAxJ8Xc7sFGBpNP5STi90DNi2WDhWqOmHJ8OIx0B4KFrsOD
LpDYOWABVtrYdVjn/1v5XTgjm5FuVbxp1yZjFZ8uqNQsklDzJeePbGG32vEiGvluTgbKisQhDDEI
NmjN5VSYq6TnhojrKmORl9uxtONJwGtF4V439hZKi1L17WaU7CmEzv2skZAYxteIvrwmOynRryhQ
EgPzNi96FXb71GSpAiS9ZBsxzFvpI+vVY2G1+7STP0MX4K89gvDo3z0K6nVTAkBBo0RHEV2aTeF4
6sKD8mWk4jorSJfmXAzrCZSVti8N68bM9O8m5rqgDLismWm0E0r9mqCWRy6FbKez/aNcLur3kR1F
Is4qnYz2gO5shEvO0kmMifwUF9N7gOpNjkKzU5V7RpyKvOrFTdcsNGDj5oIZNvkLQrAUmwUVu8vo
HTYAdiaTL9nXbd9iioPZEiJISpmdN07Dvn8gk4Ag8rU6OuDlLNbr6VcjrjRC7RB3wSowRjRXjICU
C3xzIO2aDg4OIwkOTdakhdQtiNXxybIyd9aheZWDcdm8ju91dlJawjqxRsoY2FDRUfSXpe3GH0Nx
GhZqeWITJg1zF/tN/QrMyCxuXbeUr3KzStyvyN1r3mZhNMiPaHUwBpabMZ93PrKakyDZrUpg8nwY
1pW8182d6m+A/LQJ+YMLqTqNzUYUnKLBu7X2CJbQVqZ+rbOr2+EIQ4gHpgx2HtJwB4FNAf6anMMz
KLOcwEX2R1p4j9VPCTANKG553gwrdxN5uyxZihHgTedYJ5eWyA/IywxtICrq6IxsH+li9Gxpc0N3
8DQO6mvFdg2uHp23ZDuuSJv1oN51jPovJGNBWLwNlxgxn7Ev15247lLbQklWgOZc49LEkS/WW7iT
cMB8ZUZj6o0buO185ufsEMRXHWdjAj7derG4gC5hddDNUx4dxQ1WKI3nrkKYz1KIX/P3f+ffpLpT
uzrB2TKbr9gJEYyhdIqP1S1rkAacsk8CHQi5Igg9g1V+CN8lzVkhRun102jNawI/kGvpJP6FCFVW
akf70bJ+HCCiSLc+K16s/FnVfYZnm5FUgbZXnyaF0BC/pEgU6hmyIpsUKPZBBiIHCfIhECPbM7gw
C+LsiedZKSH+f4LyFp7hJCU97gJteK9fOwVdrCBeLPMMSGSuHbiMhXf1MWwBuqXJwoCS18VnP1sL
xktpzWNsne1xYDMoEXGU+MTMlw26uWYmUyZPxt7KZD+LeY4Dva5eXAQRONkGnYhM614teo+DzdgD
YrGcFG5Qh9cklEB2rZGILv1qn4hfvAOJaztBmGF5sGpMQB8qHDD/6BnIB8CysGjlU4gWikdYrQNK
x3cgRybmsEWSpLH8FHXpIl95i+6mmsow9x4FW3WS4rNnlVCqBwmzSlZqzyZ7+RFrOAVYsCzHFwn9
h/mks6SMpIvVEFMRZffE45sW+n5VlHxAC7V2inZtTiQt74qWgoSBGEFaso1Qdg6S9VUal6gATqlO
u+NlHeF7jWaVNH+aUtZIMe+ZON59tm+s7Y1yIXDHJ8WJzbUW9utDojPrAaFSmE/sCIddh8UvwzLX
Mqxlcjmte/nDG8isMA6dSOM9+QSYZ07giEUFpB1th+IR2oUU7zGFTQxtuu+WIhZbl+9vMD/ReIT5
Z853L2UbsBiae2n0cxCeh/yQheeGPHcuB/XKL9PREOFb1L/c6tqZ5+Llk/oUb1pnrrT4CXlFrYEm
W7k9PNhpTjbs0wNSBuOuyC8J4iJrTtDM0QA1ROThs3VOx3fvVjxjKCxf/XbLJ1BOupYV3GUdJn/z
SH6Fzz+z6Gdi5mNY6nA3G2TrNYWThoigeRx9To7s6LkyQTK75Hm+qcGGGXSLeLdfKHHwgAsEYRsl
tokWUF9aX9FyUiWql/igZ8zhGTnwAJauKnML/SkBE21eDAY+QXuPHH0tg0KUwFAKI8zMW3UHuyTh
Cex1TnDGdCZrJdIAvNswoLKdlxy3ZMGyLOp5HCv1B/wte2DaMsVg9MfiPS2OI6NnmV9KK7BGecEq
VkE4comIGmtv5j7Z5MYqL59TZF1GhUn/oTlJU7TqRhutWanvCnybtUOQLsrQE0srwmsQlZlkEBSn
/IEsBklaxuKqFpF4HLsPMjdIj/dvFh8K0hGMOi/mMwwfHXnQGmhYX/HIXg7DtnpS0D5J9CUXcnPk
+sF7Hvu578jkVXbu22R97MnQQHs3J54n4F6SVomdfOofXkbZR9atj/QEB6hmE4dBLYHCKao3ZN4h
NSLrxeImZsCjAEiYRodF5+TCvCG5fZlCwIlnSgVbKF2OPMS1C2Ai5YQSNXXnzHiU5OSmM5UzutgP
zL+ac+ztFOJqwUfFgIQmrX/i4NXPwUwhD0bMQ4gB4ALRZuNoomk8SFsV3MJJ7x5aES3uA3oabNb1
lwRhaV7DjDwhTBuEpcfIq3+ALYyZF2RmgWOda5jzo7B204T3M4wWJAd64NpXJXJ3gSoHZVSAXi6d
CIZZufJA6Tb9BTZo+EhDxj2HvLVAUcMqMn2+8BWQ07In90YyaPdmMdin7p3DADfPGF+sRJ0FptOb
ImX1kTCdGNGRtWjASsorP9gGKEuQjLjk2AgfSn0QoQIi4w/mBv7yFPE1Sih0TyceOOq7yaASGz26
unZnTlYFpMwI7+vJ2Mu90eFLJxz2A7JMQMIDLB/QoZgVeDpwjqNdCo7KJC5EP2jyyZKVR0HO+Tc6
xeRG8nd+8xbpH75yasQ9MYGGtsjFVY8qYJKHEhG9sO5cDvjy/WHnKWxdVjwSKx3ILSTWz/JcgoWJ
tqZ+rlESnQK+sXzpldSlM94K/8YY7+NoM5FT3StiMiFaNcMFiRapPwKQY/0JJQWHXa++tJRU96Qj
ooW7b96Hi+pTPWJmbLFHPLcpg/BrQ4nG9xFoPyByZ6RF4VtLRPWk3OVNitjRi1cEl5kTXKaTlc8T
hJ0JsAwAVf1ulk4J1Dayle4rFaC0igyJuWh0IuJax0ddIp2y7Zjt0/GATrI052gyOJbc4TmUbjHj
Z4sxtJA/raxqw3OxgPO98/AkECRSA3R3vOLwEl059OjreRvJLeH5z7D7mjL2zsgJyul0EKhRQvi2
x8wAjCmj8qajbnrTlYvhbjz0OP127M8In2ThbmBSkOjVukK2/SdjF1yFLxjfvDMJN50AHqm0dX8p
Smex/zSBIIPRgKxI+xfDX5zlLsPtJQVWwTB3B/eViyCluDUcyH8ZC4JHSEgaZnBudKzvIoHF9iDb
QJ20pWwgX+N4A8zpcyUDQDHnFmQd3TZ95LocFvb0TpMZk34wCH43cbBQqJEwA66dypBiken+QPge
Mk6DIO19TwWoTdAvGEMdCBV2JGgbpR1XSCquKmLIBkeud+mXuPARD3BfTIsWksBw6LP6KHm8sIh5
UblAiQa0JWUhoeIWnJAgbm5teXwz4V1N+r8zVZT6PjwrpJu1S+RoIeNg9U0Qt5JI3S5sBJR8uuRd
tSDP1pECDIopfhY8yTRAo3ua/vBWyX2MZlx5n7RfZbeMNv2HqDx7yGvz9QjnhGS7TfgZe47O9R4l
wrpTAInZHZKxWE8W/A2bblNtMsfcRd0cRhjxTMhsM+TR8qsXXM2YbPq5wlm3iaDtt3A95eRSx68M
izQkWcpAiC/9DLbz2LiY8rlv5031QurtvlU8qkDjwYU2EHXkPBO1997pk1+gFM4CpW2gRdk6psoC
jpkSAE3XR/KpI9uEba0TL/RmIho4vjByph/y8tP4okxHv9eYt/FL+xpjdVnjEQBogVfZIjBPr5aQ
REvj1UCUGxBOT3M/EEQx/dn4G0N+/5/q/7bnI6vw/kEF+8GN2LDRaOeg/XQ72efuXWaPoUSfbnMJ
urVMn4jvwYD+W77/s2dfzFxRFzGosjCJfRtf/G5hKzPk/vPs608//3P2Zf0LAJUusbDld0vGpEz6
Y/Qq40tnVWoybDeYjf8ynWcoxvBVw4E4xbJ8n34ZOvN6JnRMzXDd/K3pvDxN3/8sspNMnXmzxD5A
npRV36dfSSKUQWtBiwIGOcu3/ta6Xpr6ppOlZme7BrEfj45NgRXrodoTvnH2tkH13EDKiK409Bfh
Gm69w7eP83fTIFySv3lZrKpNxC8q48FpFv79ZXWjomtSk5L7J6LRhGemHmk8YaQk8YQBr4+5yjZN
2vCk8gjE+AriT05S8HWshcNn81OO3weIkmijiUZnKEaSPY008FdtJwMcd8dh7t+6t2DeDmtPO6jD
eZBemcn18GOUg7DhXvPVPYgQZXJc11SwQw51ngcaEfIfxvjVNusCh0ZE0CdBGktzOBeTsfimWd3n
6Imb1J3cLIzVqfneCyQT+Jq6g9fSVBLfak4okuDNfWyxk/QEMGHDfGxjA+YxAVE4ZKh26bwxQAwb
gX55mFfuzD812Y6tspjPTXLEE2vdayeKFw6TlswllWczai/q0Q4bBIYtyl7RPZ89DkqSSB6xImzr
cBtHi5IFLAUIsD0RCGiy7SuarxN+KRxfMIAIYnYMinQloR6m80eEQ+Cu6W/JSJ0TM//JKD3UaONm
WC0YlonG3gg24BYNsOXIx8aMQx87pquuXdIkFFj/rc7HVqFWO0wGooIndEPtX3NUZ5Vma1tfOVZ6
4UgecXYmjKptgIp3GkTRaqQwa8qW9py0KQUkYjmr3TMhaN5TGyzTW0itSU01LEziVSbNECMK9ymL
1gw8gVUqcKJQEZBEb30M5tXTlgjTgJwnJuA+9zPfNl+AQUz4Ruj8tTniHLv37mr4WbV35DxGOY8h
0J/Qp4/CQ5/fEr5kb5nC3+dDnHL0KFYHcrxJLyZ6hb+w75hJiQtBtwsSY4nUzI+JDmeKOMt1WPdo
cA1GMu+FyhV5VTaSdiOi2OdbDZdBtpUGzKigIag6lY31jIUDkLLEN9DbWr+ImQdBcB9RIcAwfmR9
THAFzGtDuiED8uRZKIG1tF0wu9HegpyjHyxh5oMQJekGhr1Jkb8qvlDaJ/Qfb422NDKuerzo/oPP
ZSgyEGr0XRuR+rq0riVYdYvrlGhT25AiIGwSinuoVeYeTrfebet+ycOl/7SYqcEnapk+EgZ0qqhf
moV6z7fEob/wKn3q2TtDA4GYBoOpHVbVYJbV52Z0KpJMKpN8dnDUq46pCzJeONiMMu/Beypcarqk
xhG81SgTevxhGrssXVD+MivHeJJD8+YxbNkSmTfmLBaPxOW1nj0wESP14F15I06t8VBUwyBVsa+R
xSbMhngZpnexWhgWZ8I8owqgBVAX9TMER9DqDUX044/Re97ui3w7SpRpD2P/znROFDdMbyQmLRIR
wRwuZLHSe7B798t1wRwedwZqdEYrCtXGtkeuRUIqBg3CDS9W9Ex7r6uX4VPbqjGyMtt99cpLLi1y
bktMFq8JjB8HoD/cPIMUvdJ8QzQeuzujWPFLR2+uJg6FJehODLotZg5GD25+1KzVcG+ftDPE3+Zd
yB4rPJkQ/9U5ITWd9ZjlW/I8/WeOQ8zeIy4zCrUIWR2jIgeGVPAV90uF0el73JozmfwiTCnwv+kV
JgrYA4dgRnWJGo3eD7/TlixbOUDE1h0UpKgjaARgqjMlBS47s5oTjgC6I0Q8HDKteubC7VISk2j8
q4cBuh+V0ppRJW6Kd7l02mGmNjbzO+Dt5JjSSm1U2FBJs+J2EPEIWpW+AjqNSzD9Itt65uHb5Lyr
pfqoRY3KfCi2MwW35/9ydx5LcqNXm76Xf91QwJvFbDIBpDeVWZVVWRtEWXjvcfXzgBpNUxTVf2ir
CCq6Q+wi0wAfznntMsHmiisi25KdUBhuEn9jv8RVhfMD+QOHj4mHdWInICfr5JcbCqI985IZBFEt
Odf6dM9cRg8s7hBjPGnkPWBX1Zd8U5wDoXj2wEhFLMiqy9xbCZPjAWSn0aIBPlJBZhGd8MeMulM3
h4jYP3NDqPBIOF1EfYkxPWkqWWSwNhYZEiFtwMkpFlbAXMN0nwE6sLIeHKbjgTVnq7Gk84ViIj1V
VA7eIhUQaAQI8SdAdadSztgzvTkfvea2STArX0LOFQdN0IlOGPKYLrihM97iKrsONH0d9C23ifmm
4LgntTV+TIkeJMyfOMvlqJKVdYAfyRH4m4tiznyaLjrhhT0hhtldytm8cL2kFMDcsewP7z09QhRV
sPRTcktInDtNvHOukhvXXYi5+TbeLekpnSMUlTNnE0iH3CKJXyW3JtsWl1Y9484ZKEGsXQzRMVLJ
vnspT3Ti1tcQ4xQFz5o9O4/9llbhr3aT40PkQsewVN571aEgQuvInaMwm/xb4qJGWw3dAQMtEVED
MqplRhgb57u+V8tXk0xJtnIt24hAilghm4WREwIGQLCwnkAxZ78GeG+8J5zfIhArtb0P4pM1eUUf
b4K0KHBEbpcRQs0R0hUAam+dgnhNkYDe7yIiFI74C8EAY3LBb9CEJNK2AucdxmC3JFBTMwnXeiXx
GJlTTHTCko0MoLTUyV6h4lhxmoaNJX6ykitJDlp+tuJrj8davPcZdb8kdZImELmh/53MOVzjp0kq
l8Y3VZXEWw7kdfWsW5TEmYQAYIHhh5g48ug56nfdvqicitAvfxFspE8iDYsvxFnxHAymzdSMuLI+
sjuPwgQxFpgHPjZww+ohEN/pjPPjFdBJTC10sK60NVEoS208SOKDP7qWtBUpmvQs+EdAUFLLuJeH
Nd2o2SoLdkXqQuBd9aa/lpj5kwdzh8NtJD4hJ1yNhGanBE0WuleyIXA9y7BTGq3jpLiglUNFh//r
AXIvBMyqz2TNsVDpikvMWsBlMDr+m/KpDvtAvkr9Q1ytsoKsXbwW8hbFEspZ7cb7EKjt2bbGCqNu
9IK9I/e2xfQE5xFe1SPF8Lgi8ffIwT4gOE7mUm1dkzC5ATlctChdsz2b1qqmMSFYIuXaWLeEN5Fd
a9RmlbjZYwOtlmRNKNcB0f2S+GBj2TnxvrcW+43gdNeZq3HpG4unI0VEek4pTL0ZXqmwfoQGDKcb
9znFC8I232dUscvZgfx+hXyKK1EwZM2B8OXDse0X3j10+K68/fgUxUvAwJpoPp2IPurysLRUqIeV
lfCmwIQmWHA94cFgOW/sqvuYYxz1kGBWakIvlLpxgnrSOsUIjZaNmMCUADbO3GG+dYL06GtPfr2q
e0guOzQOCs/xb32OHSzIH4SGGL3HasQFrxIpfan03eg21nWINuNLXT4kNMYz1jzLqAqH3SRvuaUg
O4JTQrsasrNKPSTyW0wmIqH+dOYZcCnb9mvYGQxXC5gK+hyWwPUQFgQoukLZbxPOgVzpsILCVogY
a1ojc0K/doKhWefGanJSGp5KqL5zoCnOnCiqoJhOG+Ge0/ZGbQNQN0295M6Ojvnh36sh/iqo9Muy
4NPkY/b0xyjcpaSMy8z//rtyjaeD1e9QvaWkRfTymZxLTnc8bRqZfgZfHF9LXb7IkLyB21Hh7lH2
PAeHyrPBzo2JVQyl50Y+hFQuEaD+jx8LqQ38dz9UX5knHeLXH4Lv6TKefBKfuWV3w+sMrklLDI/+
u0RDwaG+zo8aOnmOqTRhi8NjQQMBzQSJ4ubFlqQmwfr6x2+NDRKrpS5/hxo6vP7a989NflO7K4ef
qm/qfqtCximvoUGTGlgkvuF9h+08ZZ4dbm27HUGEA+XA5J9p9tog6mHYspmlwHb6sJH4nuptFNHK
Yoecar381Men9lQEz+bz+K5EKxoksMkZHIZGPZPyLy0PJAp4ytUQrcTum6jPjjE90Dj0Z6+05ork
vIafEVSQcdMRFUpdxxd40kuo41LBGosoV30s+bgt8dmaTc+IK1hUfX3Hr67csIEw6OrFM6dNl21D
vHpRYXfxsQe2z3GGt03nlBqtGvLkVP6zgSFcpVp8qukBo2SOtmyihxb+d1lyiHNcwbCI1rU1bDm3
sHlRT+Xrrimt2Z2qaiuFd294bMNrMvY8MEMBQN8kMp4r1nofBH0HT8T1QS7/VSRgmA7c1HoedLa1
k0ATmo0O2JU+/Ie8OsqU/nXk7btkyZHO662sl45VBKIrWtpwqpXpzA0sxisLWyY8pbK1UZmkiZYM
QAD7rdicLfM2vmeH7yIneWyh4i2vgm1opOQVWxGSgruOlRn1Z8XnVr/K3VHOXrPpLZSu0oP1oC37
zVK7GbB7L3m9CYUt6FRHPPyn9NpLnxNbwTBt5IhqqcdM3elrttAUplr4HMneKJvv8D3XXun1uCSE
e0Dt48nOuhCWjuGC5RdFSn+AJM5LguntkGePtwlbDqfakSrWjT1QHeVmgh2lZ3jICpFrzCOADzr7
iNnjgT+dCAu/wTGQSRsDN2lfOYqj7lt5wQhLO6a5plmtW4VnykrEF4qJaIzxHG3Dj6TvYr1Kr1xy
cQlLATonfDZ3nmXNO0mt1j7r58RanywhfII18y2v24bPiEKqXe8SraWHYVXqF0u7D8lRZVmCZ8Jf
SYyaZxdfQ7KSekpJXayaxms2h8rwQPL1GxmA45XtJXromcSYoe45yGOn8MybyXe80A3e8FMPymEU
e1Ehqsf+o43S2rJyYp6gr8fmaRrW8qI/geBDlO6t6eF//tQR/hZ9+R32Qs/u7HjTRUsHDPsZe4nN
JFHaEgl/5G3Nqd0k1rYKxAVI7dZ/KA/plhASzw1KaDE++R9/+X9pxjxSSkRoEspaeo5njO4v9Zri
b/Sav/z8T6AhdltZ1VTz/1Uo/xNoaMk/KqB/AxqKooyODUjxR2Pzz6ChbmI0AUrjC9UNpJz/gWRO
Qun3L6Ah7139Uf6Mq/IXdE7rRqP0xwZnLgF36ad8iFo6C5PnhicisTyj9zG6oy17rkVgR2hX0d9V
vf/WnMSE/9evwBD/+RrFtpl0RU6EojdSRcPoM5fXyud0tTEohXI7wzXtklwKd5wDnzN1NdiFgAoG
Z2I/PPbxLaNHrkBzFbqENbGaZBw8iRzvKpCqOoq37yE5z6rc4jhn3eR/csdRbUuc22V3lfW1RBGG
VWq7qn3Xvk0lckvGUuM2kHvdhFdreBTDe1ltIW9j7O2a6rYyuSh4iFnv6uGaqzyF8ZlbtZ1/SDxk
kvlhw0MHmTxY1yZVnwKWBT1mk9RJV2YGWCvHgOEl0jSMI/6yz19Hm6SAJnbIDsyRYbXVySt3xATi
RnlSdgG37rxSXuQHlu2DRJmZtSA8ZR09qtKWKuYlO+iIC8LGr3BThox+DAEFWvQCRhg9gWTwLKcE
OOPPSRo3ieLDH3/ixcGp2/pPyZUum5tHho2uvagH8wKPvgeSKA7pznpsgI+zQ4RAD4nW06P3SLjX
FilKyMH90830u0Nr/sJ/xbFlNO6KZpEB+EMb/fOh9ecZOQgPFIQf8H90Z/qHh7XuP5nFy1//ddrv
YHOs6Roh9YD06mzg+vmva4Yu9QUJxbKsutLLxEIS8IBaxheDOf07k64C4GleuQY1Ikhe/HdRhJZe
xKe6CF0FR0i4G1DYScNZM+4ZT6QJlKI7eBc462tKY1DMHzaLYKqVRyPbS12vm289IePJ7dmkHfYl
IIj20f+IMYAA+Cy7oaIidAcmDVxB/UfR3OHWw9Vfv3EJTuJfP+f//8Y18Zcbz6oKwwgGi0yi1Mkz
mqffYutzep3jMs9SImxroloIjLARj3X9qh+cv/77fysVV36o0jUFufC/+MvUofWFHltiinoQ2Y7A
etmyzx8mEW8XSpVrydJvE7EhLmdr8SJhYwVB2WiPE7tnPxwUlCL+Kj5M63ZVwJnrFZgxoyPqHhp8
QABiBLMUAFF7MBg7s14DMhCzw0Xtw9LeqCWCG9SWf/2+pN+pkH9+X7/IX+U8U4VAmT9Xg0GBlmKb
ZKuIJCxmNGW5It4fMGRMd7X8g7pv//7c/fcnqqz8b6/gl0u6THqBOH4e+zAJkPTP6Y0Knta6WtVm
cpX8pIuHkCiVBPZ6T38uDm1NOJF5VoSOaRKlv1HVbRKuitaRAOeWrOoxOSulXSBxIhdQ3WX0e2DW
A85vmhNpHfPcvu5OGRGvF42zEwAIrIs/MFuO4jKJbPqUOsQu/TLgF0cXGMEssPtUAdk4tRTxy/8m
lG1c5c/fzbjqSFcovojIMLKGe4gFnFpy8yXpbL50QoEevWchYA/dCPWqZ+aPth1K48RWCX0ihYTA
INx5xkpDm4QMVif20BZ4hHluUW5ENmIfndNnnm6Cxubw5qqjSo0sR/4En/6i0ZU9AKfVSFcYPWGx
U3/hP9Rg5enDQSxWnCgVXFQnkzZq0S55gxmLkG25/aUho/eUrgXUEIwDjpjZpKR3AbGbEDQLpkM4
D6ocQnnR3kuBiDY0Bq7KXqZm5UGP6mVPhbT/NKlEPl5FDh7dOBnCzhy3iGpiyz4XFEPHx1zlDCeQ
9lFNNv1DJ35FysXrTyNKSGoVCih4MZsDaKlBwY5Ds1NokW+PpRmhOq+j0J8GAoiIHRORVhEpSsoi
Se8Cm+Kg2LQNV3cB3QaQ+PyfuITT5SLpOSsEMfwm2dktKTFvA/zQhrOONLLCKfmT0/KlSmwKlyHH
06NRPVBti+GbF0X4FYn0OsvaEq69pgpgaywKtIHLmIbRJS13VBDGu+gq88B0M7AOZYGVTaKj77H7
DPs9hSZDum8Q4BJeRx8I0r+82xVfFfhrHX6xJuX6jQ9VekY1xWnFStH42EkW6TdqehRM+sPIjW+s
iVaAllOW6KiJ2YwqBQrKzpeTN3+JZkLa050amRAUMHCLg9LYGtm96qEqbWK4WBviC7maZkmZnItF
MblpUDNQ/y+NdwZOUS4xSYKvhXTUaht+EWFGQiArtaTiGXxEUT/j4xCCQtp04YC8fYXJLqHxYFyZ
3QFZgQ9cFlBD75b1JVMvGVCfQXYdnWFblaeg4JIxE6EqCUQZM54rMkw0xQO6xtq8ht45rPdTehfS
k0R8E3JehUK4pL8SUAKBRTsgkXvkYgVPBkqSSHufWIzEZEX8qYwEVanvRrCbPsmezkHB85FYxs37
LO71xZVH+RgOzKQjOCdB5JWu2hjVTdNiGSx6qpIftBDNPtD8PV1MH9Gnpi6xk2MAglmoEaIB4cuO
D862bE2XBVMa6cBCTbfJhiWgFNoXIrq6vFiAMS8KBMqoXWwVkrIlN2fm7iKwqXqD0s5UtgBSHDjp
0iMLCwx2ExHl1gbPlluPB1NxG+hHulFpeIgQlxjKmvKb0/g6K0PJ5n7Inyrq4h1/ZW6gfHrOLOWC
pLR+bXunfOXSzo/Khz+drBc6m2WUrIcCwYd6qsft+CaXmJDsiBSAqyy71q6hLs2NCze/+a/GO/5W
3rXxou+r/FUhRmn2aICzuSl8B6JNnfjLFSGJBnDnEGkvJAphVjkI52ibbUs2s9jaGuxpmbRN5rQg
KhQa+dR4LxFja4VEcO5lEdRtAScrws0S82rC1GoamjaeJ0cRvwNyRe61WWGH4CZgeDaWU7ovoSEA
pZNoOyE67WSSLo1VtUDvBaFHPyX1SP5jAM2AlKiykenV3CeC7wYUQ22FVfmIihP49GHyLiJsdAQr
jfWYYjV4agH0ET4t9pccEAmBVdbWgtUm7xV1VJcfwoeGdNfR9qXdtOPlshIj1lXhxkc48h6uXAd9
/dH4DIeuPQ3TG2U/CwV2PQDz7uYM9GqOKvA+WIxAYHZG9zrCzKsw9PVTBVtvQdqHq3AfB3aJ+tFI
tvr0Lb3RvYwlpqzpSGK8BohUN6DGoXpEOJDsjEPTUZ5uOZP0po2XQDtBKkb28B4+yXN2OP9RpR2Q
uvXUTn/PwXUksDKUkZKYfBhf4QviqjaByrVH6ZMQvXKBj9mQdjmChhAP9GXm/QFNMxipc2fZ2aA5
BYyjsjGLvR+lvLPWdBBlEliGUHbqZSgPe7xTrDeAKTxQxSs9whbl2bNZwT6W3bL7KBPb4nOh/ols
96/Asz3QfYhTuI2SmN5jkL+W6TVd1wfZcMTkHodHxF804DL7yPBesBYSmcM0r6+9fWotcu9NPLX3
WvgkgjUBQjGhva5SvcreiVPXQbyRXuA2id/g/MJLv/L6zbSBNK8CGza8Pxoufr1CaO4dEAI/Mpd2
AE0TWgiK8kZFcc5TOeFKrcX9KNqxMS3beqWCp3pBt5SeJuPZSx/5Vec9yRyzDG6aVj7Pc3m2HWfT
Q2JpFCtefPPAz48EvCMNA1iyRtYWHnL92B7mZNCB8BnyY42RghmcHnCwPReNNgpXi1lbMaWSsGzL
qaqLDgkEYzyHVJIKm8vHaS6wlYMdo0nPbNOhkEPUzMo4aiRCWdQdlQJ9OHawV+uv/EuiFbSwIyYk
CQvZkvtBhoAq+f6B0nNcBrca7XPfQrHSLTvPpZuhQro9y1+BmXGPa/Kp/ojROZcIh+l/7EiwrYZ+
ix9ihJ+rFwNab7146qMbFVzqMYMYSortiLaRaw5xJQShSpzyVwUdrnKNh+2RjQPLAP/OP3RlLWQX
k0TtGPu+Et0QCPTQsBsrscVT/jJ+DiTBvc3sKIZyeYP6/2WuK6AdXkQijH/GckYw+1OE2HTZ+ntt
2GRbwv1qSq+PlAl4RMeBXVLymC+mC5xg2Nx1u+3ZkVGE9FveoCfLSCj2SLXrLyFcwuBJ05sHCyhI
a1/AkYecFWja+FYmQh5duALlK7aDYaPucjdCrv+gulgR+FYjbhrSN7kBZcSmR2VZb/ijeJXjtMcN
kq6tGwAo/BKweFbAqa4U6OgSsTUtbcXNu2oHYlqJlZ6PPihpaHAX6tLir0QBIPINmVzCfPmCwmGZ
bc3gSA9y2RvntiMgeikcFNVlZtsTDphNjgrmzcbdr4hBamkJIE2PsLtgD2G9NQh8qbtPE8jBVFaB
sClzBqqLRg+d8tFUl48G6ZKnb0S5h3P+BvyN3eLinaJj+lm9Frwl8ASue2xqdgngDGJfMu8ma5Ki
eJaUdOpsjG3zJmJMdGWXD5CYM+Opu6CCGQ5h/ZjynzAn++C+vmtxRuAo7LTdSFgq/bo1HePxU98t
H6q+m0vSOv2oUXbPcCCuK/FgGUdJ3GKeAPzZwR20THvOYF0KcWdUDva6Ml2n3yMmpuHUEC2Mr5HK
MhEIOWlWu5xUzmhWkxBBW5MzRbAy15QkXTWF6Ar8SxGS624XMzBWjDXLlNU4If0v5qMfa0Lc5GAT
EJvagbN7dPtyMn/k6K81nQDuUdzH8OgJl0EPYBlOVMYRIagY4q5kgxlFwHfWCwpZH7xd/0l/5UJ3
1Py567c3wn6lzzrdsIxAKhjW4UWCAdEd3ISNY5I+lBEjAkfP+HnOjMUMgLWrVHPNbwUtOzPr0rsg
6RVf62+jBkXhFR+0obY7840DiERJ4vjGAL+MnNKMxlHxWBBXoi48uI90rRjJ7o/IsPze8wqQtmnx
PrEglN6+Mk7NIRVsqgZH4lW1B9Sb0H5/VBGeWZFm661QXZurvrWQ4sfxc0uSsXVXSSHuvktueiiw
+Z/dNyfk7JRDosUq8UH24h9GbfZ+Tz/5VjwjEjF51pv7qFvkh6BDDk6k+tJADJCMhBU6/JT1kAbO
H2LYyLVfsZRn3rL+sIotOdQdfhELY9PfnaL/tQAxdmjklQr5B+L/luNlab8BiH/5+X8AxObfTAVp
qEhoj0T2lghCy9TS/J//Ecw5IUhEZ4qJ+zelS3PRKMEShHmhLUXs+aenmtwvUUZaCpylgKL9JwCx
PkPb/wIT/fzSf4EzBD3phzwHR4XGU6c3kulCDqKCfsY9lj54DJ6WNVEiahsQWPNJtgoz9UHiIU0o
SzKuU/bEjrmcQpv80Ig3tlWZ7q9oa8zTLwBs4mDC0ipH8F5VkrYqhhNLf1KYhBsIMuRXyAKpW2nc
m8kU7L3JR4Re7/oq2htMzAPR6MKuZanOq0vOoaAS/e2y1DcHNkaxGV2DePOGpBvWpk8EpOxfbH79
N+kzSmWPN1QxU1jbZHvCqw7XTupOcczr3QAnpEfY+Zj3WpzgnHuoxGZvof9Sxa3Z2YTa1OmqrFxk
VKKHSNChf0CeNirQD2m3MS5djsf5l39h5Va9fYaN72TEJCfvzdfhWjOBrYcPSUdJ7h81bV+It+Gd
8c6vXBOfiCTfY0O6yKK2SVYBPZHvnkMGj/gFGK9sIgzHNpRy8DWuOWEUEIEqPXKkSt2mJS2Wp5PR
bXSV87Onu49dnXq7ZtGyOpKwGmCSZsZpafSUW4Z39cX3UOfTaYEyVXzUNoSlPuQgPKn02fNNeZaM
QOCrgcGbB5bImpvw6Bvn6M/TnYqAIc9uGc1DZnNDYtayQpZ17nQZzUbEJc+LuncDcuRx+1W1wTrR
WejGkYZkkCIuH6ofMSXPWtJSyVaRom2jGFsyKkxZosCQzxOAL6TaINkxC6UHsXKCbKObX/EILsza
kD1O/Bctr2kSHvL4O+NAt5MXsyJVyEK9CDjhKhXyIPmjJu3VohRBZTkNayQJbKusvXrIgJvftCtf
b3xTXsq426TV50C1BDABLawI/cj+ZkvrPlhAVWWLl3vuVygIBcD0H5MeMCG5S1iX19b4FU/AwCHd
1s9U/qlwo0ltcMU4ekQZBl3eqPWjCqu2hWe7wLs9lzBFan3vIgChGKQnJ0A4k7k29M4GlkVdt0uu
Ik+pEY4RJ0G8JYVqGD5EhljDiYl5VaavkVFQHeRzlH5q/WiXV3N+lTjPw/6YFyTrMowv5zqi5rFg
SlFA4ITqW0tB3z5n1qeb/ez42r25SWA4BlVA4kBCslfilNVeH01XCIiu7SiRpL8WSSF++bAw95DF
tPjuU7iM0E6bg6cu+8+QGTnbEkzbZ67XlEf9sXrve0DehcSVr9bLOcqfMcwnZE4KX3S6E1pma8pX
J2OxbflwKG63UP5IAggBH32j8OFm9rgJEE9kiBr8bDlU3zghESNj2eu2eboHbQrtunm0KLgw7WTd
WKhloGeLnIjwnbipqFop+A7LnUcNZikHhAvHuITXGcizUr+x+DX9qiB7BC1fSnhZEeyyTiPXdYFm
pS2wAjMqLpGSW/pXygshdwz2GbkLyEa4sVayLa4ZR4FEqJdMW0IAYoK1Zx8JlQIZxpI8BtUQq4Nv
cPsYlxK5XD7g9Qe9jHyPvOP1MD7BCYh47OPeScVr57u6WyQbPwfWkzZCQjHz6ySt+WxSFLPyMqai
Q1iaJHoSWzXyyerTNkZhyRBu0oWKRmprBcQ1j04zoOCuHV1d615oDyhne1xhKyS83ej20ioUN4gd
qU62zI2K3lGR0uW4Sg4EJ+OwIW/8yDJnBwhrYjrLUHLIu+BJo+uiUZiuUKP1AgG/a5is6kKPCfrN
mv5oYgUwMT06uFuTY/s4Ss9MfX3wCM7DI0BCFh0oF4FjiuBQqllwXqK/qjBVk4iA7V9AF/TwCfwQ
t/4C2fiDIl/9bIMifGRv1SO32YfHaJ9lS+0qXBEvSx806PZb/Ui5puk85CR3AfvRQ9JzTGTGW70m
UpxmSas6lsCJxEK0F4l5GgBpaB49PPUxMNkI6MGCKCJAwaeOv5jpaIOILEM5DhS+UzZzGYjg1jss
V2uvedDK2XV8H3PAFvNkPSIm3FrhNvZekaY1xtsk9GsqLyfAofRDxH34g334rx2qdGYV4lF1U/1R
5/VXrDsyhn+16vzy8/80VEG5q6JI0i75i38OVcxbsHxUfimQjH9PCf4zSMvSNaYq3DNkDPN7Pw9V
hArrOj+lkrRFjPB/MlRpc/jprxTnz6985iR/SuQslaQbGgETfEX0RtrRLmeDkpNdtJ8zO4j/FriQ
SCNB076fn0UBTNyDtYYUQzM+iF+gEIF0JUUutT5J16CbV9nP+uHbBIfWfUT1Ofc/OrIE4nZDvD2B
XGG/kDhWB4rFWJoalnG/OFEsb32ajEd/NFQa41FqY3pwMKJ+pcml9T7+F2Lsd0zrz+/6l0lyipqo
SwL+DhiZedJLhwVdLNZ7Cs1HfFh7HcTEjeC5I7hxCduu74f7HnVgOLgEqf9X3yiE/BKmZcIr4i6D
7/urG8WaE3l+8bT9+vP/uFGsv8nEicoGuoy5ze7P28T6G6IQSma1H+12P0Kb/rxN2FZIgIIvFw35
l7w5nT/PMjTS5ogh0/X/5DaR/h4M/883CrnbpqhQtkeet0HN3j/dKMmAfCnq2IMNKFQgFdVlOg61
nfTR4XHZajZKYnxLFaBBH7iTsAn2fr3UCbkuvztKOgjspbEKKA05H0f3cnjX7xYl5xiA1i36J6ou
CXR/q15KVFH1Us23xmOLhJb4y1O3maqV1TgGyU4yzU1Uar0PndMPe2BF61TdPWnXHpQPeuQjzTEI
2n8jBuU54+EnMKcQ5+LwKAF0o79y7tTUv/GP6Ecr2sGaqPUufqd1e8AoHy1NqMg9Qu9h1xaL4lnv
nNlAgl5VfqPogWKqM3Z9PPXki/hU1jAvMZM0i/FMnQnR9q2wiTu8a8jlv/xd+42zHTkmguewciNr
9jYx+CDrJwpiSSWN9gGeOz2KX/mb+RrMhTtOF6PNv1qd0/UoeNeygSdsZa4a2DfhKAXuUOM4YQzo
j+OX1bnWO4XglGKIc4hqW7pYgY3H6AsHXh26RFxGGtFbnGOM3NodjEs+wgeaC281fcTPqrIOhhW8
Gu8dqnZSlsZeJlbpPJULFV3MIrE25kPjzqU/c83cQkettzJIApkTVUiPsPO3DiprfPFvVstesATf
aAJHgiei6e4yvGdvA2MfXvs3A3J4ZUiw/ktpJz361GjVsDaE/BhH7YAoG5P+mhNGI1OjcNR7zHp1
oPKkPhC3gcGH6KYUNqhFLQlz0jq8m1cT7NvV5wKDRatuUL3DUgG8WAvayQtiTa0TLBs2ZJQbLWGw
13acP354dP4FfSK2JBZKLFr8tYEPh7EkcjS8FOfwkIE0j9vyDSdaVC5wvFW23NNIsDSMNcJFhVyR
TUbw6TMjOgEb2fPwXpDReYtOFKAqXzruJ9oL1MfkLLWrRtmLfDSyHTGuw/CnbiG65eR0446hE/+8
yO1Au8GmGU+SuJJjSDWnSmPframfqlehK29BnYJ+q6hrPIiCLdNvtK3zefsImmWfPneAVc6k7hWM
YG+siuxO9ySeBfjVAcCxBPoHD19YFKGRN7PqJuauuTKne8IUkKyrgyQscDFAP1Ur5ErkqLEvAQAs
yivGg/DKNtJvMpJw1HXsNhTkrTADYVOREH9SGEJVYEjmBGU26/wCMR1faFqCWRNvhPT2mp1At3MA
fJqH4oCri90Xs8WqqdmYGXpF/zBgR4Kr4oW/SR9civSv3tB0kQVSP7afujU3+RTKtr92X9nReuWt
ZBefGzRZFw/GPcStaiwLeHvx8DJ98BfjNl82b8klQml19HbdkwDYd1DiNRnF+guzZf9SEdbySsrU
Tmghzt3kgStV+xqfsw8UwewXAyYeBfJ5vk+9C30/3nt8Uj71avbCyRRbOyID/SpI5+u7nJWsh+rA
JK4eYJmFPQT25ySvWLjik3a3+mW7SKAhumWjOnPsMsEhEEBnjz4jqry47t25fj1aA1wwyhsEJn2X
ZFh0tgXMHvCJtmwMC6j0EXVdcKzX/a56a0A56OYjbWrdUspO3EB76en328LpTKA/m3VL6kb0gAKf
GEGH0Eb05ALc+Hf4DWz0KM7hDwsrOs7GX4rvwrWmgwhBbaPF0zdhtq0s6PGaLxBYHVKopMiv/TKd
4olYKUALkdh0CGv0w36FGh2Sp3lU3tXGJn+3DA9mq7KqfRCLW/vD0hdmx60UvhtfXASteaigOzKb
3YR0KcLTsBCDSRET9ObdzDf0GYlA7Z8Lu1e/RfhVLt5iy2WL6kWmwIPYPxwmJGGTgEC/lw0+XLi9
ecY4xZEL07VLMW8prBgF9b7VW46SWYa+Ut/IU1r26hrlP5ZiAubn/hlxF2zkYwM/bJ3VS/1e6QDp
6VKeTmrJU62yUdCX47pUXXyF7Cqeekq0Z99tkV2rnOsPPjxZI567/I5QKyQzxn/Lx1ccGIK5OiTW
KjdeimAtVQfsgVHjpHBv7Hc9nyxXPk2F8HcmzNmVxGTIuJheSP9Agj0uR5F2uuIGM9Nfcn8zi0Ya
ZxTOnGT5ZQb+nwg4DuUdrhWMpvGiQyZE4vHk1oPy6Kn3enwqYY9JWEJATQLKmKeOqF/d0dSPU3Iy
EYKI2YeXfqjDmjxo1efEbBdic8i1JZlevkQ3ht1BVsFS1+eItEIQGEJAXJ+VzsJraksm+NzSgrzE
QSc4lbHrrVVJpHR5iLxj52g4zIHYgot3rSKaOnmQt9nOj/O1vMT8OEMqN5Wn0BwEPYHd8346qtuQ
8jRvOth+rewNatB42R/1nWBw6uvkpb740XfWYpBZxc/1O5ZV44xIUwgnTJTEnyybzLlbE064xV6Z
DkjNJhHCbyN/htn+3EOM5c+GY3B9Y97S9r32IGn7ulpOImev7qqwGQ0DehtgIIflmKvtEliPAPZD
wiOjsjAKr5PlWMG15bgIGXwmyjYm2JOEfTqFTclmwaECsbKhIEfDLpyx5MO+EDgko2aEkSHdBw4S
85DR74EuitHmQFnFXNBSxfYKOsBzLD2Fkt1i3I3XUP+AP+JutC6ktXULDzmggcFtNlsX+i1GkHCm
TgcOOqFLqLmFvAosq+o9ulbf2bE8BygSrG38AtbHFT72bgyd1fo77TZSdTklaAC9tfDW8NpqONIq
QCrXrX2ezwXBfkTRrJL3AuEQiAMlRiNiECQE01PZ7SL5WZGPqrypd8G2QunkK/jzlwKkdYpuUSTt
rOApqaO+uASgw5CFW33+cudfg7Smb4F0M+tFNT+CZqcmT4HPfAVDXj/A5dR9v/AB9yykLmZy8cf6
xP8zEDllHAeneMvKm0buovwV40bKZU5kMEqmDnBRmd5l78wFkeABi1p7+NJuQbqFykuOUuP6+Yvm
o0a2IZkx5gy2qbzJcLQd1B9Fl/xGp14r7WiivijwTAHLYcx143FH2BCZSnjHz+YV3kY319mxNlel
4Ka4zgbvLKwwX9R7kppMyR5IXU+uOPlKd3yu11yvNc9SHFT8qIeiFbo4PfsvxJbcI2ODTg5zifhM
Py1u3XTDCNMlR+0rPQVPQ0FWfk+T50a7p4ErTGf6mLT5NggLW38eXod8NXexEazgvdWbfI+wNdwQ
LUV5Zy7bOnN2sJMDG7uVb7x71+DSXepxj3drfmQYWIXpcjpKGA63WeeqYD+Al+SYTcuOvFSGvrMI
Q4jhdHJapmMSFIkYQ0x9hmmLQI0JUrn3R43gNn813hiKmBIiJ3UY4/fNKTARfLT/l7vz2m0cTaPt
Cx0eMIdbiaSoHG3JviEs28Uk5ig+/Vmsxpyurmn0YG4HaEzXlNu2AsX/C3uvHSwQfodnCdrUqj4G
R/2Cj09cNndOwwhUwARaEdKZSm1KBfxhbCF6KuK2A7OCCWRkgb3nuBv1+dkqXIvxnvLYdTIoVrwv
FtFwRHlZkY0CgsEoNvLEzggs5bOkemIe8zOZvdZOi1wluzRswKn62dhjPZlXyFKVzmn6Sw8DQKES
CVUbPfw6yQ7sJeZJyzo1u4BT4P3p9DkRl9YSs1WHfOqRnwZ9wzXLz0mTixRTjpIqmMMLs7Ulzn9S
2goiYxmNVSrQtR+h/220WwN/D1OBtANyQZJo9IkSfz7ACejn/yf4/9pcvLUt3/oqXgK4CdOpNqMS
FUXPShj1qgwE3RGVbcZ9imMM6zs+VUZ5CIHGZr7WwRVpkxLzGXLToTCEksmSfomku2GKTUwcB2Wz
eHrxVnDlAj3EsBXR9uoXs1zi18GRiUyEYmSuetP5hjJFZIPNuyXF25KfE61Fg3yv4j9p0GmY/21A
AyebDpcUDnAu0wDnlwHNn8va7oE1n5DD01iuMEsz8m63pbEv/E2H9PFFHf/4zf+r8zuJPl83iB8S
MbfwIv7jWEJGYf77WOK37/9zLAETB5i5zj7yD9j9nztRrCqWaZm6yS8nJuVX0g78aQ08IXx0ZhAM
H37ZiUK/ZyMKhEckdsz8r8Z3P0k6f51KYAicfELMCHmMPy0Fv1wdIvtcOTQywoTOTS7siYDnvkj2
qv+Bvi/gdvaj/hAe+9jVEQGhVWItxcJjEuZ5A2xqtgKUBcU8xjWZvUjH5617RSYlHEndBHeQf/3y
Oh/+eFy/5v/gGfqbeeNfHvBvYxRNThlbE3C56lBvVtJZHfvDOOQu5Jvn5I8ODPQZTlgtc/ajSPJI
sUAgLkF4qPM1CDKTlNFQ2fiUVAp+tzWC2mDY+9/EkDol6ANiQxF0aOtGeH8SxIIsXEFaU267fh0w
jSB6FvepjombGytealYWFShPWoDZU/HGzivX08kPrTa0YeI+64PyxVRHjvZm//ogP5qhiV2OGxm7
6pgwdTcO4kl8f7RrafwaeeELyokMGyA+TOEuCZdCS0DZAauj8hzhcUpBbGf83RT/UvqHXgGAUID+
uxK+FpPrBHvuWBJ7PmdjGbIPhnjDpo9Cp3b94UXSvzLjFFqe0HkKTg8SQuqjKS+iasc/RrCzUrdm
XNm0V00hCxokzBweDlolOZnJg01Pp1ev+oCqcAu4xTCXBQQ7Amkrbqjx4OT6vqtQnLeZF4GIBUBN
g1TljgxQMxxOPlrzo14g5doJWMrDlaktYEnqdzmEUEDEyUz/MYY75NrjpiXAlFtmv5peTN/z0Z3L
79o+Pqiv1kN6hWoSmJAx0AuzEp/TvmK1zVj25aS1Tnm9M+YNsjmnFyhJkvyqT6XY39giybpJ6A7L
wWg+mFM6MjS6qzFXViEcGgTsWP/XZhAiXD2H1imtEbCNk7sY8y8VB7tFzfpsOOkY7qB8GX0Kj/or
JPSE9VU2BQ7XX9boih+CWW6bYdWvUQHLTDqKNYcfAhnmQ6K2IMNVlu9JO1t10kiZZwNlsJg3JLhp
eCmhdg4bDvJTIi0Q1jSOsh8nJIDhdGR68wkFypctDUKvqcCFWbSX1z3t26Jfi7vmVmGk/fJ31iGc
NfNiJ7pXnw7pRgDLunj3d6WHtce4KEvB87fZpKSJOYAZ0oToZAUbr0JDUyetxbt6pT/xMHoX6kzr
Z+01CmcA/ugtrilu5IOtbvluIAvBaXDVrbKsvee12pp36y2yx29hGW857fN7gtSr+bBWsp27+Z5+
Dw0S95jMFgvWcVzdzwUasiWWgx2K38Dzn7PmolIR4ry+CJQp7pMBKUG/j3k73w42Qs1Nh74T94un
PuWrNhrAGlmXl1cRnwoTypAvy0c+gQNa72iXvaFyRygVfGSP+XDghUvpck7GW/A6fmUMIQTmcpYw
ozMWpnhv6hYdmrrhZqExq9plr7p689GfcEeJ+PdpN1dkUIDm4FEzqavLV/igjMPQS0SMR0D1z8o1
ICqqF7Ge01Ex3I0IRqSSedy+lDcAltUcJ0mrrfCnV0TgfCPrAKHYXBnCFSsNBWaseRlcM+0aVwut
Jm8ezeINnIITu531FlsuPgrr3rGcw4tvG8IN2He4h4HSrX16m0LuZjqJ6Nk+f6qecB9ptJcP0+Pz
YmD6CqjOScaR44AN4Ff0o1a3fuszBrr4LVtD0QVMSP2Uy8wxXrJooxElWoqX7Jkss+4qpmv2L0wR
J5szzRqeMt/t3ij4wEMyVRyfOC4UsM2fosE1wea0mqqnDvISelyZMwSPQoD4BuciLhYYP7j7NIag
g8Y4lRcvv3Ivt9JNj1UDNTTDDbT84qLEXxU0H1r4rkDwdaCvlf3GtFBrn4W10mwNuAb850DhaK9V
zC8brCvjPkOBkDIpNrsBsBlDQwdprF7NFUR30NRyNwDtxG46nIEx0+EjzvozZxuXQPpDOJev4UWD
WRLaqrRoi13UbuJgzbyWzanir+r6HvpbVVvLyGze8QORFEIaL9ZxnhkX+PiJ/W66Nnq7Ta4PmFiP
WY2o8yiddbg7wPKL8CAt6Z8DP9k9sRBwqzO1txgRDzaSg5rLpJ+7mdy7+hd4onO9yIVuhmC3YWyT
6Kt6OAJKg6a2C1Kv/wBZnIkHdcVlqpBN9SzoGtj1K3stfxfGNVqjfbrzVw8LNmj9nR3kJ3pgxAek
xiKiOzT4P0UTUlLVfKH/YCSlE6QkLJBGPybSDwBPPkvP6Ci5E5+amWgAwAUxMBnDj4+hfxxV9sqW
vJe75TP0ylzZsXMYQlc5lS8+EvH0PfomAcJ/KJ6RAi/O7IIZBbGcO26mpBMwskaOlEnAdQYuJOz2
R1ErXyV17YvVpYsn+u45x9nV5UgCMC7ivkh0yA8dcEBi4isL76i0VcedwDi4imxCqAHUqZ6xivU1
IFtwPTFYOWliJHHVZbYAVBNNyMjVEXCloNkEoMsogq8q41uGLjr249cIJ4I0Ne3TvXCZIHXMZjTp
DJBoz7pFAjppCqJysiFyYjyPCDl9tCEkDYCwrazboM86TiJlFYk7+kClOYE3pa99FK8FyQ+JvzUD
h/gHngKjmsnZp1/Ugm2RVS0acyu2dlGs0i161G3FgPcKhcSGokYIh7pqCDRNTmr3rvJSFuHopZI0
o6UgzajhyowUulyxP/q9wdBPwj6zGNufxhdQO0YJiBi3Q9AucowXpoG6pymQEamB07caqKrxooPt
GY9j9zmJXArP4OWbDAMMJ/YLIB0QOjKcpjPekRHvbn9o4OyU09wQFweiCnDqjNyCdd8Qk8aotr1H
5mcU2e1lYDzXLRCJQPyNUzZfEN3fpXL9KOa5azB7YS+mkfnsjDlCjH2BwlZbpmcNFxm/jiyzZ3jN
6QplR0MGCw/kQYW31J+OZtxraaGSTlIjfoUDjOOJxUtNsvUkWkAHixW1cPL4gqdvkK9fZeaBUNDj
+WhR7USKnRNrzbS1dVDa1+HzWIB4DL7V3DakwUdrEq2G7CSjNn+eo8oZQIhthlWoeDimtowkINsK
NPWDSBIg1yQZGbxcCIVrW5C3ooX/wtg1FmaJhiu+SOuzQJL40LzWwfODTZEwpVeM/Y10hxjbhuTo
w8ZYatiWu60FQ0VaM3GgiBpk3LWgalctS6l8KRJ/XtyEbhOmXhhczBbZ7atlZHaiQbc6427kopSl
Hby67rHos6PvQ7tYdcm6btZps9Z6fx6DsojTSY6dwOp+fSTronD1mtvdHOIOvwFTQ5HuLBE1oMFy
41Pud63P7dtFXBeQLdd85iOeopmwwMqR2ijP43bjo1VPNmOzafM3IVsTqEuKwCZZhuIwV/R2kqL3
hieWx4JpXPl495tbGp+AegnnWMVNsELq3fsLSdoP0j4YKY6Ee9HfSQ6ePn0xdoO6SOepdO3PVj3O
cnObG/sxYfj+onMUargEy4iBh3hBye1G+cJnZaPrz1dBuFfNFi9cL743SHqe8TkMTmn7Ivm4gx7u
k5hCxpGwqwwPdV77AZ699TgrHmTFd1sxW4Jyzl4C811e5yw0CctmVJ6wtUgcVE+wdmZ5fjSNRfjR
6XCl5jiV8iU0YuJKfiRvzIrAnSHZY8u0FMj1ycc5BhdfOlAVKgW4dIh3vOybPHKIBJqp7YipqdoV
HKKlwAeKjYvV3f7ybeU02zC2tb+YvqMaoCPvhk7z6snCB65PYj10ztfZtgs9OfewFojtLlQBfWDq
k11mpmp6LAIuFsA01YuBfD18PNe+5XaDp8ZuXJ3AD4l4Y8OFVnwHuINUkF/YCwYMRaQPnJ7cTA6x
Ml024nMT9kuWs8x7nmDZbuDJ1frQCMv8ef/ZH/7PjhxMhfw5tM1ISQwkJv84ctDodH8fOfz2/X+O
HESVVp4RgaJLCuiNX7UQ8hSsZmoqPf/P6cEvwWq6ITH/0BAG/Vv2HjIiw0LC/XMaof1XWghZ0v6u
iUcqbjJukUX9ZxTtrzMpIv6SUQ9GWKhkkSJIhYyAhSz4eObAxHCVyTPfP6TWrnzudbCuky2DFpfE
GJiZ3JEBp7tt6AbizPgauosPVogNmr83wpOMMrgWDlT8Sw2zaAr/prM1Y7BbTVyyizSM+1PJPJ+k
Kp8QAv7TkbWBiImeIFQGebS5aEwFNmYA2W0VwgbsWT5Mu+oih9u63ciEr2YLasFnb/e9XcbLMAQw
tEoy5/lDElaC9VJnji6vHsJWyBFtLgGLYlmAORuhssW6N9jVRdoQHVWfJlMtiwAPcDHPWfzqo4VE
lsksHPesWEcWvLtnRt5M+Iq8cUYSJk3nqQ0OUnjL3e47TF4hjiov0kdywDPBTLZtPaX7xMaLwlvR
FoLCtNZFooqnkvBjStCO/d1jM/FP5IptsUq5BqagiU8ZcwCR6pE7nE7L6O9oaKITa3sMq4P642F8
lhnDgiVPq36NacjeLTeFN6s7lr9ovng6EmUPNfNjqaFWjByD45x0qnsMeo72Fo4QG+5uLsoECznZ
Fw7QOvXi6P6g3G++xA++RqAYDxJiSatcDFLAGk9Ba2ktLVQUo2PmCy19AdjbHs3v5ty/JLzVOaUf
I2U7FOb8XzoilXDRa07hjUjfd2NOJBoOsJRZRjvBg8pvICnnTC1I1XhLwF/m+s7odhHgePWF/y0w
zhBzQzPcIt9cEhdDZ9Zq41KSlybbp4H1ZpjsaNqHQSQ7gp1uI7lCQROTt6+pRn2Ci+4mw64Gp0h6
SLjwic+tZxlU/9EBoZU/949yq0CoHhFR2CBVzm02+XCre8RxhUiYv4eAOu3IuXAq41S/16fUoCZ6
qw4y7QE/9VJ2+xFhz0RdXhThJqdU3jHZ1zS01VGxZtxDR1bgEGqhzNB9pNiM72QfcUDpB6YM5i00
13P5rO2CbfRu0JWwGB5mhTBlFBMDlRACjpXmOecBweA0AEA6fHuLngczZAGdYqOqu+/x0d7alcSO
rgPY5fT+Tgy3Omm6l3bbMsRHpB4tzWxa0KNdwlQxYCz8ztJtRls7ixY5UopNRQO7qn/gPyXVF8er
bV6ku/zS3bWNcBMZc2D7xaeLVc3uPLm0pXf5UEHH4YHsajpsmjovijcMvRDHiMMimOiCArPA9/ot
+dZB/e+7yRNa3UuMvp8sS1gGlU7iRadmWCskEzEfWxVrKthJYEUGC7g4R7HLH6OdEHXyPk6FwzYK
KXyZFs7FF5VmZx9Wi/JdZkk0vSSSzMGIzXhGWf3y3LHFWvTCzHwrcxepP4+/uZsbkK032L/RUX4D
Xjs3doi5O288kUAizUNGL6xZzoE4R5MiftRb9NEjVas/a27DBsf5AUe2viBGZlkwpjyYRy5fceuz
F0NIUSwH9CS7jlJlKr6d/p0AY4CTnub5h+occM0i+2YaA+9QW+DJ1OI5ttwYOZi/VMirwcU/0IrO
kEJghHQQ8LCA1MFrL9QvREUocKQLV0LXrGEGmUgDakLvbj0Lw4VGPSe4feU9Rq+SVr25L3EgckEh
bUBKgMkwJG0Aks8pk7ZRta2thSjgEncazU1lJPOzoKK5xkG5kEjJbN2qdfN6nyXbssdScUu5AQZE
DSMj7RPjJMb+UpqyDwEep3yQ0GiN8XCRdX8R9Czvx6USiHfltW2cYrAf5a58UyESfDHD8y3eRgiT
JhtYV9BnxekBR/VWygwfKWvcTFwceGf80g42AVnU5T2E34jU5yo87WYlvFPGRo8XESG8dtKDRSWc
n8G90NwB4XXGVefk2CGlFDYKW+VXKVoq4TrF0uMr0UemtPNuBEUMQX4gcOJVYjCLwOWg0IAOOEdq
AgJHX8A+h7SeETKnj1PUPzoQkOEelI6G//xhLDMnRVUeQQat9rn5A7jViBi/doNLv2krZ0oPDWob
k6yIBl9b0e3hNhj41atYsy1o6fk9w0F8ggjCx/KqQcx1XpJuPhLwMos9fUk3baEtwjX7okNgvqrI
b4N5+c3lkz095IqOuOJg5q5Rh6v+xVcnASy3DhEKhjgXGWNpiyRxUkDYW3S8/IBDonuPa3Xn02M5
GiimV+VYipMgn3fiMgZH+vLWXPj7bIeaqnShfOLfoVxmhH/rzUWqbATlyJOTCCuJedmMCPmVrdfk
eHNeP/cCMrAWSBV5KVPu3izd+9wmjz6TIGhPBKIkn8ne2gSQWX+wSMzp07C3d+HMOHMTFmh/MG8s
w+8IQ9gW0W7tk+A907V196Zz6i4y+YyJXz1ae84GRvwhN0L5Gx1y+yquCuyFWDjsRpgJh4FK9x7H
zlSTtKTvLFJOn6O+i7SVGLrV7SmhHTQ2aDSR54AqfEfaaFnb7LMgMzFnIuCIPrPAuQI107N+mHx6
+IlwFxcQE7Mcby6eYBpVLnsXtiofOZh+hL4Qc2VhVepLptzuGOPL8YzY84lj5N4/ysVK6pk0tx8w
TQ4CVp/ohYkiyw1mBD2f1pemPjxx30SvaXcE8EOOnCltKritY7d4NADKw8gRDGUbfqbqDQ+LBqgs
YNM7mddDYzE8t4pye2CiUqvVGG/76BgwP8cJN6yJiiGTbLIsA1BBbmCtwrXpdVv5OoGQRrvS52cA
F49gyXAlcrE7CblL2klwJvGdmbN8rY51OAvaNfuHK5MFXDAlooBuzadJEqdooE5bDrKTB4TQrHCg
bNOevQi8pH3noftwrGJCy+6CllNzkbFyjtzkscOW1QnM3bHJO6FAjhJGoar0/IQVzcIMPeqJR+Gp
A33lY5cZW0AQ6HVcHRovp7nezfWS+uGcWA6bexU0LvfGZAdFf4TVmyxMRhim63fLIvcsUsv1Veh2
5GJNz8kjW13QFkXhXSzZgf8+wlBS5wj9ULOxdOdWhhYpYTgFNAH9ElOARRB5UifAl7cLahpMMjNk
ZbpOATmmjDABGzsQd1mimHPig/DZLIzPkAEVyVypSkbWjHwG7Sqoews5vuQ+B/dZIuij4rIDxCx+
vgeKrZBY0Ny1kz8cYE8pO2khrWVOxUMe86eWCgKGNwKwRv1QkYMVFdXtB7xag3tJCoBngTyAy0fg
F5qH3EVklNqEPbXixoiWBlIahGf6BmFUbsz38ry6KO0qQp92I4SSG0bBmfeuvZSPD6PhLgC9HB1x
NO8hBlMk+8vOJG1iRpZGdAfFwZlpakztBqhxnxZiOQPrZrgCdiPfm/AyubVgG7Dk4R3hRvNWMOI0
vPLFcuL2O0Lm1SHKA4ktIX+rkfPw8+Ultzj4GjpCvkRYsLCnAvLjXcCmHsnrheHEZ40v4dTEzL2Q
OalOEhHNceSfmEveG5qdgMYMxz9DNRidP1ghmMFahJ7EAg3g8Jf1o93oe2I8gw1pVOaelaK8jnnf
XwogxIU9ImdlvfXZLCqq2Wyus3i6JzmXkYsVy/iI4KXArgj38C94+/CWh7Oy3VQHa/0zhxbmOfc1
nnO1AH/FdUntpB+EbyigX+/ZpX9ppDmJUyA9PtLEQWuC1Da221vJ4k2ugJscLGvy7nc7js25ZhL2
5qVntggwXkd4gTIM1p7RMrMSZvD+lE83Iir5iN+VvWIsu9KD7C19xfMwYKfGpHkmuADl+q1JxYRM
+kP5IeCeZIYtzlvZ6Y4MiZz4XQ0h40+5VKQPq70bOl3htmf/iiZiSB2Ne/Kheq/LN38tXgd1l+fL
x3fUgUdjVDlTr9A4Ks0eWOO5fMQNXnu75RxzWkxtGC++URHBsagxLJ2otrDAt/O2IGQFMAxxl/Px
1dynLBIpM9FwpS6c7ZH7Zmo328RYdShaoIJBfMhOMG7LO+9UeleR1riCsSThtQWgA2IMydba3Bkb
KmIRo+YMdTd84ZFFrOBKXxRn4KIOaCfPSHghUNb3luEut3diP8B/12tGkJjqT1x1UXeU3sVPgfBm
onS9B9jVxLWgW6EiojdMnSehIPIiAaWP/wrsHArIpXwV1/WZoVxHLzMbXqgnEfC9UwXRCA2pbbF6
6EDsz8pLQPoLNlJzPtGnTzgbVY9LUKdqHjf+aTDIu52JEhzcWS0hWJwPrDav3EnDb0qJ/N68lAfq
RK7CYpO/5W9PYW6lthlsktHFppjP1XWHN3AeUI8o3nPDu0Ca6Ed1smCdJzbzO9YuarTnTKs3lH66
P1X2IqMxUO1MS1cjippZcZdv1fFxQqdLgqp8NsUD8dZF48JRl+pPxZpP9J6aXC2I0wa3/IOxCV7x
nBLdgUIpZnZrE8g8vhkUBQe8R9G159Y3J3Z3g6ApnshhGZsTBDpr02BN71JLKm+d7EKrTmoUT3h5
UcnNahRGwC4ckAZpd6aJEhuWsBMFzwj5NLD5PpeeDlrunKk26iU2jNMWlpqwnSvmgj+La+2jQaM/
2Ewss4+CnBuqQYgYhofWDPDP41RXHh7FerogWYnaLByX2Qd7+2ZuHPUbA0JCqF9yYYpkw+WwNss1
5oJ03sHgu5s7qHbj2/MkfeIyR1RYr9I7+LEbYugbTAyCBVr7ES+oV187l6LIAu+ISQKXeew9vpE1
xu/WhiURY8gfAjZYu5LWhWqPEptlbxxWYJC4DzFzUbfantU7zgVrRh5GYT+AKnoMeftlC6sOzuOb
pk2xcomExZ24Gj2Yupae4Je5eaL24q6gXPj1D4Rv5N5tzKeXVYz5XewjPHYT4EsxMwSUYyVPGKla
7mSVSxeRXiIWRG29acA9yEj5n/2hRc3NiN4xKRaMHCzSXeuc8HWKDuUzoWxpRCQfpDW8JF1YPqND
Z7rP6l3PMrup521vkX8IoAuAKjpBknwJw5xQZMJNIbJO5IixRMd6OLw1MkaVaA661X0QfqfYCSBt
gaKKYrsieA/4zfxBuUiex1f71n4GfLs0C+8JcSRQ4t8LiHzkGL4DLP9DMCN/McF9ksrJ7b8Ec3dG
cdl+hjmhz3Z4L7tjeB9W+MhJv2Mtk7CeaVjTxKxrmgQc+pMFTj2lf0u2T/h1LD+PIWse5anTqv+A
QPngv85ZBSmshJTuPdSO5JVQqzFuAeSBl1y/cjPGuOs+6DSxhCClmO7QmQFAt28uyBAghDxwo9SO
mDp1vmugQRfyK9Zvs3JH7YSk+unv2IVinWmg6VVvD07isO5YD2I0XmTP9TiwsWgchl6UMqmyKBQ0
8HY9H3j7BVvvSaKFAqjaMcs1JUtfjYkhGr6DVciUcFmhh2PoTzfEX48snDXdnUy2fDWMkHAw0XrO
HqC140230WBAzrEfatyfDYsshZ0G7cYg47UnphDIuTgO+GtYGj5DRJmUupbXGqeqByRgNBdiOMWY
9QtGX3M7SDMj7pcVi0j84fYTxXPA5WwS3A3AIUpQPHTlhyiLPUb+VxMgJX8misathfQGpgVCdgXy
RmjQIL1p3OSWyuON+TdtmuozYfmi3SjXyIkMmGXMy0lU4rkwSuhPUruuxldqnDwnFIK0QSYVGtu2
B1ipWb2GiUMWN3Ka591AkWm8y+bK+h7KDXeQ4hiiUuQhhwvu0agKVJOrNmQBqS5JW3PkYTzAGuur
57ecWgQowjFfWC/ZTufn5SD02A3pn7i+J1Evb1C1LuJVmCos2Wfim8XQlTPjpQdyP1m9P0C0B24l
EnO0nqJlyO81zmKkM5JBtjEWy0wu3A6HeEAvJDoydK8hw4HTQiR3DdbIA9EJ4NElhfmcR6kmPRYd
S2cRcXhdSrNilz3oQdHdREg7ZyiUrK+Qk7tdththCzCLCLL83diOP4RVS3U0ZrbxI1/GxYFDLXib
dkVbUG/hsRoYlLAmB7TIiIFddbUIzpTjXykr9d4AIypvpEN0jujZzepNI/yMJbxgJbQLx7Fnibji
LY1K4tAa8s23af1DZyacDCdhmt86eLdJkmebDCgIdg94jzpdd8pJBE5QbbRyMo9r6aYgAfQUbo2D
cBCvynMx0C+Gqwf/4M8qHBRkBrgQgxQq1+oudXntYjJAPPPEbToHjsZ2FIRbfNA6bwg8seAkVt7G
t7Cfa2D4qLmMZcoBtMduPhKse9Le6itnHHqzR2trqs17PPaTFoVb8fhWdUvb+ApGGzEbTWUkvxTx
uq7XVvQK436Y2tP4JSfnmDwCHHPqtbTehm5p8EEI3owgmXwvfvYH8PV/dX8jY7tWQY7DyJHE/+hk
BV372/7m9+//1/7G/L+WIbKdsfiXISoSwtB/aUanL+Evl9iZTJJNhdXOn15WLBWmaormH8ZuIMl/
cnRUXcYpbkgoKtGaSv+Nl3X6Hb8riiVL4XeLpihL/Fy+/otmVJKbZ6uParQCfThhUOpVv+hQgQgl
WgAnJZIlqjYw/67G8NmwsMFk5ls0rw4+F7xWINBUMtxjV6KaJsKHpK58KWMAooKU1hUpTU9qvP/p
xaCsiDIRB/pkF+bN+ufFoMzl8fuF9dv3/+XCkpATW9PGkTXfnxcWgCZTNFAWG6ImwrD+ixiZJFB9
urQsbNKy8pcLS7aA97Ma5FMggnH6by4s+W8uLBnPtYTr2wT5NH2kfr2wHlHzNHtRjiA2T6pC2r6H
MHDv17ZFG+3q2I6kNQILOSZWjeJ1zzQzJO+RPRZnuC68dU9Ksrq1RXA3HJ+Pl19e2b9RH8uorn+/
8Hl8is4CVefJGrxGvz4+K9BGv6ulaJWxmnl+6FisXq2bNckO9M5NtCcNGaxdOiu1lpFCGD6nDPYH
wQtyZlxeKhJeCr6WCqaaw/oYGG6PthSvHwTb/fNjheLwN49VQSc+4chxxP/2IdXMQX7kxRit1MdC
sxqn1vB10EqNblMdR6p8jYWbNu5GGdQMEoOkhLhgT54ToNojh7EPzZn1v/UhAo8RyefWDX32weha
Ut4kHAwY2aqB+U0OCLLFQuyfOYKnMWhwK2u2a3yco0Jw/vlpyX/3tLghylzB4k9a2F/fAjMPikA0
2wjVHUbl9smwQEVvKFaRW3AEiq/Bt3LPGaVHFQzJFzX5bi3m5AwaTDKNwZYepKY/143PWKd4LoM2
gl/IfEKPl6vXJ7DNuIe/213/+WGr1nTp/qazlwGf8eHSDM34eUv/9dKpqwq9mVZGK+EswPuu0++S
oNjQ2sfypkChnZefTKZ3qu8Qq9jVzsA6K2QKvOqGK3yVhgUzqzV9XcFtFpcCS6IlYvanzrR6GYhe
RKY6ttXP/rXZyAQMPGcEAxHGhsB96MBTUAsP18bfyyukfqU1n1yzO+UynhPdRTtrVMs0W4jMZMpX
XSIdzTaxJeNs0e9D4uZPPohzZDDy1gwvQB+peSQfemUxgLp0CPVu7OEGcIekS6RMU22IPmnqVu/Z
BHC203Erpl+1ti77dzjlQeEk9ToOgtkjcQRtXntdP9VOteE2zcRAsADOimu8f3XpPKyNfAUQCYVU
Wj4HR9/GlxT17Qfr5K7Yg0ZsXxEOsGUi32o4JSmqEqbaLCh48RD3A85muZ9kHg2P1pAVOyEOw8+h
O46KhBGJdnNPm6tX62d5Vqt1j/qZjfIPheatS0VXDwI+MXsRaZ3OrO35JOZgn28NoNvImghRMwtq
Sk+kNcriZWWdheTcVktAnE2+S7FIAfqdx3chd4x6Z6DYHJ/3R75qktvjSq85SOx45sa91ncDDicu
ZQETmcR6mt2dIlxQj9WLAX99RwzIAzWf6Eq0J/KunzY+HhpP1h+9f3tkLhrbTTjuNLynBmNBV7lU
HWNOxOSTkoyZuHqjahtcTXT0npN6buKQeiCLIuCVV5Hs0xiB+u6xGTAlDegNGETurXNw0gheVDIc
BQ/UnItUIviUARNAq7sJ6w1DGYkbPi9tyFp+Qjfee32XIPp/5JonNKE3Zpqn8e8uf2/U+5C/j8Su
94iMp/zR6CWWvSLt1kEeb0V9qWAyS5BBODDvjxIpXbQdfXfOTOBToBbwawdOybp2RCmboJOn5I4Y
sIbdRxDk7iDwfDVjBy1AYuBPX1xJX2J0TEeHLQ+fKKzpPnppq7qhDR+/koeHyqALFx0yUQFOMhaw
ebryew80RFbYZWub8UJnDELG2YCaGzKxzxy8WMn90uy9JFqFpUe6gGAt24fH7jsPt4K/DZVXwZ8R
/yur27K85NZCbxeGvyuIayQFnm6pucjJKRaqbYSZvU7gWnlVFl/9xH/rAv8Gfbg1Fg/Uh3SUuNZN
18A1GnMFNs1LqtSXx9NmBNszVK6//UZfTWC7XDk0aABKhtxKubYAnSsx28p2pquhnXOc0m+J56Z0
R4Lj4XbOCcOJ82uPtKb2YyQFDIayi87kGBOKoDKaC1F8m92i3giLGgDzpVsNQulE8V3HapxZuSMd
yw2yQub95kkssE020Cm6dbSoGOUJKr4KhT9+xNVaiBonUwp+cNrspPiWOf6kxKzQ/aD8A6r+AnER
fGJ5fa5lT4egrMR8kZM+6UnLEW3rVUUQzb0L64Ck5cxMUKUQGUqU79h/FMpxxK70jB25XrYX5ve4
69GiPpr5NClBDKE+vZGhmH8V24+xxsbLOqyU3nTzbOI+eTS0/FBIdK8WF4jGaeSQf8vKVppoYG+q
dkwKorkYlN9GMeLO+ybqb8ipH+BkNyHvff81duLO79n3s+GQTXUxMel+niP/s/3RVIYapkrGvCj+
xzKWauvvythfvv9fZSy1KjhQcKGajAKOBunXMpa/EEUDYZ0smQbH8J/tkWbIIE8lUZVpklT0dn+2
R9gjJcnQiLyXTU367+Rt/y5um0CmCi0ataJhahM76pf2aJTHvlNRuBGs7QStzR5ZXSYqDrFpTRWf
cZdD5zvL6JllF3CPjPyFEopKq78Ih/YqBF//XHzIf5NCJBmSplI0KcCTfi9b80eoCEnSA+bXv7p2
tW3aVaqsauVYQxxoN2rxjeh+nj99FJ22wDgt15XVVMNhmCRhHTcYqpCH+kdL9v+4O4/m1s00C/+X
WTemkMNiNiRAMJMSSVHSBkUl5Jzx6+eBe6Z8bc90V2+7qrts3yRdEvy+N5zznH8Q7vLXkohvy/wt
AWw2ps7dwC+vk9Cm4CREvq0KFE7E7FeumcbsPHM5S2Q6BBboRYuTDOIUs84/fk14S/9Sj0HAxZPJ
8ylSTs712i9f3LIknzaZ8Rb6PljrjL96prnrsTt0xdZX79EH6mmj2OXrVjJYrr1Y+j8pZaX/q9tB
UTkrIE0JweWf/v51niWVX5PPWVx7NgYRPcWAYCbj4mhj1wBYLPKfJW9NXfyTrz03en8pR3/92vMz
/MtfXx+FmDECXxsHk9a326KTHR6IRjz2vBYIIw31EEt7sSL6i0EggaHDsvSXjG67K8EVrMrNq1Xg
CVnFka23m5IoV3kDCt1CJVT91MoZWyTKZrV0fLaFMESDbVtuURXX2qbUNk3vZLFduKio/8kbK83e
2L/83SQVCpihm4ZMxf3Hv5snT3rVih438+wP68JLIMlO2xj7UtyKKrQlqI0rVFr8PQ3890z+lTsB
1dx6BZxNxQOKw8JidNIRXYEApZvpRvSWDhsjcJLz+B3IgNVflfg0Hr2nBA1LOetfasw3TtRduAxu
yUF3hEty7sWTZLmAjKBleYk7+DbFmZ7tpBNGTxk1wIH9x1i46rRHS1BlNqwEBaCvdDaUq5++p28S
5KDrHBPk3dR19m1h9yB+iFVLvBbCW1Y+sTHvSTNao+cy2IMCnPuskTxZm4lPT/1APxg+umodwfvp
FhNZ5A4iS8bNGU8WAQcEsCnw+GCKzyuiWaeakgXHCbWBbJNFO3Zj2YCG65jpZ4XhcuntmDfq6S4c
3wGHTz2QY+2LukoenEEF7cXiPXcs+keNRasmP7EakYXpJLG5bsn3RhNjfKWkCmsRqUjTTZ7JUYA4
+fb20qSAA8Ey0rHFRcSIJ0YfeckaVw4hTpWKU8BoogrGwe7pKI+WQ3QwcWuZ64a3ImMJG/qHRPDX
ljc4Ue2g/42zIw6srNr0JpiN/oKL3/tmOe21N14SLYAYPx5Vc3xhD6hhfMT5YPWvUyc49oQuaNE2
GStr+BS4qCS6AISbQqY/64TFHVJNxcI6uwHpdfxn/CUYIbEcNy3cFRw7LoEfOCqVa3r3613XPQkh
wM6NHhPLKu3D3NbHj5jxKuGpkWRPFoqZ2Oa7Sn9KGFbWTmTbHkZPTXGYrIVxyvznUNg3hbkMtVeN
OksMLRZOtVswiWtgzQArQw+nSw6T2faOHI0/d6OxY8O8jBwxWEbKTIbyxk2iPkvS3lopcDOaVYfl
adfOxOTiYBaY4nCuBdU6qAQCcZ6iTcMOmzGVOxJYKEvFSinlOa7bgt9o7lNxxxxeQoFGQURdVERz
6ZoUF017at9kaidFOWA/AQozDU7cuNO4VrLzoIIepuIa+0tJurdBvzpi7fEfcn8Xoq0P9UdZzRYl
Mv6WHoF1iLMX8osnbvyJnpHsM6SEwqMVeFdZf5YzgQbxQspFJSDbnpziTRERcNFizDtBCkljLijX
0666ixSZ3ld5Y3gx0fqnlKAebjL2gK8epSlm64GisnHCaleKj8ZwPcrYknI2cNsd5Bg0EBS6PnY2
RFKX8KhdUgphjYI4iD56yuNoX780yVu1Id2K4jkEOFHheqLZaajFOypssV/VcXrtIaZ00l3xViLF
uCCozwDoVP+ahE5fL3QxtEu2JTFFPKFFxrQrKShbCnykVQPlvkDZH5nfqrkDJEfalWy1V326VRor
/gL3dRlpr0NyMu4mdqI+ssX0LErc+BjYDdWWa2Mf77qzIKUHQw7dicQCiy1+VyV701Nmkk+x7lIg
w+26iqCV129gKtrgnLSrzw6FXBmQ14AyM0J2q7gGoR+zeIMPKhtQW2DVRysusBK+hTCK8Lka3KHX
VnBDYeNpiCs9W7WAyRDuZAp7wXwgn2ijbeojhCe6QmLVGL0HyU19Kd9TXVtw7A6b6AzHOVbPBp8h
xmypNAKEaR2PKXSfRO+skhT2J47xUoVrOLUhnObYtwlWemFnixtQQVdRb4ffgAVF9axy0Cy5g/F0
O6LYnkua7JEBYjHbsnjmErxzPfFPzGc2+eQfssBCBkcuxCDZoY7eXOVFGXD2tONOKvlbl/ISGV5r
HWS6wnQXobPXGCqpxFKY6IgcA/gZeivvboIFCve+sKjNb2RWc1eFBk268kXz5sYTQeIeqrYIGLC1
attTjP6qX9eYpUUO/IWC5pgHrbQJIJqjMlEre5vBhKDebmL5NMGUwkAw8lajx7dWJqTG/CyVZ3W6
5/VBT9+1EU8zbqxPQb2OOidttwhIyoOQZXxb9Uvcu0l06MKnikeuFp60WzS94cnrpie87HXxKiNU
yMt1Cet+WJt8tqCRCeFWx7ccwlLMTL4mXCSW/kxekgZUH8MDfNbx06KaiDMGUTy4xAdVOGbBJJnC
RghW/fQ65TaVmMkZXLje8CqFV09wVYY1cW4XyMJlBT7XrO4hnq1RGLy2LL2cyoOe9PCU4+h/FUn2
LpNlKRs/hn9t84N2Q8Hkr0poWRjaWuuaia9a10PJOpjaoScSCSJaSCTUNu4vctkhchgIHEMva9ma
k78alX7oCInJGXdpgrKHHbdpxW8+/ZXOqGfboWkDSeWDo71Nwl5qbwTjJDNfud14vAs5op92CYlP
o7IdbgglBrwg6rdQfvqjZjOmZ1aNOOdb8Bx9DhBfTo8xah2Zc1fyX7vkLr00TzISbKgxKRtHfaF+
EuCsvvYQMH6gFJmf3WM4Zshj3Xx8aeeay3Pa9CCM0VKawUyzepMY7DTC/Ynt4m3o3/NPQBKSfuXp
HD/55vTTyKAhu/fRTgtWsoB4SV+km2R49OOuQR73M34GPyJWePkFhwpbboYuLKeFZdLcR3XBRtB8
057D4bUAKKW9FbKbBwAEZbuaJ28jzG+P0GYsZiJP+mws2Je8wOmwkwlpT21U/y2WQf5NGh1kc4iV
QuKvNJXDsXWRAacmeEcHL8CAw7pWHUpTGZu7QZRuwGpeYrGZJw9LSlFJL0eGOiSU16jxiLlvpH3L
eVLNLIcHL27Br+Ydw4fdyCtmi/gCcfEp3neub328b94SS6Wiz2h5QgnS8i6Erjkseq7e1CnB7OE7
V7tPL9vGrMhxBEfo3+Zg7parDyvEcPQQOXurqdtlMvg//9ljEIJkv1+qKSOaT+YL8bQ2Bx7ctdGu
ex4Wcv9wgiMRAB2UUoVckPITiXYQn9kSeMBR11GMEmfRoEl7EU03vKaBS353TKJbgzpYNVfZ6FK1
ISqWKNN9G86wLzmQk3zNZT2hQaeLoUa8Nv6Gas4wHA+sbKZQwfnrUdnE43OP1wpsibVooHWaS/PW
oaMWgZgwflkYfFLWCIhwTSImksVlR9OECWPcppVb3Ooz+iUo8tBAZM412EezvkkfdgZclTNZYzx5
Hh9TgijxMINphXevriKijH/YhPBcoPz18cnrLq2CiesBjds7X5Y/vyHEXZ6FgkXswI7QBtcAr8Qv
b+FzLUTiHYlrChFcfPvDSrzyKenJ/Ip+2nLtI6+44K50oZcZg60WACgkLFctilSpvhncjGAcPEzE
utWvs/rRWsVn3+wyHNY5V2x4UXArxoRzqEhCFAlNe1Qyq95Uofu33/dV9Cc3aV46mQXYMbZQhvA2
MEVjM0XjFGtoHU8+HhG0Aso6YMkJ1ZaNVsJmq59XXMG8KVLmnVHOrSbxYYlYJgH2WxUjvIqXJHuh
FnybsMykrIpkNkYTBjRUgAulWgLt+0QjlpopwvU1AqKQjZO+MVmgxcxj/wYoMEnTgMu1jV/KxFtl
IShL1Rn9g6B9Mq+PWg6n0iaYraGdSeC8tOJXpo7XgiLew3sqnhtyeCJVMlKSIFB0aqBUIWx08oQY
ZsFgnz75I2+xmBAnuJTVU6sZjMoCXHunerJ1SJ0cU8E7Qr+//b7D6Vi0xP124gw6nyYs/WbtMZIj
M3oSLpkUvKVQc1Pit7bpC+r5aD+9ZtLSiJZ5a28KnCkfzUnV/WtVCnZX81ZaZ0ytLkoY4tAKuIBE
oYXlpiebw2pSV2jCjcrSp5q3PwM/mLIOMlgLSayHGtZESvwt+reges5YIMkfwlcovnDJiRkHoogK
uDH5AMaMnf+9p3pQp+bMdkWdE91/ac/tR/P4nxHe8ZF+/9d/EGEoM1n481TvT7//f6d65n8akjwD
7tki/6p3UBQAVcCpFOyp0K5+GeiRHi+Sdy3rpjb/mb8O9GBnMViR5/Z/3mb/K2tpSdHmccift3cI
uQ0o+yaWWv1Poxot9ayOAyJkNXjwIKxMOMUi6YgPod4gYF/J4wON2bBXzY4eFH6IdOh/lBMJw+24
MblnMmkvyJ0j+Qhw0eQyJ4nrj96vV20isf5p6+cEQehU13MoUFJ8atwnRdXuBhnheHiJ5tO8uyfT
tCJSN+WK0AQ7FrchytHxmEybgQl2GFdbNXxXyg8Fm1qSnSV81uE+eoEFwC6CEoebVfGcTN/JG0DY
8qYbTqgS9cJ3ZY4c6s5VBuehQ0zsxbS1nrdXyxXdkgRyr53LW7KNNTgA3Z0FlOmFH4V89HF2CiSu
wRBgaK6sPM1Wk2PTC6u2a4loIaeR6Be/sOzZGp8+U4HXBA+TJQYEHMdaewvPGSGFxopcu/ot33vl
k56KRCDZ0ThsPFI0BmphBelkePZXQkT52RxMDr8W29qtQMlP32FxUMz/7Pm+Wite0LCFrsHZKcae
sOzJLlQf/S0/yFh6rkKl3GXhKYDbXyYwYM55goU0A2wqQz7Wc9NWcRp61XnGqVSNqwjEQtG1GyUU
mIFzpk+Nl0j8SdpsKUoIkMUJ0EoNvkEKwYIpjJu4GhDwo3/LIaGKxMjoy6bA6BpRM/goNgfIFSjG
+3baCns9fsoZEZfbvF/JlVt9D+CxNsIXXasvHjDUWJcCDyGLYWHepaJ48O51bjnJLlO+5hSeEDF6
hvWlCWYSSgrI+SmgpPOYPBWCSrhLAWtndAU0kL022r/92GfN4jIzNyVkJVnHyyge2j5xQ7xGiph8
KsFzoDOfUy3cpF9h9Jrmd72Cn34c36sLvpjwHa+j95XcY8DXiD9jJhAW3YvEDCJvWjvECkXz6gsb
zZGMFRLPFsKSDJWY34sqLXmFZuLDWAnWI3ULcjh1nQBAJyOoLfZy/Kmbe7ocomzfmXXQUqio6adN
qb8FfKWBlZVF2sOgOz1IBt4xweGzGbYfmYdE9tMTgO0obzqmO4Xk6KpCFngAVxNJq0F/bo9D6cqY
P2BCFa4GFpcJRd7YgGNMSFjxmns70OipQXUTV5zYwIlYePsIl7J91sAo/fbGs1nu62FlRIdRupjD
OYDZawKbaqnizIzlp42aOPL3k0KGnUiC785/so5ge/Hv8XWmRwksn4kq3RREGADQ+hN4fVDRbF+7
D0U55ajxf2BwYkVvw7Xab8p+42+75JCR1YduuVfBpXwCBp0EG/oPvxzzo9w6uL89Dghic5JNdfKd
nMESk7lFIH3MM1EcPvpBx5hGQ4ZqwGI+4dBRmkifC4cuVWEiPDmeiLp/xUAKPzSfcADrDBB6aY8W
O2JPQCH5qPG2xHtfW6xoHEL8IxDgjpW4SVsowTtLlcn1PUhPugTX4yXHpLNj1t6jjdGdjCJqwJ7x
ziWeq8py9Mmf2qkd7H8Hm0bIuGoEPCc9QQRhRiLSFSlLT4S6udAZv4y2wX74Q7rm+TIC3WsLdAXa
ivt9GaVOQuMioa9hpM4ud9hQoMQ0XTptJqVW91JLdBUAQCGMLvvJhh2YMlOlob8XWMjpk3BozQtR
2KkIMTH50wFQ/tksvLHfqotqrROyIO8V1wJADTcUDk7Bj2dH9KPwbOR8cVTAxGFjLoFL6XYpffvS
i0ACW8l5Zgc97jZHsxAQHDAl5xhKAyw/B0V0fX3PQckP8pBM46ZRX0VcBdhWJxz92SNBiKm9j901
JM0rIkd+PiaVba+vi8JNSpeXNMCzEx1JPAS6rV6DCYA0klgN0lgMlH04GWSx4fQUxkMiMaxbZzwn
A4MQfeNL+yzaarWGCfQ2L5qn6OLKg46d02XmVASHVDrDG5bAZqcrJnZqBaB6M0YuJW7Tn1NefApO
/ESAGlKXLp7NkV4ijdrhS2tRx/I8w23FtlrPrf86i68ZoHRkG6yS8QRWD2pfXBa0hvTfmrA3yP7s
HD6n/OJydOsYRizCBNiAKUflMmQW4hTcgD6zu36XqCtFAgBFHOgqLVeiCZtsWdZO6t1y83mkk683
nvwFFL9Kj2zgcWLhzuUlGF/prj/gsUE8Q7RU0j6bWy+da0jBTaqXyrRnMQMhpiQEaIuRJ53Qb81B
os37oGvYeRZYefOzMIzrsLXstrItywkb4vEW0i0gsbPAAJxtI/KdQTnz7qyDHo0JkpaCljTmvlCH
syx3p9Gc716UJ7n4HQziPp16mIkSF7fktDwGIaOqpo5OofHI2COG7abmIBRgP3dbJV/CI8DkISJw
QZDA7Yi0BnpDKnAUb2QJfCR4HCzqFhNkyD0s3eg7E6AENQF2kgHD51MPjjIeyGb4GNjKez7WpTTd
j5VTd7uatQj9wbsQjzQsFNtrnZFVy0tSvvFaJQSDaTlFDFkdDLEkejNWazmUThJ6gh7STxMgKCK0
ezEHHcw+PLVZ+nDtqGGCDyBdZn6drRH1t4J8xK6mBTZxGccDxs/M5tqon8UbFjx6YfNCRYMhgiS+
dFsx9Fx72/IJi7Igkgu/jp75zdHDmH1e+pe/6ypgZZ/imcCJgnWPWy615+iB9a4+XEn8XYR8UED/
NY/8lY+6cNt7jMm/9GUyHTvbc2vfnD2V6rVdzy5J8SjB6OuXTx3XG7ctI3sIED0jFnNLNjUaE+nQ
SAejpuUGfY11T/+I4k0XDpC7bURCLtcGHdccd2aiYYrmRUUEZNzoXz0mdgoyDOB6oaastFFeYaAH
odUWDipuVjTYOz0DozzipOXwmpFZAvhOcHCr9dVmTFZWvb/LjUv7nGBCLBdiYrNipXCZABpDWMDH
gsHCVkZKT9BEm27c8/ntLongCjvRe1U4AMiKW+B2cYgsVokVvItld5tJb1CcAXtq8VltiJhxpcRB
llEHbMuQrSHiUJcaGM14JqTBVMRM1ckXXAU+tEE0aeVFUI7YoVJjqeI4HCy0VXT1LtAVBl8NXmR5
3j5Nkl0nd8grAPaYStxDFgDCmyktewKDZYceWiFx4RqZjigoy2BBj0wqw0kE18hgTACND+4UGAfL
G2vFkk0S1j38ujVSr57HwVuCVSKtoWObyWl/n2ctKOeYpHK34HDAXeUtQTB1JKzhKO8fBOLAdqna
NbsT81ar7mwL49qQ7+g48YfATZ4APSCDCtehd2thVvFKO6CeWC0WZMC98NGjyOftVkGpmDZY/b5a
oZpDpcYSS5Y+evlZlm0fgvfC1yAtrZv3VkRwYzf5SiyJynagK4V4bMhUYcUULh9E6Fmmk5Groq2C
Z72/YOnTvV3lO8FT8J5WB8AK84SIwsDpr2jT+FS2H31+BGP2Cm4Hzi97FC9/BV3bsigB5Wiz60Ok
1X/hg2KCQRPMKQd3FR8axZl2llWX3VJ7n181tFBfhrAMztNF8b/rhy/jotCANWx8VLnpHm65IjBT
O488YM0R0I8Xgpp0U8y95qJBfXZIVlIDTMZmy2RQBIgU7EtzG7UuEsixtamPy2ZF5MsA712zAXZA
tqVcxLJOiKBpYkqy2Yw3vptb5JOuO9WB/0uakWoudQoXY69bX2m/FsdtpjgSwxt0claxltRlzYHV
HCHxMrfyzBU2HACqJIv1LxZSr+67nD6IBp/2cbANQnj1ToIOjHhSbeH9gHUBm0vESFtCBKqufHIR
hfUL602f7EgmQ69qbNL9gGVY2UaMj9dBvXmZq4uuSlJYusEWZwibJ+rQpFvn1tniiWeCFaTzLUhK
Mq0itgv1LpVu2AGtWaM2Mx9z05SshB/LO0riuya8DpexunXm4hqQoJZfJGujoUZMHg2x1C8CsxY9
cZXgnagQnwtWUs7QeNbzv2ZQFJsNmTjkCRAgEIA8DNNTa72z3J17D3bXxCwEL+jqIMHh7s+w2nnS
w7MIQLFWbJ8DaCbyqicnXGrfe/IhhGmri3ud9we2pVjh5z+grvLQg1Y99lEuBPaIc8SQqr/1fL38
Q9xVw6G+5DozIVzG6XZ66UNEFsu6gatEOiimr25nEaPI0oSwcgqxXP9IFC6/atGMhJbik5mX5WSx
b60y3I3pftKefHXaCIOdWp9VuQuDU9bY0a30sMst4kuYPGvfcNn81wgjEFi1WrpzbyEbTnZ1weMh
0fx+i/NWCqdVEBEs2bz9e8954H2hiZKA5auzfPwf0slMZjZ/nvP86ff/PufRGM1gYvndwvK7u8VE
04VSaRZPafPc5pdpDz+sKaJIUrSkQjb7ddqjzspqSOp/tyeo/9K0R/q/ZP6KqMmKZkBeF2e3zB/E
MWrbV4ZedMG2+Gwat0CK8PDGBdIJv2Cg/dbR6rn6i6luUz5QAxdcyT/9/BPdRMPmR0LQDYeSdeyZ
Qr4kV2ApvtBDhbSTQw2UVi7Y6//mCU+fWQk0Pj8OQMGcfoxvU9wr1ADyKjrkeMgmNyf7FpGEJe4D
E924eBg+QRgHJQef8Bqlzy2D9IKWr3nHPkcGgKPdigwHq9Izx+dMnVb5A+G3BzOTHb4/bCTPDpnN
DnYFd2GwARwSWB3+EJyqT2jiKRC16tS7HMwog7mpuH1F27SW85BUN470NJThy1hZFxvVuyTS+R0k
MF8IiycwZkor5qnTijJdn9jj7NDTNF/+8OGL11ZBbcIyylsEFcT037rGNZ4UF2AAFjaEGvUISIPl
foOHsQHblNK2McSok4uGxBqLMkr9nrGFevZ/on1R2WXJXe2kpp2xF6uYqxPWtqZT1QAt99SCZQXa
YVMK6yyfXAg+OZNoL31uqDn7NLOfc8DxHPrDNiLOCFwvKF0BK5+0K9U7+pq96Eo0DCqgJu3JquSj
7mHSHO5mBCWs9G12+QJAUKCoG/TTuHFlpALivMEZnkERE6Q760VJS5XyQxHcuhTk6GeTnQL5Z9zG
1qXOvtnvQd0uFuQb66hISZ5APsiLPStksndinmLv03+t3qmp+51Kpg9divFVaMsX4MZSQykF2wH2
rl7uCiK0wZAzjTxUHIXeI2ggugJfN47Z1DgyFS6DLvZOkFM9dkO0XSCn/GXMFGAlJrlbgQIWCptQ
NA+DbxCxD2SeQe2RM/xiLY+Dt7m1oH4UJAKCo4JQD+vPArhLvgF40Mbrejp1HlTgDf8jVc+Ttzm0
c7pt9cdSvyvN6WN9kTVwWljvPevsHozX8Ja7yQqGyR4fBEW37TugU/Zj+IE7Rd0xyOtZ5LB19xjV
x/xFtD4bUc3TjHmEaOHdL+pwI8ynPl+fNm5FW0dfHZHtprxXCGGY1uootdP8NFiXkleyVr5YjGTi
hskCSn3mhCxutXrP+IPKtDaxOSJwsQAIL2erL/9NeEiqptxlBONij2yWTA7LaE+fz3ucEOlCYhL9
jmr8xPAe6H6Iupn8Tfdc6QtiYrL6Y16OuWVxmopvq79N0ykpjh6a7ODkd/dZ7UJ0s38jAj5LnYmd
cC/zbzbTk5oPgsh85thnD1M+SvgVmiMiDK7ImbZTFJcUg+h3cOnCVd5vRuK9M75rr7b1fcBsGn5u
iZ2j9eyUflsKQDn4G8p3/yTKzxnM/XrXKJw3IT8Lt0HEi/BeC8uKpl+CUlGLdzOldXCL8TrePSZP
546mrsATHEtbP+r27KQ7je/WtM12GYWQ6HiCtJ/0y9JZ9r9hPTCtFVKcrEQoNMeqsRI0Aw8r6pGb
na5vYABLKWCoxHfVmi3HLyN6eIhBYYoQIpx386sCfV5dj9uy8d7zRFE4cNGRhLdAXGcPHSi9+sOU
o+yuBnUqWygx2hEtaNASM9B3s+6lgX9uVljOoTKsfODE6av1PMyR3LtFV6680nyfhfMq0ryeY6Ww
9poGWQrDa0AlkqGEKjfik/IZ4/lQbZafaYvc4jCL1Vk4a+zCqwF+00c0uVPA04PFZmpP2VPa78Ua
jjvc5m1ED6OjUZnZENqX/ox5/pZsc2+LMNiwkRDQvbPa9d0mXhf5jiYxbLeReEKh2Zh26HbrYBWt
YgJ/OCYXZC1ueoXXmBEISWsyQ6RVDrf4TfRWQoBEY8W8AF0pWnjrS8IhrEoDG+bPiCvDZKUZhRtZ
ec4Yg2coou5EFNIdDaBUGHwMdkEojBzsE+Nsyo9YP/DEZLTMNIDcSoysSxZipLkBc8DOXSEJ0BmQ
iQx8FHU7TdB53Raks25rN+nNu2FXru/zBHfYmqVrfMEcI35dvfuvKha+OF2ZYECdnEm18aRIrkKu
A7hbtiDZnVkewhZM4JG5VFVnkt9oz3WEgUAeEepl/G0gpcFoQ1YwwieCoi0zJ1ee+dj7dLrIalN7
RIENNoUOSxqXJTk9VkYG2BcuMY9UugjLec9wstkHX+ZPykMBnke0W/KMHLk8J91WvWHdaVlDi/pS
Kx1gjshuWvomFGXVSQjqPfoslTvGgOQtYuL6KEIgeZuo9KCs8+SiS3Py8pij7EUUm+SxbTJMyIRL
QC1aiKcSpCZK5wrTQayqq7HeBCyThkmnrZiFSPOIIlb3Fko3HwmRbPpECfCcz/aRwpQvnlfiMBLX
LapeG4TDC5f8JIcvslm9p9xK0Ms/48Jlhj/Inz0nXgBuCTtVHq4k/xz559hU3ipKbP5gdBZW6kjF
kTelHy4pFwZ8H5navtNWxNIsxqk8JByRod7s/DQHpfVeiXwoYvjNhwn2iah/GGm4LlFd5CKj5SoN
ERKbZF2xhapgbY7mbsahMTTO7h0hhBUdYJHx/9AGRtp16L3GZpMinxMGOF6+da6+wK32QIBYBpEl
gFxwKl0Wsk8JwQ8yqV2olX7/CZGxVHNPmWcy30d86JOoSPFwQ1ENVkZDmLMyPQYCH9gXabGzFp42
TG7ft2N4pcnNZ4SKsCeVjzNfoT9I/XoqBCCIqwk5xDwVxZ7VnxCZCD/SBPPicyiOycC5vuSTWjO1
54oyQbLSZK/DfCNIK4mpZ2NnCdPS7qqTF4liQ14xhEYZIZhO9S4wwW8dq1418mGwlqARBn9pIXht
3qPkPH2PICdzY4NE4KkvpS1JXatOIuG09T86WGEeEcGMo33sMYnyFCDZQQhMzfbBftXRns1sGW6C
H5M9IzPhRbtKjjXLAnhu5r3dTD8hCZy0wXImf72xg+s/kcal+popsI6MhYHsSFWyDPU13Vm+11g1
LoieSOxU+gpbMjLjdZ9dY7Di0avMJu81hPMD7o7Tz2L4Ub81yMYhVVJ41Y4X7c3XOjgOgLhN3L4X
steCueLpjAz4gmPBupsjvTuSARl4QNz07AIMeud9+9Mxk7cNEvXph2kVw+orq7ZxPzmV7PbxzTzp
lyS6WAcyiLaMJXMuemxOho5CjWp9eJTi3MbCif1tPjPm7sADYfxU2+RpvMeVu+zD8EeQBAiOiHsZ
khUi6TbLxnjtqPFIaNTbXbFJqGDL+lhCkPAMKD41ChAK/aC69qmwjIDX6OvA2/rSNsivcYTpU01o
sGcSTc9BhGN5eqO2boyRbAZU5FshIVKAMmtYJNZOo2hg7tWekbh4CcamxeSfJBDkPVCypsONNk+q
CYnp820GzeErkIhqc/QjPBjkUMax+jbTWUkUc7jHlu+qvLyWfA+F3dRvEm7qdHppVO5l7G0MBbp7
gf+y9W/sVNP6YInvHgfBB4wQyPtjDkrwZaKN8KtlzBDXQOTMTw3iq+rvvbxAjofYZN9kfNfVsqzI
2kVsNWymMF9PIDulHFDNRuAYCNuLGLhM/XRHSTYTsMUZDVdPbGReOGSYAyJ1JvRlHNdMqDJhjSkP
IdpC1io4FgvhC4xHOuyzEFUd5yoXcKnw18Ghki3/zXt13PK6SKq4Dubhn/Tqszn5L736H3//7726
oaq6xrJOMeGI/6rMwIQli5ilZrmENpv//9Cry2SoEaiOr0eii/61V1cgR8yoATzSjBfkf6VXn8Uk
f9VlWAwK6CH0ORf+j526nkhmH5kAAxga+1V+VtgpInJAtoKph4y7YXiJ2Chx6Qq+dOxHDmBoaU6R
12ejkbbhieLyiWl10JEAy5T3lxcWUcAIBOfXtLJ5JvGXb8+STajqQDJm2vkfv72kMeVJ0Ktgawns
S2YndfaSIp6ao2sZt8nEkSIbCRTWwjr+XO8Ydu96sZvK336NET2U5PaPfhUlCS3TPE8fOaVIh2G8
cCzGZ1+5Z+Nz2m0UJFDjcxa8qdV7oTxUyV+GIUNelLwKwlwt+pkSb1qq8dtEaUetTExRJ8h/1zf9
/04vsgb/+kowuhFJugNsImHd/+MrMRWFWlVDG2y1XY5h1DhkpEigqY53cX8oBxHxysIgKFsM0Uik
T32LqvmaNZdkRKenn+qMw0GWtoSjQEFKzgZBF4NJX8dmfd7zcakQ87adSJiF6b3LSV6oUd0ouhu9
DSFMQwQibsTgd5a8NVupc4fCQrL6A/6sLbk2u5cQX/to3gdEuBhZQNZlocLggCofq/MyFMb5H7p0
9OgPgGSpsE5Q99z1e0+wNeLpdTqtgHquSET2f9oPSVkoCkC3ZxOBObbanMWPLYrLXsY8BSJzXeJC
RlrITYGUEpdwEu0MQtrlBvBqxTXgluKHDC2Fc7z5FpCP+LgVdgUYgzftjTxTql4P4LfTtk51SKhP
FqQ1zRuRMsAwhI19JcNIxUlDHpTmWjDVwD2LFBgn2sTo5CPOHpbjgWVft49ZWve2pTqdtNTaMzDX
lPiPGPVwOBJsExsLnS0IauKFqnKnsYZsna7EISGT8sd20UBX3QM+MwUA2SlMfP68eZLNdqPipzDV
ZfgZxOy5jF76fD+a0JXBxJngHfM9KH32dyHsQLBniGexDWU3XWTuFL0a2ZWZiVh8puWnZwLT8B64
M9ZlHFxH2VqborUuI29RnYaYTNCFX6zqgHHcN8UhygJsa/KVtGLmCQhL+fm4u8SDi+goQ9gbcVOR
noLilP5/LfsranpZ5b1EQ/A1BhQVKveh4daUL2DFE4C8ytqHhgQXW7/Pf5p6kfsr/1nCNCZhy3oa
v0+Nwp452kYYElI1dAL2GOpBFQDBseDzuNypApA7WRWIsLMe/0g8JDAfTeYH6JeWOc1KcPMqApfZ
YccIAxJfwzYVYKaOMN0T6xWx5jdWBtpoPUx2+hwsHcBI15KHwhAdOQibpV58A2kuN3tSB8aHWtHS
pPRLsE6beOX17xW7eJ5SnmTUHmzA4h89O7Ysrf+buzPbbRxN0/S99HGxwH0BpudAErVSmyVZtk4I
27K57zuvfh5mT01GRhdq0KcFRAYiyg6XLJP8v+9dteQ9cU+U5lAY1Wt2TkxI1QFgsDaBfigXOnGY
7t2PBeY7ApRp3xltEWxENfojala6Ypd5M+/ddQbbcM7TqUIsQYtck0JIsiJ3ZwY8iDWJg//bqDe8
7SoykVXYXDyCquocHmOl4EdQapJ2ASunSQKJfTv3AROq1jGGjcDEoXnOIL6R42syi8TMJA2ziZh9
yNOgshZxFxLx+9nAgIYfibx3k23r3QpmHMO/Rz2PA1h6SMrxNWEWErtNKOxcmVuZd0SCuCpRhhEd
SsLCd2AcCFvn22YZsqV2IT6RHvTZVkVQQ+A1wjgkIgRp9hZF9zjE4I/js0+ny4uAVIUuiT5xqByP
2K5DvAri1qjPDVMf03VXvXdMggVbrsJkGFsy8JzyIhmXrNoizxCGNeKqnnlSci/cUzUzpjANmyVT
Z1nBX4Gikni7Q2M2tVjk+Tv3PxVvoUdQbR3YpeevVSP6gfVdjffkjKidJySJjDXSLvyAHospwC3e
+Nj7bFqgEpdfy5yRuQaZcsIrjUvtJXg1z1l/U7AyLosDl2KdXo1l8zFdIyzsobDtrEPnfhdM6KDL
3Hx0HS399pJsw6PbrwbD7pjrdUrf2KGJw76E7FRTwuoBwXXtdOTm4JFMlpq1qQA/LaQHJg9G02VN
2ymtsne9V1LgkQpHzZUuZQ+zAbnnlgLHvMJVgtY4r5HbLTM40UtfroL4JJt2rG00JlCOFZZ/YPNg
N6ValLTVsXiPoGLyGfSLcEaeDqLdtE9Ir0bnOfhpdeMRxktVcjofihmPoW6AwMX7aKAXAr4mzN7j
3CRaONvq4S5CRSfhmOU5bdKP1T8bdg9wRzIwV1WwQ6MUCzy5QdwieUma0odAsENdEAHr2lnGPhLc
OlXfqs1chQMnwIP1MChsAlKX2cbjByYS6anfpDM/o5iPqW2OkCZyeh7JVkVSysG/lH1L+O0AtUAY
bX4j3V+g1NHiv6o7Ix9M6JbOF9ofPQPBJl57yEpuRb0JEpHK9uStR89lESI82pK2lFE8qQcqFHJl
k2oNaB/ziWcuBstJWBTVBGlAmpqHxMPs6Jrbf3zOYBULd03WHe3ZH7WF9B1MxnrQ33YzYADZlGsC
dQdET0+MjDyvWJmBZcif43t81kA3Vs82DWTvbfNgqTPI6d05ZaxDMY+NDOuVzJdYddYsfEUiWoEg
VGgGDG1eYMzBDjgdnsC9GPtob9cFlTVli9wd7Ig8fNNYI2/oYIIBAGV3M5h7ifCPgZpnCrYClERz
XeOmAOtGN+PetGLeEjJfr72xPUVoZbHiWuB6wwwISgPqx0bCaULaMpGQ80h+g5Vt8pcuBPrck4XW
D884OroMNWrfzirtLjZHUT95BY+/YdmbNqe55F2y9uC62FPXkzOaGMkwRqD4oQrvVnlzW8RKU2YP
YHwGvIpkx+Rckt/AmpCAjpuW7l7rgK7X4WICRzYymyAUlYxcLjs08DWXCms9WjZO4ie98wjaBPVB
smltkYgCBvKdoNxL6EnAcv9s9VU2HuhgFez34OpB/oqLKLR7cw7JVPDoNFxAOaEj+hbX63gox2NE
yqGbvb+bZKkbOUqoZ4AFJEBfbFxwCxC9/ZFjEOiQ9QQ7DFvhVEgnz+pxP6avo7XjzjHUh5cYduCt
S7z+k95e0EltGkAgprbBxNVsC3ixI5AwRpNl0x4p9sTvgDPjKh9WBgxjz88OQggcUDf3eGJL9IIV
8wlXh7VqeF4n+snPNmm9o8JCMh5K/mVm0r3jchHMDvv7fBw3pbEYiP3ecqWQW+96Ky7ZDD6mxzrN
x/Gk0HXPRFDoK0leIshQhZ3u08NK/H3M02dYpdGpEV/MOFyHmEh8HyHdgOQofYNeF3PkhMtGnjOA
y8ECRg2dmTXOR3IWhD32J9m3kytogyDuMxo1IvQpwUtbf6a4rQSfc0s+G2P8CEv5Nej4qfIwG4vE
7k7ipmDkQEamdPFORYhYhmhU2nfZek9RylAZpq2a9kDXe4RvraDmZiPqtqZu0QEkXoXEW3EaCAxe
VfdMhI2xxzQUvLjkPpVr8nYmZ+mS0J0k4ioIb66m22CpPnnv2qbZkdntwRfZ2qbbQbJQGYDQEqJB
6q+GCJX13iKulfKFgtmwOoto64wASFG00y9Vyha5Hi0HoI7YPdSCTXpnZN08vryAh7fOCTtFCUTO
tU9LRLXsvXOkooYyK+DilU6XW22ivYJKMWqK73hw0Z56lUMylG0/3SnIdrhvCqQ3aG+bFY+IDj8J
zzD5FUoF1ME7lT/NEgPsOl7KN205xFvDWFtfkLY25/5LxhSDxhqBaDM3gylKmLB042AdklW/Tr6r
W/KQeyzfM6Tu3yiXFsYjRmlm7T2HPsGTiscTERg6i3Oxf+m58mbpLiD/3aB3xNoSn16KcxJMHfeo
H5u3HksP2KAwDbPtWlcIrUe5OVjUf0wemnSnHfzCrvMFynCcNh+A1f2lFRf6t+YwZHNon4wvteR8
pLNgBqHaW7M+36MlN88k1r5aLBgUPC4TAodknm0+iwXg65vYD6fABV0u6EduIbdF/MrxYEe0/RrR
xWI6r+iCm8U/ut9dfbNaN8FnT7C5R4tswMAUcT36QE6p6d174DwDySQMqVKjK38xtWvnLROik4la
yo+BDCK11uVr1KFFXnHeW/mrIe47xTHp5rZWo7SpeY6R6BZsjW4tdRsx3yLPYe3qENwMGM9INDXw
M3Kw0YHULrFvxdsB60W3NAXc9NxTy5ZEJppmnuFP7t5lsGjewNhkQ4LH5H4/FdKzJCJqYFqZNMvH
GtcmFb75UrI+Bou1p4Qr1Amaa9yDTj8JmDh6UqJbMTapxiUIu2VevFkXusaWYOsq0VUGM0tAVmyz
VNbB1t2G763JoYfZSBwRL04lsr1E+n4TbtKE2YFktPCeveIuoA4BaRFBVRIX6QLJ2r6e8Lu54KCw
NWcksKyniHrh0XLaou0tjVm8Izr3R8FXvo+OxPydyDl31Cl4a2nJF0RuwmnaYJc19gabp1i4bg/p
tvTm+Z6vGD5APtQdEK8tL40V6wXt6Lz/lIJBcdPqgxZyGn5e9EW8E7/kN4TN/Wv/ERAGLM9pNaxv
6apZj/UCxpO+E7yHxgk4ur1lC9XxUOZfCJNewW1zCwqI51buShzn4YkeZvOsHc2bbhsn60SMyLf5
CckhSWt+Zy5h4u1quNQZu0Z0F42lKqIa8i7iHbSeVvnFaKcHnDQF/ap2v4LdITLO/8Y8KZJI9WTT
Jvad6QqzYFCuEFlSKxDaUMnMU7QbVmue3HOo432+t07A8q61IDpdo4EZjdY5YDqjMmPZ0L31pdOi
HT54j8Y5LC9i46Zaf/QrdY3R7ps5wy6JbrigJfvk+zSEWYOgYUrWwEtnlFuGL426pXyZntkFeMGo
kDEQfyABjzYIKuUlTkrUd8ERkHPC7bEIVcm8DnbaQrkSuTO8qHt9mHc/ZklePvDFmTePgD99Ja+U
q34oPrtPP1ohpy92wnWye97Teb2nD+m1oSiGN2f6FpPPZOc++GfGl0a4xSx9j78CY265M3flngdO
2U93fu6jHYWNTGucaqykbOCBsaBDY0LSCBzZKiFa5kXwyXPdFHZRvqW0gANtOg+Lmc8oDV+9LBUO
SrRVK0r7UDvzuRVJ8pP7c+butOIZm7sy240kQPhc3LMchfTEI5+jT5e+aZSkxjahsKQmc29gXdiQ
QlRhWF/n373GwkSLnEuVysIL3+VhUTGNWEcEg5TwEUFI45iyxoIbhNz9CK51pyvxVV19pKl/fPH6
Rjr8uFW6ddCe+HoKMDxBfwfE/aWPfhYt3zWCExPsEDuVP+fVE2CRxEdIUYOIQkRjZAtSUsrL9b95
5rmfhbJAUQdlPLVlz8RpApuPsVPxJTZ8/1if07d4w7TDhIHmmbfTX1qkG66oVsUYw6GGghS/y8fw
oxLMwswtLHyEGTUU4gqZDoqIm/9Ny986hqOF4BcZI2eFQNIoySvTNDQ6hFccELuMpo21IdHt5D0O
8D3DIyPcoKJ3691J28bTwjcGDhDhLA3tKlhSsxG8ucQ21oglVxnnJH2pRHe7x8g6SMcAzMgoyKex
uRNzkUdss2kFVpBF6rGYkk7Y4vyoV02i7m9CexTKfk60JVXLIreOoN/xUcgvw055F6DQ4buhvbhJ
tJPpzdpvgL2mYAVBqa2fU3fbDWt3/IgITEily8gkx0buHX18UFR1d8jyuqkgqBf2ozRgl7Lm7E1k
JQL9+z+NgXzyUwH5FfBrW7mTxrsI5Ianh/vlqi0FZXlslySjt6yFWkTCEgqz3agNysKTQ7oWyAD5
m5SD1VYCkaneqr/SZd0ADPLjRxFS6AejyddCspSR6EjkREAsjfPc3TeCI6qsABA4wRy2rXjqSxxQ
RbWvDRXfCcql/DvtEYfc/q0JCpLgwPxlS9MscRLU/UsxoQpQ/htB8fu//4WgkEQieVVoCAPdIMDz
r2JCBIEiCkZ9Ssrmi/6ZBQehAVmiKdAUGl7RXwkKGY+nZlpwExCjBND+7//1F6S7+u3vvzIA8j/J
2QL3Rh1E8rZsmspvDIBh1L1StDAAKqrqHBhlWHXej4tci8hR6odBfzGJBcsYjEkJr8icEa3Uku0J
a01dUXIixCq8uPlOyH2bfCXq8F+X0V9e8a+vkD7YfwbN//LDmTiWr4+XIPWq//wP6W+e6GdJ26f+
1o15Ql1dcRUb5EV5X4TbreSE5iwUUnkDprKt4i0Ce1EGQl0Yxk/vP0IQbokqEE144U2YddYVN1sd
EiJ76zj8YsNpiosrvBXw2Zr/GjW4qzxsWZ3O/Kk81KRfQF0K+EBY4nmwSeZKlewy1WihsRMsDl13
9UzbBZHkmUKdSoCQslDzUxeFG2Z3/kckASgdRVRFUJYJnwQ0wXah+ZROfAzlqypcprnYTVg4pLlQ
iqsa/6mfNMQsded69H+GTKGgQHoKOBPl/ji2tLOiK8hkaFawxlo5aXH605b4kSTdrpp8q0664cZf
13y1hhM+q2OABRFvIc2MBY8wl5QUT/kqm2GV76I9rX6YP9Fwmt/W+FPjkmkQfZK0JiYvBAuRoNNg
sY1pWvBhiapndQXugzC+N8OJCCyoqr50cp8YIAwCnwMnlUTTGzpV1Evb4Yq9tTtq/btApqCwwOs2
vFH+hglLeuCBSuBHS2UzwpbmWBvgTtPeiUm6+HYxm8CsMuQRskIx5NrgYVysEYco2qxREWnNaDNt
wG4LH0UNgWkpGUdn0sY4hAnRcG2/U4nLaI+mpc4LobcRF0T0TM+ED9ylebEaz4SwEUbB0YpAXSK9
dLTHn/IH+6SlvrmaaQ/Wvvoiz8UCicbZk30JGiVUwcN32fghVmRQF8/8Dt7h8ZKInDKEm+/sJdQI
yeBHOrj3CP6tgYNr4OECh+4APo5KtSNtIcItA2CZTCB6DJquTrB6EzgWmUxEcwGSmUBIEfUVWvkS
4NMbTmQCJmCsICNIrCTfosFImnmOxR3rKj5eW2ORgvBXir3tv13rbKrrHEkHM1N3DdULR7Wg3fmr
EC5kZU0yCQxQCWLgBuuuvrk6oHQrPS0wBRXtBICjHbirQEHvN89LR/gj66KjfIHMCgOCAbEiqmM8
2E/9FmG7yRfIIfLv0ocOx7mIKjSaF8egBjJFXzPk/Oe6F8Nq13GHlTwE3v9EjTOqBLZcBCgV5jo9
ZZJjKQFJwle+CKr1CLyD9RpGhjzmHn6mzZwcLD19Saabp90X8DgJfI4Er5NzcerwPIawbqe6Gz5U
wAL5sEENrJAPO/SjQBS5oJMaxNHUJ+9DJIUQSjFLqUejaHNqWOEGG68cY6CxjcJZv6e0ZAKWjnT6
CDUqUtiMqQ2o0Vb8OdcWEhouwmsR90uXalDmXJEysM6+2jeirXa2cKC+VUo2+rvlvhdzUd7h1POM
efMNeqZAppXip9mvUvCwFqKNPxJvpag4L8l+ZNZiqcGjbmCe4tG7kVg6Qt4IPJXLqVeWBrryZcof
+sy8H2mXL2tyrPiNH2gvLox7excZfouVVaI05inlHccEpxCYEfMct6DAvadsNGU9qCcwYDto7wW+
4LB9bUFXO8MWwp8OWrJHiBtvdQymMHgaQYUYN3+UV5kOJThNVUVXk+y0V+XHh9TY1JCfTH4uVOgI
JarTLE/wYHLlioEwLSFORf0YMW0l9SUcri3O7OQ8gkjq4OI+hxKkYNjtU4Kvsk1Cz5uxTwtH3Yns
IqGlXiuiwsbIcmIcqoVv7DvzmWrngXIVW3nNh1s5ba7PiEUCQQ2m0BgZ3pK0Zu51HJYIbQBQEzR4
kfYaU/+AhM+j121u3fyEhZnqSu5Q4WwW6xatLX1iNLCx3rNrY6DhBNhiMOk/hLO0VaCr2g99qZSe
Y2p8ezahyndziX1EG8j2Ictnr4xHDRh7knBBAuDoMuUTH8/K4dL31KihAOezyHbTMFS2ygm/29/+
ZOk7mG/MzWgERPBrLXpP1YDLO/xR4cqxLhWD6K8VOPRM+VBQ1fnv+vBCDHeMG3d4EeR7RoQODLz2
lOplRmkoYYPsQj6e4q3u7XwixMFLkU/XhnHIemMhoQAItWtL5zeagH/1WY2OX5TP4QD2XsU6XPrQ
1f/WA6WqMUwiPsEoIhvMNP9yoNQZC38bKH//9/8YKK2/K5RdUJXyh6blr4IXhQQSwzINUZ/0JnzN
P+dJydJlw9AlUxVNEol/nScljfxjS1H/y7byP4oikdVJ0fJbEslfXvk0cP4yrVE4lcW1HoZbqpYK
wruxjS0sc13jq9BntUMxuzFKc1U07KgliqIiWEBZjOumnIf+ycAgPoFU/dUFDGYBq9BIk3X0GA2n
B3qgfbPdV7RttNOvNP50Uxz08q3Mb0LwqrRrMBWaP6WjTz6PbtmecSczfhX3KpJnIrLvEaXrJMAh
MHOqiicqH4x8qhtx/f7j45XrtOUWmrx6ZBybWCPV50gLrQhhPsG/ew1kUZ9BVJItJCvbhFgQtZHs
BLCnvErcugnGV6R8uvgo9Kn1NM3udfgmEsfXSIsuEmfao0iOBQmtaGtfPe5A/BeVE6m29FCfExkJ
HaNgMk1mPO7F6tgwZ/r51si2SZTtFPO9rXZKSl2ctajvAjLomqC1UcUemRInv65ygHik1q50ksL2
W0gugkhv37J+6T8SCQriqkNuvEQkLEkf5Wuor8bwiBydpheOzmMWHUJaPItbk1GyPMlw8V0zveTh
3DhUezTDPnga9XUNLnIkmVcteTbdqka44f0knuNJmMiFBf1cdKDNIhOgAqM2afGz+qthUDwmd/yv
YoGjMaBLjWFqX361X3RaQ6o76pd68ZA4O6hWKMD2N2QeAQ8QmehAD2UPV3TaFTv7JtQZLh1m+J4o
vfGYAEdWa0ozSGHDiIrcPJi7oL3wmOOTsrm+ObvyoniOU7zEbOsxyy0K+ww0M9lXCZRAaNpCgkYN
teEEpTIQwFTfQ3M3eI5u7HVd3P1yk/8T9dV0q/7LW2X6+C+3SqsEmZyKMWmi5MFhF6RPrACjU23c
C3p28GUulvWQrkxzjoWFcuMSq/eBXEPtYQYa7fa2QHPkT3SsH9jF5v/mT1vWN/qmNIn9nTfyXz5t
LQLI/9vT9q///s+nLQ9vcpV0HqcGKdyICP+xvlt/V2mUoS/F+uOJ+tf1ndQnaod0i06iP3b0X6Lc
aaVCW6iYDOSmSi3Ob+v6v1rfOU7+yXbM8v7n9z6FTf9yESGL5NVrsIlF8aVL7zFiJekd+B96BTB0
xLRAqbX/YslOpe/8CgZ32daECJIO8xXUn0plN4GSzoxlP6JbCs5QbECVXUU29Jx8R1/u15L53Svy
plwSyuY7Ym5eZFKqI4EW4MCi3UUe7bOmfIfKqxY6BmO1tG3aW5tfiTVOwo3BxEWFqPai6V8ZkY0M
QuNSqW33J4DweFdwZ5kkdgCj8utkJriOFxIy41B3oHYoJuoq5IfE2iziFOM2HkZh4w20vqokN5d0
GIrbxhv3EnkSiyhKtzldEr3maE6EmoggaKpWNoyN+5g4V1slXdr4RG1AXUjcV9sOcsjoma/94CoL
38ikVKuEnP3zs1Ylgev//dMy816RFVuTRzXkKadZduc1sUPmkKaGWnwmqbQpDvEVUwAabQNfTHmR
9K2bLVOChIzmNkoEbUHEettBPbTh1a2OYXHJCCtWmqcxdqfWv7blsI5Zf1kYY6zWXY4g6hQPoqPR
8c4TM116JQg9Dq94nUt7eTxEMqY/DBv5k1bclJLFB4sgIaCl64TBWtHuAwcdsbyceimnH3giGdSY
2TgV/9/HI87L6YNApLjYAs5SbS8hlYPyaJFNvVb5LZVvAmdvFn8W7F4tdv7pd1lAS2eLdMeXD5Ga
jYpUacrROXkUTnWd0z2Vjzny6fWUdcjZj52Z2GHE1hpXG3kUWxx0/gDkspb9BfYYgveUc9DKO4Ma
Rc9pYycx75waENo1ppOG7A0PUckBGwzIR7QV7BcKWdGbzo8jx0ky5xIjfGlozl6wE5+EDwmcCYQy
UpTq9wvqbqmJj/CkoA8gX3RKKXediJNF3SBRXGmao8uPL9OhIdK/09XkJRusXlQoElKDz+W1+ykV
R55LUKrKQ3fAFFpencTZRphaeh8PcrXVHhM37vFS4fYoPMURx9EIis45mXoOcBvxuQGolvxMgiuK
d6IOsoWFQ58Ek3KvH2geGAu2oqfnLs2KG3qe3wJO6JT45vBocGqP4W4gdEVfKW85q45m92Tmzkha
FaHGnv0VXNhAdTVefLP/Tvwzf6+GqCRkndAIYgcxs2TkhIB7V3eNqUJON4xesvkeM2/oGY+Lbc0M
MlZHBGglc4miLNBNYIRAJvNVuejwHNIgaN2J5VeDFPNH0B/rrwnUcPWFyQpVhW9Wcy/Hi+HWhMj6
L7WHWVSeYe+eC9WmpVj+pOANhhFrwbS1sjvK1XBjxGrAp6pXLZkrLr5eMioMvGiARuuhWBLnheW5
eqg4xJbcu4p7zbUNvxoItby+BMFax8jf28dcXitQb5A8+aTDGmk3ZZf/TL1F/O7+1PozGwlrCAn3
JZvB0jaZ5U/XcQ64IHcYYHIcouoaFQgfd60fLvdJvCTiU7sO+4bwhXhnAQBBuPbmQ+cmF3kF0qdF
Q8R7Qhu6t6k2o03ttzYjiPouEktczdx3SnyW+FdO0kv+Kbf7INwl4Wn8rIn8pHsb1ULqLvQTwTCU
RMH/69/eGS0mScpcfPmN34GA3KegbPSn8Ko/5WyJDLRCVFxgxSM8WlwJRPXSnTaz7oTHr8QL0aHT
28aSZwav3MHue35HUsonZUAVwBB0zdPACVdkRhQd7UbxIFDITXcdWhbv2m+HYMXEG07dUKFKutIi
z+1QYoQWZlaw1pIdkA4hOAJsYh+/kVLzbN6VR2XqqEXJc5vLpjuT42VKdGsA81mKa2Gwxf5Sc/v/
BO/+lGF2q8xX8dQFj3A4MuPI/cEqAyCQh5UcVHGXcRowl4PP0BE7Olr/Q6wO71SkHsZPY/zKvuX3
dssI6VItwEh7RrCgKnfeLiiZ9JWMIj84R8oCRCCgHL5yVHJ6wruhHMc7iuTkpkV7nzAy/RQhQdbn
1U38Tku7+05Q4nAj3xXzMoCMvdMDntH6cy2xktrlTs2W8kk9Yj1qV+25LRzulHG09TfxjbgqN1h4
N7qsZBROwC0d3z8iC1N9ZgRq5FfkEzhwcx0JzWqa11GdEdoNpS0hKpybALewt3+8sbcxv1vw7t1r
swpPChVS/kfxkl6yPRe3UlcEqSEE38XICHD8ZAO+Sx6meb4OqtAJior1h061cTFiYnP5vxmvCdIH
GKM+/KidLDvkyE3PnNDVbeShgfAT0ISHf+sStgTjhLwzdAYCuD+j7ynjTTuHDRYdTInbhH66dIEz
uMc64KGLoja7Ij0ZxDvc1u4J2II0NX7gknwWJAK0dyN5F16+n2DRvnzFmjaAHGUXkfib5FlsvKtb
r7zibAnosLkPAcZ+4Gc9RvyfHFa9ilDcr4ajYizdZlVhSlTe/QbjeQd+c4mTi4FtlXhm7r5ok7Yv
abBPXbuInVSBls/xOi6geAfOpDa3uZgVpAGtbUlggvNK3qEwqHd0EztkhYf9fkTChf0c3VZP4t8S
bdRIY1W7IoE68HYo98aE7PvZVLwdOVr9IpwnVTdH3bEklxskVVHPFk89H5NjjjYgyV8T1RkM3baa
z5iV0frkaJqZbUe8sLT0y2eDkqgadiYB3ELjCOmFfi5s77Gy77sjaYoudgMRA0lOJl98CEHyysaw
61o8Z1m4jENWuCkvzHrw6Vq0GJRPH/tZ4QTpvpM/JW/TJWcK3cCjgonntbYZxWgzDZkFfZFyxNlK
brHGIBUKVzlFhPEIH6pbEwMgL/SyuClxgLk+3g3E0bCxCe+RS7N2xElmkjv1WRXbCHs6vsVYPgnB
UxrxvxpuSRxRs1LAY/vkM4oJERCZBQRCMTWydlAF4+LFMAYjrDaHduyvFvizIlOAlnt0IWB7jnG5
+vFc4NaQNhOpkhMJqXpHzTy2tWoHA3IkZAlTo1YIcOXZUnYFpPZEeZvoOu/DiI2BBxSVR+BsdllN
T7LR340E1UPioM5A16cTlrUJwi2SvTFxqPvosfyybqvZKtKuHgJG+dT1RAjb+qR7dVd5dU6b7Shs
fQrXKRWH8XGnkOhNTc819zPMDD5jxEJuuRrGHWOOV16T8mzWHXlVuE2u4yNSPmg8Jo8qIMzImJem
g8m/gaygI1nbQXe0yrpHHT0sJF4lnFYaHVN9lWebXD/q8lIimIn7GG7FJVB9pT2gZXhn3XLdimv6
tit8uhSEzU1CBTXpqJH6Z74QLB0jXyVtKJV3/LiAeAEMfAwPs/LRqkSI1O0sweBv1xEJo6Ti2zIQ
IiS3cNBDfJMPS33ReOdS85YNR3Nfk36uIYoePiUEYKaAsgC/rysE69D/RgK4wEaZvfBTp0RxQCYR
SZ9l/KmYTsHF0IXvNeOdGR5j7dDGJw/fjEinRmZgTOCJgy41iq9QG1V0LP2L1hxD74cCi97D1q7O
YpExS4nfMG0TuBghG3G1nP4LNoZ49rc/126Vpbl5xPhNQEtgNG1T0536C2hcJAyXgpQF2spIJfwR
AdhK6uiS3xsE7w92iDlTdfckXnnuvznKaVqGotHgqhF0/P9FOaFuf9+7f/v3v+zd7NyiJOryFPLz
K23O3i2yiqsE6qj/dyX/BebktViUFpqyBe3OMlxlTe3/538o+t/BRS32bsxuigF7/j/Zu6fwoP8O
3ShQ9qam0vD2ezuXFDbjoMs8GnqfvKjqQ8wuLuGz3qkK0J2Q8iJK2HMi+jLBptYGDCkpg19tvcJ/
0tdk9X/45krDD6AfM1gNfZVElHxiFrMY/BddvkIoNNlRQoeCR0zP7PGV6ZCKyKTlCbNU38bKh/mR
R1dyTES/x3x27pQrQKtuQjGu5G4j5difsi3x/j2m+4oC64eOpQLNVezvFXk7xlvLO2vySger9DM7
qwiZg5hZitVV9Ska+rHMRfM0fSc3IFW3tDXmOkpYnp0LyGNC6shRICHyFyzmn4BiujjR+b8ByIaC
JkHGzElHlvRbO12RN2WbWF6wzcRrvhBM2GDhUbjc8dyMEs9XbVFlJ3WVDA/NOmbdyEymErIAzehl
KtLnZ/cRiPU7woa3muj9q+LBf1nT4fpWZjwNH678JmgfQWzX6V6Ljnq0GhnkxSlRn5OuIn4EoV4G
l+krN/TYAz8XDQu/DucswPGMFI6FGQJCK3rTGmmjS7DeAcH688ggTSN9MagykpiOx0W0z6vdC4oJ
CtsChfBQb4u9rOFPYvhatkuxYxRdRiiQAwJhGiAXIdfJfK3mgQv8SFdZCnoiBShglQF/Gn4M9ZNY
T7GD7GSEH3AJxIifRx5LJe0P8o+7N2+GTG9ReDZk99Vn1ZQE8HYiKpqnDPNo7eJgpyL+wS3oO8op
3+vttl6l3+SgEJBJymisnSTieZ+9BxpB1JjWikdNPlg+F8cs1CzS6LFWEIU0x4k0oRt/IJQDVX3R
piJDzySC14tPITkt3jf6Aq9bU36ssElxPwNUoKnCPtHPOb59VPPjSQ4xoB+lYUUKy8AJKcx7kiR5
t9RVThpF9kIO1my8TIo4zKQ1ZTv3biA7qU/38TAuClCd6AChKvuXQd6JSLpRJZsnpbhL5d1Xby0W
FQy2hEvpJ6NbEtKXBi/+uJTqrY+nIuD+CsGLM2qjeXMPQ2Vj/dDHU1Jv0RikiLYIOcpmFpmt2X6o
3hOCp4DGzGrVdSsMDUSDo3UV3bUubJAt9DqimLeRxlOchNIO/Qw7GRa0sXdGoHsXcngnC4QlI2tm
5CLdcR5iA6h29C178vSrHByVjV69l+qGdy8h0pd+B6Z/A/iH4EuuFDwzsHTspkhdTm3Fu/0h+Vei
dqRApyCLxUZfi8EnDq4MUVxACpV0MeUKKuQlac66cZTctyRa8ilk9Eor5OWbxMl42swhvDN5ETLX
fo/+IeKMzHiRxFATNaxgktSdgVSwu/GQv3CaGGSn1gQhBGTjFqwqzKnWx+TtKLHKuE9/ieFlUytc
no5XzQjqhnAN1rVD090ZZzap0gyKublBdqyRgaiiWas3lkFmrF9cErINh74mv8W3qx98ezwGjW7X
8gdeJzw9V5eIThuZIfikjAgDtBKMrKc9oToFNbwuLpATBalrxZatEZiTehT3wzQ+PZfw2+0wkL23
jvpdXjuGdGY7YdZCgA3Jy6aqp+/ThZC+F8Znzeig01NtFHaEgbcnMq1aql30ljBsUK83MHrEWC69
H705Vv6ljo74LeP4SlCQy8iSM7pIjDA+o0wXnxLtYIVHytvYud5LRh4VQir+jKXPkWEojuYSGSbZ
SzZXGZUi/1tgcAoYoCwGKZmBKh4+de/Vh3+PnC49lu2tRtHv1y9j/9BxhlCTqKKroXGFgW1TRYST
243jk7SYsX5WD676eAEKhNGYlT+Td4SKpdGmUWyBMll0PClHDgEHjMo+IzMYKqjvQIuFyDgNK26h
8SjS40jnnUVms+kefCmgb2ZGx2JMqwr3dkIWaIJfz2BINHVhEX4P6WZREN9FP4pWVY6E21QvjX1A
JpJGaKqB6CPgcQFbpB5zMjJjb9jhyiOCP8K4OVZOjGkj2pmWR1oGkgcDkZeYLMd2mAS8HQDCoCGa
4BuSW92WM0wNz/wlB2fhJyPk4sEnPc2EnTNSosVxGRkWNJK08YKGAnKys1Jba+gE6/Ge+hTObUqs
0VJ7dFWf3NwK4ZK++j/cnVeP4+qZrf/QcA5zAA7mQqJyDqVS6YZQJeac+evPw9727O72hn18a8AD
TNtVarUC+X7vWutZprEuu6/gUZXGLFDYm3BrvTDGmmMCkaWxcJbZTWZc111WKhonFrEEsE8SzYJA
xk3EMujzIkvMbStj4WK6b57zrcicighUlnm4xlQvaMMRN1O2c1gpp10M3QTIOb3fbNw7clGNg5nN
2ySVOI15HCD9RPLLrZapXx1kOE3ZYZBXMjZe+rLdiDiKcy7rLMnSZu6mCPX8n+YulYx+mkBeDqq3
FJq3JK8nhEDVRp8norEGXLCpA40I1Yeny/tqYOwVvs2wmKmBZDOotETItTz+z9addJMZFS0HrMW/
ZlBa/zj//v77f86/IgW9msj8A56BSfdn3UnGWiDqQAwUiRn5F64F3Q0jaFI0FdXSRRwAf59/jf+m
OViVRVlDzMI/av07868y4hB+G9JkRVT4S2SFaVz5bUgr9T7W5aDz15qULFpFvETcZYpDXo1xPsx1
fZtzmaDjDXGnY+cenZcJzFzMXtKUDziiTgajVVr54kt7khFrXsBlc2C+irJHD5dwyqRo/c8nS/6x
//ikgWBruCNQ8xT5h5T2k1QWeX3RaQX2aYMGCvMcUoAEzYnsYsC1Mr44oC7omcdR05L3cdbJipp0
LArXgNJhk0C0oC17M52FJrOLtTaHMdk8RAfFfZCv1N3X8oRX3mfLmQffNE2a8B4cLkknckzuQaw/
ZL1Djs4YNrZ5deusXcUtradIOAB+0zn31HlV2ovGBEq7VWv7e1FAUQAtdETMK6718FRUb55xEoft
nBOpiF1q9PRtngKFB9PES2e4XCjY9nr1m2PMA2PWtQvaMmE8dmAIIxyhHneCsNj6w4n+xBB/HRIH
iVYRA3yOc15LiUiyA5XBfQJcZ3HHLYA/UBnWxJgEdj5DGfOuxo+2p4ayqrHrIgSYw5JqeLjhDLye
sSFM6gNIiDlSXPObRKMTYbJ8q1Sv5oCXzTxCl4AFMLzktDDoUNAbM3kmugX7K9kzv8LhPPoiVryG
YFDUrhN/G7UbzlEB/aZYpTpykNMMMEWjjEsKF4K9uG5Lsg4UxlssTYi64+bclTgWdac4qDiwQswo
AThEmzHFWjvakodQvYnxpDOgHAmCmTVXhXI7GOqWcjX+GdkdxbAGGxpSQ8C92imEc+MhXxR3zSEB
PKkbssBHHCs794nW1827UaCobn488Y7OLgXHh8DVNZd2hCdjwqvGRhbj0hjPFP2IHBNUPkb0/MSl
WCjeCJwP4TlRkGNJBIvzEABydUUbtTgneMfC+OqJhJSmbKMwz3seG5tkhl0vhOwmWclaB81aBUQv
RDCUGU0NKhvOHcMb+1UVJ1+x0NW0noN6kMmvs/dX0BINIpZOuuDu1JHlCkjwVIyQG5/kxAejbxpj
Mhx2CsW3aKb0wRr9O0KJwoeox+yqowiyAz155SZ5Va+EeIMWbQtCHmAkZkMedDYgXxzZOxnfA+ZU
amnzdK+fhsI8SxTWysXB6rNVwSA7ttnSLtGdJyM5z2nvEWgPam+ZRTRKcHXKcGkA4ElRZSjEm/7T
V6ZSeHFdiuGCFWVgprnDFAyhUiPPoonCIpe3cpni70z3w6rEOVxVu5JgBkp0p52AaoEkByk2i6m5
kGJ8rsLUl7+tgDsijT4C/Z++9BhoNUGt2NQoJ+JL/gUpIKEj2Px0KCf2DZGiv7ljSgcXsL5/rtj/
Zhy1EZwM+oZ5e2QCwSZnu8+EDX2pbHUSW9Z63KRTKgLYOiWFqeG4mzCzpMGGLb8MWWBSK/AbQLSz
4raHdX9g8o/CsZKD5RqIPZ3ss2AzEhNmgU4zFkXw4+a9IcukiauwtH2m6x/MRNSdpcq3GBSKcyzk
K/usAB3emTr1Mv3iulbcCqLlN9m/yM9UfDThi+qegni0LzWlTWOqNmxpvMxBZO0U3FL8DTvdWYO7
BhTkOPMGUA8DzULNDtneQKSKd/6LufWyS+rOknJfMCN7fOSdAyo1zdTJnStV94XlxeTasqoDFsct
jmiBTLCtE/etwSswPVruVecgzgCtvFb8QzOW28TsF+HcIO7MwYTvfVMZ2wq/pFD7FwkHaukvqniV
cIEsZAqF2LdHHuenEWZzyejMSznpd4SsreyD1Y1BMFOgXy/xXsdCPTBnQwyjaOXx4Hg1J6W+iogu
6pdaY2tOeSCklKnBBWaYKWz7PVvVPonJEUwlmh0qNzee+5jAnXaTo3Iqb02CTRWxxh7IREXLvRkC
PV1TSFWaIP8XQEwjgxU7JYdskJmPz4I0o00lQp01sac+c8Tl+kUO54p4Qtm26ptR4uigwoQv4lSy
SKeVMwvxNR6HfJWz0HAhCVi1NoBVF7UwmVeRTa2LECxb/wV6AGIispf1hfPXY6eNJxbzL4Ii4X3u
MznyDJwZ6hDWfDLjD+ubl308K1nPopi37qzDqAHZ050J8afJ0+pnvbmQP0HRs0Xp39SLdJJo8ALy
opLfnnv9TK0WMQBdTHRBOY8B9chX2nAS+rXBp1fbpPzgQXiboBuwa5U/kn2Fs+6JPe5UaXZ7KM7l
Vnkg3vaYuL/7OYdThVe1mKbXeBttitcOUxyz6Cx/QauB8YJIJBI/4ysO3ZorkLISnulH+8H7kh8Z
08OPfovYJn5weepX/h1EUvnJ6cjirgvRWeJrhlGDLH19wfedr/Zai4ajRLZ5N0WbSoLxA0kCpp1Q
bCWRQs24eSKYwsmYwPx7sfrxRSZZr5ZrQb9X1NggfHm8HBOsEy8s2NH+u0OKbGpxQ3gn+dA92Der
bNZzsHGUBp2D/RvnJB5+Z34M++C9r4i0IDd7+iTUt/A9qpOaLd3MljNgmGdBmYiPQkPg2ljuyjGw
EIpHUNM5Pbbgc59p83bmW7VVnbeSp+und59/aja8gK2hQUXdTn3t5jbEpKGEN+YmUNceHAyre0aZ
NsGpXEv5Q4nbj6jw5oMDBbhXjhWlE557zIECq9YeK4QlQt4OdT6f+OloFz9WW7N9quIhhXHf9LA4
V5l8dsXqpIek+DwWVXSUsmDl+AbNtYf8WC97tDwCEpP6GX3C/smwEZXqM8ne6zzf568R2ducMAf1
td2MAgDLIWYeyidfM34EAcKTuJEBIE4Nf8ZXm3ms9d9J8ll8uz14h0FqnQ3vDzPf//klp/SHNesj
zfrCd73qtz/+z/7ZVF/5/x1/539/5n9+/SO/8reHHLsIf/nDLKn8qj/VX0V//irrqPq7L2z8yf/f
//Fv6/Vrn9FuCCWuekbT9PPrH9bu9COKYO4UuHmEzH4apMe/7G8P8r8ViRZ7/d/W9r///p/HFlkD
XqyhBliypY9tiH/a5RSJxJooyyoHE8Xgb/1pbY/PQx2PUvIPV/PPxxZJ5piDodkYF/r47/7+svxt
mfzP7HKy8ldHANj+GPOI18kcoDgi/HQEKCNsLLLHcF5YmPuZlURWcMNhUG+ZzBfvKbnvlXtTyxef
G6G/MzD0Zm8mC0Kf6ztr5oqMOLoXxdnGexA9jHyHo1XTV7AJ9OyWKDelWpNGMopT3IEhatYI6fyl
zG+ISu2bG90GSJCB8d37RKtexXGGNG0tODesrXvmvP5VT4FG5l+BtzFNprGppoNAh/IxC3zunNvC
3aXeOVTooK53IrUSFWcPHQbOPWaQdAfYWLCzZ6ztNH+en+pHl89qfV/TxTeXp2psU3BDfXmLH43y
QcoVAawMU92a5uHCxTsMXkJayyzyym1XLwNpo0jcz2ZVvw9UmqZK0D0uHVEXxNG2fqjNgSvvSHdw
Lzr9tBfFONX6Eg5wKqx9CRTpW5xszeEu6YuoIdiyrNIDBxhPGZe/VJOJzXfVAytlwU2sj5oBmAgL
KNBmtgTQqWPmCT8RG2qa1QAIreL4KvXXWFumfMG9VZ+cHMJe5WKgWkDBYDI+RtzSx+2y5LGb5mMI
dnlJLi4LnVXgUPysX4fRrlfj2yvw7yXmK/koSfhy/WsSmZz94C0kbrHGiDM2iQCnxQuo4An8xx+j
85CGhZ9/aga4YpcuyzVSc9dsqGR2NlazBRtki+gtnHpl2t76nUetogwpNd0UwhgcpKi2PHRvoCcA
m2zD98qYYeqZCNf8FfbWIM1jcfJfYhGkSkDv5drHoIb4tDHmrsLZkzMIW30C+j++5//BlzSVa9q4
FPnXDmCDpck/XtJ++f0/L2mSKolcnxSulXiBf93E6GgWSFWjk/fXKxp7Fq5cum5JRAs1rjN/LmJQ
Dbl+WvzOH97gf+OK9sem5bdNDA/25zP/zf8b1mYiZa7kr8VH/F1aF/bj+g7Hh/kaRvTgwFhJDpZ5
zhi15I4DtSZDsjI8c+eRmsUcH8FbKTIBIRvy5tw8x5w+SNnP480tL98GhCZ5meyUN388WiqAiypj
MRi03quYvQCRRdvCsnE/ON53MHwmB4kBpnNo/ra2QgA+btPCDfHd/qpmZ5EUhq3eFAt4DzgadVpt
q7lXioulyWjTwEPq6Kzwy/yW1OwjCLHuDUnfaz0bD30pb9q1/Ch66er0TyxMBlb9ApBMYDItMqqE
ZBfqHn+/J+9hQrnNK1wnjjjWmOkl6kuZ0ribwTL/atpGfCw20WHc9CgOwZNSmoNS3BqiTcd1CH+t
adYkGEvTFkAE0Dx3Nxcpkyx+LMabGEFFxhY3KJui+pSScTns0XcXj34w2yPBys6i4ngeKOd0lgic
2HK7Ehaw02vC92Gw1v0TBAgCvY341Sbrpl0wgpasbKiGHlknN4Y4xZ2WVdNiuJwJJswmB8vOsjsK
lMoXylnBFBd0V+4gXRa/hBLncOo5zIxGj+RmkOalcMPitFJFZ0zSA+k756M7uK9c4yx0KnAonMp8
jrTrJtmqnMaPSjIXlKOKB1xkWqor7A/Qc9p1RghaUhYh1R7IXhJrqPG0QOzQo7XzLFa3onwrskmM
TkNdVvnmFN+iFu14FM5hsJREgfJS7n/xsOl0diSfstNs0gqaWXfmTN6d0RVhwksF4Y6p+55l6F0c
S8tmDFBrNaLHHKOOxrhaIKMmqyqfMTh2nzjZ0nxa0wvL7U6bsgAirsIOCRRJs80+VZWy32FRcDDV
QFRxHJcYbNeJ+yjzLfpjGx6zapOVLHrYPxH5dkbVD/7SS9+Y84LjY8+ajZuVytbNCZ/JGVmoHI6g
7kxpm2/HZChvK/658KK2rxUcJPZ4A/u8mr0e8LDcvSnmpjOBUXsQwoV3YO1ww2vCiZxegcHSb/nt
8Zl0qTY/aS7W7InsPqCoQ/A2hoVrrQvqqHrY/z27R9fqtyE1Y1eaa+OtsWDjKhFFbKbad01WL9bP
bKPQM0eqncPhvj2TWDa9Tci864+cb078JIXT7t2llYNbLKioKQBB2t7DEwjUgPkZitXJYZ7GA1cx
XRMJ7Zi1MZW9NszeaYYO9syZx8lDd0/n/hQMnITzkKFd6e2OET4aZ/khWUe8QwYjvseon8pncjxF
tklNuvbyQ+k/tXW0J0DBiYYYEe5ji2eC9ZD0IUeJniNFzQeAA4bicutO3HnRVbQXpQ+MatqgTqjV
k5YJ72nAuTrIv3LQjKxFHHRRT9+QjQngmOTXAT92HV1r45rqK01ce+qh8q9GvPLCJTy4rHxX4nsk
vhY6t3gDEa5/SNnSQYdTDn1+9zSukJI8bYZHmVKhsPJ5iXv448s4PDv+0VEvhfxSJhwM1+5wcwCw
EVVTAlpPYMltc+GFQ4qgzLJyyeAj0BvsbBBYgnAjO1eLNZZ67Bpo9Rsjv5XdsVQp50RJxSt/jtJ3
P9rCBQkg7fdQRjhZncD86Q0U1LeG3hTrJofX2Hhk/sYzl5po9zKtZjOnOg7tW4xFMMEyXa/aCN7e
hkOrK2zygu/3DB3JopU2nXXKtZCxwW4ZF0fI1BVPvmmsiCdrwDO7uahhYFsnNOtaPo7Ct8FnO3vx
3FWNhMumYeytPyIf0TEKe4wDbsQJLpwawU10Nlmy1WN8atsitONLwczSQdJf4oRmluO2AxTXx/ld
EV+mEWnOGTph+wWggQM5h2gZTV8nigpgDpr7QtchrK78fgu+BXRMUx1yMnIVgm8AZ34jhAu5PKXh
Nkku+zo7dPomxAMBXA3UgmcRq13Cs9VlykiWrnK4maAVkt2Aiw+Xpjp3LsAYEb9UwEjkB515Ls9S
b6FSUdMu+reeE7oyIQ2sC4uMMmzlpqoMbGx2RPKILqS6DQWnMZdLb95QxJ3vdPl7jOBZuPSUWZs/
nPrVyR9Mm2xPBMZ7rfzwmq2iXEX9zLNgzUK+UdOOgbnt1KMkIsXOsNFm4i5QrgZERB5f8I+Rf2uK
5VDMTFidFh15y1JfJt4uUBOwuaTy0BupMlx66ULUF8ZwH/My9ZsnzVM+At6upk7FONGz1S4191Jz
qzMJnR+a+oGrJzbOtfbdoJYK+Y1lKUYjVYLFt+nrJSXtDjNtuYYJmVZLTBkVKmbDtZbeZZvio46y
Clo7qXOn1HuC7S7aVPq+BQP38MnleeJCpklpiOYEk4oPD04DV9cwOJWYsQ1zMXxK1ncvFguoaVEH
Sm9Gr4Rj7Dx/GVJoUr4G8AzNa0sqgl5Xmjt/OtD+7Zj4M2JE+stToaaNypgIC0Ue3V4/nQoTHSD8
ECdkqAQLNi/XGOclUbdhumBRHnoYtZJJloV27jeLNP3D8fSfO2ZzdkZb0wHT6P+Kk2P8Y9BOH8/e
P/3+n2O2qGD4wtaHSU+Wft0cSLw1MlO4aZoknH/JNSN3wnmhVsDUNbTIX+Zsvoc8GjqpKY5p6H9j
ztb/SvEEkWOMqixyr/TDEfjTZ0RrfStXBRruIhry/OpDxfmt6DeJTpNIqtfl3mSBaeXiTKfwlPuc
hPm+Xrf5p8X9rWr8l+xasqEcTS4RdKdg1ZozmWIVR+rgr31VJIXVbQxYsCeWsGmu8SlQDwwJdjsb
3GdmrjANDOUydPYc17PPngqNFcZbeGFgs4JVNMyh4Oolw/yV1tqk+8aMm10Dru7tixFsRRmiKxtj
H31/q8avNaknVX33wB9k6AQk5Dy2g1ON2mCN/lhPBfhJOiCmr5pkXgR3gP1mA6EA9GZNvqxL3+Jq
W4o7LjTWhOGdFvjl0M9lmnlLcJhB3f94oIJK8LEpL3J2YNBgQ9uRRjKJ9fmq04RpU2GJCGGZ6RO/
xIdf+fagF8ssGHtYwwlPL3PYpUaPEqHL7+kkAN6HZ2ZLX4F3ib9MFsApTvIF+xdiFfDQ3CVPGtt+
UNPUjsAW8l/lJMHQVUhmH+MymeVKvDOUu2xSGG4niNJcuxjmm2pZigHIXZsIl4IsbJbMniJMVxqj
yFw1sGBaCoImV50QSMjT9Wvol/LJLT7CJMDfNHdOXTTH4m6LwHGscXTDzhnMC5aguq03z8h8ZzvU
pl8KNWVw6IdHk49LeiZbCRaFpc0l2kUr02ARsFMBZO6xC1Wke65YBBWa8nKw4dSaOyhYSbJXQQmq
LCD86Jom1arq8EyLt7wtzilap+qnk4XC/V1FBC18c24qAEB7u4E/OJYUMVJ222xLCrqp8V+nCAD0
1BjVoUQE1czdQKiD3AifYx+TmYIItJakdFuocWTnSK88RI8Qa5wSOguwiCYbQ93E7bpFsg1G7VZW
jiZSbo+kS60hKNPkaSD1Fki+wvBSjApwYB4NBGG5etXybWwsKAbzr4NzoaRaj6djImKDuVXgsBI9
6PWjEQuZG9xaOoe6DIwqRyUL1IUU7CBWCMWelx69xAHgXnbjHzLyHVbq2AXSNqicCYCBqbMpxxYl
SEHDKSi2Fi3HWuAu27GnL7g7QJdb3K8zRlu/JgA39nXJU4WmICT2AqldJn2E8K6n2P60qzYsGg4O
oOp0CScwQwzKEieLDiWFyMCjNtcyB4+a4+455yhiDaRFGHiexhqxLqdhjq9buDIddVrbdb5DxmE9
H39AmSxzpgBW368VbxCmLA+YC8kJvtccjcp6mXNQ8t4FXr7iQaUkX9SqOzNjRWeVH3JyuOsfltjO
xb7btJ+mnyCUtxgdC87hRCexs0mvfJI9bZdSEfwlE4gYx2/5Ka/Fhch1xXU2tfRkoyXYxPito4Dr
c2nS23QwT220dr71W1cuQqwCFBKRbHP0eS6tWmCzIlhXd+bXnxB1Gljf8MTMU4zowUpNrbA0EvhT
VrlDxROm534CcLvaCE01Z3HHK1RltGUAB7wICL6QLkPjmnyUcjeLqemB7tjuw7fa3bDQrx7FojWN
ScwZP1khhsGPgfmIK0pCKa8ghmWsLyetOZG4eJn4SLVXYIm6NScP0IP1gr2ER4V+B54QVIeOn7NT
DmJdtGm+OM956FnUg1G+W7S28Va8dDvxaskDB4u3gG+kK353ooG480e9HJOk817kXB+fWrJnaBy6
xKYS2gHPQsp41E+dZO/4e9Dykjxrzd34IM0X1VJDNtG1U7kBdDaaiLN3U8tfrIirj3LXB2Hq9se6
BWZOZxbKJtwLGrU8hcjegCH6RWSdY3IQTggf74BLKa+DPuMkuar1l96v9xECbOs9BNoEI43ZK4Re
2TrHCgXbI2yt5/rdTApW15z9UT0J1BbCQULRAX2LxULBEenUXIzyUep6NsG2MRrMgrhmSCLHWB0R
qj8AxhZJczTuxsonYQmPUsypUziWJURXcZtH7RnVU8JMN+Ij6CkkKwbkYdEQH7SbmbcM9Zd8rqt4
44x9tBaO2IWYFEtt5Qbj21js/HiXPErRBjBRRVx2wVNOKvw5IgbjBaeBhOq4VXX3n8a9zY80meg9
p4Yx2xauBsT3Qj3p5GmT8j99WQrvZRyaxiUl5q1/jkv4q2Xpr7//0xRnML0xRiu4dxn1ftZ/ZGj4
zIwatUu6prMS/VP/kZGMaOQA3qDja+MJ/bQtpTcKjUr7u6Pt35nikJ9+t62NypWBYw2s4o/59edB
P/ZrJ/M1lqWSa/duvKhA2mrlyih27TArZFsOXnWy6dGUoWPwFspdKl8jUMI+oNFd79JDNIu7aSbR
R0DGwvoWP8sOjKf+EgWncWGEo0N5INsncEw1rtOA33Nlm51UWvnwUfezIl+lzjFCqQmwFYMeQb0p
i62BlNN2U7c6J/kuJudX7DRtFieLioso2BVzm6hrXf/seb5d9Op6GPGLz0gdkSai/l1qt5/e4r84
EbGh/qtXivdPUgGb8Kb8diQyCy+u+pRx16ChomssmA05a1xv2vXzEhO1YSvB1sFz3Ebxg3oc5kHp
3pTLGrVXfhsUeHUZPIn40qbfVkSvAXtUeWHVCwc0IjZwfrNRab65Q6/GGWXa8rRPmfagUiVIUjre
hJxkqLVqtG/xaQ2XxN2n6UJ3KbetYZ2h65csdxLa2xPqZKulhLjMTqgXN9GnwOZvwIHmhkDuzsJo
TOdNxpqeZ7idokUrHJpbf/duab6ynmhsaov2NWfjCWoBr3AdfZDPr0Q7fQQjvC1glxDMK23FMEDw
2D3FRAL3Bpcpax7pL9VqmPNGDfNi1QXzATdZ785NZD3qH2ieBrpV7nPoNFP5KHE5LLgsBviUV3DV
0uqYpGvpgWVBDI2Tg1kElvmgMUHpG525n6BZ4bIQoaK3i0Lb07mDbsdAxjAzeamYEqwfV20u3z6X
8Syj3aM1j2bnYvIwuIOrGyiYHevf3GJ3lNz4Rxzwe8mv9PToKgUHUwNCDjePIsWXMHDCHk1GE/AC
GpdW3cFIMqUJqAeXMxCV53ZkcVsys3eBm5S/rjaGdmI4Hafvr5BbWWfuQhW28dHy9x63ugzKII6/
hFJGyHTUTEXwmPp9nz6p+BHezTEPgLuLkbTKTdpsv8cHaaK3jMiDecPB92K+pdx6WdCTpPDVy1hL
RdPkJhu3pSGNAiy2J7o5BYnPHMa5ZQCdnePtxh9HtfOryE1fZqNgTngbHRqdoplXNLzcE4myg9qm
LYI8SpLzE8akXNQPSohgDvCha/fABZIMnlA3s56RcdWcmSv3++wSuDYy6Irtcgu/r60wZW6o0OFR
uUcx1KhEjVWsLXCcIY0w9hjmSW9mbfaCsyeoKd/AFk4qt536dIgSJB6xAP53QFNPySIO0oO1Mg/G
zmJ2WLpAM4+QIxBp4l0jPT1nIzGc4aRZxW+j9SJmHmi+ElzrGkU0E5FZmj4WeOZeuIvNr8a5e+CJ
wQqyZnfuonvzo3MkU9XJ+hVSiP+u807jBvXAmVAaq9JPwCmnK2usJfQr+SdXParJXDxq+qlNto22
pjJGot4nmDnCyoKdAuhCdD5kPmXarI7OYw+2kW9MRAjVvVmjJEH7ZoBE0SJVWF+ZRUtOsm8Ktl/+
rD92MtlUkBrWsYxmQdS1/NrUoZz6nqx8DmV0gptAN0jbdMlaKr9Y1ZJaMfwTJIQGPQWpl+WaltgD
/mOA1sXZw+DEUcRHicEFmVi2jzpTCbZW2or5KSob2NB8GGBHyMT0UsK3M3Eut3dp58hn7JWsMo14
LVKRwx5PF+07cEx9/AiiFY1b9/AAzrw70sXxyu7MYocf0mBE0T2dqCXFj9KzpbRUR9PYOw1JK1op
D7LW8TGvpgrWLgXvseYCuH6W6FnxHbFnI9EpidJljooXylc6SmABWhjpZbtFGwMJN1n5qGVkWeFX
qSho3Nt37ZU+inKuZGcPla1BbWuijRO8Dda2HXU49Lj44A+fFhhqZjLL7iCcd+8C+p0iuVdFWaio
enAxebPe0p2yxFGLSvZ2TDYk5T1zn2ysMwRg+rCbzLE9VqRgVHyuGE2qw30RIDe2AdtfOny97kx+
jQL4ghFYlJepsPF5JkytK1PCDjzx3yXAahv/QoC9AA3eTev4VHPF1Shn3aWX9lW2Lp0yBSlvSHSp
7wLGfQtPc1LYGC+qCCMY6G0aBGQg27ynmCumlbMM84vfOlgDJ42wiOUlIZoazynV07zNsFLjQ3GM
jgR9fcNuVUrYVIgKtsfUnSg4LEBm2/wtMAigs4ujsw42OqtUYj0AIxc6JzVVXIc6oS8R0/Ok2grh
S4+lC0Midx+cYi3XmYsjnjAZdsrRyeg2Rirjnq8BxZxg4+Ks0bOV13KygtBcRPNWJOJEj1aYpdl6
kmeUMUf28AeCZFYMS5gp6dFjGFkr65F9AyyEKx+XNB+ZcYFaZYNuzPQNuTLOcNEivVCot4VBNwJP
QVDo86B7D3j6d+ciHhIgxM0azWqlyDWHnlna7q1w0RnHhs9u4l8aUmOQe8rp0M6CbgYoXHT3ucrE
A2bHQgKZYBQu0pmmYFw4c9GWGnYwm2ZfPaTo1i9LFacG9RV2fpFfo3ARnZi5i2puEink6EuZgjiR
vup0Z85po1JAIm1h5+ZA5RnhdUwdb6yFaDtzILbd2C9Z5UstUi6oHxomq2o6FtIIPAPhPU0vCmt9
iybiQaX+qEPZVPBD6NA9+dT0m4YnDkdTIPONYftiyRAFpKXh+dyLhLHPhtkiu1of+sK/SXx6omc1
R9rYOiNYhjjeh7w2HzV9dzH+6KvGb5tr0lJVdZK8xXCNSOCNpQBzPZsr7E5g1FO6xollXiJp4pTV
9QkUwFi4+OqV1FhBzf0T0XUAx6KWtuiMYcxYxjPM6TLuDpz5hks/vLnJnrUZW5iBNnV/JgEH4U4o
UjA9QJco2gVkW/ru0Z9TgpLTnAIoE0hFZ4gbz8inkhJdRpH5o6nRVgbL2PO1wJ1Cn6OEvQ9Mr2Gm
9gjBHU5O7m8SY4wzzkwEfmHYKN8K2vGr186ou0UdJgLaLJOpe6heBB3JbTYktg+S8NC+c0BNtjQ/
yPIyc0M2BtPY2Qg1zY2vujZRjpn3STlDo+5RmeOeL2GTHDS2+jrGYiJRHeqsWuH1DBwcUJCga3wJ
r2qx4oQwT7l9BypGdaIYmbTQFk55r/R0pyUW3c6fsnf2nhpc5+jbiz//qwkCJQ6HzF+rLDpXAi+K
tNXIPpI+qNw9JS4HarD5DFKoGs8JeRQGEeZkmg6T1KTLZNpgHmxmfMed54Dsz6WARUK4bKCdSFtM
UuGr98Xw9GLQDySt0uZeX0Ao8ALMuJVKFCmEzcWbU2kQr+UnVoBNsy6ASaEs4pg15oRbT6C5im/p
XwgW2l9M5yyjFdwghoE7xeDA9PM5RnTixmgjZ+wyWKreLvMWkvrlwEOpmdDZU6rDyix9pIwXMw22
4d5nx6EWRF85+XpHucYJrN3SeCt803BOdsBu9E0bvDTVNiK/xqfym9KM5DxWjSH/0mlEppDVU5C/
KwuBq8ZeeiL/iANOfHgStjWskv7RYkX3qDI7RCdK6wXClf/ZSokhqniDLM2ie/hfohFUpJTfDEm/
//7fz9jmf2McMhE1qBSg3/jXaJhICh3+KqqIJhomD/rTGRv+gYQQApBW+/E//XnGhrGAF5RcDYfv
0bT575yxf3z4fnMkGYho5PdlE8fU7x/OsMLEo1UuR0dnFbN/1UuVxeixYLTUyDrpZPTH8sDVgB03
nvRkWFimUT7Hgc0BCUqAE8fLpEHYN6ct6zRa5lkO9TYLfNOhFXCTNkvLv+ZEvTE/UMVXvMrV2NfK
qp8OQZBNcFtbak2hxoe2Ti1lQ0xyAsr7GcqLGIQJWeNyRocO/wlpMBCoFeYC07Ha0mKRuwqXwHwH
4KbRz0I1L4EccFP9MdSy6eP/JfHQTOnjGvvJYCwCvNa2fW1NS/ihfLkmwL77hwfi6aURII5Pwo7R
3DYJnNKBWU3YW2fKsm2WWoJCDkjFZivulVOrtwmFg9kyrxYR5IkrbgSjR5DptEXc2AIXTB7b/Qgx
xnzqvm3aLMR3TfnWRdCprR70ewdXK3wVsEgErWuXXTGTjWfrmvB2nLWQw/3x584BNlZ3V+NsotLN
m1IYaVvd1ug+rXxB6JzZP1/ILE5ReUfVhGeifiotjs6PRu6OqZicIn/hpnQdEYf4jvdJf8GKY2Ww
plr16HNbC5JimwJCXynt3VFKHKbQavyS1Oui7SqKJhNsX/skm2GJZbPebNm1g6yvGO388tiz7Iyi
6KxflLUKkObQYfSRZz6A8H4AVxd9Gi4022HmHTivGyKd9/qmEbuDyb4i1t2lTDM9yBrpYfS7MQny
neOxWZGl/9JthXOoSlrCPEjGHsquqc84JpXStuNWl8/biMNT6zyKYsKPtMfSWvOfjHfNKReS+Qri
jAyZesETP3S04qJn0dcg9rZvjX5/+dITF36P7714072HhS21fCrVi0awfiRiU+JQZQiH/LE16L8Z
GwyMeN+DLJ+09Yw+QeMlQCE6Gi/Ww8V6dFe+AUqpFATdFZ6nAThYMun71ZYZpyF6UT/4pC57zy63
0OW0mXGG1E6vNoYWb2p+MLjK5jsKfV3bbcTKClwQp7SA2ryirB9hzWYWYJMZpge3prMurb+C9tGd
+oO/lVcDNw5v3o92U7MbOVEVaCHCZRXdDiJps5KYl9XpR/pJfWDOQscpzfp/3J3HkuRWtmx/6IEG
LaYRCCC0TjmBZaSA1hpffxf6XhqrSVo/47QHbFYXK7MiQwBn+3ZfLtklxjyl+mbE5IVTOCv5dxF2
X+NkK2XF4UtQL3VwjAg8toviAicYnUYBgCT+GPVH3d0GwnImYAeVR9lEmEfYl+YXkh7HkPN69myR
j4oHZ9z3rxrRu+QoS+PS+m7kzVgWr1iKBHJ6+RzY6003ZeKzVjq/Dy9D5fnI2XSFE/jjEAmEc73U
bpI8u08c5PLkexoYa/n7hlXZ4tJqihXneO1eKxvlp90TUKkkDDm6GzTUuMmqQ0f0sifrFTWQzpJ3
4kBR/+FrX561KJpHGXyIA01ZW9bHzkwLYl0MPr4b6H4m3nbCnWMOwd43H2ZJfkFexOQ2NM7zt4wB
nGUj93KZ3SMmGc7PBvtImb0kZGLOYmYaglaFbwWZGrYEezFwVelRSd7KLj+ktNNZwzmjhAIWH5nT
HCcS1QVsRamnS7HvOHP/IQPQcGYXDYrtYNyTb//mGaSlbIlTgIXRM3jqt8F4fAUiq0+bZLwVljvk
ECOy3JmI+pkuRVKBYd1xvFE9VXjvsflmlGuhcRVvK5okATlDaDRu9NOmYGOQjvTLh53T0w2aeQeb
A6IS4QiaaxNmcuy9Uvce9iaDQqJtB9K2RFq0/YDL8XOxzzXH657aVQ34wByITKLdxc8enQzYJvHG
jeDgegZUM9oag1ObR6lhmLIVApBDfn9txIBnCagtP7Zv4OOvr4iJTuVg2mODw19JYud18A+h8mMK
LLPCp4lOvVAlsaxiShKcmk2g/5SDliBwttSgZ9XMa7JTCMTOOLj2mmO81pOO9kdNJHN08zF0xFOq
vcgOj+Y7gf0v+yRf3aixQ3+y5HMU5sNuAdNG2zOfe/Y0dLJoSzN6Zbt4h2vesUtprNC1a/QKBL4q
gfVVdnTfsM1CI6jEZQT1IonYObYXiW6y5xbeIMsP3wP8mN3peDiaUc3bnz0xcO7pXsePHqRdaFGT
MM5uyEPHWT4D4dYR10wqulepHdZKWxP6jZl4l1J6MsKj1CImhOYx0pNt1s61YWxfPM3u4odoFegs
LLFpnNbVdxAkeyjBG0s5QjLc+KjpgWsVWN9dX1wo/XakLN6CE8J3XllceNXxSs/zQYRjqnjmOq0G
W0Nr72OGFhX58bkJQjr22CcGPB2p3l4Vb3B6hXwQHSr/kr//Wy05hgx9S5c5bXIeZOPyH5c5OhaZ
Px80//T1vx80rd/Y1QClEEXLYGEz26L+CPPIhmJibYdX8ZdlzgwlgMyl0t9B0IcdzB8HTREywbwg
+v0M+k8Omn/DIKA2S+ZbAkPQ1Xlr9OsQ9Mf0F8DzWbR8eu4Vg4oj0W0uvwnVGnjWDoQjFbMbplOH
tpqCwydO5XCl1Ttp3VHp/mpYFLi9j0/h+9yNihNEwSzBZYIUCL24S4WPjfAxyy/It5hiCYgouGMR
yDJykhsctxbcuGYVk7JcltVpW8gHbAvqTOARKArlSr1R7r+8Zn+zneE540f78xH7lxdt5pn/+qPn
ve8X3Qgja9JL6nt+hkR6rt5ajqAKiigcAFB8K7Bti6BftwzdobohZ1JxrjpRq0MV9Usa3+s0PXLp
xouE4P2i+OtO+NGzTYobef5n7H7oEKlo6NXeg28xuvue7Ytuuk4YH7sZb8zNuI4Pbcx5XfK2mCrn
X/qcVXv0pQZhrLySN+Ku1ml7MZzc6ap/1d2aaNLQI9xzUC8lAUk4+IRoE7yhztEmmPNaAiune1Bh
gyYVp+yrvaSpZ4e78Ue+cJmot/nzsK8qKoi+KD1lYCeGrp2kGnt3QnLSBZ9GwqcHlePpl6iEz5ut
lS8lxFh1azPzbpjs2rLZK1ln4F/fEY5l1JMQFWVETbFQVSrUFYx/Uwv48wkaHUqVuS5yuyugHLSu
XmWrQtsh0dKOfiJ8TRmWeRiTt+HKOqRNTy2cZHJmCw3qD3LwrPtgRGH//5ZlNreSsSLEcNOyFVxL
naEIQzY3VAS0zsZJIuMTK4CDOYCB8FN1kNMdiLWzumZu1cK+eTEmcwbv+pU85Qf3njYclhb6XoH8
DvN2qd9Gp/hIZpRACjPRA0pnREdwz4FY2vIQ3A3uRSGk7Uo+KMUu04Y52CyAhI5MlbVSuSyEehWx
eMrNa9c/kn6PgYHanGbZXy1EObQ5r36KMHS8yQok5VcJqu/4JsHORfcbf7ASee1e5Ki7R1DJD/I3
TipNOzFrYeERAMDDIL6kMT6F6oa6ViLPw9yGkvncvlfnKtkXGhHdpZzeJH+XofWJ+wirAu3PCIuh
tTRLDOTAHVdiv5JqPpKrXqe/6NajZ47G2Yvdoj8GCpazbultw2O0T9FAxUv6nH/wWRCEx4yh0i8t
L0q4bI+WU9xSV+TsJdkSq81kgRBK0JwGIvwizDTWG0KRcqr2HdyDdX5FBs6MNc/SiN/Eu3iYKlSX
Ajf2dhZmbyCb5mzFIt2N4suJdV5LUTZa0hPlYmFiZ5aKOOEULggEBi51f8uil1lH52+mSJWPq3rX
tkzCdXExM6jVOHBxdFEpzdWIQbCOjiaQv9QGvItFmNGB0lYL4CkEq5z/LHFC5FLFOZkC2J/i2B39
9MTJWqB6GakZyxc/AAFhwcU1HyGeJ+Wt9dYNgrrK4iaQ+gvVaUxkLaI7Y7BZYKcal0KaL+PiQLyZ
GcaCTDrchpfiBouNQ15HniW9iMBxE7fgiA9tehhWEbtC0rdLcyP29PC+FcJOktcC+frJo6d86eXJ
aZT5ENiC8QJBZa9ku3i4tZ/Ay+i+xfLLEbAy77G+rJ4V3UEsYLgJq3UrP+P/75uVEBykeFMQMsE7
4tJ7j6qQVT8jWUshfsYQb5K/rMhhhsJFS7epyTXJv3BGj5JtVD7rJvisMzlEaO0CZjb5LasfAJb4
qZlwDAZr9admi6wZr51w89R9EN6U+mmYnoLxI3yzqJrrqmcf47mSIUTw7pLcLt/FoGDJnpRfofii
96yvX1WsXeLg8e77zhJKX4iUlNuEw4/m5uq/CqUhVmu77FqrHBgXhnKbhtcpeK6Go9C+CSyFuCaQ
7Z+WGpYcy/YB96UuzwHNprG8wnFfD1QkGCh1G73fJ+1JonEuPGjSQUPu7SFJ80w7oI4TbzVJbl5f
THH/BMB34d+0HhFGwaukvYdA6sqHPvF8LRtzVcxEFdzPV6s8h+V21N896oYrkGfDuDUD0A12z/xK
zTEudPMRZzuu6QOryL77kZIjEaKIK4ufPekZNrvDjssImv0ZRZyjP57vemtRqUZb6cKobNGA8GuX
0UY5hS8awjyIDSoArWPExnQi0LKcqrV2Sx8ma/QLPRMXTV+Id/DFo36SdJI8i6y4DrHNrzHfYXPn
IUitnRQO5jOTfKi2yJk65AWSb50cDSr8vtkwiBhXWaRRsJwu8DGlws4v7BnkpVr3CQgnsgV2+YkF
ia03QBK3+Ss0kahcMp9bfD9i+fy2v0RlD6lqoESLlsL80I6zWWKaznBGKtDv3TqKV+3NeC6Bhywb
ncv/QsGuShdEvIrnTZCttQcSxzXqiInpgBg7992F912oxL7I1m3Tj/DoMVnhW6MoJtuJWwsEnLpC
+636RUlhBpIKxgAAfNFa8aEKcEWxyQAbF1FZe3QhIZdRL8auo9tlNWtpJPyl9KZBzhtcMSeWtMIu
Ko4PdiaBuPNyBGUw6nQXOOxmYWqk8SEuVnl109VTbV64aRb+NmEYKFX3SxQ/WIGGmqtEq7g9eojh
tcE1eWl2rGFtybtKVEALLpy4qHUpEu7uks3Cl+42ZghvIj1tlykrlZssuqPolvmziIO22mf6umaZ
C22GH1GhpY6dAeB90q+I23YHxZCqj5IV6QoTJeVxw0F/+PmmFsmAoNbQoLHPvV3j/axzD0Qd6w/S
eJwH93x6ZA/yP4B0bgZO2Z51fArx89g5HDyy/sIbnIDZf/mQQRmtLmGl5/SOd+s/Dxn8gb8MGf/+
9b8MGZIpy9rfzRikACCcKejZEmFZBpc/xGxsaxT2KjSZgYn9twlDNxiC5jlDogPN+CdStmIwPP31
nP3L4+Yh/HrONiheDbwCVbGMN1F1GEJcpXuv/5AsXO9Pkw8OkKoZzh8wOu8a5Z8Rp5ryHCsXJd4j
JpT+hYk5Kk6J+pPCn4/hbq2U3MT5eqyfo5jT5S6tnVedc+ic+/fjjfAZk2CtN/yXzjtRiI3eZqnM
F6uEpSJwWjFeD2K5JEnrt9eYL1LMp4n6DS6Yn6gB9bTGnzVuh7N2Lk/BLkUpZrHKlKLSA/AOLH2R
/lD/E8YvutuyP/7sfFcpD0pOTSBmkIV2o1XrDRaqSd/jQjtj0PW4JaWcFmIivSaUbVflekcUqHb4
Euz2CWSXels62ZGUcbUFz/lJGMEK2TkmDo+3xheHN0xu9njs1IYIHKK/v1PoCu+4lgraCneXJRze
Ze+oG3aHZIQ0n0N78ZPbQA0o8f2cL/8apB+uGtJn21wD7SthhTiM8KP012Qjma7SzUlkiIVUjRWU
D/jiJhVeQrDBXGN76ts19o4j+8eCkciQP3S2kgHbyQwRCiNLrx5lY1UGX2jYQH5e/G4ulYDqvyzR
RhSZ15gr+54jzaM5kRJQqCxHcGVn8RSccpIJ61Q7+1u85xSYWC9Vs8a8j4ZvsWIFiZuzcB2HYBey
gEVP5TbhcyyS0z1NnpQRcfQSxXZYpr5+98xrzmX7q8swNowHQb8MDDM5NDdAXgl1D+QzxIV1KGd1
14U8030o3COtLULrRqPy8aR/AlXg2tVcpo9AOFYFmjxb0GavIuzlvCF+pGdE3I77dMEMpjCL9cxk
mBS5QWlf41UE0ml0+wSKdWCX2H94/dtGXgWa2zHlWe1Pzcw3/zJnBmRj0jIRxkyGgytMbkBJZXQP
vxXtve7eVPr7uh+GCnrZS9vINr3wozJuvmhMniETaMMkmsX3ilTKUl5sS+ZUnAu0i3Tz7Nqvab/i
g4fDDl9dJW9S3mUxZLDxOTa/M6LYRmNbdFV7CGQ2WiCMKHPF6cDXDxL0hGyfVotxTfJSG6hqXXv1
UmpOSb+iuVUBxausMbuNfGVEITtJbKoCYDdfmhk97MigeJUncEjD8IQpguQkN4uG40B8590TBmCj
d9wWqe+hJpr7Zi66Fvf96sIHlia31rCluYgQyWoIziyS8PDJ3GFOPLEzEOJMtS6evw/eoGi8CLIK
lN/sv/xOo1iaKOmsMVCWEHX+451G+hs5609f/8udRlFmnzHb0f+jzPwhZ8GmsTAZK9hd/9e2/Mut
Bho5mE561Ob1KA/odzlL/83CDa9aICf+t8ztn9xsLHnWq/4s6vz60GfR55eEWdVGZaD7LSusMl4p
ND43iMvB6AjVq0JfkGEwiWr+mzU1FFfCnUoJ+EYo2aOAKzWnEMvPFrsufVNocaRrskOCQIXuYqfN
zpyhYoZCuWaxGoAED66A2YGyMR8zdvPZ2vuwsRP5ooej07FbjIEOqkH2NU3Gu1QEm5lDHMZHsae2
ZTVph65/ltUj3Hl/Hco7T9oReTOqG9VKXXRK47MPxrfpfuakVEoRcX2jbwbzH25rrnCbzFOx6jKo
t3bd8xDY5Lqe7NxnWLe/F/7l3iJ0Hp9I5mfaJsBw01kVLn8uB8M6rHzbeIQR2d5g3w4bs30Xh42C
F4YQBg3lFTJdAFH5TGlHIFx88nAadoWcKK/iGHAfq1NC40qz9mT+VteAQwHijqE4pnuLdRH3YgAQ
6kRt2rKRl71r5jQuE5P+0jAeTf5Ozlgo7dAozPQlHqAAEH2legOv9zY3beyobWZzgyi+BHONW6dp
1p2/K1QqTF2BxLEMlhHgKDNo6mBVwZuCh6Pm/0fVPQPuZvErZZGJtxTAPtxIgmKpnZDmfpZJ5guw
iAhAUdy8IAbSrMYEMYKoITpbdVJCJ6XlJSJDf8ZjTHvbcPEkG7xaHawqcP8BJnMofisJoalnRnek
akcxGUp7FN9ZEtYIQayFeEq8J+RETXlSxr2Z41R04+ki8zf3q6bYwlOfMEaxt1PWqrSzlHXas8g+
CfUSGUAf1hMT3hoetJjt5TmUf7DwdDEJrXwGo8ImxeIB+GtsnZIDjt79hfqmieN2/Gww67dniPFA
0YucSq/5MdXFvqPxCccqAFRvSQT9p/B2oIXYHEQUi3LEzzfGYzwY3Ccxqo8rk6B+uiJc7A94mmHC
kRtjVb8ZaE+h5SuyG+iY+NbCfRzuS+OphHbZuCIhrcCG69d2S7MgmXcAwsFN8YrgJ1CmUiwxmvIq
yN4VBCZami4v2ZILzDhJe5ybrzUX5IgkfnyD3kznicjfmuKuYUgCal3dkmKVxQcd1yv3qcABQaWx
EEWLE3ch+5XxEZn8Jreg7UjsnW7Ut8xjL7msIFqmO7Y8gbQSybuQeVPWnXGBaJTjZsBuxLDrFtxu
KDsgq5bzwVrMTREj0/sx3sBqpCMA4UBmuNrLrxJ91QhFsPu+kCnN0ObWy/qWfWeLmbs9cNaBWp8z
kqLU8lMw/yHwmXOfXvbW3eJ4hZILA1vBmpGfdclua45Ce7pmWkr5srWVIyIv0ZL4NHCCJdYPtV0n
IE6T9LZERpLmD4GFKZvJm2Yb614yagfskIQdjngNGyYRIQxZLKmapfQ9d6MnR8y4ESeSdgEHwprz
eTYXFxmfcnKEQQXcQ8Z9Sn6ruHLm4teTTqWibQKgXfTX/im+8C7MHtIFFCIuE2KqgELH8ThVyxEd
FpHwxTiU+MiJB8rzu6DRF8AOgiPxWIlm2FnEFZVzhBvA7ZuDka3V6UmR8QOoWx7C0P2MiB5l8Bl7
26R5IBnPeMg58Mtb8G0ctwQPcduhIejvEXhF+Ry2oDFWCU+/CV17afCZNj4ij4jWe4MUo8/Pyc2H
S/+wRA4iF8F0By7oBVOBE7WnCcrM4HByNuqDnOzS9mT0+4CWBySgBksHYr284uPDsZvdPWcT2bKt
clYOAgVtAz/Y0e/eBCqAgmdxeDWVW4yNPTxUdyPcq/WjwJKgbjQk/RI011bOrjmylU+7PCKWhphV
5K9GfxyD10T/YoIwqRUZdvhaRQm1aVG9+E++uvimkSp5mPte2ITwFPr61FXyokaFLXaNegiAnLcC
jxljKxN6Y1PvNtTHAMCMx9F9L8+5Bh53um7qc0wOltwb7xsRo2j5lX5BR9FI3tLMTtKs+lRg4E94
mJepsQYJG1lw3J5ochAk7CU7oXhO8u8rJkignCDE5g5TaRYiwdvrwT7D/BOzvB5dfEgZk1u5RIuk
EwCFT/zUOIKG0D8GgEJ+WN4C3rtJgi+Qpg4RuZfk4qZUltYHHTUL8RRvZhcuI/VC+iDGoWwHBBrB
jW3fsb5K6hEU1p/k1ZhH9j2CT99/BO22S7nsdYv2p/sMX4b0OlFJhE0C4jpbDR5pxPqko6r4mw2P
asycaLzS/tE7jFvZDTZAhabwISP2ea96ek7aSzxcY178TLrN29sMJAhNH+EjBAbBkkqkLiIvbmJw
D8WPtj5T/Cr1LnoNShJuagkUMWBJwDAC1lY83guBkm2uouoLnJOSaJ0E/GJnQJ3H1V2zi4IoM0tQ
tGxKwiaQwOjvRvNtHPaKRn3LvPsGUd/RjEEVavLa67iqt5pANm9dGjN7w4AlS/5WJJzCShuzYf0m
joeBbT6ffVIqFE95KxpmQ+GMT2GkSY5TySPVxDchgE/EPpoZNki2tAFM8kUQ1nrvCBqsFpfzfUsT
iPokYhgrX4yzTk0I3WKDvJOCm+m9KfGxsFZCONm+TNJi5OfVX5Lmvad2pD8NV06HCzO/Asqb1Fk0
5/QiCcup2FoWc4KbsLmO7lp+xomFKkUCmEQq5WYLTpYUddQLpCWePd5clf8dig8hPotav+8cj1tC
cMAkgalX3egdMMwRvpNuDnZGg4XXDCDDMZTzgIaSSzqf5wL61TE16Y1mdunoE4M8buWxo0q0O0aV
U5cC7XSLEWxgI4SYYLpVXfBuDedythJ2CxkRii/aSmVHRrvgMWpKlzFqHDPHpJ48qtYej9DO6Bnb
Ikwm/Zuevirh16C9BNlDi5+r5j3H2i+9ZmxfQGitM6u2h+QshtGhsuhS660vQbOTLmdL1FGi/V7P
OZjs0XKYM+JPqvdw8+g9QeXGu0hRuGR3Asq0aFE2k0eNello56oSnSj2OZPB9Oys//LBCK8vGhxB
SVmf/aL/cTCad8Z/luD+9PW/D0bmb8QhZWlO+Wms9Weh7ffByPwNn6mi8M6WrP+jcvwxGEEPBf4P
7VPiD8xUjt8HI7oGAPFhe5V5rIhx/wjaKbFT+pvJCPKHovDwZgvr7AT4ZTIyjWYSJ0Px2dWUm8jY
pM/JvcRARl47XHjyNn0WL+N4UDjpiu9xuBmk9ixZWzHcFMxHCO+mILqZ+E1WiLUQ0JoUcz+f3rK/
FDDvehzOWKyA+8OSoIbdafI1vx+omzpyE+QKdOzITf317MXEepaTTVkhL4BGZyfUQnQmvKjeRngG
Eyl3tIcI2APLsE3tb635JLfVu7uZPwWAs5WNOL6mNLvm0q7mspnvdWmHHYEOlszYGsVWbU8+XnLs
ZbEdI2YRSjuqkIw7V0WHUcBz3dAGRxTD1njVmleylstaAuzNv0eYZNkXkI8SMyqCEOGLwkmKtcbJ
ul+1HEDMFYR1GTiDVz6JJKyKdVS7fbhWidaTMLcBcDT+uWDL4lloEgygTCMt2aCsuSTpPja4mEIB
KJ00cYdirfs8xRgo0HDMhaFdqxC47zqGDRBzEniJ9VdsYIWxnsknk3lEA6OruHQKbuNJu6OMJF/1
QEhV4J7jdx7cLGNr6QdBvPpwiYZvrrZiv6n7A8UtTY/I2J5K73mKTjzxXXLRI5Z2eyvbsFFMkktf
ZRRGa44mrQgPZAosdYXL85JZByuRnSnvqpZAU2G/H3EL1+e9GmRu4bUrb6mxHwauT9JTGz0z4AzW
nSqJhS5c1VdtGdbVdQ7PVz8NrD/6PrWVaUIK2SQZFVU4HTwYEo3udpP1KFhiN+5g3lJKJ73XXjk3
BP3RfQf/KFiTnYwJ6RvxFnXbOASxrlEA5ZpkRlIyIt6JP6UQX2AE5L+vjZdiozmiziTjh3u8p18y
DWTFPronX4G+8nAWNiu5XOrVQqRmhxed0RH6wlqurhL+MwowyVtifmRvn64qjM80KaUvHpinKFyx
X7daahSopraj0WHr38kL+tnFZK2W3zyMRHiK3jQnTNdGfPXr74odTTr5BzG29g3WbkGS71LSrTyZ
Q6UcsdzUaIfDoL7TYwH64WSsNAI0SRHPNsbYrZsvjAOJ4dIY6hV7P2BMl8aV8ugM6s+CHx+HY0FH
b6ESOUJrGBQLbEzmDOQX/ZzXQdgI/inZiXMGTLolUmgL0wd9RJW01U9yhVeipA17Tohy0tfPPhDp
7q5/MSL6B/Vt2mXyVeIj9SK1ZPAojAu3Psdjvz89ulQ9+FnjqkLnYOPOAYKADNEuXrspxc6BjTcV
UDVLO1LWGja1YzKdOuR4ePeMI8lao2dAc6JXbKQNQziXjHqVckChi5vVZ2OjJw/bAs+Kb1uWm4Zr
+aPFxCwtRHM1YI04aq6wHRIXrDzbxFBbicg4lJzxvZLVhlqJ8Fu+o9xmCyr7mEYt6jysufGY4U//
RPXh6eRFmGad95PzsHdtAse6cHQxMDJQn+AaT7Vq4xRQ3BjBnRDgtKz52PdUjyyRaXjNgF0+MChg
hHqIJ2NamxA0aDngpIMnJKFrb4X0gNGZ7gF+LmJimnUjkNSZy762q/KofmKbHrVl1J3Vfq1PW+3R
PjEGzlXRHO7Mmypc5sM9kCRC8vgWqDIdWXY2tuICixfGE54EQIJB9Eb9NWb/gag036/8Nta1fOCt
kwabATy9NjkZSrKx5Ztji+fhFhdkBkwkLE8k9Nfx3A27Idkzlmj7BDcE9pKC7eOSn78bGeVc60cY
bIOtSGgDvCTpzCBQUPbA5XJrEVtEA37Q2QCAzcdm8UPY2rrgpJCqJUuCltHSeo8VZ4x3V2GZPcJ2
6Z1kB6sCMLf403gGMNE8Zx/gQNpXgpQP70ywnzKPVXrEK2O3B4TkF2Z5/6nakSoPyeI9qgeO9Hvr
QFGyiPkvSumMfwDLsvqJ18LfT1emcvWu2224k+t0mYLN8ElSLFDcVvIK7o3LckPcEmaUPrHMjsIK
giHn+0tYOLpAJyD5023Glpj0EkGGtcmCBe3woR2Hq9DZxuoz/J7W2jpdYxEW1wx0g2xn6tJYx+/e
2Tgq72wBCEGzAh9f2fxKts6Q/raYG+MxavAjtgdjjaGD8/vac/01lJUdyAQ28gxslTsX2TUks2f5
Rf5iJzLw8L+987TI7HSt4bddUp5FpbWj2GyhsX+9BLfioTHqGQ7mPJzYeEEaCiGXgbTAQTRYa/7X
evTfJX89LKGVeLMO5oknLzvikZId0ZmQZvgElovcrd2BOgqnPyp2/8QNyzzPTvJo1dDXCYlwnbvt
EyFxkI/Yd5Iv69WrFulH/SPsNFu/EpLGOh3Fbv+iEOVgMtozMbIW23guuuJa29UYhd7ZkJWH2l+C
Qjl3GwrtYt7uy8yBpYn+BqRSvqU5fRErcy++6efUTU7tgRQ7ZxN4XjumIBqHcKbsp0/zIrwOG36f
wLHrHxJvCQAmPAxrShgyN21WmGQz9uqEBu+1/KwXh0lKt7ofbhpSEQykw1zz+zQ0/a01p6Xy3G6I
jK1xSjsWoTkhPiR6vwv0dfDUERtoll5PaP7R6G+1+qj0twYs0php64l/x7lG8oFovn4kBYYEI+Ta
98CFrdHvpZ3v681T1Y4LA/tF26zLgIyiO/XcYDquvWftohxmVw6SL2H1Ydvu+5JeN0SEH5BSMXcE
A5WN4xXsbnFFz8RnX74K7HJUSnDanHDQSr0P1UwZJIcm5UdlW28IUKv9K/lE46dZExqA13ocxoPW
0Kj5PUXRbg4KyMDBD7JwF2M2pwVpIqoDzBSj9qbSj/oDkwhzR4/Q8FLHrzGHtfGhA+XQ6yO2h/CB
bSH9SceVNh5FQqbTJhpuSnGvqo2Zcpuh25V8T5dgX8ZMZRNhPoU9SfUiHBdT965RSE1UpZ8mJ/KB
QDFZ3qYbEz6sEN5DORVuNiljAtIlGTxjxdTcvEWCg/NmeONMV0Yn9lj8ZNy2qpN2J1AMLUpCXMEC
lm7iaDmFbi1hxTy2I1ZIYEtELxoXC2weQVFbwFvA69B1F6qWoOwi/9BqE8SranRH02mpOXettXE3
vgwuD+08MhbvZNdPc6i+X7YWA+4GOwpAiI7PLqiFYTm9j/fiSFP2IbvMycHvgpLqY1y7RFol/yqd
VGEVfYXjBtENNdb6rH/arfHVPyCxTsMaywYKHwrmmg5qohjog/ypVFi1tWPdphObMmtTfbc3VmL9
jdhqYK6at45pUPmqHGbzLjpDQ7eAwC+40gd3RYTM5XS8OnDzxMxNxLOSyrh8RDYPHNUV0M/KMtpX
LDYCm6RDNjripbB4nmhzZsMM+YJHcYj0T74Hn+eEKZ9KzhzTG9ombZcL2Ea+vhsImAryklsSj1FA
2p26jRXtSNDw+vGnxHei8GV+Vj7NlEwVF2Kr3KC6KAsl/xhZSb9On8Yn53bE0KZFCR3ejE3ZHmH2
JQbHchtkXlBCyl+b3VMZAAswKE1z4+ahqbOQbcY3S/rxaLEUUaJlCAXRXmM7rxP8rV+D4q3hzvzZ
0lwCuY2qrKTexnT2tW4rvNAm65Pp8Q9lc5UhsPivzbCTMvyAuySFQabNRiLqcv0lIatWxTU0Yroj
z7+WvmnKavjJCa74+0p/mb55Y5en+DYXci+IPOO+5QmCt/MSCdZrLlQEtZkiyo2GXZFjtOkI+jqd
NjMiJXbGEc8kbFU34T2grwSFhbATYDti9qhPU/SIw7si3QYgZuEl5e3sfcsAFxIyTEUYsSmw1vCt
+ve8oxu0eQLyFTW2dpocttFndg/tcSyOZvHlGcbeVAxy34tIXihK9NNoCgLDFv8jYiG9kTRkAoUS
4VNPMPUOxNOg6VCXbNFyU9xH3zZPwqyec6qtV7L26ImtRLwsob/TAUPI2ncpnMQh3oMhyO/Zs3zX
VhrdvDfqFyG34amb+JSP6TIQE5wWnD0Ulr+C7yTBbRiBWqSaXVLxGw/mKvf3SnwO4YH34lWjVNc3
kGZK7RRc2uF56AnXw1k76uLV005jerGC7SwNjXxZ+D2WEGr5x0PdEpCSl+nDg27b8/wAIQmO6ihQ
58CcayeyzTap8N1RojDeuJSao6YrHNfSJ+mdoKJ00u4ExzBcDTSa6gAq75snHf+0B1EH6oO3JFGU
Sbxg20E52lN6VSsi24Pb8vL5dsXXskeReDUXLKyYYjrOTcGKeCD6F7he4BSCjfuaIrox8b6ldmAJ
42QRiwYTpWxcFwkDWXGrHCVJgJF5GDEwnUpldZzD7QML+UNQ4UmlOa555qsxmIRQE7nXSyNeeN4k
OsltNhiOENFi66eER0eq5rk+D/PhvdvE7TNeCeNLMrDrwKxWdx2oB7Yx/eL/GUYzKGVX8eyq4xOw
vE9M6YnivU2+hmVtq6IiemsuuLRNaQ24qHuMqkamku+kCSS3Fho2727V+T/Z6Obmhb6G/+psCptz
RSJcbBEU0ZT/zzKfVoQ/a1Z/+fo/NCvSJaoCyUv+8zLf/E0x+Qs1UYMnBhL2F9+Y+ZuIgCYChRV1
8ivyv2VTAIPJKq0MEmloyZD/yTKfPMtf0ykKD0AjksP3xIk2a1q/aFZ+nJUoWgyYJocmygRbIEdd
Ye5VtmQoGclT5Sa6HZ/IpgCsv07n6MD7lttIeNW3JrICeyccRMKp4fQhCreW/cFc6XfNyEAz8oBd
gK/CgWFXj8xgIYGvKYyuRcdirSYaN0ddrFi/TdweQ7c3HD1dm4xZwzVKGeuM50kGJW5zE0yCZ5mw
oMgem3si4w3l4yuhwt658J64IoniJRGclKtBxRKPWxcHPOzsHJvK+qyDaGXPEDRcdoxG2ZRGDLea
Q7HJRXbSODIB2xeR8g2Liacsd3N8LfgkbmRboKxP6ZS8RCx4GvmI91OjbnGsGftzmCExezNW0ZXu
O5J5yDgIhdx7m8zhr42Vd198wuRqMrypZNE2beHGFOH0SPjUbkJBsHS6L+C4WF9duW6oNueWQotl
EOevcg9hJIOQVLB8GXhQScgiWVoYN32rIqbBuoSeQohYYx6/GzfqM6W595gOX3nX1N/Kk/4Q08PM
vICoYw6UpfvAJzeVq0gnLYCle2fM5ByL0t0veq6QnMOI8/8Pd+e13Dx2ddsnwl/I4VwygQSzKFIS
b1AiJSLnjKc/A93nr7bbp1zlW7vc3V9QIgjsvfZac465HB7yWutxxU02k+5TLwgS0jBZRML4sIAz
CARlRvQ3lWxbyPnc8K7VFAAgDW9t2CyBJwo4nBCdSd0nxKUoPAgUSHmakDDD5ereBtVctMFjhPQL
JwgCZ4ElQH51BsDWM2dBufqNP8lup4VJRyFzBMwm1Ogc9IRHzDAbWwVol5LXOlpTqMZP/Ayf+i+6
CpT9Eqc5aipvDuYX9aFZkNmzEG3hUjHFhhTrw/42LwUHxaGeZy+kJoE/OsF4jHCTBDkl0oKSr0Rx
EV+YCwrE8jE1q2fDPiHjm/WeqgDM6YLSpadyCHfG0fr0osgRcz6Nkpxx1JsMLOvdpal7cbV3rJhD
Xa5E0seSNfBifRkwr2FwveuMS1Xu+IOBPEBJ+mhSJ1V4DCx5Acw+olR1vz3CwAE6Q3S75LCrZila
MUrBAZwpLbEMo6VO8aUsu3BDH1OUJtWjh+9n48d3HL8ckIP+CsSyat5AMgMait5yHATPsrWrzCZG
Ni6PEe6Sck4MC70LCSU6KXVbQiqyScGx0t58nIzhcmwX8HzzFyfrmIs6HqHfcoDiXnK9A/CdAoMQ
gZ0QOfG4CRcDy8c4D+HLuI9CPJAZQKbuH34TIEMOTlaf0DWeU2iuCAX9uXJICxsLKzP7iJH8KnDo
hqBS7MHvEY02v8vLOHqLZGDzCx/2+ZSqvaOpBdpMlj5LjrM2I2zoWOgbFzkHeUitOGEeHsoICfAt
4Nl9FYGoukrDjyhvK3PXMsOk0iL9vUB/YcOLytBMZGePhkNwGnjeZXcNGRoRhMkIG2Vm/2RebHE8
CedgUmlKeaxjLECXzF8wiM0Q6a/yeO0njjpsu3qtmQtsr1i+cOT2157GjzxZpEH0+mSFDzZSOo5Z
PV+nxh0zF8m/jucw7OTQIbuuVd8q2iCTYm8m7GhoR8SJn1DzYUYHY+RBPo6XEIes28jTKatzRbp3
RCZOIBknIU/3h3eD+E2vtctv8ylRXJA/o8zdYs1LZHWMAEHijqBVCN9BeOu3RLq7QFkfIw2miEra
iS0MzwzjbXQ3pk8XVj3ysbpKTMw2zzbME0NrhFK3FFVIQQtia9Kv6tB5Z6TIxoSnZA5NbEUzUaSP
o/+Wak+es77fjhS3+amebsdhJKZxpiA2yucPYE2kinx0tERh8DIXDWcmiS5M6ddIUEh00WhoTY6e
AeWx8lWBvxjnSyPmEIGwwAmSFZyx+ptY1qjalMmCN0aJHMgKKu5/EL2mTQpEBzyQVRELcLZKgF/C
2J2K27nyYYm0MRziNUyyvOptMJLIaS69YifQHA8uNHR9Fubg1bqrAbD12tsaBBW/UX8hMM5LVoUl
Wxs9VclJErvQpn3Iw2rxwFQhfRVbiRo0ODLrJAv0yx2/NGU5nQ02PeUwLdVZfJJvwdbgbkZGV9IC
XWhAm3gQGfkQ/zqBABnhynP/aZFTdor/aMNLWL3mNDGZCkULjSw2+EAK7Rus3ATT/3Brc78K1UwG
Rdls+vSWWBTet5CGKLfvwLQY4mzkWATEyK90OhUym6bnCOaZwQ2/ofkNCCAoz2BCNTYlgEgNz7AP
HTddr0K4va3eI8nxNlWDo89jTqVnay3+MmTEwyx00ibiwNzbfld+UfBchEj+CL1nTi2cyvPmjcq7
rPc+1UHGMce0yqPHgdUyPCyOjC3QUplwQPwBA6LP7toE0T4zlV+X7SF9jOvG7sV+3dbWb3pqFzDm
L5a/a+ks1dIPIogDQoFRlvnh6PXSYWrYivpOX5bgMWJckJNBxudY4BvLo0FI2YBJqdXil4dKxNgP
p5FbjBVYO3/E3+MNLBiEZ3kmHxNhVm4ZqJBSE+wZSbdbxDHT6Jwn10avNHHX0b0YB7RBU0sCHTdk
D+/oMb1u7SHe0enJcOZbtJiu6G3okB0scz4ghc81Rt4s3z5nBzVY6qxyo/tZtB8p2smNPvUC1G0E
N54AjrRZlQOIFrsguxMKn5crpN+sQIerCLQmVjHsBlZMcS0Hb0Ky9BNG17MMRT2TeRM1GDE5gKkQ
r8i4tiA15uJ7r6F/754aM6QfGr/I+YjbkaYYk7XIw6Pa5o6pA019sOZlumba0K4NekAM+Oh95ie6
382PUuaObP6EBCvx0mjHy5fIXQvXAaXoHiAaSscBuktOC4FlqbI1nXWmDPYd62E/K+RP8KvAkOuc
jvwsuZvenKZVQvHUUahK9akS4FiG7lXiNlL5MtRp1xIAItw2BGsJSk9EisOqb9jjrWsefaBMcbr+
AsSxJi4Xy2VP6QnKJTlE61FZyFijUkGlF8tTLxMizSbNT625O0Oxcazm8UKrVWZUA0kuaDfTdRwU
vx0ICMKLpr0DJ16ZkyBYLzr6hyImRGomzscMpuobslJp5LRMz5D9NV42CoI01g1SCY1jBYgFbyHp
MlwLQSECka8PYiWgF+lJO9fHk3Ck9vOZE/Z7iV61VOzSnqjeZWY5EnnvupC/BMJS/I+YH2aCZUfT
0+JO/UU0rFFOSGx6haMYMJ0uLKcjWjAsYNXOJ6CmB1my/ikYkk2I0/YpM39237ndLtgkGbEwczxk
oBhaNsvqIGscw8O5S5aUcev7tyKOpru+M18FijlgMwEzaXZgapp47o2fY3BUkZxJmMwJe/LgIdHI
RqWW46ojDWlJuz2vthMip+fHtsOV1TV7XUGbOvIeVkm9odyM47paOmHC3ZvrqFRwCyd+dGi/6zfy
GJX6VrJ1tVF98AL9oPzqugTbX56jmCWNUmKQjQA5lkATK8wy8ULroJy0KboBpJq8Tz3YmYzyeLIA
kojUY0muHML0yoGgMuhEDHOVSX4oFMuRqy1617F0l7KFFIQbUmId7OHB894hduHjIkjfL4O4ZNqd
n2W8yPCvUjAy/Vc+I75xb2QbjXZCaX60Scy7DWxnJ34wiZSsm49ueRb+Gu2mVWCDLLiB7ZKZCad0
KodUjhcy5lqdf2ry0wvllFgp8qWM8nmtIOP8Q5PxX4qZUOCJwRPVLY6t0nRS/7fyE+Vfkl/+5fP/
OspDIhCnYzkgu7/LTzRFokunov34U0jyDxYwazp1E8XyZ2IMmT5/yU/4BNJiFH7W6fz9H5nAwKZx
Uv9nXb4i4g3QLYs8Gehof1OfBL4URpbX+o5uXJTsLoCGHtN3U0u//PZCObj39vpA6tg+YEhvSBxc
fzkSjpCzGv/dU+wklNZNuRtVdrqR3JIgyR7o86fe3qh9NPWW/5fRdqK3ZPM4Ovmg9yDJZOvYXHLI
btRNQ1p1+aHTfxeoy0cDbXU7ovVm0aTuz/wkXfSo1rX65qE5UOqVLKUHfRK5+C5M4gJVXGFcpNIJ
QkywpvyTsJGeGjpfU4c2QoZsUASxMMkTCJgHaDiPYrNDUiMSKWgh9cifYnhRprMwtp51KNg4oTm+
BnutKg4B1poEZYDXC9soiFjBON4GrNUyxKngXNJZs6gE3fLAmCuIbWqqaVlEpoJpXrmg61rX+pUZ
LD11Ld3XOUxDxwq+3vEMIFgJEY+78+QXJxGSnDD+9JYNOraanwR/VrIRiQ4EnRDq5irT/W1ZbRWD
E2lS03UlvKzUndgNgVh7nLEuAxm6vwmh60GyZdiDOKHp8u0QnLW+WubweGLBiaWc8xzwTStnQCFG
tHBHTVz1Zw/DfkqVZAH4GBpg0IxlA86JwgG+Tn+iQTyzNTc6RCweDOclxoV4vrQ1Ddh1nDG0k8GH
wCz2xuFkIjDnAG94nDzFQmQjBbgTcvJhGLVWK8LAE2Vc6xQNvibe4XwQVTsBMWgDXyB2bNjdavZa
5tKjFm7wCE4VnQmWS3kjeNFikz94ULpoZdxqQskaSAOLUl/IxrE5+bRxaE9U2b7tl/UZWBuRECZ7
fzhhqNduvmnVrZE/KoxY15EoW+OgWfOYsC7hLOKDFndRcrR4s35hcCu4EO7mR+3NaVXAegW3Sp+b
NhCTSZR7PieXLDu3VJvBJxm9sruKCMasuPOIzqBTIMrzkYHzqiQzFxjyKQohf5mq4+bdDo/fr7pl
zudzYhfXwntJ4bdMN34yB/qDhbyVVggg9cE7miDmkug18EalBeO8h3dsrzL94xzpbqEtok/Pvdf1
DQPeyXuXj3LwQFHjkUk3fWPNu+lXukigG4ryOOKRxBbdfWjZjpmdqH7H1m4qMVrzY5zKZvp5eYVJ
kWJviyrR1MimN8ZvIgIFidLyhbqBETSAs12Bq+GHUzBHYMDzQsv4YTqgh5SqIi38TQ87NrsjgpkH
fUNI0XKg0VLf5MQCLoumv36vErD1yqyHSDvzZMziLQiwTOyOYZWuXNJdhVGfWWuLGsoXX0Iu29li
wh9AV4RKMk22r/LejFBXgQwYtSVJLp70qEG8Uy2xAbfciQWMMODY3F7KEreajzXjOh61C3Cs/jk4
2UtjMtcYWGgWdI/MK1TndZpeE54Fvb3HSJmjVQYfLH8vVH7CaMUfRcDRqkWEyzBjz4+oKPuLPl5V
ZSuSvVoeC/3LEq5SvaFTN6O7Jcc6xlDltzanSpSGyVIFsIrpAKFDuvLooIlt7uTPLnr5/k01oBMz
rOBN0Xn9CnzZcYHFk35bs5McJhCXdt4uIS6nXmwuDOQc1VUjroib1xB80h46JKuo3UMKg0ljR6j9
FCByaSmUMhzlNBkL5Q77bs78jiNHRz+OJM6LSTkcfdCs3aKrYv2K79iuxmxlUGzLPtwMvChal6Pm
hiVWMtBGjihuR+Qm6SpFzm39KqRnLi1N2wRkBDScvZVm+V9dWEjIWdGP6tP2KtMn/3eFBYFR/zIj
+Pvn/29hYfyPBbUKRq41RdFP8cx/yVr5llNiHK7yP/hVf1nLzf+Z7IE0UU1yQpgF8Fl/1RUWswHL
sKgHRFMWlf9kRKBgif9bWcEEw5J02ZyCT+C4/vOAoOs9uYlGxXeqe5QTpYgzh4jLbuf1aKFd+W5W
12b4yIKYszB9w4F7cExtKbF7oODaOUYnckeqeEOXCEM7+iTjs0wdiIsMxgccLRG9Clh+AlyOP0dQ
z/7/eL/Z6c/S5x/zErkgE2DqbzXRP131v6VOx2nq+pEv0MbaGPgJdeIl+DaloWP+AKrafodmSw0P
P4U2U2joJ38MV1q3VUpiZ1mT8Ztjkdm01RJFZMUTdx72mIFIrGj0r57iQAX2354yQ7fdpLmx/uUQ
mVQzPBWEeCU257/sGfvH6cCSfcH+JwIuLGejI64qUmLfhbvXtXNBdQS+XMf5OQjjlZTSma1+xw1X
SEH5OqQY+gP2J13QhFXOiEAPUUBghD7H1/6aklKcDlMGmbirwHQ2KAO+lZ5mJGscTeqhv6fhfSgf
inHNu48wvE8lAaMXjRUB+AdNPY06T9+b/TEqH35KvxQHg0YHHRWPeSmVjnMWPLF8LovvA6aifsQ+
Be2SAbncLm7q1j1E6Zr4y3NkvBrCnaC0q2BfRiR8R/PNqt8N/gT8o/aDyqHXT1a3R5WSA/3zfksi
AqDyGPTc/wxReyc6WmOqJO/6E194xUGWSO2thvagYMmja7jotoQwY93PMFfI+DVPRJg0/Ds78mtp
ZdY7JguoG/RkgX1S9MkctVX2VmWLuq4doTgxFmg2cr7zSR4PfxQVbmq0Vbv9UN+1ZN/V92J0mOqE
xZqB+KS5g6kiLhrgl5DDQIvYvAsNExQJKL3N+RFMEVHR1xAADi10/t7iPyg3OwYfA4RrauVF7a5K
DvD+iVenG1vm3DBkmhfnWXILdbatCEsBsR35Pg92EN/VclclWMxxY/efjehoVL5xcM/GPeNvDLch
uopi0XAlIbd8WiPhowZu/2VNpKLWxkv6MBoejeIHWxXWwpqr8N5bD61HNVfdcOXW2s1YidJRLJnB
0REC1SqwuSkmptJsxmyKTJHpaT1HS7W8Cm7DmzKfeo/NlnZ7N9BBjZ/lCO0e7cCCeUG1j8rrhjYk
7tgGej/WNjIM/fYA84o/glzGPQMrkSfvKPsIzufv/N4bspmhfoceMcZDNduA5ELWkV4Q1vEFVB0T
3rwjfKFTtm4Rb/UBLPAXarP6wygcCQwZ0wLDLuUDDGW3ePHCBlqqADwD7T3yQZvbaJssKuRgLgB7
Q3D31sl2w7F/wGibFaeQiDZhL4yHtFLmhbQX5wGIJl881JOs8DfUwBAdpQL21aKghyW9Ewzj04NW
nmFwLy3yjI+ZAWD3xIfBhWC/79xDiV9O3eUA0OBPwt3iZgLiL8zL4Qfr8bQFq71NozZFfs+0H/kI
O3KHZr065sZXoe+IxE4HGrSM/B4D+mIcap78imezjy4mTGGn+Iigh0Nn7buBvkx31/wPoM9Iz/Qo
YQK0q/Rdkd/LaD+g0QjdhakRxrEEIgzyMkF30xzehtRbFM3CQN1DR93L37pOneGGpNMtFI6QQ1wA
3oO46yjLVKUbuGaquM4OuIkzGpTgQoSjhR4o1AIKy5MFMk7jH8Q91gXgKVkI+b7gBp1OUTtffbIG
uMUjBzWqcs4I6Q0X2YcHCOs2KPi3WbzOPlEMKaF6xO7WjDl8TKa0wGIY07T1RmpBnWKRJhfmzFza
6QbXNKZ1jqRwpxwBJmUCqyaiW/knlH8LxLsWAmXQByrmIfl34DEDcpSqqBxN9MTQmJgWBwCXXOJd
iKFIltJ4Yhw5QiPjlRiBOUtuKHPU7MR4ko3AOPI7PoY/0Pg3wg0K+f30qpWn0MxwZIsOolX2k4hK
2BenD8Smxpgl5SJNIBQcUfoMMBKPpaD9VP03etKo/PHVHW/hwpxiAYctub78Jppm2cWXLO27BgAH
HCDO1eXeJaoFCXzGXToK+1p9gW7ppD13bKju9OYRJASyivk2rqG3cfIGc3/hsWCpapInutm78mAY
tmkixKFo/SyiN3cao+z+3Hs7nkofK2sP9A3vBLC06ouVjieMR431kC9CMcyCBtUEqTukvXT4A7iG
SqCkhQ7kigvIGeC9FU6qyr4nnhJ8nbrJLH7B3wUQiEE9NZ+u/FOOBNngh+dcaGJvVbC2H5XhqLM3
58q8FFg2MQ6SfpogReBLB/JrkAntMQ89d1WYvKb/WAiDZMzjZF+oKxp79bhHQoOVpgjvmfrkCRrp
28YAkhYe+KuUryN70+9y3oPhmLtL/pJ402I/DseWv/Xk30ROFjx9rr+NQVJRf/MYJeK2QDReH4xo
snQU2qFT0O4CdE8fANTjKciJQRGDCJ4gHnZL2/Bv9g+3ZLN14TpGW1P6ZA2Y1kX2BuPA7sQ6pcRX
fZwP5if3QqXPWgLN+0VuPMNIne3jZpNvUFmQBsHiGNI6BA9Z66C2Wu5Xwdi0mDuG5upxiVJGUgZf
dz5Y2xTBOkc6QDDKoQ0ORnptkxFa5K7aScvmZ0zwARMbNgO/9p0v4eDOsn4lnXsQfOzbggP46iWl
DhzM68j4BW2Yh5MikY+VbZ68XVTVm0F9YymCZIX+FVNtuWZGBLJ5CpLIdUzO3LZt+Cngcbb0L1oe
I8aWXS0ue+3MEb8o1o30R6s7JxM+xyORMfKJ2FjxLk9QyhQ3BZ3TsPPt1OK8xMZZ3/QRzo9U4ZNI
7GafNmshmbTQIwGM6pHRO/JtFGWtOBs+S+k8EgGH+E/cByrYAeScJWcv5rRElErVBGxbJ/GqAPbo
6wZY+l2FUxvIaoSXILsrzSGN32nMFwSz07zvGBFJTJAkqlaI7LWx6pLCrjU6EazyjF6mXgkqDcmQ
3hKUr03srzA5C+N5Iig2uB44h0oiRIebEu7TCirjyANY/fb0lMMCeCeI7yBlF6dIkp1ChV8KHaxv
t6K5SQp5g3O0ZCojZ1+V/41LuC/ALMm7vHpEAI6kaqdUO3imXMP1yHNBmzsgrtUwqnNTklKcZj8x
74xk0/9xN821prdRFe2CNI1dxLdPXt0rPmXlztsmB/NMYHB4gVBARmrQg3bjNcdwDUgS3QTjBtvr
ieISgUVk0RaE/uF44nf7NaJdNlY/9K8Bw8X1UcbhT50gzNV8Sesdq8CJBxPnSIH/ZKYNMAUhdNvh
iRFOa67b97Z1CEKREkil4E4dNdp4XMpxpqdoFe/GCot/H+BuWeRfXbGSaQal1K82TQgWLn5LxaLr
8/piyqvoXmkX7OmAIzoal/m6LMhFxJW98+KT8aEJcwp2GXU2FjJGXJADt8yNwvxSYXCuC/OisFxi
OvMUyBdrfE+VvurFbKdwT4lMabN7d+3uZqyvwDc5EG6/5K8MPZMbLEeKr0d3DfR34+FfUgvzOr0F
GZwCYUrtxqCF0jO1wS0QuGuIST45AnTENrRgbVWPT8wUNv2Iob4izcuy1qbHseSz0r9EWqA5MkCB
xTidt/59CPfUbcpuuA/amd7pUCArB56QOjn3q1zfAnTZunyfOrA5fc41hSl+PT4ZBi8wQfqZVKUB
Hh2ubTnP9EVC+l79DpK1wMlWzvtNv9GD9WO6XTp1q0zKnYGBKItaQu1aMhJXfIpfFKng7HhbtBGj
IKZ4dsLgzJdMeCfrGrctbAKam4q26/Vlwg2QpiuuxzL2+lfDoWc2/ABg25VTF+kt0+lVqUSXZfm+
2Ql37cA1kzflMnpX1T9YhvuQjCy0jundHFaoSIB3We6WYwfONp3zgOr/WoLCA0HJhUw6xP2E9LRl
91oliK5YQeF+edCdGPopnXIzknImiHiqMPsec56LKjvLffsmCuK12Yx0abgzg5KARJZhpUFrwf2s
QsqqtWhZjN0bR3w2ABH012CzQpUcxqZwY9N8c7fTAGrq8hF6TItSZpDnldhpcAwjPWAL49/yXMbE
Pc2YSKA/kzzdZbR/oaQHqgCDC80bb2Eu/vZxvQms9i2N3F2mU1535crFvOGP0TIVj0VxTs2LwC7k
A4RL155x0zDwJJwz422nATRAmxOgQxXXnrkPTN/WFIZ37d3sbyju0DCJ6POrai3YpFcjkDHmUHUR
t2YXJK7r6KvYJOWecofE5bp+iEJ0qKKX2CgkV/aoCi41Aj5OEXoI8WTVXiv2PPl9rBj/ycarRXD0
EtBfk1bhDf6tiuF3MR5OavXa4PeIUCl4gnAmJEHpxZ0H/ZhLVjFvbSUMr/Qf8mVH7CB1415TVh2y
w3Uncii+SMkpND8kxe68G58ixBtNZgjy0eFqDIc5Y7kUaaNB5KYLkpkuBL6CXeCfOibAPmFjFU3q
7KBalzAvHan/CIqbReMUuQBZJdSFM8yleskisY6vxVGhvZZPt7BuXEt6hi3TaLwpjYASome+Mo/v
oAiq/IIsm6U4l9kGqdFnAdPtGCtryLSbtgcQgp4JeD9p4qHKB9/lZ+iu3SslZkTfFsZMUv2qTNHZ
3EfKTvGkGyQ64QKbNesAIlhKILRNNdUKZ2MH2JcNBeWvGM4tnm8BvurMy39hP7y6aZ5vedcY+xUt
6IyoQYXYG8bCYD4nHYD3Qh0fI2Cplk3zJplrSrfSx5mGIaNwWAf0eqUa2ncRL3L2uglejVy+4RTK
cJ+Jj7/TGJ02hD1i0Pvo4y8NyYKOdIFDVGOwPTU0X0iuo6q989qwazXljdT2rl/wQAXtLuKtY3xe
HgNSJ4ESgPqp531ypEFbTyEzs0a1q2HB6yasZtujxt+DXEN8gS5SmMkT2RjDCd7AT+1J1X9hx+vR
evQn5ejVwxaR5KtIlWVuWlsndbVly6Pu6hH6dlrT6qyutaWLSt4CxFezy4voRWqCZWiNK/VPh5Yk
tbbSuV2y8h1GUf+Vsm5d28M6eViTCgU1So0qJWTjl1oq/0hDbMO3IGhgVmBmU1lmRL0+Zrq4ihmf
t+E+4COojTl7cyP1D0MdP0ZFJDk0/3J7jAesd325EwZ8QJbyWYLZk1IyZanTapQ2jd4vA5Q385HZ
c5BQmjnywAfSRMJTJ5/7eIUhYzp0qPqnKu7rmO8Lrpn+FHeT318EjBe0g7l7PbJIWIqkW5MeJPFW
NwCb4WbPGlRDnU3XJoXVTF9JuagGHHbSahew5dQHCR/TIIu2wL48aJlN5g+vZrAJN0/kZcqwLmOy
zcxLQ3aHA3nGIWDYNPhyeCqYPYEtsVHPSf3Sjb+aL/ZlBvjBEZNeuZW/wPaED/AqCgd1CevNqqkc
xDIdExswUwwNl+MrOqXmott4zVraE4QiBS8v+9QQaQUXV14K+U4xWRiRURIAOyWurwMTztFM/qDL
hZ+BFlQ82Fq2IjI+oqKmJOTmCyG1r3AZMw8oaydDx0hCrkiKycr/oeAZsK3KTjUJ1Zx9SEIj3Nz4
rlOPKfx6Xj8ZUACiJREE+x3FCVZWYc31YrypfzTNVt9e0ewBhil+Boj8Jx8nM2FHiEqzrTmhep+C
dB6yY0O+CeMRsssUCqbCXGfSianAjSRPwt+5ZVnwA2ukaWJn4GNx/2G7BHeromFi4Idej5wkl/ps
ZXhOBDswWMkPK7T5JQ00HOMspcqaQwRTR6Y3UF/kYc0LoBuFsJRl+pnJdgBAXVhSgsmJYzUOZm6k
mGH0DXQrtZApfaHZy4iqxVxMtiB50Wx6p7hdkTuAiwfZ4h+i0bF6w3qdGJuR8E2SRQCWEZCBprZj
AES3BRKWHWighefo7+gwgdoZrjDN8B0LML6CZYbSztxKjWNVODZRuI50/7gHbnR6On0RdzNmltyu
Jl1HTiP9E7Sv0Tm8A5MRDYcuXUTBP/EaE/HMbEhqCIW3I+yY/irLnaaCHL0j6kOkO1NeS2Siyb4G
KSVh85jJDzavoN5m+Hu0hdSto5U4Q21lIm/5bLFQNlPvVaLDx5AEzlq179WzvDggxYT880TIg8La
dyLMdVy65dRPZdJ2mJSe8VwjInfAy8kYm2Gog/eLcK9ZD7HL0V2EY8+2fOcmE8pFDXbNnd4NVk3O
i/RiElYiD2gezedFiie/QT26QvSDaBQlUBwuUZWqEOBXPIcm8HkOEsjkwU9O1QYnDREBlHdEjVNx
xMps2XpYdnQSsKEi0AneEg6i0bWp1n/oqL4sOyNHAPh2Q3v6s8PrXFDQrnw4Uawu+PGT4hxa0NH3
nbnpPJugRG7tYtj245JJnwElH57oLJJmWfKe6ggFbAoO65efAuN3dGKJZSHMiL+ZI1TEfosxfnD8
aE6gaBajKaWbtPYS1HnUS05J55ZJJRIjWkLRtvjdoBFr3bn/wOB0px5E6ppY19gF2bnRQdmSCNRd
mTVaEYTUG5ZqtLFIlqG7oBpk0d57zw5F0TEG57AAItRBr+JW4riqnJgQuiEgrVXengFPI+JE5m/1
ToBc1gUnPsV+9qyXrc2VGzyOv6hrF1yi4Rmpy0JfS0QHl1te05g5yDGHL5HxHKpiMEjqSjY2nET9
aJ27H+SfWXiCM3TW9Ft7CULDNF0kc7xCf2uzX7kPc9yx0HX691xN3hX9QCBopSw5WKM2JvEQs7F0
D8O9jgffI811pavgzH80/cQ9QHQOXZXqxISWgz7u9pd2zlRkZAvsYHgW1BNeaW+nx2iNkVrOyEfc
UNbyKtVqbuB299jZ9kVwLLMV4uUS1v1vh1KYO4FABaSDLCeoB4Dc25MYke8C5s5fohk36emBucOs
nd7ycC3i1WjsgC70t+CgkW6O/bWjlxwt2D1ABTXVhedNGJyioJGLOpopMBw/nXsF1qD8AC+U/7Kw
qdq+0fYqkuyJwb8ygucI25WiygpububUApsmN0Z4yPHnKsG2Uo5y81sVtti8ssIulHUAzoxnBAy4
ziGNPinUit9JZC3O8DwKyBP08B1KkDLjxYcq9qs2rWU5iUBgWp+N+at7t3IdXEG2xkyIzypyzvjb
LN5E8s1+LXDuZ591zj8BqIPbhVP0RVE1fulXGvUCn2UOaIZnAWEUO1FGlPomDe+J9MDLhQ+kf0vS
jhnzduCHnlzlcSJxML54jgJB+ehh3ODN6XEnIxTz8AaezIEVtlj9d89qddOSTaA/uiVpjDT/7axW
R0r1zwwilGP//Pn/O6vFmYVLzDD+jK2cpq7/MKsV+Z+qGYb+/zhDfyGIYBZJKgIxprloQnB6/TWr
Ra1mqJZkADLVFEv6T2a1xr/m7YAZZ1prmqKhSYDF/3lWa0pGIHY196WBSQfAUJ2da/oREoKo0dyE
6krjeAdM7iHICNYJ6du6BB9OJh+h2ChrzD2Yf1qSFnFwmHRwohnZkThC6ncdZJt3qmx3Q5Cl/lOa
U5MYcQ44mL3xUK+++ct0ZqMdZFwMefipnMO3GltS0BM3xNgLMQeNQuVcIpDR1G2Mc0ji0BsiyXKl
yANSlH3CphjhJXJeGyhvx2LtUnxwtvQVjiPGJkANhN4mfbbxG54yfnra/vHc0InEwDLlrv/hLvj/
TI/BQ03T4b9Pj3VzGr5rqsKU/W+XU6oMvcHj5Dn1k8NE+YRaU3dbS1+jISnVNyEibGSO0SWes/OO
MaOkuVI7jIsK4seEJfUJXGVKqVLGLTfQvd6OG2s7Ml5jO+6IwCG6AUD61H+hIwOh2yiOzLDovMAo
E/ceMih/w9xXIsCT7rm4IHONvjHjyGkGbS3ItZQ4yIMtwCLczmnRQWgMA2Yfi0I4wCo3ow0GAcir
/Loo2OUOTXHwrLn+oqNH2ep5HLRn41dUYD8u4UBbLhl7ku09cPuzGKry1eSA1YOHmpKEWUAlzpWN
dk+LZulb5mYMaKBl9NLnWfkm5Pdeh0RBHE1+hzHtfVDh5BG0kY1lOZZ5jBJiqLBv0aLOnjhckhfV
ZvkZSWeu82zLMCYonkYEdglMrCA8GIUw/OofLRwnL1cPk00cITHTLLrxM8ZbxIMSIkSD38pwL9Eq
Jv+bqQKzhKpkywNfnpukiKPGZaUVrWOPnjwRT/C3SmMRgV4vB3TTMyF5hWy+6IEU5NGqhJDpHKqf
tI08CElnlvdGeI6TBSw4iMHBY3OB8RGTIIwDIuVIFNVHXz02gg+BhvqQaX2HGQEe/pFOvxgdendB
Js5SCo9t95qmf61J0Y3xhtrBezF9M8LjOKILW2TXaHC68FQphMtLK5mO+x7UKGRCz9G1E7NrJTz2
+p4Jds/Q+l2qt/RNwy+Rcgr7irvyAVGsRWntsmmbxrbKfxlthuIhYVyXw36RaD3sBM72uXjqhiNj
LkN9S8wprCSHb0AsaCcvouGIvbKgcZipe0N4UliXsBkmG+ai+ii4EIjzwlPpg55oGOhAF2R/9X+q
j5FrkHo4/0gubDkKQAgxKJ7pm2QJRsxo71aHgu1X3fOVU/8m4HLjRti6OvIG2jpBTQwjA+TE+PKE
z7HdGslRKT5jknzUZ4LIIQo/XDFayckw68zDkP5AMiindzc7icmSVE/NW05jSJ+jLuNwHkAE6TK/
YFbWdgNWLCxnFFMFwlPca5+q4jCE4ZzBpKvwNxPtydpV/VcSOGGzDaydNT7huGTaISQcHiiFdpQ9
p32oKkUKb3R4EpQjFgpdOXjuKwBqreV2+HAlf1s0AACgwOKseqYtHCzqObXBA/eQaZhYrAqdcgjg
0M/yBg4U7YuG4SDWNlq746MiYEU5cmeFzSnnPlHxNJxyxnpMjmWuPTRi6iQgECmcjT9vDU5QNR8A
xgjvVqMdmDRVWgcd0na9Cy8FZQP3Y1uUdHzoHu81eVnrtpnvmFF1GHBbplj0XPjIgbl7dKBRLhCR
MOKf36f/l7vzWHLdSrP1u9zxRQS8GdwJSQD0JpMmMycIpoP3Hk/fH6SOkFrdcTtqWhEqSaWTeQ6T
BDb2Xv9a3ypW9UEt0bSSFJoupLN3aVpFb6mCDN7eYAyhllYCsaCPsmSiaXLKwIvImPjoqfxoABR5
68qW9+o8RmeGOggJq+4RgmzyOHKfu/bcYtB85wfFWWnyjrL9wU44X/NSeza41fg3vtDjFuMLdAA4
0Sli4Uz6XxwCKG+k+wzjo7X2cQAwI/wphKuJo1RJCmI4HKzBaHogTO5h8xnMW7UKN2nUO2r9q7ff
8svQvPekLrlONVa7xKJFgLg/V7FaPlTxU+Qls/tru19U10XNbY/vHgIK9m7GlgA3sNEGPBEN2Vya
bc3NHS8171vEtsw4rxT714SX6X9Gw1sdvXmgS2SB9FsubSwGRSEjjsmEB9RGTj3FNytC8ApIZTqZ
ldmDSQ1M09lS8J2kn7H0OTCP6iYXRIPWHwigOa9Gf+GuHLsfnwNWKT1xMxvJSzOX0rlqewubl5iO
toIsXhHdrEVwjhHjIPQxNPZiho7RS0d4pqCeXqGYCOD0PJ3Zl8FP25uLqqjsiojsYC6ClsQt80uG
kT7ypZJr4HBXZNyXefNVCTeABBBzuRS5Q/hk+SyD8MSHyvrGx9ZyVScrFmAGtijzk7WjBHlonoWw
DzqQ4f3WIA+brHBnKYyD9ZIJBgWGyE3n+XKn5eaPW4EKambPGdipOvgCVN1lW0+/B2S5LXUr0QHd
Hv78rTnaZgSIdFD05VtbfETddwvZq99L+UCo6YsvbOB0BF8CDF3uUxFGSwG6jsWdtTfAeOXrZ5C/
nF4w4H6E3FSs2xOCclo+g2Z55XksDzOqPcbKhkTcpR+UCYbFj8WgfpWigMTFmX9jCWLeX4lna5rX
3UFahcZKRBqOWLwyC5vyqrMOwYRHRNq36Q7/T9AvWTdByfB3Sg097A3UCwL/is9NvhyFZVlwsCWm
skp5nahtEx+WRnC9PaEEjaCPey5eiwcx/yjMwB7izyRyje8ovEPbGaLPptvxRw3S3ugrZiEvJq4S
ekasU8EKqlJsVH2AX6FeisMQ4pVhDztssTCnHOE4npt6P9GQMp79WzgsjJ1QkT3HvQRUyvN/cNLP
6S0sVfpZZTfxjTFFAArsNVfrJTkJntvDTJcwhlFDHpPrjC/NI8nWwlHbnRmWYkNOa4vTPUdYGW0h
v+YCYVkLile31DGXc98LXMB42PhnbT7jjDJoCZFRKpbwvZOO/YuF4x9gm/huhQ+jvenmMyKEGX0I
Butbt6g0ju3ts2Nfh3FO3BPsYbZDsHS8pbe8Dy/GbLSDFbA0Zutdy6hrLFreGlx5JcfBtWl+B3QI
6x6JJZFxkKe/E/MXCJZNX+NdxB3pZnv2rdEm2VQb9SnNyaDg5P/C9eP7SlLPeAVz5nWMwj2zuvcD
ibuTz5gqYSjc1u+z450uGyBG1bAw56XYBpEHJNo/xHwP+xYp21lt6HSGek5mlJJaO5mOCc9/TkS5
lRRgHosdbsYM66Pm4imAOehzpP82KMvkacJgAIIfwl36Y3H09VZM2niikfyOOBlXyrogWd3+NqWr
tD8NT7uQRxuzwOgoc7JuhbWQb73w7jP6FRFGwi8C1T3eJo7k2kHTDqSIyx+67hv5M+bsjqGrAT7I
DohTfVVu/Wlb0DVdv/b9pofsz85m2o+37oTyN+2DbzbTLT7p1LXKNeI0uAcEWjNZIXXBm5TAtbMV
yOwG7WVHhnim6BEBBbcmc8Ev659anwXGOocvcUq0GfAP95R+B4GTvjrvyfeEkAHBMM1RmSkx3Th3
mTNh+MLGZVv0ehN6WyVnjDT1C+eq5A+rm66fh/HbUIGOOey8GnT0+oAu6ieb4hvBkhEnmXyOSap+
1NKrM+hPUsPWtBc+uZzM3OUnwfZDPiRYWSZcGqx9TFvp/DmWfKDVm1Sty2mdxltANzHqyQDYkUER
quWYb3Vr1VY7UV6XBO08u/wl/D/Q4cjdmLmk/PG8MdNGmp3wb7EIoxoNW35ylHUSoWVHUyPgGdK9
q1E5a+JM+R8Km9TjzMP/yU4Djr6v8UhvJjPgkPnxtER3zFKnTR5DvZ6ZOdZNj9dlsq0AnOWntLwj
G6NlNl/6zf9svXn6tC5+tHjWHIlbgE0oib6X2yEmjwBVk66JZZYcaaz0eY3DVjvzQzF2mKOPH03L
aHsVv9B+N6MJcLaAisLZoT+K9AqAh/MPEidGP9hcmj0aOz5CyXf7zPWTrXFStJQHzKUgnqp4B4l6
SUavFicxj3MVU6q8pyFvIX3A5vQtNiYzYeFp8uMzuR9gL+QwGHikyNLDwxap67aY7vPulWFM2qyi
B/8hXJLprHGP5aUDWY78Q/lq8Ty9SqIzk5Gg6/N5EWyYwu1wFw7ddqJwlGUHOY+1NSKpKCf1esBw
yk/IzI5W0yusKvANIh8i1xveDoYBZY48O2xJ9/dfAhdtOJ1lNhImcvVSZItrXGoHQCR0KFLvUDco
9lOJoFiUqeBXIfkSfsVfQfqtzMlWthyiDAIXp2m58j55eqJQe7A1sm2Kck/GnATrHc2K4KReXnyZ
E+Yvdi0LaxeTLjy1hEdCDRvcZbAMVFgz2xu4AkSyRMMpiN50XbVrvXS6iwFCchz7FylhAmVuCfWk
7bpinoUZKOAPbtj68H8j8co4nN2Wdqu/+yvTDkCgeInQDeUZsUn23m3GOUQpYzEZuLN3dIWoV45p
JZPiHrEhNH8jtmLMKFXe0D5Nbg153LqXmUgojEvxszbORDTHetM7hEa7/MZ071jpVpOwfSDOyyPg
rVJeFdjd+G0a/BwW8LGQ8TsvIt13Wz1St5Ob3ZMXPOIuMorbbeWcPjIcFzpbUWAptiiWyBPmm3TB
XhN/U8IUHdVTTgSKeV3ZGpXdDzUDHfN30EB3QBEZpyOEJ+kbOA5IHYPI0MOj6s9byQ9tYEkCdgZR
yyy2XhMsJ3MPW8tTNwwjwNPHK+/RKnPiqQnQhQkZMeOva7o3lxkWsU7SNg2aaBn/1ruYohIuTT6R
xspd68IztOIUhgci+W0MgrSuXBtOKx/B1kJBLN89YYWLO/6qe9ecdozU2UTj3EpGVgvWnVNSYzkm
64KXY2DBYQ/G/6WBd0HVVDFcCe95aNsannBCPF3B0zlE7cb2RmKKQvliW/0UTAQLplWr6kKimScc
Ywkf9ZKy+3GlYZV7Zl8Vk2X+w/zzMKguRwLq38o1JZCtKOwO+QRsAUqXvDFCm5EOU3BYC/wLX5zE
Dn+f20XDC4orO8lIY59BfHzJ87ks2IU4/L2WT37g/Pnv7Cr4VbQmdn8iif10M/8Sa4afYdivTvxR
Jp3IzTd/mdNNC3YFTkh9k1r0WF5BHOZchcpsFAANxrz0VmuuX1No3F/L+DpyUMurx7+1JisrFDNy
C6CSatL/osla2n8rzFL++f1/abKUYv0zOKMooqxLMrHaP3/lLy0WNLtBUJY6LFH+g7r1lxar8Z9p
VzQhbs2Jmn+h9R3Z9X/I4/6XV8wP9HeylinUnVeO9OqUCYaLPg9tGHX9qK4NIrdCA4A5gZExN19E
W7HLcVRT32PojA9a+nQyWWOInOxwmGpc5OGvx5Qn4gk8Zl9CypbjokGTvLaoc9c0obP7FceXDzLm
ZAifPQ5XakYfCdE0rbNboHa6vtULe4LmGVI5OptxGN4rXuZ6gmLHyUWeXob8GSvPGdIhO3rOrIXj
OP8Ypxcez0xITckO6o9s7ltc9dbVE4eL2SAZAFV75DzxRVqZRe61zTze/Wz6fTWjuc6VvK7EZMkE
7I9/n+jrKdgo+Jc4AYUasZCDL/8Nu1OVIM8AggleU3Uns1MUqxtbZhRi/CxyuQ9eQ2L+gP0IWNgx
ghfSgSPLTv0C3jiE/Ulc0YyIaZqcYieeHah3qfiWEhER5wKOY3vDkER2NGXC2auvZvQ1My34A6kF
7EZ7UHHBXHg5cvxJK5Kizv3Ximj7l6AkVIxA+GwsJEPcxsWLP1wEqhsvassPrZAI2kBIEpvDgMpj
kMExo+NgtExRzwb4DMp9+gs4mYrai08ZSNSnhKdry0E5G3+mtGALA3Y1TG0imovY4NhDUNPMePwJ
q8G4IOimg4EcC5ncQbassaZsjC9EwPKjgQ8WfMm3QqRMa534JVz5ZY+DiBSEI1ZnSV2GFVyFEKbj
q8R+SmLTjJbCXzhBOCeZjpZtYTsp6S7GSc88yfoOyze4G76/bG8DO4YW3d9jY9NQX42vFIeMd41O
Gddxoq2NwA2Lfm28+ZSXT6a1DPGzY1gomP2dp1b+Qt4vJWmXdzBMB7M3YT3uCEqxjyiqDW7SKNTm
15pZTonPoAG/Spg1NI5B7/YSVPMPDxGXLeC7jLvTOMxtXrRs3ixh2/9i1EDfa8UNm+nBczWcOMac
9UiPjNO7t3K0A3NDOnl+NTpbrwSnr61gXsOqBIYev8zaA3cWqIvggAY94Bt/LZ/RO8Xg5KsWHcex
Lnkv5Ql3IvljCzoFWEeDrawKtcHjHqywUhWS/AYuX8NYVrKDSL442WTJJWhorP8GIz1Dk62vZj/s
T92mPWr7qF3XygFTVVK/6+TLdNugjN1bmMmGiUuJ19aCCyWfEuDiFrY4UYGcAxV7oa2VHXef0fWU
0w+MUl5GzAEi7sYgew9hS2PCUF4s0cmh7Rp7jUL6GmQdQc8osimcnHxjqYTdWu1ah+zxIx5OUmWP
7sBvgAdxp37mztiW7BNrl+c72dGD9t5f5PpFQBgMlnor0TW8tITNMGwr9YHmZbH9muekiGzUKeMr
zYOTFRyJ1ppkxXLsYjx62fxWggiMc1Wa00Fs7mPt34mdgW6tkTjYbybfcXNTOYVmmCPNYZ0ONqIi
6de2X1vyzdC3A8/2gCdqeqsjdPHOhF8mor8zA1I3CJlQYZvTbGpVtxZWHDBwwM+tioH6vKNmf4GX
Uiaz1+EUM/kwBTyC7YS61U3M/xsP/1L5lkXljzYCY1NcT3ytO85c09Nnn4khC4gvviMzw0/XkklD
rKX8giNsjl9SjrA09fsy9tcs6gd5HYcZ7s2lhktM40xD7j0AOb3XnUqEzxnMBFefy1J1uklzQIPE
1mJELmafC1a6YFIyptE5xNfdQFiH5JXnh/A75ZtinITzj5H7X6iol/4LLOjdrK0f1Ukw7t55r88q
m/Cq7V/VDOirP3txhPpNwAoalyHXvMnqIUqzK7gJP/sJPjRPkW6D9FydLeIV0EzfKTqvPIJi+HXt
pL6IGGCtTdkri154bfxdZ7zoMM07z60VykccLlsvfJVoucpxwcT6fNw7IcgtZ++bjM3BezPSYyti
LEre0+EYyiixdIiVn3noMiiUqa1QHNOjNAxG1SJQnT9tX3/+au19sKPkAMD/TWD5KY7uObKJ+8qZ
0+Uc9huHXOWf/x3liN+BL4Cx4zkgV/jNOMCl8fy1bMZV+oL5As+xyqMECZjdq34XztKMez1GHwUW
u0f+LmO/mMpbX06OxdRj9kcBbbmH3kPMkK9fA9B0/jOX1zoasG9cKo6gHr0RzVmz7hXFrbN+zzIL
W9G6Q5NGkpOzrQluEG+YV7pTi28FUVtwtA76PT2skf86WhdAFtQibkBupNDAuyVzKNaCYRfRkNCt
5nz+uOaliRKLYXBIr0a0ofQ+Fx38sWl64cqMcpv+xLbD440SYNzE3qX4sipd3gEs/H1LtvUYnAYU
0JLHL2e+/kvBeBwCgtsk+ZZHXe2vJ3jRq5qbnYmesrPiS+yO3ZXndag8UKKgVe9qTu2kUiLmKHei
Nzwqy5xWvumcK8ssfkCdSJCcegN7ExEdkfJCqFUuK1rjGDoZQQzbMn4gWrV4yCf6By+FVENeHYJd
91tTW6muzeo1rpkjnnPrCghY9Yyl3DoiDfE67/ip4K2CQ8fppWOMwCtmiZLADFwm/NeZC8OCSRwc
D5qvR8ad2arI8E6uQj5qcmUXGQhcK5i2lLCGmusm2eJTMk+sBtZFUy6ZtB6qY/Ijv4oAiFhSYsla
QEZXXL6C4076VX5bF6U8pteClCUfEI+X2sH3pG0n6UQztcbpjw9E3vgh6Y9z7AzCZQ7wZoIbCRtL
YyPoQdPTryb+8IGDjh+DqCte/cdU/OHCF2bmSL+R57maeFfezI9qqi6VkLJdyPAa9YKBpzjZK9ay
vzZPCXiYQnqPhxvTRSjpkl1B/A7tgrkR5pOZKKVFhxJGEwlfnJccHJ9ynqD5yitTTl6pZRylcDv3
JdBtQP4uD8O9CRGmErunIb7RzEXGaeV/4YLTwBHp7LMyiXys95M3Rz6RidSJl23GssL9CvaQGVQ/
/NSZ4abdMUrOvsU7UUAbcQXxzUjoQ+VWEQQ09u4l1j+AS/DsoxRy75tLb8yX1sCKQOsRkIJ9yZlX
dUimgCKZU+Pb7qfkwfahJTMcnX6yVmYvwoFfgap2rFY9otXK8p2UozkHWhKXzYWAQSSfrJ8ht6Pq
RSl3AZZaTPuKhby140hND1v9aqJ/kfvQ1tpcc0t/9C4XMHh9hOnBSw5KdxiTQzgy1Tt0PGSZREBh
b98x9uHDoShglaBqc13K8BR3VbBVerJSa+xLqNNocqQEkLBiN+Q27lmF9noArINztB78RCaX6reQ
fc2MRp4R6gZi6RfA8O4z75d9p4MyxGFR+hs9p0cm9T6Mxun0kv2EDhSHpY1PBSxtFH1WorbIPw1c
Qa8T2o7IJ8ckDARN+q6O2arFWKCssI8r7NslZxo4F2+T/iAFzUvV42U6WNFZzikewMHr06XaOYPk
tMyyECCrWl0MkRuMWzMnGUONLKUwO348iqPria9YcTRY8ZRsnU4M1pb3UlMqmiPYq8cUc4ERuQJ+
LSGmifRM1dEiYGs1z13YVNGbmJB8JEdjYI1mxLqU0qfP9AOkcA8Sm4cJNxJzhgIX6QKkGIR2AykA
9Rojuf9SaNHSwN+WsV8arLMvfDRz0RDudtF0BjwUIktdxUhoxKEW8D0ND0kAayNEFVykPlM4nj1K
AvQdGZMGphSpwMq+/L6yU/G3NH+Y0+YAWqEYPHPp0XwUjD9cLln2zsMZTmHMFBHcafKwih/UIIJo
9Qj9fxVIB2U6IeZxF2UVPtp7d1fsjjEa1/GEaYT0oon0afHwXxp36aZD3xwWvvUNikZ9WOG3mq9D
JgW9tiCKTzHQW/oeNDNxtGGGNzd2PnkRjP7FdlgEs+hKSXjV296Da8Vj+AkB6tFIp5wEAuj/oboN
uE38YjpFhPqwpErQnN5CAIoF1nHWo13QZrf/K8VZIbYybjuD/V31GW7FwzzxS66ED2hd4N3/Zk5v
B3AOxe9JdH3h3xsnLmuiCBoFS5Ekmv8bg2zGe//DfvbP7/9L6lBNyuosQ547voF8/d1/hqqhKqom
Utlt/CFs/KV56KKuyziYTM1Q8Yf93X9GBFdSRRnhg69R/yX/malCM/uHY0pGOjEV5BNVFUX9H44p
QQnMaajgbQQDlouMjeNKz905IYdBrPcd+kwl/UVhMMqui1iNJ1+LauVrTsfGAdRGrqTwKpHHFwbL
3ju9roaR7fuXmqMBqEpwwt1bhKcbEMm0rSg+GAZsIOGeJCLfpnDPG+zEtMElzOaLXO02AcbIj35l
0uIBd+8SpqryCHfCadxWTD/nWNbFu/g7816C89Mc0032PkNFmjx3reiGp1J8CXna1uILaar+HR2k
53CncoJk+umO0TWa66RPfXwwQpculrh1UFMH/SYJFwE7/VE0H0FwY2GjTIL6gYB9IJXO3YZxPumN
RLNlYkecU/FwRU/auavG3OS5y7uT64xnV1Cvfcy0POLYmWOogl3ZetSisEzgz0spJUZrnuS5yoNd
lkm2hiyHx4nMeKsIYtPpo+97cjPTQbvy2KRwus2+qViDhVAk+8Z76hEVLSS9SuPCwTHyttU8HSSr
mqkl8/bgJ8/ire9P6C4NMwBKhHN2dfXch4LQUWTUBNNl8O7Ppn15g+2Qv++65NlFMIZRmVsSJoJ/
FyA/0fYqMnmZ5dlfkZEzdSY+jHbzk+MFkc66wbjDBsYLmNnV51y/4topkhcJFb/Ff62tuQqIoIr5
Lmm3KERKTRLk1HG89omlWE0295axBYQG/1PfoObqHMdiG0VEjV0gaubPp64DxaVp0TZrZ1S2SCHA
iCMVRsGcB8TBAQScnud1QN/sJ+iOlhZmB/tDm9ji0+eJy+G4wNhBkK6hJWngoE81r20yuuM4V69k
unQGjA6ME6X4pUpvXbNWk52pYJ9+SC0i+z3KZndlz7tIU3E0fAdQRRJ8VHycwaK7Iiok1TaNd0Zc
2Z0RXCQELYXp69x3H/ZnSdjJRPMrUjVU8sXScM8J6VVBdARKCyod7BxbTre3GCWd0k2H1dDT10L1
UoYfTAoY3Wq/GvVMTyIn84EStQTGiG48/DZ1GbT50O8GeIElxYQXPdwa8qfPVDW/sI0i4YFLLca6
U/c2WgKEsT6CBzyuBOxMw9Nnlg/i1hr21Svjf1jqgWY3XJlIYTqq4Y4Dsype9PxecN5tbkheBlM0
ibLoysGGFnUUNmHayBnlVjaxBuK+JqMayh11WKYQrBYpnvi3xHe5YXhV8k3ZFd61l7Guv+Y/E+Rb
ZABhRYisi+lmwUWxAFagpKCLneiL0Gr33ZxxeVAcz8fvk2vr5HUCd9OAz+LPdSjq1O69lFpE3X8T
n2pztxiPTvWqEX9SzrYGhT9gVajvSkbjWmd0+GxEzGQTyarGXBb3Al2H409MDOBei6K39KX9mIjv
s6EgHhicsLUWPPoP51nNr2p5dp31D7XXz5kxA5Dj8WBqHuLjTKZgSLNTibl3I56YRSjKn3UIHrgK
GauwZykr4Njkzj0rh/eM4V4ga0EUbQjonA+90yT4G9oKEiRbxeMoJ+ElmbCU5MwtJzyzJd7yoLQe
gc5tKRTpzhqHs1wzcZ24XXxUE5WxaNZ9pWQFKtiDvDoOUQHcM+m9JRxL3CU6oKnJw3OsSMoz7rPF
oCI3uemqGrUHq+XPyLh7orlzJwiTU0J+O+r9s6gusWBTevI29Ds/XstcCtWmHe1evnooEq2drvw6
J2D86ofGKW1fOSwitE1sZTraD6MOlytFgY4oLEOZ+ac9BHRJEQ5ljRgImuFQioVV0H6wBpH8IqKQ
OrLuajFpU5LfTqzYpDzIyRBf+oN/aHE4bch3oCvrBBl4uwVX4czI1zDcDPKH57khe0GRzdEc/vTn
Q5b3ZtarOoCABAXvoKDtpsGODW0ev+BlzAU2+5j+WnG7gurDcdh8ydM3xDIcXYyJY3OOlsHTvjPN
cHURa6VkT9GOrQWgE7forirXD6sgf5zxZRlrubv5KqkH6KeLovE+qhruHcsjDpSIXWWQetRCEn7h
UBvfkSr7V3znS9YXn9SEdFVTd7SAvYA+wRfTopkuqmmHSZtuaJH5KkByRsK/LKhCylgakaGe5hW3
AnggT9gg+31dbyV21wbrXj6ehecEiuWaJ7M0bQZvMmePWunBw3OW/5A+W7g3mbaID63ikKDi9pLk
F/LVtTv6G5kEScav4uuqTA9dViPU6sgHug1SDsLDvHCQBAkd/zX7AU1MA7jGS1MhX7cO501RORny
scueRnQM59EDLYwLbkPfXAk1GffaJu4qN7cxuNLX3ZsPkt3WrOgdO++kWbeM+bh4KjaIMpHxieWW
fNV0pW8WFb3gmY9vQp2dSTw2c9ilMqsKfaeUru3HYqmib4C+yeYK6gxkIQclOiAqZ1I4BZ4Ecphm
vFWp6gK9JO+74qBz5QAzxmtLJyvQ9ZQ/HOWquHpUXknRFuiWwindV+B1scwAjtrqbsTxFFKG0X5Z
nr+piXaYuq6voR9iXhrJMbeYtsmV8/jLqSXCThrsh5NXfBp7jlireEVbHh/m1nRiJ3Mp0LuXxBND
LFkJZCesYdqCKs+i+FGowsAb9M7BJZ6cvN7w1zSdxPzkmS4ZL1qbpAlvKM5X7n5KHkyeQphLmxst
WhkSGEMrDTcxj72BAZNSOmEPvBskMWG9JOeycyIQjBjjVwJ2BcKaLZPZkNMS0mj8W8W2NZAJLJwC
fAdPLFad7GsckJy5ZZMvI6VAEEwGQpxq5Vy9/+YHDIPyIFUROWXB+ftbsmH1bJ7/eZo4PtOf//d/
dNky2ab/84Dxj+//64ChyAa/q0nZuw6V8L8EXFSJcAs5FvqM+O9/nS5UfT5aACg0/zxC/C3doooS
jdyKKppwCBn6/gsjVU4Q/+10wYv728/9j4lqKIhiEhkywlnDeg3NRAHlFm3KjJYrrryMTQw3P6eS
5cAmQDKfHeQg2OwBGxrEQT3a5CyvGs8weWsREsUYxcwF9w/fh8GR/h4FDymWp/bFk2Tk23utXPPg
IEnlJp4+uPlDMXLb7snISdSTHdynKd1XmnSiM8HoaXzGb7DCdLjJre8qwzrB9ihDbNRxK8T5tVVe
krHeyoEOiN+VquIwEMyE++kW6ECFuMReM8rCYwgnF2+fibXGoEPEo+2Wrx+1vcUYxXxipcvSC1jl
hPvBif1wgX19AiGfjlt2InwjDPQ46c+jhy1tlEOAp/RJ//kFc9VFnS1arDjobftQ0Jd+55MQxsgM
C0oTwLVtzb5aSV7iZAG13/KlofSNHc17CJpeQ7TSiKxSn+OvutRJeWb2Niy+gsxiNL5Oya2bC5kB
D8Rwcl0xxo0x0j+6NkIUJVVEjpKBYsSA3Ia5zsMi8xMEDooBFJ1sXQJJpIABEosMLC44JVBk8KoW
bkuhQbjHaDNnJq1zEj7qgehrZMNwgF7kDhKximV34TeXqdmBmCUkGIixh/TRs7TMfVtEy1b/8XNe
aCMXhGy+Y+2Zd51TMCwtyAoiHZqspn8kO9XmisM2TKd7yS4GiKD3Uyib47y/gRVhyRsx6fihC2Pj
Qw8mmPDnr3SFHejJo54eHSVHy2zmpAAACLBeDem6w+hST2CBq63RMkZMnuNLykIfy8WuSOtbLXDe
WPM+YS4XOWg0XmR7NrzWtVZhYgI72TQ9uXrecJmOwYxCwFBeS9Ob2qtuwpiX6axQwChraSmNbY6o
PWW6EXOTkowGM0MppiXb0t1/ax+KIpqSZoJxFXVRwrXx/8sGWrNY8o+185/f/9fayW9If6RlqCBT
EWP+Ls4AhtdN+PCS8sfC+vflU2OB1LEHW5TEyTohtL8MKaysimbwQBelPxbjf2H5lET5f8iz8do1
UZZVSVWVf+bZrNQLRjPKBIal66aPl6X6pgZI6jx20Wo861ERmYpqQsoCuxiw5+1txAHXDh9cZgt9
AM129pQPToilzskRaPypJZgWpx64dFJlCmWRC7P5tjxlISK+ynwHK0+LAYBWdTQAmpQ6mbj0LysI
dXHzNhrNBxQpaUx7+BIUqrc0WDnV3fOQwaPkMDRuRBDhtbKspRYeK6xyrVOSV0zpUv8J5MlJdN0x
mD7J9OkWK8Dza8pP+bUC0Ij/wK24JHW5nMqVVvA/wxXyS0RIf2JKLrVuvyxArxTFhSK5dPjQwn2d
nzv80inu3bwhKTW7cj8p8ryL6ptBf5tIWAsSiyYu9jrZatNjy+6k2DGJxCWFI41vzKPnYzKy9beK
ijKZCOH22OnEKjWcns8KyQMKCDuj3NXeaqW0DyJrCa4PebTNNrSxmfZP1eeAdssmlvZ6ha9ZFN22
/hXzLwB85XDNSWxRaIp6DKeD1dKgdBaYq84K+simrWocKK0EZkmuCV7qKcBvmSmHEZKH9JzCN3w9
Yv2Kx0hj/C95z5QuPUx7xAgX0YBQRj0dAw//k10sM7LwOsjvXkevR02Mht7S/rW2Tr3gpuZu8F0V
36bR4XIBVvDKFKIiXlTo+GqFnhliBUDfZFQsCPLaJDFtcig6luzAQTBa6qLGuVFSGK6TsIreC63d
Zjg7azBeGbCFBgFsglwSf4S2OADWrIalhQNkDL1VqpW0E88Zg9QRNIZdXbST6YlKKGeJPlvYAcgY
An4cDbA80RuOFPA8jjgJiugUMJySUWCK/se3e6yKetFiTezWhYRxBB6OMBgHUTa2pLPBTbIJ91/h
eM6jw6Ge1gFu/LBFLQszO4XH4G2sMb2WGb1KauCKBtHBaDipNO9W/lrRCwffRMya3frrhelpK+oB
SjyTMDMYvU97NzBn2xMQdCJRJAcrvIRHa3yRjv6lAR/8irkIM0VLmUyA26iIXmXuX+tC7Y/HPcum
goamLOOGuOTGuq1tP/xQAdT5h4B5TTu2jGi/c4waCe9XQK/5Xahe6fhqht9QFB1DuWXvTYOWE9N9
wFxAfdYv8JLjtbrkH/UL+Q5SKTTFMFeVMWlrdbAxOvW9Q7nygMGksYvIOMuhbsd+ZWHuwTZ4eMIs
k1c8p0+ull1KjpS8BQ8RPabtmT2+pegW+sOaTWQAqy6xnLeOkra3tOUcl5fsXhRNvfTCpU4iAqve
JiVKDwZnKrgEgOzYA2M11UfoC+xQp4AmZFrh5swtxp5bJjX4kHrhHL/77aa8ym+t/4TI7K1lPunF
T6FvNY+e5F/KdJC2okG5Q4GPsVaAkOI47xkc7zt0UprbKo7xpEA40TBvhSjyh93US88YeJVvzvHo
DLiFbvUJOBn9UH3KNY1B3SZk0jzn6cyCNA3RDnVDT4ZX7yTvHmyrdhV9+ASk0QxwrhZuTnUt8850
z9CSBUJFCAPO02507Fcq0uYiP8NVkOBZgJ48ZWh1UfkRSc4uC89w22MFL9Vd9nnvgF803rdZYSPO
rrlMc/IevOYDJQpzs1eTowWbQ1FnmFmrQQPNMJI9qGnYGyC84WSttCMMk7ILnmNZrkr4hhtZ2iM0
lRzhmiPM3AELvRsQQzP0M/QJQrYtH+pUnTvZhV7YWceiPHvdm49FIK6PPvcuynR5CNiufjGhVcJt
VkJTji5a9DU3P4YHU3Jlb98qJwnfSBFjOkDWrLubasb2CJoqxp3csjXFS7nIualzcyLEZy5UQsE4
CDD5oSQwikNI1ZsjBdzeHIhzItnxWmAVjolPIHDaFlcRBJ91ybHhnZ1WyIV+Kl/b83RXfieMBw6W
c2V+OyApEc+0BRMqKwP0Ix8R2Caz25b8jq95t1NCfEoOOg8UouQF5RqKruZqSJn0CTcgYeza37U9
Og8UlIxhBulgoqgLyTvzZzQU4T2xEKTbPjhaIPpgklLr0ODVb8RtnjlE7fRPnSUU5Ax5GaarwzoK
10O885gux/TW8XBdUmlhzavSwiB65y8rmT6lpRX+sj9Wpi1kEk4WaGZMGY09BXl3HYB1fix4aulv
lGFyq6GVAPLOTPrU51EKTcTmJblmZ/2OGjTRpCL/4pnqf4OzzHZ4Fv4hVpA6VK7SdJxj40DFpG0Q
IJK/etmOFdP7KN7AuHnjQRXZmS5UHhVLRb7niMJVs5WrhXpptyNv2UYHUlYqm6k+QS31/FPATCdC
E+OQwDYh6NakLUuYnU23+Q/m7qzdsqM4E/B/8b3qOfNw0X0BCEuoMWAjY3zDw9QqgVSaSkP51/f7
rVMrc9fOhIZccXFsIw8H71gZmRnDF19EajfSG/LeT3ngn4JMv8UtQyj6Vt3nfz75iXGbEKAfv1RV
uvi5o4Dc9/I6z6DfsYMmnv/h9kOjmO6///VfL3/8wyu4k2nd//qDZxXeA77/5Juv3v/dv117UQZJ
8e4bpVmjmHG276CAWuQ83ZnHOD/59j/vvvvvT/6v+vTjzZ8+fWV8Cdj3v3538avvDbK99zjiH7+7
++DlJ+9/o8UY0n0tUfreexX//ua99z9zAr7+ia9TM4H0/GBOmEDl5rOfgOTo7zNQ26f86NVff3Yv
+oInvwcg/p9P3/f/+gpJXm8TlhBSxcXPv3utn+5C69j7kkRX00swH7z62eufX/zBRO6LS4ZRZPd7
/1SO5yW+/vjVx/e//Oo3X330AyAQSmOa2G9ffXzzG/Xjry682aVQ/UtIqnTnS8SMbwyg+tH3v7n7
g9gB3Z/ReensvPf+D//57Ydf/4zLhbh+8vX7nxqLBhz8j1e/MojljfZbZSAvAEiePn/1oRZaZGNf
IyB6/f0HOHsXZk7x6HC9y8xwf33jEP30k3QM/Ojyz9fXP9W38Fct46n+//gLYcYvvQvz+nf/9fru
t7cfX7386M1Lr6v8gk02We/h7l8v9BIbqPrBm5f/xryZn/jFfwA8MYC//u+vf2YmkpZ4pXAFg48Y
dB10N5b5+sefX37yi/s38kLR6S9eXv76K5Hf92/w1nSI/qDk+M39xw+f//av37xxi//ys5vvXr1/
9+XPMZfvX34Y1Pubrz6ApF+/d/nTH0wBNPLvhx99d+dlwV9c4ub88Bczgq90mnzy9eub9z//5e/e
wOi/yrO6YFTE0mv0g+8yxvX+s19+lLc5Xnmj7XMQwae6C944ZF99BBP+0ttCH4ReY0z+13+RGL+6
//6/vnwDdru9+Rjp65O7781WIPc9lJi/vvzXG//7l9/JszXjvGepclfPtP/m/i/e3PzJxSfvv2cw
+cOHL7/6z5d4pd/S94efPRjfe/erC/GMh0J+d/sr1VzRmVHOX15//ObCU/R/MMfs5c+vv/zoXnHM
tAiD4D5684f3fp2hWalbfPj6t1d//BQn2LSG7xiwIJGeU/z8+t/ffP0hC2hm6o8gHp88/Ozrnxgb
8PnvPwcUv/eRQQB3X8W7/59nkHu+fRotWNr7r15/+vrNr77989dv/v3P33zribk9B8tff/nFp69e
//qLtX/T3/+ht1nnr998CcT7PWYnuug3r7/+9I+vTxNSaNwFEsA7Kez2UdsX/73f+Oz3Fvbtn/z4
zcWLS0Ntru+v3z5B4gc/++LVJ2///N7D4wv58v2dqTcXl55Hf9u7caKkv6WGv7/CJ33+/X/POyv4
8otvBEs//uJPfz5Vwe2NiTteUINAXl/5HzbQ8h9RyOnPnWjj8oUeFVyKywsQwdNq39HG/Ys7f70+
fZSFtGejDZ/mSfmruwuZvolD6CL/2PGYa+P68cX2jMzFrdORZhpwyKk2Hi+9Yn9/j5Ny3d6heU7a
yNm49203qC2Xtx7NO8fK/8ZlmWvj5vLFLUT7Jsybe3waT+u8o40H46GA41dBli5uvZUDAnpm2vDN
EKpbl9mOvr3JTy/qNHs2mo6/qY27x6tLoL+fvLl5vFJmOD0bD27KpbNB714Our8MW+mZaQPz/sFs
JyPC3Pnro2djO2cwvAb/vaONxxcZ/XV3d3uriPFUQnlm2jDryvgyaCQgMlSwf8it/M2zYQjZw4XN
v7n1xuUlLPIdbdy/uL+6RhbzV3y2bSbas9NGiujmyNza0eNn4/Y+JLu7y8uHy023Z9rwcOf1rbqa
l0ufym7PThu317e3Dw93PN/G6/N963bD2dAMyirc3IO4z3wKu8E4gcm3cuLF7s+fjYf1ZY8JNEQa
j9eXIjDff0AbVy+uU2/1iJvaJvbkuU+5f0EQ/6VCYASdOsCzs6LsBp+ozdN4wOM+RVsuA6pCEXf9
wAqd3RTVFW787uLhmtm4fn4+Rb8xQi3nKgjwXsGhsyEWvReMil3o90K78qCNO6o36hHNOOp4lvGG
2ZcsXiLpganwz0Zf6NRXQPdGVj4/G3e3nMoFmx0je/H8booMKjHoxd2DRCr1twN24/LFvUf0bpQM
L0LqTnR1dlPuLsQ3+tkVo64fn6M24llZepH5g7D6oDYQ3y/ZC4ftbfH1TBu3DCgz+pY6/2Szn5FP
4VTYjCupm5xFln1QG+JZ9Hyk/wfZyszDCsjdpc3EvjVSz0kZIi8X/dG3Iw8dC0WlsA/mQFyaCHGr
w0G2cnZRHl/cuUg0FX8SZtMzC70YDc0kF5o0POc6EBb+WRN6zzclR3HYAm+c6ULKdpvWkkcRjiAs
7veZacP79oYzI5M9euH28DWRBj/ciUHlKWGojdpAzLh6vLqGbzxD9/ogEpI9PYZjB3FIu826Q7l+
eCH1u6bYGNKn5qIzE0oYjJDMZwsD6n0ygtumXQIljmgD1JNB3mIuxB1u42ESejkSOq0uKe328RkG
ogw8f4I6dHXr+86JTv+s3bi7vNoDifiLs5OBj34JWjLI/K3zfW5WQ+IqawOKXoB6joYa0ldWkquW
l208rzNtSAE4cVH5cw1DH+UMj4/AKI2GB1OUC3C4J8qZUA4KrnUehvKuQDYtiUoID6LQp1v5nGIN
vDzz+QEwSWNvj94TD7hbr3V6KH5LyM7OhtN3ccnnPLnX56cNtY17cZCJ+i7KcRt64dqJN66vwSX3
I0AMGk7I+4wLSxwhyqb85JZpO+pROGy/xUT+Dbj8QhVFVHb7FKg+w9gLOimP8lYC13fcv+qSvtUb
sJUHxrNxf3nlVYzHq1sBmFP0vLThXMsa5NYJNVi2pFiHYi+Qu1twfy3ST3T1rod93Eq03Otjh8We
lYe1/nR5JCDyz7El5Z+KNkSitx5EUWEVgF0LY+j2HSuqIB1sPiTuqyQpz8+K8gI36rAP18Cvg5Co
/NU1SN+LyfHArwEEjId1VZIHSI629v5ndTbE0UIAhSWWTx/QYQ8rHk9RSSa/AeZnZ+PhhRQFAgh7
BR88S22g4OsEAEdcXYP1j9gNWYqg9ub2SvTNFM1KsPcM9sOW6mek5TPM5hWGUwLk+N6iDetlJQkb
xN1/3Mx1oQYHVpLIwE3h0c9QGw8PjyIvmMOVlO3gydiGcAi8zVKdFmC58mvgGsfzHCuOaBsmqMS8
XzEcB42GGpvqpS4bxAflmalDcQY9FtbQ4+dmQh/cY4aPW7lTRz50NK5eyIOTuT4+KOpuFcV33CsQ
MHgjYhVgSS3r+dVRpGoqHhnXK688DG3wEsK5B9HX22DiTBsq96zKlQrs2wT3mZ0Nfp8rETumEPg2
UF40ogHL/Yaus4wFyu0b3Ktg3Om552TZ0mdoRJ0JVDQ8rBu27djZiDYeFaiUSR4RFkaAGGTqXorL
1GdVrJ/hTbmnBef29ib1xsMuxZOC2FyPN6ZQPc2ROrspvLjUlbfZSpJPVupZQT3JKtg1mRsS5yG4
fOMCwoxY0UcxFuUON+USuQzW87a09Pxq83QB/7sPZv6UcrJri3YjcPmdwNsBkbYH5xu0IRyXtNFW
oOK01T4zK4p7I1NDSwL0jPPp/6kEFqOagbyGWwi9UnwXar5zU1JqIQTO02DCZ6YNWsi0/kSj0N1j
N0W8EaIfdlPanIVzgzbQfaAfF7LlZ1k+CFtNmvWApnWBGn5MG6AcsSgT1IZivHs2RF/XypFu08Yw
fobghksM5Ll2y6ERV8diUQwntgcR9G2b+7ndCIeYddI2L+J7AtSf2U0Jd/g2JVHW9PhNoYkEolf3
G3pxDopunRg0RdYWjjy/FFYbhrYJuEYi5oPlg4sX9wbKJP4CtqpIn3tYwFdODWfTmJPP7GyofQAy
xWAIKM7woawtfSlIGeoDc+ArrNnMfgoECH58Zv5V5SOMI9Vy+bcSwiEbCiC+hKABfoG/cxAwzUAY
/aizb7tW/tGT8Q+Eq60FzBDoz/60NX99+udvZj1if+vfsMdZ49/fNjx9+Kf/9S9PvV3v/FvTDfYk
/WkmSf73/90Z+FsX0slf9q6kTczb/9+36xslvyNoX9T+f/zg0z9//fuv//jSFIH0w739yrcTpmCt
tvNJbj48I2i5eemGaI/b3Dxm/6z/9S/9i09uxP9HxDXPcCZCvqsIn4m3YABBxVERuTTnIsT12FCs
LYJQ+/NTU97KKsJyPBNhTq4aUnrYMIzan9dF9N9oe8EYi+b4FdpK2e6oos4mFosF+PBLmyCa1eKQ
kOCgCPHA/htvV0GEsEO6gld97+Lvf15X1L2M7J29EOMZV4aswIPFiu5/XhZxFbL+mQh2ELDiXzeg
yLbIdRHXF6MI0QMXjOlycRO+4NG9uBWGnK/C9CCPM7DlT4jTYRFN2ft2i/ZU3qErKMwV280ijatw
LYxJuhbZ3yTHObqKwYAI5O/A6zeC5RzcAhEBws/34k4rzT0rGG9XIWJyogSl4SenczAVq8OKmqzi
0UabL6jki6J9XMT1uN3OkXZ2eT6FldyLpol2aKGwRnglifWMXMFehHZ4tt1KXHY7DoN5KVBUWDnn
Ily9K5xj/4173f+8bqPuxhOFUyMM9PMBhY6LEGHvn9n2IgZWETi0hI2QcPTQBus+U5TerxD2g5Fw
HfuflxWls2z/jb4KNL0brCFI4kYkOLgKyOcgQhiVvb6/VRIqOFFbk/iZolRbkwU96rIV7uxfsK6o
S3WJcxE3VxqvtEtBkpJ4HlSUOvH+G20vsFxVPwxUBWX2Py+vQpwxilCMTacfhF25cv/zuojJibqV
NSdJN3GwJMjp17crCqdS8K9kJj9rB259FWcTbLk6pSn/CrUUGa3CsaZ37vxEcXgqpEwInL+dhvVV
XLf97IrSuiXMyYxeOcD+BesibkZLeysKTGcx32cwxHER95NVSADEanA6LLCCVYQkfL4XGqODKyWi
Lckv2n72vUiLJTuItVWRiDFEwyoYWK4bcoEoXXK7R0Xpf0Mi0bWAfV6Q6wkBxlVc4forG12at1Jh
zCcG5C7UT9Hm/oDOUWM+JMU+HUiJV5e2Hp33+yLXr94kncQA9+tCZjtS4Fgdzv0z26GF9+Hy+0+x
VMq7RxV1N8ZRYpt7fabbqPGCyFyP+P6ZfRXqTLhIgbUrbJSK90TEtaa3R4xMoFG7/OvbnUaHMxvl
yl1LX+B2UM7jlhaJbSIipTJcP8FagUvaGgDPV5Fmt8RqaYs4riiXa1yFyfW6RTR2yo8LRGRo8vkq
5BcZl3B1VeJYfekoQtey8F9g/tSWefDqIeKNIoBp28SNNHo3PS4fWjHZRMTVle7wNDlsqPzRVdw0
/99uNwqil9hdbGawwHdrNRpXofJhEQh8ZmW3Ra4r6mq0URlmw0apOCm9FYhIw/7ZoRXzS54gFA5U
hYi7cS/kX6plNhuRsCAaRHoaVxEemmQMEWibPnb0RIXwfq4oNbArd1u8uXVeHBXRMa12aBXbkkde
K14Id/YvWD9RE5w2o6fMkBF/lEBekJT9M/sqXAcYC8wL5NzO9Poquuc8EaFACwfRRf1Q4ZKGQo8c
T5CDcghpSePUvsj1VYz1iyuNK5A7bD8T8itW0f1/V5QELIR/LTIVodo2d+j8XiRVxaaHoEqMjyqK
NRpOVCBgQe2t1lbh/+G9yHiS/TN3RRHB7WHoiQ7Y2/3Pq9udX9p/YxdhBgI0TYoRfkFFBNKdcxOB
SQa4c2ABORV7MQb/rAch8m6szK1x9ZgZzJSDQVHXiEqYwDGEFaVD40oHESJB/X3wU0XWivxioqhQ
JvSmu+Mhk+xfsHqiVKYmq7AI0CaunwTj8NUDZI57oSsXL0z1EyUqLQDHtpuI9pnt0NpoqwAWSb67
CVtX1O1EUbo+r6E5rqXy2NFV4BhNRSB/sIKS1u6x1lcx1vVSvUX6Am9qhq2Io64mq9A2LRWDEgeG
LFDUEEcJDDKkEacx3u/wieIv2n72EwUsxwl2KULlOr6KHsU0EZwR4GAbdVRwu00QG1eBy2ZaAqZ0
SXjAJbVYrK8CziwQtA5bUaCoiaWVqwaQJ0h1r0BEj8X6KgScD+q4Vyo+XY+rV4+ixkMreBIIggYz
5bjg0OadpHfjKL0vaWQw+VPW2rdqdRXp2Z6IEA2aiiDiLLBROBKTVVCfn2dvE3LuX7C6CiLGe5EG
bdXuQGo1AedkFQI1flXeWhNHjRjI1oxLU6ZYs+rtZq4raqwlbSKk96CQGiSnn8p29ZBAFHIR7AEI
xy3t5Ql1qIvQjCmTTEVpm8p2NAK5HL2ebgPdWwIQJauCEolK6n7wT1ahV1rPKytSUrUfoeCbrEBb
DVA7sPn+Basnyl6M90IPjRwmY+tqMtb7cS/QyGCDIXkJE9rlX19FJoSfWVrjDLRVhFwkpDpso1ja
5hDadstgMvxPjqGqdPh2G2g9nii1SYidpDsJWYGiJolYLjf3DXB76tU6ePV46HEvyADQ3irGVGw3
6t4owqgULJeQ+kswkMt2ZPp2bzNZNNHjHxTwQG5GIhmk3NiajF2V4R+Po2TX7cicrEKmGhYWumsH
F9avXtfEiQhN4Epu8OCSXO+q2bkmIulRJlOktasHi8urQL8ZThRf96gjXoIhd20587qIkXsAPc1w
FSdW9N9v5rqIq9GA8KsqSeHsPnXbHbzdRuqOijLjzIQ+45RquGojJ4clN8xDXp8bXmBpUZQmq1Bc
NYkQZr411BxTFGhucmhVuzG9rtBpS7DBkT6dtFv9NiQHMxWblVw9USLzyb2A4xhaChBmzdufl0UY
7zfsRQwthpcwTa3ksAh41LgXSCZsFLBFKabCsY58Wtxs/M1tSra+5fYFq4rC6x+vXjbBRA0FDLt9
XIR5eeNehDxhqw2BqlCUytQo4jZhmipJ5nU3v7usqNuRshvCQZ6UAc47WIcVlT6OcRVwbHGBAN2I
+OOHVvV/KgIE4mIgKDY9riqKvpsmdscqpd+ahLlWgNThVWhRaPt5IoKREv2IowpIfZCUQVF0p2SI
SSs+QB7c9bisqJOCdl+FoR1sh3I3cL7pcV1EDzFOREjBQmgxEuV4qEZRbT+7CPUXsaBpApZSsIr+
mSciXMigB7CD40SyDFzf97OLOHuW7LDvHswgG5tHdm60P6HdtS9Y3+6ekvZVYFfmpQFwWEldbzTm
GeOTjkB4ERpIwXaP9QuNT5kvoBAjAKmIQEbaD05i3qZIF9rTaPKj2z1GIEy4oNaBzeyj41UY0eCQ
FKfQDUO6TcVKd9J+ptdP1OhYM8pK2z+HZLv7gTsgYjTmGkA1mbLjek2PY4Ns1IBHZVTbBVeVpxgL
+vVy9Hdlt6un9yIVXAhnRTpJxBAemDWLYRIkVZGh+931vejKPlmFGIpBvzEdqP95XcSYJUFP4VEi
gzzwUSFixAYDb4oHMwSsplw1cjhVLoSyecbELInjYTN2T3MIbS9406CnHCsgsl2b5b0wzmc4tGYU
GEQmaJYpVTjWbq37KjC0NZmyhHk7a/+C5VX44v03mggE2Lwagv2Ydrr9z+siRoKlPQDKG7dmYNIJ
t2lZhKOzf2ZfhUOQnsNMOD+ewpjG0aL7LsJICmMuuLywOPcvWF/FiKrdZqKC6Yf4Vym+HRcxgkUO
k1Qv5OOS5ggc5vaZTVFyGFraxpkUwPK6bsdoUIJhkg6vV8IsYrRnq4B9wGjxiwo63TzYNB7apN1O
rHY3M5CafVk/URPHyppDwlRxaasgjoLv76eyb7cExq9jDjpS7dqsr6If/C4CYi4mpySZYIGNGoE7
o4X1E5h+hWJZ0McqtZ8cWsPkBc15N7cAybGvTdldURBtF9wt98xT26rlvTj5zC4ClJNKUpLiCoAi
Tyk/JRBNhF5A+5HxwIbmt0Uur0KoNIqQHJlrciNPqsiSFPBGEZDsTIkgoSJsPuGSdEVhwYVMy0CV
gEWTE7XVFvRmhlhUkHf7uVFR+IJyeqY2MOH+5/XtHusXaakSQaXlN7nScRGPk1XgJZoviR/1NCzu
YFKM/bt/Zt9uCKqzJK00fez4KrQnT0QQkMce0rt8fC9gvhMRaY1ANsHHq7BRA8KJMqiUJGOFsZxG
cusnasiSiDC7XOlESvw0tfvgdrN4Z4oyXAZ0YACFBomKrkMZ4/l2B8VG78ojFMLBgqRYlDGsIsWL
R5lktuQ4LO/+ngMUVqFQvKHySsUFWdL23N47LomIdJCYreBJg+05+cPbPVGUsHzbEYBLPw3rh3a4
enQkJTZLQyionNROw7qInga9tVFE6Mvk9fhctfV2ptdFDIUeIgTMGWEOM9qGoh/ci5NT2Veh1q0H
1Ll1CQsi84HKbhXSJAWrB2mraRr7tVlX1NAcERH4UZn2DhvshYF1EUN4QITRlKnsgbwqKmKqLbsm
+l4gHqjByPpLInMt7xMR7IaIEM5Z0CMGimgHv6/CFrAhTEgu3/4F63uROdxnNgp5yd0WOb8dw3nw
XmxPAJyJ0CqLS5v3iEqIxzqDhlVk4r695pNQTpoe1xU1dB16fYp9umDLYWoFNFFYzWjMw+8yEEmU
I0IvWMVAsLQKb1GG+JiZ9xX+YkiKI4J1yiReggrybhH4uN3oE0xsWD8VBVDvWwwi1Ecg/ukZMsym
/Xn9RA0wi/gjz3hFWUqI/UwfEDGaQZVJ5wm6qbpRgORcXJxH5lZxiYXqX/ILOcauxwOrGLdbBuOF
CcIF0D0eXRcxlA6tQpEEkLN1QBUA2qbl7Zpoxhxm4CwpV+k9rLh6A3kpq9AHL0FCKFN5279gXVFD
w+8mwolVcMPRqLBRD6MZ5JGUFqAs4pDOG1hfxdDRk1Wk+pKSfbKM44rqgVLfbtE/3M6EBaFOW+T6
KoYhNgxsnkVEX1KkLGiEz2iUXRP7KnAnnCS7nQnOFYd2gOWtQv8Wmnm6CirCZq2q4yo23pIrUdK2
TCUTRSnhCuFkGUxV+/PydntfYrIKhZMN1M5g5f3PyyKEx/tv9O0+e8P0YDSoTXIU4WLDcpjyTOvb
/7y8CnjQ/ht9FanfpoUcg6nfzHURY9gM+VA2ZKSw8Sv4UdtbUu+GzUQkJlex0ljcg8UDqxhc0iYi
GKq8/qRIc0BEs3Mne5G5SOJZOVKBpVVFHbdbSYwAcLN2mLbI9VXM7sVtHipyplLzbotcFzEQAxIt
89wYa5laVBBwGuM0Kio1t9BxhLYVezE6VrgjDlkifzlMgddTr5qswkuu+FFgqYogByltFIHTpzqy
MQcLYlqedSJC9iI6D/GuwgwOFCxcOBFU3ptK4bBiu4f6BRFQIs1PkmL42nGXpA45KOrpyQ71aD6v
QsQYmXuPWMSp1zdv2VX4ixF+JCIP07gSsqSCFAZMOiqKptJzw/lVgEUsxUSEDMNjkNhkBYmYjPTd
7caLQseXh6nYG4xaQPsxGeXdVTyJyBOeeVMLwflwBHI6fGXzepuIdNq4Ejh9Uoxdj6v+god+14BE
hCdZceEU9gBfxwug9mImQmxjim/GjhwnaVwi9+yaaIoK/0MVZosHj3s9It69F5uiAm+q6+Vyl2x3
CzH6KrTyo1ameljAA4k1HRXFymb+fl6lPR7kIJS/Gx5sigpZRl1P+8IJOXL90J4x7iICSQOOmhGT
eY5pX+S6iLPgfxMRaqJwVphTwOF09ca92GhFIBZ5YMm9OKsUb6vgWEVr2qIrwCLb3YxQO7SBijzN
tE0dOe5YKartZxfBV2Qcqsp9iY06c0mbotw8fLi82Fxyos7mcG4ijCTLg08Kb/rEjh/asyAnIjJi
F5aTu1HQqIJm9W5S/CTCtBEYBRinINezq6O/kOiFaOJeeCm0nYb1233Gp91WISPm9u5DqT0eNqeY
s+9nO7QYGnm2Rdptt9vlX16FEHwUkad5/LxibkFJXX9Qi2L6Kry8qBSjIC3orFjFRFGCA1xe57aC
oa3JqR2ZvgpZt+4OMXMFTTR9VONe+HEgToiDXh3d/7y+3WfA3XZoI0L+orex4uq5e/tnnigKZp5R
Xl4sK3CsLMggQgc5X5Fn6dAcmh7XFXVWEYuiwHXQQd16aMcVMe3kXqgcmlypYS8QXnOKy6uAMY6K
klnoU0+yV8Dh5FhHAyIkh3A6UZcV0WA2dlwF9iNdeSLwQiyy/3lVUUQMBgQTWNohtUB8LkgnzTVr
p3K/F5mGBGfWuOw5tOO3m4hhuy0ib6oY5CWm7Vu1rqgOm/VVBPBPDiYxPg5QBBjf97OLCIEsBIqM
+ynY7jOwKDbDHqfGGipqzSrGExVD61EHcLYCSsEqehRzoigez3AqNYwCnNZgwSGOUpNEZHdk0ScK
puyeBkp9Fby2slsghIKkWGl+tgqVQ8m9ZKwgyBErTQ4tM4494QpWtBVQ1GAG4/QEmrJ7M9Mrrl5H
IPa9yITd1InDhSsIDzL++fx2Z/iLiFwsmGysufZ1GzVG5vgyYQNLxUrQZpHxsN15F9e1yEyhiucU
6WQwIAIQrWOZCSIQqTDmZ43wzCAR4BVO9ZoN6bZ+fS9u3i2RPIlgm0ygEKoVlA5zBcYTJfYPioNI
ViNicmiVFFTbtBV4Fq3FQOuKGkHUDLgQMhsuAwg+zm12aIfInAiNEeA206FL4qgeF3cDEhEQCvle
QTcuBHM8USZ46C5FysckO16MJqI557aKTNhypPBBMj5xP3Dr2z0i/xjHyfjBd1ehpBaIaL/RV5EX
W8QGErGC+gUbNZ4o+KZyktu9DW8+voqzdydjQIgwMTEdDBV1PfditLT6VPI6eB4BKpj2Q8RkL3gK
GYDRaulePq6oM2LApihUV6JVkiomkrljzTn3ExUN2e+wl46vQjp57lgFN3ILvGABYcmE/IvBJRGR
wiT+hDl9JSWSswKoaXG4Ex7nEd9gUZzMflo1IElN9yPzdi8iQr5qOovyZ8kqhlBN2VOOqT9Cridq
bqdhfRVnU02iKCJ8v4Q13W6H74X9bJ/ZFPXUXwpFDae2QMQQgViFp5zdCdB5BkXsW7WuqDNOzqYo
cy5EOIhYSBRtkesihmjQKvhUtCXGEAGymbB1EWcdPdsqRDdp7U6H2PEghwE5N+ZWIUKDF5mO5IIX
KOpsQMTTKtLIqh+mhHFnFe1U9kObzN7gaWkxz3T4RCmE7L/RRCgtIOOkCnOlWrL/eXm7IWf7b3QR
+KniTYFnycO1J2WWLkJFTCedQm7Jm244s+MqxFFbGuZlqW6I1xV1NmgrJwrDRdTs9Sp+r4KkMcCP
EcFVpJUus4KP3wtjpkdFhQbHPjGzFfVuZOxBhAZ4sGCedVPBP35oDTiYiMjzd3a6pFUWD2QMchSp
4jKSTbp/+xcsnyjB2P4b7V4kycsThAKEiodCFDlHEeGAi0JUq0pWMdAb/HY6fgEIDG0BHpVh++Mq
7EJKF4Y3F1ATVVkmh1aP26O5CuF6HQe0lQ4nJ4rt4PvkSRXIPxHtVPYTFXRQaJCpqB10Wz60ZhON
eyH+UMKFztuSFvKuixhQtZzW2/TbC58r6heUMV49PWhyQDPNNTYW1Lv9zKCoTU1Jk4oSsbPeybik
0LswQQCQFYC2Mztut2kEG/nRDayoFHvwbFQUbFAkhWyujNFs/fqJ6oFSuxdqt37aWlJVOuxY0yky
riIDkQwTUuc56fZfX8XZEJttuxNBZZBNCfE4lJhxFejlGd9mFQX3Asg/2W4pfRqwxSAFY7rRQCar
wFpSKTNuqwSnNYt2UJTUIicWEKIl9/ChDeA7itBwaL68u43Q2w7c6omyF6MZxKcNi+JSLankXgwM
inBpkYryIJrRJgUgqprOqKi8p6h46NQWRCB852S7FYq32F+m1y//6l64epO9ADRTVTqj1Uj2Ra6L
OJs3GAOSClL6ksDNBZY2b47sn9ksLbf9KDqAzkPO25leXQVQbXRJomaRs9FFzEfBXpwPLI2iFD7N
d5Kz2pICl0Tdg6KCr9yrxKBIVfgL93cU4dk77CjKcjEO26g0go0iAoDcZfpSnhPe/7y83RCb/Tfa
icKeUFUA/WuA6u5kWQQAfhRhXIeBwcgmFfmFezHebqUR/5HHyCsermWj2t3qilIsznjXzCU7vt0i
tcl2syHh5TAfBdxmq2hura/i3rwRV89IIQTIfavWt3sS02pcMJQMjMS8dMrOuoiJ11Oyx9FOibIC
p8137ppoikrzCKckV4IXHY9pUaEmIlLTkxdgahxHm3M4RxGwNMEHIohxwW2R63vRo/uuqJhBo+5g
RQWjeED8zc51ESlWIbRYSsErHhDfEaDgKxC3jVWArRXgUabwj3vBeGTuEnVVAHfnk13jWOWraUvy
j4r+bgDdRFHCEhCLMCTcon2RqycKHjU5tNwqqkxKewWROSbU5EQZ4wWPypTMghbyU6y3HVrmj11R
TMKP6tHDuqImpcMHb0qFrKt2WDCDQgQy+gsUL1EzEgV0/rgZpKiZCN5OCCJSrMhYTxgxfS9UJTOI
M+n9cUtrNMBozB90eLMdeRKtpLgwASiYclPThbWhBhx2SV40GW0UEUja7oS5SAVVmPO3SGKjEGox
zEEIyH3HM1aNw2PAmSWA/kX/eT3usI0yRmH/jXaiMi8xb8LweRXG/OZsekMUpZqu5dCBxY4qyFgZ
iXEVgJxg2nnbpiDXU5ofRQShFebkraHjZFe0utGAcKoKeynBBKPYv2DZ0nJu+2/07VZIMgrwjp4K
pmAl+D4XkQk5IhPTRIvetR/rennwKcNGMoUTtr1/wbKixEr7b+yKylvzmdPnn0hS7TQsi4BrjSK8
jWV6ZV5sL6DsykybJvoqkCvFadok5DHtz8urwEabrGIrj4TY7NWW/c/LIvzI/ht9FUFRVXvYwoL8
Akw7WYVg0MRSDFLXo2C7xyzJHGIILb58KPMFe3F7NoqHpbXTyp/MlESv5NB2HKXvBXgiKWu6rwsU
pWdu3G4jLAUgiMElBVDPEU9EhKYRCDUtb/uflw+txHT/ja4ollYkGnSiAG2mjZmI8JqB2RmX0/S4
vooR0A7AmfIqNLsmSxphFiIMt3P91KsK0OaofNgLlSTAGv4B3mAP3NcV1R1C2+5LUSCfLlFST2pb
tS6in8oTER6rRgNR7ClAOMNaGRWVqy1ptZKCfj0lhMlehGQOMWcEC9rQiGjXtytKQzGPkVfCC16O
EB2P/gJvyUBUWFF8UvuC9e0eCZaGpUPCRGpueAVlV2I6brf86/EK6i/DKPDdnumbiAimBjXM/Njj
jhUGOBEh5c6sLTOPe8i7vhcj/JjejmRgWg7zlPD+BesihgkzSekvMohH2Gy6fMGJGmmiGSRkFohY
U+DZ49HVVegIHCAvIvKSImCSvzqOqrkAzZT22+37TcHKCKkCRQG32n42ERp5cLS9Sg2ZP44eWMVM
RF4RCHPQxO52plf3Ai9gNOYWAFcjQXGhArjrd6srKhNs8spoRsy0y7++ipmi9MGAwjjwikJPpm3u
17evQhCYoWcw1IrOBfoYReTW+Xn/VcG4m56oDdncHHdJNNhR0q4ovADAly51iVKFjWoHv4kQa0I4
sxkZf7Drcf1E9RrIiQgrQJfJqT1uBmVc44mS1uChKnXXYIOylF0TfRXaWGNqZXoFxlx+MdooNQ01
wwDCwNrj2+30j6sQ4fDpD2k9PE4MAItP9kI9z3YoFydY279g/USNZVwfb7xFAn8dbxWw/NgLI8LJ
y3f6ZbHyC4rRKhW7JvqJgjyCUL2fc5ptHlBUOzJdhK5D7g7z38tu7fKvi+hHpotA+QFwIldwe+0L
lkWg9Q+KygM9zOBdejwKYlrdbBMRIihXQz2pYgCdYGkiIk3RCiTym+OWFtdjsgrZtpEpohOY2+Ht
ZoXGdPJGmmdyGzNVMXnJJZ4oSnem17vDAy+owiDMjGbwhvVzDPQWVMz5t4qJojQsQ+ZTYShgaPul
0SVREAgyFIoKsIiIyYnaOMfaZEt6YQB0k72Ad5k4YiUh9u3XZtWAOLSTVTis6t25d/gBx0VMqjBB
Z8EGl/DsglqSakj7zGZpdV+jwmUORcX7enx0SyC6CE4VfiCFqahfWMW4FyG6hn6gql4xaEukse/n
ySqwfrTqqVcVtGc6tGN+IReH+ZtKEFZhM2Hrh3ZsfVJYlU+qsyZCL0jtJ/16RACaPYqgaFxhoyZ9
SXktNY/WqmRl+tm+VeuKOnvaMlWYtByqwagXV8wbNGR3cqIyf9M6QrCsWEX/jX5ohfzsoPdclPXa
zTygqMmhJQIihUKd2auH9+JkPn1fhRAt1GZFGHtyXMRMUSyUa8eGAP4rFDW6JHA8gAIKYpjl8UKP
HKJ9ZleU4EAmK8sw7+f4vRDK7Mo+FWGqyWXGM5Z4vX5kTkSgFLkR+DIlBmRsfWL7thn8N7DUgkpx
hvVOFEUI7ABqV9B8jRYz8XqCm/ShqVidXJvl2418M1kFNBiw5p3fEn/RUdKT7fYYmqdW1NRL7sUk
Mkc6UHQTH3Ddx3M9Hmly9bwdTEd8q+pbQcA5tsriwUmSrISgCjM4DlUO/VQGg4nqP0o4/91a9+0W
FyiJMVGJavcDt3xozePef+NEBDpOXm3xRvlx9ECo1nzOiQicu/QlmQlYYGkdzHEV6D54IHxfxQwK
qf0kAsFhUTeE1fqAgr2YGZCHPBhtsJpcrASgmCkqs3JkYyrVvbyxfqLGaT/by7VAFhO9avLuYQCd
q6cG7bzqM82si/00rK+iV3L6oU3nBdgLExxx5riICaqGic+NZJLNzQn1eX0VI02Uz/NOWdy2rLIH
KMsieNZdEyeKcmq3iSYa9gruxdgBKtjMI2VpKA43Z/+C5VV4b2v/jbaKjFQTfPhnBbeZ12tu7USE
EnHedLgB3bU/L69CHjFZRbpHMiJO5fu4osA1o4ig/qAWe1LiLyZslqTE24OyxiL1m7muqAkPJI8E
KmKE3lBAXpJrjY6VCFXDoMQlzXSaYSZ7oeaWKXpCnAKAQqgxisA7llgI07judvmX9wKCNhGhkg7O
NnOwoKTuVE72Ao9d6L/x5StWMfF66lUm3Bm5asJ1p3iuK2oCBRsFkg4x3Ed6KtiLSXHB3DZVw9Sj
RYTHDYj+53G7BbPAZt2sFfQGl2sMcnAOJGFgHAhkQahmYMa4CnsQVp8RcQU9YmZyTA5tImYESIXD
ChAVEjFZhTaVEMBrjDmodCICcKcTzf2oyPUw60YRBjuFvMTYFsw9cKImNioiINopThaUSACm4yoE
5Rs1Kg8iF9zuSQqjnIeSnwaJilfIhZSTE+XCQYOLJi+Bk0eYZRvgi0WmU/eEI75saX3tsBfabIxl
lMsCKAoCTi+iTkRoIEnbUw1YBD+bicACsec6yHs8uqwoeO9EhOZr1OP0N1bEtB3rbWGzFhXdsgA1
BMiKqzdhoub9wfSx5omeHlUvK2rW0YNlgnqQ53eFz02P6yImkbluHnUFTsn97ijMARGTQ6s9jDd0
2FJD3E/DsgjObf+Nvt2ax0N1Zacqrp5AYCJCq6zWQ1fvpAS7vAp4ykREXrXMiMmiwSntyJwoyotJ
F2lR10bSvmB9FZN6t3oY9qae3EQJx10SSsmoqLy0JvoX1xa0ePjcmQhwvJmrEMiCUZ+ubzv4fS+M
GUd+lNvrsWpbtb4XE/Yj/je4KEUYBIRm69dF9Ot7sgoISOrFMowe8q6LmLAfQeZexQ33WKZRoKie
aZ2sArpicJsKaAUxAN90PLShqmF4JZAqCNU80zcRkdcB00euYNYO3PJeyCJGEVYgzkmvW4VjdYMn
IiCQ4BztSQUzKGRzMxGIqNJuRNEKr3eSo/QTlfcBQVJebZFh7Itc34tJR08mBAehTcG74OrpoNo/
82QV6p8Ac52BFWORJkMJdHaLovBMlPcKxr9gEI1JcRi7UJYA8xVQMDLlqCi8BvdOxR7GefzqMUOj
CNWLFCa3MujxE+UtwIkItByRlIbZk5x5+dCa/jyIgBrI9HQuGHbR0/J1ERMQNSRzYe32qGz3WOsi
JlCwM+s5owxnLKklMUYTRYH8MyoMVtSjhwOrGLcbypyRJsZU1TAoJsVov25On7u9ZWP7ItdXMcFA
VKrU9IyISDG34F5MKmJEsObSJPB/QQQi9d010SytHhJtKgIEHY4F4QFAahSB8IzlirqUhHL/8/Je
XE3Cg5S5zTS8VI+uqE5S+P6ZXVHiND5Pel9CZb/q1rqLEPsnnUQuqiC7wgfGVSBwxi2BcyrSSRXI
iQh93eHkaNIsOLTS91EEb5cpnNAczJb9z8sninvbf6PvhRsHzIGyuH/t2qyLmBDyTRJKimFHSiIQ
tfnJKvAPJPd577DA66HXTUS4fIqfCaf6mV5W1P2k6CaLTCGXwyihwxkyPVkFiEV+5GqYALP/eX0V
k9Re6VOkhvqIyNnRyWURHNz+mf3Qeq/FnHHNdA5W+/OyCFDjRAQMla3NgwwFXs9Mz5kIuT1mwG3J
o5DatCYiMjwqj3AllNr/vKyok6GnJ3sh1NS2IHSG3B0X0QlQpyJA8pC1VBCblVxfxcxGBevSbp/3
CCt6xGbG3Dy3DE3BDKgAizRx78o+UZSEVUKJlV8iYpyhjb3pIdPM6jP1uCDIgchOVgEowq+EcFaA
RQChmQgTRwLl4JK1L1g+Ud5kmohI4VBKWTIyXcI6224VXEQvcS2y2v4Fy6s4eVjy5ESlgrv1WJ1c
/gMiZpbWrchTJN7HKrC0oIhdE6erwJaBHKheFGSsIr6ZCJVDjWiIbN2ELSvqhEF5ugpWFmweknbB
oZ35C3Qc8Y2+6BLHqrtpVJSiJF8kzinJ9Yx3n4jIE4jCcmOJCyIQzJWZCIZW/YI9L4ijzLCeiAjV
zqNr+OYFNgq2PxGRcWcSDHlGdyfLh9ZslIkIZxUAonmywoAAziYiZBZ8RejTFds9w6P08duJtPVU
EI8B8JNVIDgI/+Xk7t7+5/W9mHk9EXkciei5YEDEaUrabVR6xAwb10RZgfyzqLsmuggVN3S+UAMq
uM04DBMRur7lLyHElZyoidfz9ahq3u8rKeMyd5NVZIoXb4QXUHG7J9REpgPXLnM0GPV2M9cP7YRg
GeukCIM4WEIMAMBPFMUAojbApAoeM8qYypkIMwNC6qt4uFaD9WQV6CwOU2YelxjzGUAREdt7iiVU
EyMYR0VFhA4SS6zohQH/TUXYasQ++WQzxOuHdhaBWIH8ArAm8W5fcEDE5ERtIlivmrqeevNEUVaB
NahrqCKdxICaiNCybAyQFowSA9JT0u4vkgwjooqmKvKL2dxmwKZu/oyHeDypVS9v90kPR1sFEUwt
+COkmXZt1kVM8ChIlIL6RZZSMScHTXPYbr16aY3Iy5ZCnf3Py6vgE/bf6IqCNOdFt6KOHoyVmQiT
2wCo6JW91LS8CqT4iQgwNwIWDmQFTguzmYhwu6VhhkVUsOUhERMRAXFwkquwwWatT7Y7A49FtdDa
CgpWz91PRaiPaFVhRvppWN5u9cGJovJwLQuivbsgjjqBB05WsRVADZEtYcvrqZms4hFJjXmStxbc
CyndKCLQY0wIhLAA8jrxOV1Rmp6CTji3FWGzzprJKsymhfpnbEqJosbigmcnt20wdeTkNCwfWvnc
ZBXIlRmMBFrriNiyCAyAiQgzRoMFK7SW3IuJGUzgj7hkDRXMIlP/JqsQpkEo+NcKguXdpN7N+OV1
nitDRyrgxxOm2Mm92OZTCaRUcpsel7dbojIqSp17m5NZw6DAJpmIYABRpIwdKfF6nTrUFZUOtK2H
K08V71+wrqgJeSmMItPlDYgzDatCxOTqZWazlsZUWgu8HgrzrokTRaEcbFPyndxmJdcV1WGzExHc
XXq7Q8Vqkdy6iE70OBHB0HLqCiUVs1mQxiaK8lCxLd+I2gWKGgfQycBCMBdQ6yyoKOOOvpuI7bGC
cDTU3fZFHtiL4UQRQUV5NlrAWzD3wAyF/TP37SYiJNeNKVrR4sHtTEQ8PRrN750Y4mVFqdiOIowz
MenHK34lebeKzkQECMd/hvZf0AvDaE9EoG7gcKI3V0xvuBmLC2kl1ryV1og8jrB/wfpejHFUGtxU
onO5M0zvuIhxrlpEiPqNnuaX+iLXVzGOfyEilGNsfE6pAFWTle6a6FdPbRdAwYyAawsUNU5eysuZ
GKKmSInVCmAWaOlkFXrcRGkkOVL7n5f3QoVi/40TRRmplunyFlIQHjyM7TYUlc5rTPP7pBn7Fyyv
wiTJ/TdOVqETFyknxMSC8EDRaCIC/oEXnO6q/gXrqxhLh2mtknPLYoqKCz2iPFFUJnUAvJQe+rVZ
X8XM62XkgXZ+xcOKkvpJF2lfhQYS9RHEIh2zBSdqpDeIytHx1Q1NyqmA5Y2CGE+UQZ9YOZBmPuP4
7Rbfz0XweWa7VkwkEx1PRNym+ikWhLMUrKJr4mS7M/xRyR67qAI9GFnBthswyJoLHSq4akjxo6LC
OgYCS5EKnhJwPtvB74oCladCYvBZBfx4EsV0EeyHkQsABP+thVnrBqQTyZsIPFpcOP+A1vY8bV3E
SJjhh8RqqZFEULs26yLGx4x0j7veFoK1y1Ltp2FdxPjkayDmtBRIZIwULVjFSPshQkOjVlZ1mBIb
NQIUjB9ODm9hRyoqYhgru7LbidpgKI86KCVVIP/QjokIvltCfmEt3YQd2O4x17sKmA1S479LIpCx
lmQGsZwVT05eXzHI98RC9L3gjWJji2bLY3KNewHzz1MnEg2na//z+l6MVJO8kupeZNYQbl+BGeyf
2RUlGc+rEcLmCmxw8kS4Gi4Ou3udx9QLbJRKy67svgqjPvUab4S4ilyvJ3NdhKRbYODYigfbF6xv
90heAuJo8UBOlLRWzPICnw2KArBkNq1KFqdUYMy752yK4ravZXneSxKEFIgYOZx5H5CquAuXryJU
m8CP1zgPWQIyakVxAdVq3Auvn9tsrk+U1Wz9+okaCZZBDST2AgQjIAuK0QzeuAqeSOkkE0sL5h4g
GbQj00+UYpJ0D+sYF+T41TvJ3U9EyOwzvI2obiWX9+KEB9pEyCaREhUoYwmP+4uTMsuJCC4bloMv
U3GiTkKMExFYIGIQVYwKauJjhzC7CA4JwRyvqcSxYsQPh9bUdwwNPWJpwmgHbn27J3m34dma6TRY
ZQBM+4J1Ef03uqIUb9MmaxJFiY2awCzIMnIXAUgYa8dtlPlH415gXYLlbYbW4oK9mMAswLxMNRHn
3JTgUSN5KU+UQQVZQQ8B9QO3vN1Oz6AoW6GYL85BjezFy3URYzPdfcYhQeUfU8nthnhdxFidVApL
O3FejnDNj98Lj8yMilJt0wqTTddNt/95fRXj21VWAY0yJUKbSkkcNT5OQYQxGoAcXPMKmij3s2ui
GZD06YkMEtFWzH50uSYiEuKYk6N+UYHkjBMDhAXBN/G8hFIFhxbYMa4C6IhHhlpUMu1H5/BMhOTJ
bsc1NT2uH9qJv0jkkbvH5VUYEAHfuAojD8QgdrxkQj4rMYgQf7h0qRPnYZX9z8uK8q37b7R7YcBF
njBVKC5pfTJTcCIicwbTOlmSdwsBBhHyCoi5VVhGwYkCa40iIDio0yh9JW1ofPREhEp6bp/mpIoI
ZGIGt4FFjOwlzmtFNDhhUCDrchVIGhrdCsID53NUlLFwMlaTkTwPU3Avesmr3YtkYOIP03j4jOOO
9XEcSqASFhIIdMJInuMES9FMiyjbKvw6aEJ1UsB2HFVLHXXYCwLEH7l9eVRx//OqjTodUdlX4X2b
KwNFjSMpqHejq49Xb4s/VKyCmHc9rq9iUu/2YEtmHgtpXe+mx3URE5xWTcFMVEXW1HsO3wtTwSaK
shMoAXmbrgDQli+O/gIOleeY3OwKnrlD205lO1G4rlJWWUbNc+1GxO4Hv4twlHEoLKHCmFPUuBfB
cfB9RDji/7bI9RM1Meaax6mIAQGCHIeC0/88Kso8EzkxdALrvy1yeRWTnmKBYEjsiM15U+X41TP1
Y7KKhIKhgiPdVYgYQzW126DliZwrbNSkbRl9TIxm0IVm2QK2vEM7WYURo9Dg6ySsBWaQuRv3ItN+
PBphbMBJwWz9RI2sYIoiQpIEpAVL7V9wQES7vt2A4NsBB9XUAcLtz+siJvkFtmBGv6AFVPTC8Bdj
ZO5SKJIEjAIPNiu5vAq/tiu7K0pKjDvtPQSzz9qf10VMwCLchkfFEcUk9cPj2y3uG1ex9dlDmtHV
CkRMeopZD/OUWUBASMG4MI61aaLvRWAiMYhO+IK5zRlqPCpKhUTFSpVHTnl8u82RPxfB/CFoIB9Y
y0mX2vKJ8mbpKML7ZabGKWAo77UvWBYBDxpFhBgg8JddFBR63O7BmKNnZCgS84SSWmAGvV8zruIW
88eh3XgzBYoa63rbPrOD0piKF34xpNtn7vciQ3bNVdAi5jXC45G5Xo6JotKQlAEUeYH38L3wNO0Q
qm1nlQUWf1wW1LuFrYO/gEQZYeN2X4GLCsID9fPhRKWjAK85p7bCXzBEowgwkRHaMk2zco57PdPs
JiIIDjGgBOHM2PJRhBrJNuSupLjgXoxmMBkBHqrAOdHz/gWrZjCZ7/4b7erB7eK6VaP5v/bndRFj
uQq5y7nl71yagqKbn2if2VbBYQMQJPam8fRS0+oqgmUOitoSe7hBkb8ApUxEGHggaA714LgZhNaM
ZtCVVucBfEmLCzJWteBxFXxdRseKB0sMSPecfbuNdVVhBadXjDS03RNFCczFzXlatoAmai8mJyq8
YBQKN1/f3q7H9UM7Bv/aY2D+oo/4187QWhcx1pIyNUVuwYjgFhWEalKJXRN9u1kmiHPeUymY28yY
j6EaJYlD84xHQMj9C9YVNQkPMrFIV6MEX9zcTNi6iLGtIEycTOD0+m4FHS463zXR9iKvKCKb2BBH
q3ms9VWMuZ6h7MKbPMoKRCjI9QRL4yqMAlEfyYPLBRMs6WI05oowkmL0R//VTdi6okZsED0bQuG/
BIMFvpuLHlfBBNqOvGNaY6PGxkZWVtZtEo/NroAfpb/DdnN6cntocA2gjZExEbE9puJu4Ei1P69v
98gsevAMGiavmD113AIbNXZXEZGHtSUwOrC7HtdX0Xv+mgHRyqxBUwUG4lURqnUL0UUof+ZpvQwd
qXBJYy0J5QA8G0K+ftkKY96dc18F5FHtc8M5K/Zi7O/GLU8BVLVH7F9hzEf2I5K5TTCHRyNMQRua
UG283chLjyre22inHo+uH9oRVVNMR+I0l1HUXBGZu2eDAUlKvPVGYx/307C6CiONJyIS3Rh4BjMq
EdHvVju03txzlmT2mnF7IXl9FQ+j71ZR1+WG5pVAqp2GdRETG4UeJQxEa87skYZfHBDRPrMpSpXs
Vh+McRrQlvbndRE9xDgRsb3nHDb7SSS3LEJ703Bo887QRkQFpR43gxlONBGRLM+pFewc9xcwiDH4
h+JskaCgsIB7wN6NYTOOhjhNfoFIdtx3s0GTVZiqQFOpY/B+ux6Xt3vyRs/DxvjP3APch54bLIsQ
8+2f2Q9tgANBLftV0EKesT6jCG/CZMoF7NGW7H9eXoXG3v03+iqcI8WwbEbB65my+MkqAMG52mau
FUQgrl47MierCA3ExS4ZeiaWmSkqw6NwvbBNCmD5SY0Vd0m9TX5hJEgBgwJlZSi6EQHKMSnYFPuC
kvrVhDCTZqRH/AZHoYJqAqppPqdt932eUmfP06vSt2r5Xkz4UVbhEXc2MGNXC7YbzDFcPek+Mrt7
z84ejwaDWY8iLALG6eLLk9q1WVaUQSyjiIx+1KZCPHht//O6iJHs+uC05gkxrTYljhWasn9mP1Gm
9Pl5Aipgefdi9Hpe1+OpgkpVtKHZ7raffRVmwilg8BYVpD4uqeXuXQTOoJ6he+zLiqs3oWAx4cGi
oNohB7czvXyizPwet1tUrhE3c/4RIPc/L4uY8EBCUtMVzeeVPDOqNWHcCx3qUj0Zq/JFQRzleO6a
aNuNJZpna4PfFdDhNP6NxhysFkjN9Db/aGd6fS8mllY4LvYw0Dxc9vYF6yJ6vtgVlT40hNrQQEpO
VDuV74pIGUnKXJBOSuPH7WY+ZJICnIqnZxB/x6TYW2vYcJpxE+u0Ra7vxYSkwToJNkNW858F2z1J
YQTLAASoOd9UIWLCoCDC3Aim9k6UUKCoiddDlJcNq6kDH3v0sL4X46OQW9OkojpaEUDn8F5Aa0Yz
qOMKD5zPzSz+AkVNiAGIS1g5TBTvd/x2K1eN4UFmEcD9w0tU6dlv5vpeTOBH9WGdvunuluM3Pa6L
6KXgZqO8A/9E4MxMw4JVTOoXXmFlZZEcgBQVXm8CBROBrZswzf9w+NDGYO/72RVlGllyMO674Kmy
tCdMRORpPQgqS9ut5Pp2j02mWEtm/Odf2wTZ/QvWRUzoDbB47Rcchgjh+KHNsM39M/tepPdCuBYW
SA+z1lcxFkCVLsTLfhyzqcBGZT7b+Soypi/P55jUTVuHDy2yd7MQu6KIIFiYI84pGN1GxBCBZIyX
QysB0Odx/HYLNYarR4RoliUXsRXU9fIz416IyxHh1A1r0snR6+Eb6Pw0rLRmKEGAlMkq3GuANide
wX5UJRxFmF1JgwpKFXPVsJSGgFNooLaa5knVnpJQbTAgfjxjPoVryAcVvrt7znb1NtKxCgystmBS
n8h83AtBWsZPgwcrnkLmksZ7IfIA2imNwoOPFxfwySergJiDovC8KshLMtYB0H50J9RGAs2ngWE/
06v+IqMq999o2y3eZP9wt9UWCjCQSf9FQtqnmQF5Ired6dVVAJ5GY85CWYXnhkzTqEjtRxK452SN
bUAjc7AKRvE4mqPX47P/H2t3t2tJcUMB+JECDDOHE0XcRHmA5A0iMkqQUCIRkJK3z7c2VFXTLilS
tbnggoO22/XjspeX7bRsdqR6yEsrmFvbre20NwmNTAQwr83pXmB51XuR/tyAWmiw8zuVPBURpKMe
2ryrUgLGKTZst73YiYDTIjbrvNSQ7+YN1kMrsFCAYQBXYNTH98JeTAsxt/tDZtYqv1C/1YD829eN
iBflDpCDmbN4A+fbXSsXkkjHWwKzeJCeowcK8+rbzYiHypIuWwqgxoE716Ky5fk9UFrPqqEL6GTP
RWweVkl7yAQXRyrpuU9roarz/4qP4jOL9557IEpRNnsBPkClxbvrqIxWzrbRQk8YLPB46A2xXly+
sZ/z6nlQX206Mmy5Y7trq8+EkRSwSGz6ig1ODy0DUm0UbEIaV/WFMKZDxE4L2XRprFiqjrJlznfd
C5lPTxIZnvGO211DGA4aLw3slRzGtJKne+HQzgdhnSgF+HaBqeImPBbBF6veIJKJmr2MTWoKxOZn
Li3SeVq6ypnt8GmhZ3W737mzYjBMThVQ48+ne5Gil/EbFy245bx/jPmWvagULLxmsXL8KNHHc2Mu
Yq33Qh5JSwJ+/wfU4Mf3QououlCme6FNS7PKLzw/tCzt/My5F/B4N48lD8F5/vl8uysJPD0JvK0c
Wy1HGrDBC6a1tNBgkqcTN65h4JpDOw/+EvGNCANu59VoYKKyd/VhVUEHLtciUzevjkNbCxvlunkf
auET73Xc7pquIsLVk5DWv62BahIQsxgQfQY55f5Nl+fOvxClGnOUh1fxE/ZlxxRy5J6qBcORYlyQ
V8PbzeGsD+snDA3nNY0oGnoWEVHvBdDAi2dDeCHr3T01ILZ7owUgSvZCmYqZAtMQn4tYpnTebrk2
65SxT+KYBhE1RWJ7FONmpV6JmHEazrXYRKwaFQA4XQyMk6XkuYja+B2pKMkw+yAD+vy9cKKqB2In
kBtSH92DNm/iC3WyppDDpHRwW4/i6UJxD2ZIOk8U+8r9FymlKGZem3MRG5glbwUtpJJY9Ya3e9FV
lhZpF8bb5K81EI+vEOZFhD2QZMJubiBpEFHfCy+eJLS3LzWBDQu1gYKlTVJS8OYtaWCzpInTsBBr
ofJY8NcykvU5/BiqxEYElEoXzh7GXZppFRFgHEQTG/GKjcefz+/FBkQNIp+yQ6o0mEGeeb3d7rQH
KVVc3tWG273xQOLcYPXJLHR0dmWj7idKCinj4kA5XOoG4M7Vuy9URKA1uxqJARps1AWI/fVeEPHl
BykShFdlrA3G/FLiuUQwsyLW9MtpqCLBmb1fvaTzJBY0XzK5pUMLvsy4W0sLZjD9Rrj/HbC8d7qK
YJ9wUM1FYF8e+1EMyN1ttlCmPgkpDUSAfzaIWGHQWqhPcWh5OtaqIxAr5Ta0MKJHRQEwR4TfYEAK
8h8REu0unx5VDcV0Du3GgKSxTIBBJewdZnBd37UXSCCZXCV33zCLRNy90QJ1gv3T/V2G5PleYMaU
e6HNeLiPmR/RUDTEStyjJBsdCkVm/GpO0HGiyqxDIlJJZ/S1PEkDLO/2VgMS38BJ0z62pYQcIFv3
QmbVuCTEwbeWJ6nEehYK6JgbbqEaguIr437eC/ctgNRr3tpzbxC9YXNoVUzwOTWH8H4/t7R15oKF
CjCBH5Vu4w3vRR0lQIQwKX4zZnNDE357URcqY1JZQbOQO5oBut3VRmUGqLA4QxU7GBQwunIvvspk
jUxM/SBHMr/g2DNX7V5FOLTpNMiSNBCPM6O2isBLTBQmimnIFBNRbRQja4FUd6T2aa7j+UIVEJVn
pfQa2uYBl6acB+5cRAkniRAm6QqtUDcNicc6nopQin6P9dSOpEbldQFVHj4WAZbfieCmcdX0XHNF
nmpxpQ5NS6sCRtMR42eo0mCj1LKNz1wiyEj6UOdSJn38+XQvuM31XnjuMF1Nj0ADbzhRVn185tIi
HhQJaTm+Dty5FssXu4iwGWrQOCEtZNfSZdeh5T0ls+exaKgpTn1kXSgPKw8hpP+GkUz8qGpplTwJ
vdlzFKkGY+5YVi3EmIo8bEQLNsj/LiKcJCXkikAxB58TAxjzaYTmiULlCyzoVrbwQOrcSbXKCV88
GEx5Q7MOGe169VLbLaznSGUI11jH46vnXRi/MRcKRU0aXEjszWgwg3hKVYQmvsIXoXe8kPHnUy08
0/M3lhZi7tzsVxHG/POxCB1Mxmf+IoIFT/vp9GSHhDRgIDmWVYTchZnU8gtYM8+1kEytIoDAr4nt
YVDP0/BgoTYiKME+8ncTCIwvOBdxTx1mL9jyiBBmOLiPRSAZjN9Y262RUYoC8U3AauPPx1pcUsEX
EelBbnomNHiZsHMRCzZbIl7DL1wMEV/D1bukWX4jAjaYvsoNYBGq5u1hzXaLCNJrPEOyGrRQAT32
c2oRwFxDw2DBDR2PIZn1dmfyBWpzOt01IJyez7pQr0sRYK0lReL8z7u1FuoVq8qma2H/3DOX2J53
6yICXK4bGUN7iZnP78UdCnaiPN16Q4cbjPnzOBC79qBaWogt4q5xdBoIlh63+iRl4gwHynliXp5b
WgzHei9MxcrwTLFSA7MIolLfCy+3xoxI4GzIymadb/c9jZvt9mCkaUpIcc9RNVjNZqH40t4KiYUe
M3jn5EQLsYUed3rloJnNm3m+UNWAyKPrBiK2Cbuo4e1muu8nKql6oZjeCumc2HFotyLC73LLOyrd
0oS2apEiOmC2wLKhqfJXX1SHEwkkY2uhdgmVGrZ7pbyGjZKtFydl7oLI/nk4KYYv94IIZGDQhX8a
amFSYl33AgbivUhtVUefHK5SFeE26Egsp97RId+J2ixUiI9KiiFeDTwQ78VGBOIB/CAzo1u8wTva
zFFO9xoV8BJucLWGQ/tNcXJCddXgDkbBre2wUes31r2AFMklvfRpeC8uiz1FyCHpFoCrJtO6vuDY
mIOuy6FV+pmKIU5CS+9H7fKqCBUFqXELXeY5b5AZ3IiQXIXMh5Lf43CWWI/dAEW5MFo/NpDA1XfP
Z21tNxRYmKdiFj14/vl4u7kzdS883MpI0rD0UiB6LmI9CFMLEQEzq2lROprPLzgWodlm0SKJMCdK
lufj27KSxyKkQTYixPRfezTSwm2ehnMR9xwrs6FwC0+UFiLj9Sgei0A+rFo4SjBDrpS00nMt5FGr
CFFSCA6wu4ayZWd/owW/NiVDGYHXAXktNGgdWoC2x0hhsVryhoW6U7Cy3SxUhnMqwGjZ7nXwpxYg
eRQsST0hRoM3KLFXthsFHLXB7UbJ7/DM7ywvC+XieTHS9Lgja69lUD20iK68jww7RAd5vt1cpbpQ
+kvymxOuNhAs+Xv1XnyQX4AXudyp6h9fcGxAkJTGb6wTFXrlV06tU9Xgqjk7GxH5ei3iJEoaRHjf
iojggmbvGvxqkPdU8nihwO8bESjBanrC6lsY67mI9RtzL5JCYmKTF+MfjC84FiF1Pn5jiWB/UQJ0
mSGqQcTm1cPNkCZmn1pGz2QMZ9UCyStZGChCh9us8UAV8Y1cHA2A8g18WmOX6u0WdYeLqnEAyHx+
wfl21xQJJ83D/Ron0EETlTLanCh4lCQoY67YbUIkx1p4RMteqCBnaNUV8zsbFgr0XkWIjjLSAXDH
Zxt/PtdiIXPz6vGWuR9fuh0dbHnvRbW06hbcCoG9c9WxF+s3LloAvNw+IUZDNS6fbLPdyqK1S3K1
tapq2Iua13NcsxUBKFJI8ny77+WZ3A4jW+LoBIzqyE4qaRufufYinYRgUtr8d7C8GKkqAtk/YJHk
xiV5eX4v7qS+LJRXm8MJX3XLp5LnIu6NGV8iXs3CYm47nP8LYXbthcSFxIKYmISGE7V5u8VfH8NO
dBQ6/KgLeXlpITMZLpmnr6ECVNfkjaVlY4HAKGstxADtEcuhzVxtwNoXsLsGwgwt6r3IU4T8qHlD
B4cT16o6OYyT82SzbcVax/N7scFpOQe6stPF/PCVGHggYrNQ4n09tP3T0ZTAalQPJPhN6okz96QB
ftS5pJ4os/UcJgEMH6jhSdpAXhqqSexJkuhi02BApKSqFpi64gvHiSM3t+p8u+/F1yytxKQYTHeF
cP/nF5yLuFdXEYFEG6RIx8EWsIh/XBYKABJKAL5f0pTjz+dabMLJjJRNpKTnDzfkuYgVzE1j7kbo
DB2mtgRiw5N0Z8tnL3K7RWJwnI7sJArAWImlBb9cHJYKjA6SBj+/isCTxydEBQF7NRzaDU7L/qUC
TYoSPtiw3fdKN3uh74GBEvDBZGIatLg3AxwieB+o9C0GZJ3Kud0OLOPBA+kZRMjZKNudLp8fMLD0
TeyY4uENrSI0XMrgBeniDii4NBvPXqSlIdeE9cBqH19wbKMKCZwI5AM3ghnRKGLFzOciNu8FmBl9
QsiaSo+5VeciFjwwT5Q40hZJgfaQXXmtY7GXiCDAoOBARQ1XT2y9E8GNytgZPSbnF5wv1AYKZpki
QlbMmW3Yi41PG9KP+tYkeyzVUPJci7USay8yBflVrJc0w3MR7zWECQML2py4+NKz4IEWGxHvJvgl
LOgZiHCZhvrrQqU6JZOpw/SStm/Yi5K1JwJbhgtCh5ZhqbKEYz+XFilYMPEkjckaHlambiPC8r34
B/ordJyojRYcHMlJGQy++fyCByeqilDgpkpFUyRKNFDZYYBloVSpK+PDAVHG1XK772aQDmBBDO3g
mx0kcMFv1SJ9Pi1T3qQOA1LyerRA/XZif2n3My//+XYXlhcRiYVZQl5hB2aOO1QXSnqS/ZCgEex1
GJB70o0W2A3azIBBWhgUFqNqwTcw0Vaxr1Yz88Cd70WhT9NCd6pkok1l7Ui6eZ+rFplcG9JuZDXY
qIKq0QKnWe7VjJu4z+MLzhdqHZlpzNMoVb7+Bcw3IDngjvGZFxEZRyKzoMij49W796BITXQSYex5
pkKuDMr5Qt2bZIYC5064F3lgG1qO4PTNIzMXSpgHNFfor0/Ec8889rTsRbBNcT0eO1LcYzMoX1tf
PSI83UlQYt09f1jNoNhoEYZ5GrN0EMm4MRsthKvBzGVhOtwD7QeqFly1TI3Wwq2DcYdEtBER1i7P
GUi4vuD4XihBqiICFuncBiLswKO+LvUXrh50BeJlpVoQTnSMqsWrmTnWnfarzw+te3EHKLwVsnlI
ou4fR2p+wflelDrWiJDDFQOksWHLdtd7gbSEPe0wJQs6D9y5FhsDgp7t57k5elQ1EAOgpWW7hUjq
u+HZhlMscOFci1JdZS/SVh4lX+qtwdJeY5T5XmSKBzfQPpDVYGl3h5b3oQVnKqM7GNpao9e9yIzw
L7JaynoatFhHZi2UjmroVxBCT3fDoV2LfRERPrD9kHVbTJTzE1Wy9hKsGVMQJjucdlETzkW81ScJ
mxbo7+2Gc650+LmIe2sFfpSXgiuY1tBEPd+L0p82IlBytDwIhbqDoW3GXTm0obrmPeJuthiQgtPS
Qv4zSK3gviOXpJK7aqFuQdtVbQ21FppKnm93oYkqRfIaOa3c5rcOrhomZdFCByz0q9DIALXzz+da
FPajH04kpkcmDniL879c72lAtBES6iXZjdjX4B4sI7REpBExGERzlo6U+qUL5hJBB8WTWmmofmrY
i/v8C7eb/2QnXunojtInj1s5Ud7tVF7ozZhy+/Hn8xO13py5UKn75N1Aap2u52bw0rZkifjoycAw
07jo0mz0XIvCG4TaqXtSvpVOGkLW5wu1QXI8pyDIV+qtg96AzTU+cy6U/nbwTS6WAaErSXO8UKiB
RYTL4IJjUWSS2PzzuYjNvdCyQRjJiCjzaHD+sayqFuH7hxeskLZDi5LGhTWnXu8XP6eDWQQPqlqI
JlOYqaigg97ge6sIDfi9F8wsyHweuPPtvndeYgbVGmL0Oa+SYsvlPRdRuAe6qTlIwm7RbA9AUbdb
bA+1Swcse9FiQMp2E8FpQFdzYjtySVzk+3YL9uT0PIf48h3wox/biABoiynD8up4WCug7R1y9z56
SZRgNJwoUXzVQvZT+zntclrYLGWOmI4KOt9qfefpwwFvCCfLcO2I4ORkjbQSc3qHkudXr1T0EJF2
7InsNaDuSJG8z8d5vHpkqFtwYPVO6UByLs/aEsGnxU5MUNzReUkoNBb7IsIuaPb5UeHNwvXO96Ii
nGkrg9Ai+JYxbmCi+tSqhWy3DAN73tHBkpe/WaiMMVKPyxh23G5hStUCUsTUCohZqqnk+V6sxV7b
rScZDDVTTxoalmaUV9XC1VNrD4zqYbNUVI3DLLYnAUzc0J8WhFktbTrbgLv4zh2dXVE460IpjLYL
yRLDneeBO9/uUqWuP37Ok3qVd8hgw6unNKhst1A15lbKviOXpIfCXIl5aFkNdcAMiNzCgg6PF4q5
rlqAgBFBMH9Ad1PJcxGVpAEpRz3OhEDVdCtmfiCipEgyKZpXrgCUh76UPBdRAzGnKP3n0tFcvfo0
YeciajI6jYTSiydk1w4eCAJR2W7AZhrAyOReEwPHWlzytPPQ8mRZcUSynny3N6lqAa8LMKhCoiN/
IbjeicBbkr3QganhRF3e/7VQ+JVWKb1fOvrkODlFiziCLK1w0gM+DfHxdrtkVYSqbvMvvEeBa8ef
j0XI/4/fmAsF7QIGoziLKRsIM0CbKgLGnGZGHCnhzPjzsRbcgPEbSwvJBRxRnS4+tSxURZu1hcDP
4JdjUSDNjC8416LU2mu45M4FV9P0uAP5h0GMz1wL9cY+ZUCPCqsGb7D0MxeIqTY0eAaVRcjXQPuB
D1Qt3gEsXvXU3Cz61PleVDwqs2IcVrS7VEc0bHfNwhABtkjjWLp0aPFebVRaIul7JrZoqca9WIh5
osSRGrNkjkdLUGwtynYr6g5xWvIijvP48/F2O5zjN5YWr94ygnt5qxXhHIuwKBsRn7g4GhV7lBpQ
NV5GFSEiSEsCIGFHvvv9PmLD7fbx8MekL9y9hntRk25EgOSRaVFqWyLW0qIqWkBG0jgRNWflgY63
+0IdGicq7T8VDIkuUnz4/NXThuW+3REB9kfOlpVuOLRCiY0I7AnJbrawpcPMfQyQBpmSVDhYam1o
0XEvSqFKRHjwFKhrXwVqGUqeb/d6ENZ2e7qV43KaW3Bafuv4zN+IyPA+gUFHVxMUx42IUHJwZiQQ
F653vFCenyrC56c2EzmgIyjWfaCKCFX31cY313z8+VyL0vjdiUoS902Vehgnz08UL2N85tpu9wE5
KngRKGf8+VyLmsalBSaZNyN1yw2BGH9vfOZFC+YJYp7RDitmPtei9D2wF9wn2CP2dHCK8QXHIpBv
xm8sLdKTgCEM9afBRultUEW4LOwgCKFlLszlWZtaMOLgeAuGp7GuzflCvVcthMNQkMxTbClUgQiV
hRJzC+nhnJlb13AvKmbut715ULvXHOEGEaUHRTBUmT0OFv+jo2x5w20WW2g995bCoXCcxzoeb7cq
6PEb60SJ9PhR8IkWKBimvBHBN/gY1q4cxvzzuRaLQbm0EBFAHslJf5bxBecilp1bIlIQbQIo6gP8
8bmImlxAEvUUUUIGtCPf7XUenzm10Mg3IxdgwS2FjXI6GxGyYZJuqSXpePVWzvyiBRgYA9x2d6Sr
PAtVi8y+YwKhtR30aQHjXgQleFIdOK0AvopAL1ffqtgmSzX+fH4vKhQMydYdWhSj+XUH8RguND5z
bXeeIxTLtHFYB+5cixpOBvfXH44SqQKdX3AuomaKkWk9d1ggiiM6WuBenNa1UHzpTCrgcnZM4BLG
172wCeADdPyOofMKe+epnFq4ea9CXI0JGoqG+AD1XgAEU+AhiGkpVLn0LJxapJafBfRktLDlLXvZ
C5aDM/jLMMIOS1tJGtJgvBs07USUHQak9I8ys/tFbMgQIFaq4eotR2nuhautq3IwCrDUPNPnt7tS
sECbnlT0Zj7CBWM9F1HzekFPOedSrTakA/m/D0v10xkzhL3B3Lb0oBDUlUMLPIWpKcHQmqzDj9og
OfgAUDuuKM+549DWjgEMrBsBkNKSvQPJ0aiyLBTTBPlXCd/TCVyuoooIy1UCI3XLy0qeH9pN3J1A
Fb/BgYKcTyXPRdTGKWHBJUdizrkppBNLOhexCe1RgRQVux89raEvNX/DRqWMVeIQh7Onb7PY977d
RKhzY29FFx3xhS6SVYSsJNjcxQ9vfvz5eC8YifEba6EskLyeSSR6zMwvOBYBd9qISJqHIt6/BphF
64GNiNeYQK9eTxq3FtPZCKOQebRpyr4C2uOF0qWtaOFGoICkST5gfq7juYgawlgd3APtWWx3w4hw
PK55KueJSvkqb1YCoyU76YfKQkHssP4ZQkFlx6tXqw5DouWXk6NlWMNeuABVCyJwzPFN7EeDMS8N
S8F2qHyZMYCW04I210J4ZB/ZJCVJydx3xHq1QQQRdNDmIgNs17U5vhc2tO5FuhmmP0RKZhv2orYL
C48dKpgn4+sOQj62adFCrBe6jAoJ295gzGuONUMODehx95SqrMt/vheVSJaxuHlb1Xfb74a9qOxH
fe0k9DKI/LVUYx23Wvzuu//8/u+f//XHf3z/w9/+9M+fvv/p+8///vYPu//6558///jfv3z+988/
/PR//4dff+K7Hz7/9cdv/wcAAP//</cx:binary>
              </cx:geoCache>
            </cx:geography>
          </cx:layoutPr>
        </cx:series>
      </cx:plotAreaRegion>
    </cx:plotArea>
    <cx:legend pos="r" align="min" overlay="0">
      <cx:txPr>
        <a:bodyPr spcFirstLastPara="1" vertOverflow="ellipsis" wrap="square" lIns="0" tIns="0" rIns="0" bIns="0" anchor="ctr" anchorCtr="1"/>
        <a:lstStyle/>
        <a:p>
          <a:pPr>
            <a:defRPr/>
          </a:pPr>
          <a:endParaRPr lang="en-US" sz="1200"/>
        </a:p>
      </cx:txPr>
    </cx:legend>
  </cx:chart>
  <cx:spPr>
    <a:noFill/>
  </cx:spPr>
</cx:chartSpace>
</file>

<file path=ppt/charts/chartEx2.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'[descriptives 051717_afterdisclrev.ods]Sheet2'!$A$99:$A$100</cx:f>
        <cx:lvl ptCount="2">
          <cx:pt idx="0">No</cx:pt>
          <cx:pt idx="1">Yes</cx:pt>
        </cx:lvl>
      </cx:strDim>
      <cx:numDim type="size">
        <cx:f>'[descriptives 051717_afterdisclrev.ods]Sheet2'!$C$99:$C$100</cx:f>
        <cx:lvl ptCount="2" formatCode="0%">
          <cx:pt idx="0">0.61312793034159407</cx:pt>
          <cx:pt idx="1">0.38687206965840587</cx:pt>
        </cx:lvl>
      </cx:numDim>
    </cx:data>
  </cx:chartData>
  <cx:chart>
    <cx:title pos="t" align="ctr" overlay="0">
      <cx:tx>
        <cx:txData>
          <cx:v>Any Employment During 8 Quarters After Release</cx:v>
        </cx:txData>
      </cx:tx>
      <cx:txPr>
        <a:bodyPr spcFirstLastPara="1" vertOverflow="ellipsis" wrap="square" lIns="0" tIns="0" rIns="0" bIns="0" anchor="ctr" anchorCtr="1"/>
        <a:lstStyle/>
        <a:p>
          <a:pPr algn="ctr">
            <a:defRPr/>
          </a:pPr>
          <a:r>
            <a:rPr lang="en-US" sz="3200"/>
            <a:t>Any Employment During 8 Quarters After Release</a:t>
          </a:r>
        </a:p>
      </cx:txPr>
    </cx:title>
    <cx:plotArea>
      <cx:plotAreaRegion>
        <cx:series layoutId="treemap" uniqueId="{672F9311-F447-4977-920B-206D8934F131}">
          <cx:tx>
            <cx:txData>
              <cx:f>'[descriptives 051717_afterdisclrev.ods]Sheet2'!$C$98</cx:f>
              <cx:v/>
            </cx:txData>
          </cx:tx>
          <cx:dataPt idx="0">
            <cx:spPr>
              <a:solidFill>
                <a:srgbClr val="820000"/>
              </a:solidFill>
            </cx:spPr>
          </cx:dataPt>
          <cx:dataPt idx="1">
            <cx:spPr>
              <a:solidFill>
                <a:srgbClr val="1E026E"/>
              </a:solidFill>
            </cx:spPr>
          </cx:dataPt>
          <cx:dataLabels pos="inEnd">
            <cx:txPr>
              <a:bodyPr spcFirstLastPara="1" vertOverflow="ellipsis" wrap="square" lIns="0" tIns="0" rIns="0" bIns="0" anchor="ctr" anchorCtr="1"/>
              <a:lstStyle/>
              <a:p>
                <a:pPr>
                  <a:defRPr/>
                </a:pPr>
                <a:endParaRPr lang="en-US" sz="2800"/>
              </a:p>
            </cx:txPr>
            <cx:visibility seriesName="0" categoryName="1" value="1"/>
            <cx:separator>
</cx:separator>
          </cx:dataLabels>
          <cx:dataId val="0"/>
          <cx:layoutPr>
            <cx:parentLabelLayout val="overlapping"/>
          </cx:layoutPr>
        </cx:series>
      </cx:plotAreaRegion>
    </cx:plotArea>
  </cx:chart>
  <cx:spPr>
    <a:solidFill>
      <a:schemeClr val="tx1"/>
    </a:solidFill>
  </cx:spPr>
</cx:chartSpace>
</file>

<file path=ppt/charts/chartEx3.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'[descriptives 051717_afterdisclrev.ods]Sheet2'!$A$103:$A$104</cx:f>
        <cx:lvl ptCount="2">
          <cx:pt idx="0">No</cx:pt>
          <cx:pt idx="1">Yes</cx:pt>
        </cx:lvl>
      </cx:strDim>
      <cx:numDim type="size">
        <cx:f>'[descriptives 051717_afterdisclrev.ods]Sheet2'!$C$103:$C$104</cx:f>
        <cx:lvl ptCount="2" formatCode="0%">
          <cx:pt idx="0">0.074021566832622621</cx:pt>
          <cx:pt idx="1">0.92597843316737738</cx:pt>
        </cx:lvl>
      </cx:numDim>
    </cx:data>
  </cx:chartData>
  <cx:chart>
    <cx:title pos="t" align="ctr" overlay="0">
      <cx:tx>
        <cx:txData>
          <cx:v>Below Poverty Line for 1 Person Household on Average During 8 Quarters After Release</cx:v>
        </cx:txData>
      </cx:tx>
      <cx:txPr>
        <a:bodyPr spcFirstLastPara="1" vertOverflow="ellipsis" wrap="square" lIns="0" tIns="0" rIns="0" bIns="0" anchor="ctr" anchorCtr="1"/>
        <a:lstStyle/>
        <a:p>
          <a:pPr algn="ctr">
            <a:defRPr/>
          </a:pPr>
          <a:r>
            <a:rPr lang="en-US" sz="3200"/>
            <a:t>Below Poverty Line for 1 Person Household on Average During 8 Quarters After Release</a:t>
          </a:r>
        </a:p>
      </cx:txPr>
    </cx:title>
    <cx:plotArea>
      <cx:plotAreaRegion>
        <cx:series layoutId="treemap" uniqueId="{C1D5A389-4B65-445C-96E6-FF6FA7157E48}">
          <cx:tx>
            <cx:txData>
              <cx:f>'[descriptives 051717_afterdisclrev.ods]Sheet2'!$C$102</cx:f>
              <cx:v/>
            </cx:txData>
          </cx:tx>
          <cx:spPr>
            <a:solidFill>
              <a:srgbClr val="820000"/>
            </a:solidFill>
          </cx:spPr>
          <cx:dataPt idx="0">
            <cx:spPr>
              <a:solidFill>
                <a:srgbClr val="1E026E"/>
              </a:solidFill>
            </cx:spPr>
          </cx:dataPt>
          <cx:dataLabels>
            <cx:txPr>
              <a:bodyPr spcFirstLastPara="1" vertOverflow="ellipsis" wrap="square" lIns="0" tIns="0" rIns="0" bIns="0" anchor="ctr" anchorCtr="1"/>
              <a:lstStyle/>
              <a:p>
                <a:pPr>
                  <a:defRPr/>
                </a:pPr>
                <a:endParaRPr lang="en-US" sz="2800"/>
              </a:p>
            </cx:txPr>
            <cx:visibility seriesName="0" categoryName="1" value="0"/>
            <cx:dataLabel idx="0">
              <cx:txPr>
                <a:bodyPr spcFirstLastPara="1" vertOverflow="ellipsis" wrap="square" lIns="0" tIns="0" rIns="0" bIns="0" anchor="ctr" anchorCtr="1"/>
                <a:lstStyle/>
                <a:p>
                  <a:pPr>
                    <a:defRPr/>
                  </a:pPr>
                  <a:r>
                    <a:rPr lang="en-US" sz="2800"/>
                    <a:t>No
7%</a:t>
                  </a:r>
                </a:p>
              </cx:txPr>
              <cx:visibility seriesName="0" categoryName="1" value="1"/>
              <cx:separator>
</cx:separator>
            </cx:dataLabel>
            <cx:dataLabel idx="1">
              <cx:visibility seriesName="0" categoryName="1" value="1"/>
              <cx:separator>
</cx:separator>
            </cx:dataLabel>
          </cx:dataLabels>
          <cx:dataId val="0"/>
          <cx:layoutPr/>
        </cx:series>
      </cx:plotAreaRegion>
    </cx:plotArea>
  </cx:chart>
  <cx:spPr>
    <a:solidFill>
      <a:schemeClr val="tx1"/>
    </a:solidFill>
  </cx:spPr>
</cx: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497">
  <cs:axisTitle>
    <cs:lnRef idx="0"/>
    <cs:fillRef idx="0"/>
    <cs:effectRef idx="0"/>
    <cs:fontRef idx="minor">
      <a:schemeClr val="lt1">
        <a:lumMod val="95000"/>
      </a:schemeClr>
    </cs:fontRef>
    <cs:defRPr sz="900"/>
  </cs:axisTitle>
  <cs:categoryAxis>
    <cs:lnRef idx="0"/>
    <cs:fillRef idx="0"/>
    <cs:effectRef idx="0"/>
    <cs:fontRef idx="minor">
      <a:schemeClr val="lt1">
        <a:lumMod val="95000"/>
      </a:schemeClr>
    </cs:fontRef>
    <cs:spPr>
      <a:ln w="12700" cap="flat" cmpd="sng" algn="ctr">
        <a:solidFill>
          <a:schemeClr val="lt1">
            <a:lumMod val="95000"/>
            <a:alpha val="54000"/>
          </a:schemeClr>
        </a:solidFill>
        <a:round/>
      </a:ln>
    </cs:spPr>
    <cs:defRPr sz="900"/>
  </cs:categoryAxis>
  <cs:chartArea>
    <cs:lnRef idx="0"/>
    <cs:fillRef idx="0"/>
    <cs:effectRef idx="0"/>
    <cs:fontRef idx="minor">
      <a:schemeClr val="dk1"/>
    </cs:fontRef>
    <cs:spPr>
      <a:solidFill>
        <a:schemeClr val="dk1"/>
      </a:solidFill>
    </cs:spPr>
    <cs:defRPr sz="1000"/>
  </cs:chartArea>
  <cs:dataLabel>
    <cs:lnRef idx="0"/>
    <cs:fillRef idx="0"/>
    <cs:effectRef idx="0"/>
    <cs:fontRef idx="minor">
      <a:schemeClr val="lt1">
        <a:lumMod val="95000"/>
      </a:schemeClr>
    </cs:fontRef>
    <cs:defRPr sz="85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lt1"/>
    </cs:fontRef>
    <cs:spPr>
      <a:solidFill>
        <a:schemeClr val="phClr"/>
      </a:solidFill>
      <a:ln w="3175">
        <a:solidFill>
          <a:schemeClr val="dk1"/>
        </a:solidFill>
      </a:ln>
    </cs:spPr>
  </cs:dataPoint>
  <cs:dataPoint3D>
    <cs:lnRef idx="0"/>
    <cs:fillRef idx="0">
      <cs:styleClr val="auto"/>
    </cs:fillRef>
    <cs:effectRef idx="0"/>
    <cs:fontRef idx="minor">
      <a:schemeClr val="lt1"/>
    </cs:fontRef>
    <cs:spPr>
      <a:solidFill>
        <a:schemeClr val="phClr"/>
      </a:solidFill>
    </cs:spPr>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fillRef idx="0">
      <cs:styleClr val="auto"/>
    </cs:fillRef>
    <cs:effectRef idx="0"/>
    <cs:fontRef idx="minor">
      <a:schemeClr val="lt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lt1"/>
    </cs:fontRef>
    <cs:spPr>
      <a:ln w="28575" cap="rnd">
        <a:solidFill>
          <a:schemeClr val="phClr"/>
        </a:solidFill>
        <a:round/>
      </a:ln>
    </cs:spPr>
  </cs:dataPointWireframe>
  <cs:dataTable>
    <cs:lnRef idx="0"/>
    <cs:fillRef idx="0"/>
    <cs:effectRef idx="0"/>
    <cs:fontRef idx="minor">
      <a:schemeClr val="lt1">
        <a:lumMod val="95000"/>
      </a:schemeClr>
    </cs:fontRef>
    <cs:spPr>
      <a:ln w="9525">
        <a:solidFill>
          <a:schemeClr val="lt1">
            <a:lumMod val="95000"/>
            <a:alpha val="54000"/>
          </a:schemeClr>
        </a:solidFill>
      </a:ln>
    </cs:spPr>
    <cs:defRPr sz="9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lt1"/>
    </cs:fontRef>
    <cs:spPr>
      <a:ln w="9525" cap="flat" cmpd="sng" algn="ctr">
        <a:solidFill>
          <a:schemeClr val="lt1">
            <a:lumMod val="95000"/>
          </a:schemeClr>
        </a:solidFill>
        <a:round/>
      </a:ln>
    </cs:spPr>
  </cs:errorBar>
  <cs:floor>
    <cs:lnRef idx="0"/>
    <cs:fillRef idx="0"/>
    <cs:effectRef idx="0"/>
    <cs:fontRef idx="minor">
      <a:schemeClr val="lt1"/>
    </cs:fontRef>
  </cs:floor>
  <cs:gridlineMajor>
    <cs:lnRef idx="0"/>
    <cs:fillRef idx="0"/>
    <cs:effectRef idx="0"/>
    <cs:fontRef idx="minor">
      <a:schemeClr val="lt1"/>
    </cs:fontRef>
    <cs:spPr>
      <a:ln w="9525" cap="flat" cmpd="sng" algn="ctr">
        <a:solidFill>
          <a:schemeClr val="lt1">
            <a:lumMod val="95000"/>
            <a:alpha val="30000"/>
          </a:schemeClr>
        </a:solidFill>
        <a:round/>
      </a:ln>
    </cs:spPr>
  </cs:gridlineMajor>
  <cs:gridlineMinor>
    <cs:lnRef idx="0"/>
    <cs:fillRef idx="0"/>
    <cs:effectRef idx="0"/>
    <cs:fontRef idx="minor">
      <a:schemeClr val="lt1"/>
    </cs:fontRef>
    <cs:spPr>
      <a:ln>
        <a:solidFill>
          <a:schemeClr val="lt1">
            <a:lumMod val="95000"/>
            <a:alpha val="30000"/>
            <a:lumOff val="10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lt1"/>
    </cs:fontRef>
    <cs:spPr>
      <a:ln w="9525">
        <a:solidFill>
          <a:schemeClr val="lt1">
            <a:lumMod val="95000"/>
            <a:alpha val="54000"/>
          </a:schemeClr>
        </a:solidFill>
      </a:ln>
    </cs:spPr>
  </cs:leaderLine>
  <cs:legend>
    <cs:lnRef idx="0"/>
    <cs:fillRef idx="0"/>
    <cs:effectRef idx="0"/>
    <cs:fontRef idx="minor">
      <a:schemeClr val="lt1">
        <a:lumMod val="95000"/>
      </a:schemeClr>
    </cs:fontRef>
    <cs:defRPr sz="9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lt1">
        <a:lumMod val="95000"/>
      </a:schemeClr>
    </cs:fontRef>
    <cs:spPr>
      <a:ln w="12700" cap="flat" cmpd="sng" algn="ctr">
        <a:solidFill>
          <a:schemeClr val="lt1">
            <a:lumMod val="95000"/>
            <a:alpha val="54000"/>
          </a:schemeClr>
        </a:solidFill>
        <a:round/>
      </a:ln>
    </cs:spPr>
    <cs:defRPr sz="900"/>
  </cs:seriesAxis>
  <cs:seriesLine>
    <cs:lnRef idx="0"/>
    <cs:fillRef idx="0"/>
    <cs:effectRef idx="0"/>
    <cs:fontRef idx="minor">
      <a:schemeClr val="lt1"/>
    </cs:fontRef>
    <cs:spPr>
      <a:ln w="9525" cap="flat">
        <a:solidFill>
          <a:srgbClr val="D9D9D9"/>
        </a:solidFill>
        <a:round/>
      </a:ln>
    </cs:spPr>
  </cs:seriesLine>
  <cs:title>
    <cs:lnRef idx="0"/>
    <cs:fillRef idx="0"/>
    <cs:effectRef idx="0"/>
    <cs:fontRef idx="minor">
      <a:schemeClr val="lt1">
        <a:lumMod val="95000"/>
      </a:schemeClr>
    </cs:fontRef>
    <cs:defRPr sz="1400"/>
  </cs:title>
  <cs:trendline>
    <cs:lnRef idx="0">
      <cs:styleClr val="auto"/>
    </cs:lnRef>
    <cs:fillRef idx="0"/>
    <cs:effectRef idx="0"/>
    <cs:fontRef idx="minor">
      <a:schemeClr val="lt1"/>
    </cs:fontRef>
    <cs:spPr>
      <a:ln w="19050" cap="rnd">
        <a:solidFill>
          <a:schemeClr val="phClr"/>
        </a:solidFill>
        <a:prstDash val="sysDash"/>
      </a:ln>
    </cs:spPr>
  </cs:trendline>
  <cs:trendlineLabel>
    <cs:lnRef idx="0"/>
    <cs:fillRef idx="0"/>
    <cs:effectRef idx="0"/>
    <cs:fontRef idx="minor">
      <a:schemeClr val="lt1">
        <a:lumMod val="95000"/>
      </a:schemeClr>
    </cs:fontRef>
    <cs:defRPr sz="9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95000"/>
      </a:schemeClr>
    </cs:fontRef>
    <cs:defRPr sz="900"/>
  </cs:valueAxis>
  <cs:wall>
    <cs:lnRef idx="0"/>
    <cs:fillRef idx="0"/>
    <cs:effectRef idx="0"/>
    <cs:fontRef idx="minor">
      <a:schemeClr val="lt1"/>
    </cs:fontRef>
  </cs:wall>
</cs:chartStyle>
</file>

<file path=ppt/charts/style2.xml><?xml version="1.0" encoding="utf-8"?>
<cs:chartStyle xmlns:cs="http://schemas.microsoft.com/office/drawing/2012/chartStyle" xmlns:a="http://schemas.openxmlformats.org/drawingml/2006/main" id="415">
  <cs:axisTitle>
    <cs:lnRef idx="0"/>
    <cs:fillRef idx="0"/>
    <cs:effectRef idx="0"/>
    <cs:fontRef idx="minor">
      <a:schemeClr val="lt1">
        <a:lumMod val="95000"/>
      </a:schemeClr>
    </cs:fontRef>
    <cs:spPr>
      <a:solidFill>
        <a:schemeClr val="bg1">
          <a:lumMod val="65000"/>
        </a:schemeClr>
      </a:solidFill>
      <a:ln>
        <a:solidFill>
          <a:schemeClr val="tx1"/>
        </a:solidFill>
      </a:ln>
    </cs:spPr>
    <cs:defRPr sz="900"/>
  </cs:axisTitle>
  <cs:categoryAxis>
    <cs:lnRef idx="0"/>
    <cs:fillRef idx="0"/>
    <cs:effectRef idx="0"/>
    <cs:fontRef idx="minor">
      <a:schemeClr val="lt1">
        <a:lumMod val="95000"/>
      </a:schemeClr>
    </cs:fontRef>
    <cs:spPr>
      <a:ln w="12700" cap="flat" cmpd="sng" algn="ctr">
        <a:solidFill>
          <a:schemeClr val="lt1">
            <a:lumMod val="95000"/>
            <a:alpha val="54000"/>
          </a:schemeClr>
        </a:solidFill>
        <a:round/>
      </a:ln>
    </cs:spPr>
    <cs:defRPr sz="9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cs:chartArea>
  <cs:dataLabel>
    <cs:lnRef idx="0"/>
    <cs:fillRef idx="0"/>
    <cs:effectRef idx="0"/>
    <cs:fontRef idx="minor">
      <a:schemeClr val="lt1">
        <a:lumMod val="9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lt1"/>
    </cs:fontRef>
    <cs:spPr>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ln>
        <a:solidFill>
          <a:schemeClr val="tx1"/>
        </a:solidFill>
      </a:ln>
    </cs:spPr>
  </cs:dataPoint>
  <cs:dataPoint3D>
    <cs:lnRef idx="0"/>
    <cs:fillRef idx="0">
      <cs:styleClr val="auto"/>
    </cs:fillRef>
    <cs:effectRef idx="0"/>
    <cs:fontRef idx="minor">
      <a:schemeClr val="lt1"/>
    </cs:fontRef>
    <cs:spPr>
      <a:solidFill>
        <a:schemeClr val="phClr"/>
      </a:solidFill>
    </cs:spPr>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fillRef idx="0">
      <cs:styleClr val="auto"/>
    </cs:fillRef>
    <cs:effectRef idx="0"/>
    <cs:fontRef idx="minor">
      <a:schemeClr val="lt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lt1"/>
    </cs:fontRef>
    <cs:spPr>
      <a:ln w="28575" cap="rnd">
        <a:solidFill>
          <a:schemeClr val="phClr"/>
        </a:solidFill>
        <a:round/>
      </a:ln>
    </cs:spPr>
  </cs:dataPointWireframe>
  <cs:dataTable>
    <cs:lnRef idx="0"/>
    <cs:fillRef idx="0"/>
    <cs:effectRef idx="0"/>
    <cs:fontRef idx="minor">
      <a:schemeClr val="lt1">
        <a:lumMod val="95000"/>
      </a:schemeClr>
    </cs:fontRef>
    <cs:spPr>
      <a:ln w="9525">
        <a:solidFill>
          <a:schemeClr val="lt1">
            <a:lumMod val="95000"/>
            <a:alpha val="54000"/>
          </a:schemeClr>
        </a:solidFill>
      </a:ln>
    </cs:spPr>
    <cs:defRPr sz="9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lt1"/>
    </cs:fontRef>
    <cs:spPr>
      <a:ln w="9525" cap="flat" cmpd="sng" algn="ctr">
        <a:solidFill>
          <a:schemeClr val="lt1">
            <a:lumMod val="95000"/>
          </a:schemeClr>
        </a:solidFill>
        <a:round/>
      </a:ln>
    </cs:spPr>
  </cs:errorBar>
  <cs:floor>
    <cs:lnRef idx="0"/>
    <cs:fillRef idx="0"/>
    <cs:effectRef idx="0"/>
    <cs:fontRef idx="minor">
      <a:schemeClr val="lt1"/>
    </cs:fontRef>
  </cs:floor>
  <cs:gridlineMajor>
    <cs:lnRef idx="0"/>
    <cs:fillRef idx="0"/>
    <cs:effectRef idx="0"/>
    <cs:fontRef idx="minor">
      <a:schemeClr val="lt1"/>
    </cs:fontRef>
    <cs:spPr>
      <a:ln w="9525" cap="flat" cmpd="sng" algn="ctr">
        <a:solidFill>
          <a:schemeClr val="lt1">
            <a:lumMod val="95000"/>
            <a:alpha val="10000"/>
          </a:schemeClr>
        </a:solidFill>
        <a:round/>
      </a:ln>
    </cs:spPr>
  </cs:gridlineMajor>
  <cs:gridlineMinor>
    <cs:lnRef idx="0"/>
    <cs:fillRef idx="0"/>
    <cs:effectRef idx="0"/>
    <cs:fontRef idx="minor">
      <a:schemeClr val="lt1"/>
    </cs:fontRef>
    <cs:spPr>
      <a:ln>
        <a:solidFill>
          <a:schemeClr val="lt1">
            <a:lumMod val="95000"/>
            <a:alpha val="10000"/>
            <a:lumOff val="10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lt1"/>
    </cs:fontRef>
    <cs:spPr>
      <a:ln w="9525">
        <a:solidFill>
          <a:schemeClr val="lt1">
            <a:lumMod val="95000"/>
            <a:alpha val="54000"/>
          </a:schemeClr>
        </a:solidFill>
      </a:ln>
    </cs:spPr>
  </cs:leaderLine>
  <cs:legend>
    <cs:lnRef idx="0"/>
    <cs:fillRef idx="0"/>
    <cs:effectRef idx="0"/>
    <cs:fontRef idx="minor">
      <a:schemeClr val="lt1">
        <a:lumMod val="95000"/>
      </a:schemeClr>
    </cs:fontRef>
    <cs:defRPr sz="9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lt1">
        <a:lumMod val="95000"/>
      </a:schemeClr>
    </cs:fontRef>
    <cs:spPr>
      <a:ln w="12700" cap="flat" cmpd="sng" algn="ctr">
        <a:solidFill>
          <a:schemeClr val="lt1">
            <a:lumMod val="95000"/>
            <a:alpha val="54000"/>
          </a:schemeClr>
        </a:solidFill>
        <a:round/>
      </a:ln>
    </cs:spPr>
    <cs:defRPr sz="900"/>
  </cs:seriesAxis>
  <cs:seriesLine>
    <cs:lnRef idx="0"/>
    <cs:fillRef idx="0"/>
    <cs:effectRef idx="0"/>
    <cs:fontRef idx="minor">
      <a:schemeClr val="lt1"/>
    </cs:fontRef>
    <cs:spPr>
      <a:ln w="9525" cap="flat">
        <a:solidFill>
          <a:srgbClr val="D9D9D9"/>
        </a:solidFill>
        <a:round/>
      </a:ln>
    </cs:spPr>
  </cs:seriesLine>
  <cs:title>
    <cs:lnRef idx="0"/>
    <cs:fillRef idx="0"/>
    <cs:effectRef idx="0"/>
    <cs:fontRef idx="minor">
      <a:schemeClr val="lt1">
        <a:lumMod val="95000"/>
      </a:schemeClr>
    </cs:fontRef>
    <cs:defRPr sz="1600" b="1" spc="100">
      <a:effectLst>
        <a:outerShdw blurRad="50800" dist="38100" dir="5400000" algn="t" rotWithShape="0">
          <a:prstClr val="black">
            <a:alpha val="40000"/>
          </a:prstClr>
        </a:outerShdw>
      </a:effectLst>
    </cs:defRPr>
  </cs:title>
  <cs:trendline>
    <cs:lnRef idx="0">
      <cs:styleClr val="auto"/>
    </cs:lnRef>
    <cs:fillRef idx="0"/>
    <cs:effectRef idx="0"/>
    <cs:fontRef idx="minor">
      <a:schemeClr val="lt1"/>
    </cs:fontRef>
    <cs:spPr>
      <a:ln w="19050" cap="rnd">
        <a:solidFill>
          <a:schemeClr val="phClr"/>
        </a:solidFill>
        <a:prstDash val="sysDash"/>
      </a:ln>
    </cs:spPr>
  </cs:trendline>
  <cs:trendlineLabel>
    <cs:lnRef idx="0"/>
    <cs:fillRef idx="0"/>
    <cs:effectRef idx="0"/>
    <cs:fontRef idx="minor">
      <a:schemeClr val="lt1">
        <a:lumMod val="95000"/>
      </a:schemeClr>
    </cs:fontRef>
    <cs:defRPr sz="9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95000"/>
      </a:schemeClr>
    </cs:fontRef>
    <cs:defRPr sz="900"/>
  </cs:valueAxis>
  <cs:wall>
    <cs:lnRef idx="0"/>
    <cs:fillRef idx="0"/>
    <cs:effectRef idx="0"/>
    <cs:fontRef idx="minor">
      <a:schemeClr val="lt1"/>
    </cs:fontRef>
  </cs:wall>
</cs:chartStyle>
</file>

<file path=ppt/charts/style3.xml><?xml version="1.0" encoding="utf-8"?>
<cs:chartStyle xmlns:cs="http://schemas.microsoft.com/office/drawing/2012/chartStyle" xmlns:a="http://schemas.openxmlformats.org/drawingml/2006/main" id="415">
  <cs:axisTitle>
    <cs:lnRef idx="0"/>
    <cs:fillRef idx="0"/>
    <cs:effectRef idx="0"/>
    <cs:fontRef idx="minor">
      <a:schemeClr val="lt1">
        <a:lumMod val="95000"/>
      </a:schemeClr>
    </cs:fontRef>
    <cs:spPr>
      <a:solidFill>
        <a:schemeClr val="bg1">
          <a:lumMod val="65000"/>
        </a:schemeClr>
      </a:solidFill>
      <a:ln>
        <a:solidFill>
          <a:schemeClr val="tx1"/>
        </a:solidFill>
      </a:ln>
    </cs:spPr>
    <cs:defRPr sz="900"/>
  </cs:axisTitle>
  <cs:categoryAxis>
    <cs:lnRef idx="0"/>
    <cs:fillRef idx="0"/>
    <cs:effectRef idx="0"/>
    <cs:fontRef idx="minor">
      <a:schemeClr val="lt1">
        <a:lumMod val="95000"/>
      </a:schemeClr>
    </cs:fontRef>
    <cs:spPr>
      <a:ln w="12700" cap="flat" cmpd="sng" algn="ctr">
        <a:solidFill>
          <a:schemeClr val="lt1">
            <a:lumMod val="95000"/>
            <a:alpha val="54000"/>
          </a:schemeClr>
        </a:solidFill>
        <a:round/>
      </a:ln>
    </cs:spPr>
    <cs:defRPr sz="9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cs:chartArea>
  <cs:dataLabel>
    <cs:lnRef idx="0"/>
    <cs:fillRef idx="0"/>
    <cs:effectRef idx="0"/>
    <cs:fontRef idx="minor">
      <a:schemeClr val="lt1">
        <a:lumMod val="9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lt1"/>
    </cs:fontRef>
    <cs:spPr>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ln>
        <a:solidFill>
          <a:schemeClr val="tx1"/>
        </a:solidFill>
      </a:ln>
    </cs:spPr>
  </cs:dataPoint>
  <cs:dataPoint3D>
    <cs:lnRef idx="0"/>
    <cs:fillRef idx="0">
      <cs:styleClr val="auto"/>
    </cs:fillRef>
    <cs:effectRef idx="0"/>
    <cs:fontRef idx="minor">
      <a:schemeClr val="lt1"/>
    </cs:fontRef>
    <cs:spPr>
      <a:solidFill>
        <a:schemeClr val="phClr"/>
      </a:solidFill>
    </cs:spPr>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fillRef idx="0">
      <cs:styleClr val="auto"/>
    </cs:fillRef>
    <cs:effectRef idx="0"/>
    <cs:fontRef idx="minor">
      <a:schemeClr val="lt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lt1"/>
    </cs:fontRef>
    <cs:spPr>
      <a:ln w="28575" cap="rnd">
        <a:solidFill>
          <a:schemeClr val="phClr"/>
        </a:solidFill>
        <a:round/>
      </a:ln>
    </cs:spPr>
  </cs:dataPointWireframe>
  <cs:dataTable>
    <cs:lnRef idx="0"/>
    <cs:fillRef idx="0"/>
    <cs:effectRef idx="0"/>
    <cs:fontRef idx="minor">
      <a:schemeClr val="lt1">
        <a:lumMod val="95000"/>
      </a:schemeClr>
    </cs:fontRef>
    <cs:spPr>
      <a:ln w="9525">
        <a:solidFill>
          <a:schemeClr val="lt1">
            <a:lumMod val="95000"/>
            <a:alpha val="54000"/>
          </a:schemeClr>
        </a:solidFill>
      </a:ln>
    </cs:spPr>
    <cs:defRPr sz="9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lt1"/>
    </cs:fontRef>
    <cs:spPr>
      <a:ln w="9525" cap="flat" cmpd="sng" algn="ctr">
        <a:solidFill>
          <a:schemeClr val="lt1">
            <a:lumMod val="95000"/>
          </a:schemeClr>
        </a:solidFill>
        <a:round/>
      </a:ln>
    </cs:spPr>
  </cs:errorBar>
  <cs:floor>
    <cs:lnRef idx="0"/>
    <cs:fillRef idx="0"/>
    <cs:effectRef idx="0"/>
    <cs:fontRef idx="minor">
      <a:schemeClr val="lt1"/>
    </cs:fontRef>
  </cs:floor>
  <cs:gridlineMajor>
    <cs:lnRef idx="0"/>
    <cs:fillRef idx="0"/>
    <cs:effectRef idx="0"/>
    <cs:fontRef idx="minor">
      <a:schemeClr val="lt1"/>
    </cs:fontRef>
    <cs:spPr>
      <a:ln w="9525" cap="flat" cmpd="sng" algn="ctr">
        <a:solidFill>
          <a:schemeClr val="lt1">
            <a:lumMod val="95000"/>
            <a:alpha val="10000"/>
          </a:schemeClr>
        </a:solidFill>
        <a:round/>
      </a:ln>
    </cs:spPr>
  </cs:gridlineMajor>
  <cs:gridlineMinor>
    <cs:lnRef idx="0"/>
    <cs:fillRef idx="0"/>
    <cs:effectRef idx="0"/>
    <cs:fontRef idx="minor">
      <a:schemeClr val="lt1"/>
    </cs:fontRef>
    <cs:spPr>
      <a:ln>
        <a:solidFill>
          <a:schemeClr val="lt1">
            <a:lumMod val="95000"/>
            <a:alpha val="10000"/>
            <a:lumOff val="10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lt1"/>
    </cs:fontRef>
    <cs:spPr>
      <a:ln w="9525">
        <a:solidFill>
          <a:schemeClr val="lt1">
            <a:lumMod val="95000"/>
            <a:alpha val="54000"/>
          </a:schemeClr>
        </a:solidFill>
      </a:ln>
    </cs:spPr>
  </cs:leaderLine>
  <cs:legend>
    <cs:lnRef idx="0"/>
    <cs:fillRef idx="0"/>
    <cs:effectRef idx="0"/>
    <cs:fontRef idx="minor">
      <a:schemeClr val="lt1">
        <a:lumMod val="95000"/>
      </a:schemeClr>
    </cs:fontRef>
    <cs:defRPr sz="9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lt1">
        <a:lumMod val="95000"/>
      </a:schemeClr>
    </cs:fontRef>
    <cs:spPr>
      <a:ln w="12700" cap="flat" cmpd="sng" algn="ctr">
        <a:solidFill>
          <a:schemeClr val="lt1">
            <a:lumMod val="95000"/>
            <a:alpha val="54000"/>
          </a:schemeClr>
        </a:solidFill>
        <a:round/>
      </a:ln>
    </cs:spPr>
    <cs:defRPr sz="900"/>
  </cs:seriesAxis>
  <cs:seriesLine>
    <cs:lnRef idx="0"/>
    <cs:fillRef idx="0"/>
    <cs:effectRef idx="0"/>
    <cs:fontRef idx="minor">
      <a:schemeClr val="lt1"/>
    </cs:fontRef>
    <cs:spPr>
      <a:ln w="9525" cap="flat">
        <a:solidFill>
          <a:srgbClr val="D9D9D9"/>
        </a:solidFill>
        <a:round/>
      </a:ln>
    </cs:spPr>
  </cs:seriesLine>
  <cs:title>
    <cs:lnRef idx="0"/>
    <cs:fillRef idx="0"/>
    <cs:effectRef idx="0"/>
    <cs:fontRef idx="minor">
      <a:schemeClr val="lt1">
        <a:lumMod val="95000"/>
      </a:schemeClr>
    </cs:fontRef>
    <cs:defRPr sz="1600" b="1" spc="100">
      <a:effectLst>
        <a:outerShdw blurRad="50800" dist="38100" dir="5400000" algn="t" rotWithShape="0">
          <a:prstClr val="black">
            <a:alpha val="40000"/>
          </a:prstClr>
        </a:outerShdw>
      </a:effectLst>
    </cs:defRPr>
  </cs:title>
  <cs:trendline>
    <cs:lnRef idx="0">
      <cs:styleClr val="auto"/>
    </cs:lnRef>
    <cs:fillRef idx="0"/>
    <cs:effectRef idx="0"/>
    <cs:fontRef idx="minor">
      <a:schemeClr val="lt1"/>
    </cs:fontRef>
    <cs:spPr>
      <a:ln w="19050" cap="rnd">
        <a:solidFill>
          <a:schemeClr val="phClr"/>
        </a:solidFill>
        <a:prstDash val="sysDash"/>
      </a:ln>
    </cs:spPr>
  </cs:trendline>
  <cs:trendlineLabel>
    <cs:lnRef idx="0"/>
    <cs:fillRef idx="0"/>
    <cs:effectRef idx="0"/>
    <cs:fontRef idx="minor">
      <a:schemeClr val="lt1">
        <a:lumMod val="95000"/>
      </a:schemeClr>
    </cs:fontRef>
    <cs:defRPr sz="9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95000"/>
      </a:schemeClr>
    </cs:fontRef>
    <cs:defRPr sz="900"/>
  </cs:valueAxis>
  <cs:wall>
    <cs:lnRef idx="0"/>
    <cs:fillRef idx="0"/>
    <cs:effectRef idx="0"/>
    <cs:fontRef idx="minor">
      <a:schemeClr val="lt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A3B8D90-EFFB-4306-9CF8-644D55764600}" type="datetimeFigureOut">
              <a:rPr lang="en-US" smtClean="0"/>
              <a:t>2/15/18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63E971-FE62-41ED-81C9-82031DDF3046}" type="slidenum">
              <a:rPr lang="en-US" smtClean="0"/>
              <a:t>‹#›</a:t>
            </a:fld>
            <a:endParaRPr lang="en-US"/>
          </a:p>
        </p:txBody>
      </p:sp>
    </p:spTree>
    <p:extLst>
      <p:ext uri="{BB962C8B-B14F-4D97-AF65-F5344CB8AC3E}">
        <p14:creationId xmlns:p14="http://schemas.microsoft.com/office/powerpoint/2010/main" val="12724673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Prior research has identified the benefits of employment after imprisonment. Employment</a:t>
            </a:r>
          </a:p>
          <a:p>
            <a:r>
              <a:rPr lang="en-US" sz="1200" b="0" i="0" kern="1200" dirty="0">
                <a:solidFill>
                  <a:schemeClr val="tx1"/>
                </a:solidFill>
                <a:effectLst/>
                <a:latin typeface="+mn-lt"/>
                <a:ea typeface="+mn-ea"/>
                <a:cs typeface="+mn-cs"/>
              </a:rPr>
              <a:t>can generate income, enhance social supports, and reduce reliance on public assistance.</a:t>
            </a:r>
          </a:p>
          <a:p>
            <a:r>
              <a:rPr lang="en-US" sz="1200" b="0" i="0" kern="1200" dirty="0">
                <a:solidFill>
                  <a:schemeClr val="tx1"/>
                </a:solidFill>
                <a:effectLst/>
                <a:latin typeface="+mn-lt"/>
                <a:ea typeface="+mn-ea"/>
                <a:cs typeface="+mn-cs"/>
              </a:rPr>
              <a:t>Employment following incarceration has also been shown to reduce recidivism. Interventions</a:t>
            </a:r>
          </a:p>
          <a:p>
            <a:r>
              <a:rPr lang="en-US" sz="1200" b="0" i="0" kern="1200" dirty="0">
                <a:solidFill>
                  <a:schemeClr val="tx1"/>
                </a:solidFill>
                <a:effectLst/>
                <a:latin typeface="+mn-lt"/>
                <a:ea typeface="+mn-ea"/>
                <a:cs typeface="+mn-cs"/>
              </a:rPr>
              <a:t>such as education programs, employment readiness programs, technical training programs,</a:t>
            </a:r>
          </a:p>
          <a:p>
            <a:r>
              <a:rPr lang="en-US" sz="1200" b="0" i="0" kern="1200" dirty="0">
                <a:solidFill>
                  <a:schemeClr val="tx1"/>
                </a:solidFill>
                <a:effectLst/>
                <a:latin typeface="+mn-lt"/>
                <a:ea typeface="+mn-ea"/>
                <a:cs typeface="+mn-cs"/>
              </a:rPr>
              <a:t>and assistance in finding jobs can increase employment. However, resources to provide</a:t>
            </a:r>
          </a:p>
          <a:p>
            <a:r>
              <a:rPr lang="en-US" sz="1200" b="0" i="0" kern="1200" dirty="0">
                <a:solidFill>
                  <a:schemeClr val="tx1"/>
                </a:solidFill>
                <a:effectLst/>
                <a:latin typeface="+mn-lt"/>
                <a:ea typeface="+mn-ea"/>
                <a:cs typeface="+mn-cs"/>
              </a:rPr>
              <a:t>these programs are limited and are best targeted at prisoners whose employment status</a:t>
            </a:r>
          </a:p>
          <a:p>
            <a:r>
              <a:rPr lang="en-US" sz="1200" b="0" i="0" kern="1200" dirty="0">
                <a:solidFill>
                  <a:schemeClr val="tx1"/>
                </a:solidFill>
                <a:effectLst/>
                <a:latin typeface="+mn-lt"/>
                <a:ea typeface="+mn-ea"/>
                <a:cs typeface="+mn-cs"/>
              </a:rPr>
              <a:t>would be improved by the intervention. Those prisoners who will be employed regardless</a:t>
            </a:r>
          </a:p>
          <a:p>
            <a:r>
              <a:rPr lang="en-US" sz="1200" b="0" i="0" kern="1200" dirty="0">
                <a:solidFill>
                  <a:schemeClr val="tx1"/>
                </a:solidFill>
                <a:effectLst/>
                <a:latin typeface="+mn-lt"/>
                <a:ea typeface="+mn-ea"/>
                <a:cs typeface="+mn-cs"/>
              </a:rPr>
              <a:t>of employments interventions would not benefit further from this type of programming.</a:t>
            </a:r>
          </a:p>
          <a:p>
            <a:r>
              <a:rPr lang="en-US" sz="1200" b="0" i="0" kern="1200" dirty="0">
                <a:solidFill>
                  <a:schemeClr val="tx1"/>
                </a:solidFill>
                <a:effectLst/>
                <a:latin typeface="+mn-lt"/>
                <a:ea typeface="+mn-ea"/>
                <a:cs typeface="+mn-cs"/>
              </a:rPr>
              <a:t>Prisoners who are unlikely to be employed may benefit more from interventions that target</a:t>
            </a:r>
          </a:p>
          <a:p>
            <a:r>
              <a:rPr lang="en-US" sz="1200" b="0" i="0" kern="1200" dirty="0">
                <a:solidFill>
                  <a:schemeClr val="tx1"/>
                </a:solidFill>
                <a:effectLst/>
                <a:latin typeface="+mn-lt"/>
                <a:ea typeface="+mn-ea"/>
                <a:cs typeface="+mn-cs"/>
              </a:rPr>
              <a:t>other underlying barriers rather than employment interventions.</a:t>
            </a:r>
          </a:p>
          <a:p>
            <a:r>
              <a:rPr lang="en-US" sz="1200" b="0" i="0" kern="1200" dirty="0">
                <a:solidFill>
                  <a:schemeClr val="tx1"/>
                </a:solidFill>
                <a:effectLst/>
                <a:latin typeface="+mn-lt"/>
                <a:ea typeface="+mn-ea"/>
                <a:cs typeface="+mn-cs"/>
              </a:rPr>
              <a:t>DOC: reduce recidivism</a:t>
            </a:r>
          </a:p>
          <a:p>
            <a:r>
              <a:rPr lang="en-US" sz="1200" b="0" i="0" kern="1200" dirty="0">
                <a:solidFill>
                  <a:schemeClr val="tx1"/>
                </a:solidFill>
                <a:effectLst/>
                <a:latin typeface="+mn-lt"/>
                <a:ea typeface="+mn-ea"/>
                <a:cs typeface="+mn-cs"/>
              </a:rPr>
              <a:t>Tax payer: reduce costs of incarceration due to decreased recidivism and use treatment resources effectively</a:t>
            </a:r>
          </a:p>
          <a:p>
            <a:r>
              <a:rPr lang="en-US" sz="1200" b="0" i="0" kern="1200" dirty="0">
                <a:solidFill>
                  <a:schemeClr val="tx1"/>
                </a:solidFill>
                <a:effectLst/>
                <a:latin typeface="+mn-lt"/>
                <a:ea typeface="+mn-ea"/>
                <a:cs typeface="+mn-cs"/>
              </a:rPr>
              <a:t>Constituency: improve ability to generate income, enhance social supports</a:t>
            </a:r>
          </a:p>
        </p:txBody>
      </p:sp>
      <p:sp>
        <p:nvSpPr>
          <p:cNvPr id="4" name="Slide Number Placeholder 3"/>
          <p:cNvSpPr>
            <a:spLocks noGrp="1"/>
          </p:cNvSpPr>
          <p:nvPr>
            <p:ph type="sldNum" sz="quarter" idx="10"/>
          </p:nvPr>
        </p:nvSpPr>
        <p:spPr/>
        <p:txBody>
          <a:bodyPr/>
          <a:lstStyle/>
          <a:p>
            <a:fld id="{0763E971-FE62-41ED-81C9-82031DDF3046}" type="slidenum">
              <a:rPr lang="en-US" smtClean="0"/>
              <a:t>2</a:t>
            </a:fld>
            <a:endParaRPr lang="en-US"/>
          </a:p>
        </p:txBody>
      </p:sp>
    </p:spTree>
    <p:extLst>
      <p:ext uri="{BB962C8B-B14F-4D97-AF65-F5344CB8AC3E}">
        <p14:creationId xmlns:p14="http://schemas.microsoft.com/office/powerpoint/2010/main" val="8941938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Employed prisoners were more likely to be white and female</a:t>
            </a:r>
          </a:p>
        </p:txBody>
      </p:sp>
      <p:sp>
        <p:nvSpPr>
          <p:cNvPr id="4" name="Slide Number Placeholder 3"/>
          <p:cNvSpPr>
            <a:spLocks noGrp="1"/>
          </p:cNvSpPr>
          <p:nvPr>
            <p:ph type="sldNum" sz="quarter" idx="10"/>
          </p:nvPr>
        </p:nvSpPr>
        <p:spPr/>
        <p:txBody>
          <a:bodyPr/>
          <a:lstStyle/>
          <a:p>
            <a:fld id="{0763E971-FE62-41ED-81C9-82031DDF3046}" type="slidenum">
              <a:rPr lang="en-US" smtClean="0"/>
              <a:t>14</a:t>
            </a:fld>
            <a:endParaRPr lang="en-US"/>
          </a:p>
        </p:txBody>
      </p:sp>
    </p:spTree>
    <p:extLst>
      <p:ext uri="{BB962C8B-B14F-4D97-AF65-F5344CB8AC3E}">
        <p14:creationId xmlns:p14="http://schemas.microsoft.com/office/powerpoint/2010/main" val="11958344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Nearly half (43%) of prisoners were admitted directly from the court (i.e. new charge)</a:t>
            </a:r>
          </a:p>
          <a:p>
            <a:r>
              <a:rPr lang="en-US" baseline="0" dirty="0"/>
              <a:t>Those who were employed were less likely to have been admitted due to a technical violation</a:t>
            </a:r>
            <a:endParaRPr lang="en-US" dirty="0"/>
          </a:p>
          <a:p>
            <a:endParaRPr lang="en-US" baseline="0" dirty="0"/>
          </a:p>
          <a:p>
            <a:r>
              <a:rPr lang="en-US" baseline="0" dirty="0"/>
              <a:t>Employed prisoners were less likely to be in a gang</a:t>
            </a:r>
            <a:endParaRPr lang="en-US" dirty="0"/>
          </a:p>
        </p:txBody>
      </p:sp>
      <p:sp>
        <p:nvSpPr>
          <p:cNvPr id="4" name="Slide Number Placeholder 3"/>
          <p:cNvSpPr>
            <a:spLocks noGrp="1"/>
          </p:cNvSpPr>
          <p:nvPr>
            <p:ph type="sldNum" sz="quarter" idx="10"/>
          </p:nvPr>
        </p:nvSpPr>
        <p:spPr/>
        <p:txBody>
          <a:bodyPr/>
          <a:lstStyle/>
          <a:p>
            <a:fld id="{0763E971-FE62-41ED-81C9-82031DDF3046}" type="slidenum">
              <a:rPr lang="en-US" smtClean="0"/>
              <a:t>15</a:t>
            </a:fld>
            <a:endParaRPr lang="en-US"/>
          </a:p>
        </p:txBody>
      </p:sp>
    </p:spTree>
    <p:extLst>
      <p:ext uri="{BB962C8B-B14F-4D97-AF65-F5344CB8AC3E}">
        <p14:creationId xmlns:p14="http://schemas.microsoft.com/office/powerpoint/2010/main" val="28263696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Employed prisoners are more likely to be released to supervision and released in later years</a:t>
            </a:r>
          </a:p>
          <a:p>
            <a:r>
              <a:rPr lang="en-US" dirty="0"/>
              <a:t>(State-wide and national unemployment</a:t>
            </a:r>
            <a:r>
              <a:rPr lang="en-US" baseline="0" dirty="0"/>
              <a:t> lower in later years as well)</a:t>
            </a:r>
            <a:endParaRPr lang="en-US" dirty="0"/>
          </a:p>
        </p:txBody>
      </p:sp>
      <p:sp>
        <p:nvSpPr>
          <p:cNvPr id="4" name="Slide Number Placeholder 3"/>
          <p:cNvSpPr>
            <a:spLocks noGrp="1"/>
          </p:cNvSpPr>
          <p:nvPr>
            <p:ph type="sldNum" sz="quarter" idx="10"/>
          </p:nvPr>
        </p:nvSpPr>
        <p:spPr/>
        <p:txBody>
          <a:bodyPr/>
          <a:lstStyle/>
          <a:p>
            <a:fld id="{0763E971-FE62-41ED-81C9-82031DDF3046}" type="slidenum">
              <a:rPr lang="en-US" smtClean="0"/>
              <a:t>16</a:t>
            </a:fld>
            <a:endParaRPr lang="en-US"/>
          </a:p>
        </p:txBody>
      </p:sp>
    </p:spTree>
    <p:extLst>
      <p:ext uri="{BB962C8B-B14F-4D97-AF65-F5344CB8AC3E}">
        <p14:creationId xmlns:p14="http://schemas.microsoft.com/office/powerpoint/2010/main" val="12665267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Prisoners</a:t>
            </a:r>
            <a:r>
              <a:rPr lang="en-US" baseline="0" dirty="0"/>
              <a:t> who were employed were more likely to have a more serious class felony, except those who were employed were less likely to be in prison for the most serious types (murder, and class X which is the most serious short of murder)</a:t>
            </a:r>
          </a:p>
          <a:p>
            <a:r>
              <a:rPr lang="en-US" baseline="0" dirty="0"/>
              <a:t>Employed prisoners are more likely to be in prison for a property crime and less likely to be in prison for a violent crime</a:t>
            </a:r>
            <a:endParaRPr lang="en-US" dirty="0"/>
          </a:p>
        </p:txBody>
      </p:sp>
      <p:sp>
        <p:nvSpPr>
          <p:cNvPr id="4" name="Slide Number Placeholder 3"/>
          <p:cNvSpPr>
            <a:spLocks noGrp="1"/>
          </p:cNvSpPr>
          <p:nvPr>
            <p:ph type="sldNum" sz="quarter" idx="10"/>
          </p:nvPr>
        </p:nvSpPr>
        <p:spPr/>
        <p:txBody>
          <a:bodyPr/>
          <a:lstStyle/>
          <a:p>
            <a:fld id="{0763E971-FE62-41ED-81C9-82031DDF3046}" type="slidenum">
              <a:rPr lang="en-US" smtClean="0"/>
              <a:t>17</a:t>
            </a:fld>
            <a:endParaRPr lang="en-US"/>
          </a:p>
        </p:txBody>
      </p:sp>
    </p:spTree>
    <p:extLst>
      <p:ext uri="{BB962C8B-B14F-4D97-AF65-F5344CB8AC3E}">
        <p14:creationId xmlns:p14="http://schemas.microsoft.com/office/powerpoint/2010/main" val="1953018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Employed prisoners are less likely to be in prison for</a:t>
            </a:r>
            <a:r>
              <a:rPr lang="en-US" baseline="0" dirty="0"/>
              <a:t> a sex offense</a:t>
            </a:r>
          </a:p>
          <a:p>
            <a:r>
              <a:rPr lang="en-US" baseline="0" dirty="0"/>
              <a:t>Employed prisoners were more likely to be employed in the quarter prior to imprisonment</a:t>
            </a:r>
            <a:endParaRPr lang="en-US" dirty="0"/>
          </a:p>
        </p:txBody>
      </p:sp>
      <p:sp>
        <p:nvSpPr>
          <p:cNvPr id="4" name="Slide Number Placeholder 3"/>
          <p:cNvSpPr>
            <a:spLocks noGrp="1"/>
          </p:cNvSpPr>
          <p:nvPr>
            <p:ph type="sldNum" sz="quarter" idx="10"/>
          </p:nvPr>
        </p:nvSpPr>
        <p:spPr/>
        <p:txBody>
          <a:bodyPr/>
          <a:lstStyle/>
          <a:p>
            <a:fld id="{0763E971-FE62-41ED-81C9-82031DDF3046}" type="slidenum">
              <a:rPr lang="en-US" smtClean="0"/>
              <a:t>18</a:t>
            </a:fld>
            <a:endParaRPr lang="en-US"/>
          </a:p>
        </p:txBody>
      </p:sp>
    </p:spTree>
    <p:extLst>
      <p:ext uri="{BB962C8B-B14F-4D97-AF65-F5344CB8AC3E}">
        <p14:creationId xmlns:p14="http://schemas.microsoft.com/office/powerpoint/2010/main" val="33659861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Little variation between employed and unemployed</a:t>
            </a:r>
            <a:r>
              <a:rPr lang="en-US" baseline="0" dirty="0"/>
              <a:t> prisoners for drug use. </a:t>
            </a:r>
          </a:p>
          <a:p>
            <a:r>
              <a:rPr lang="en-US" baseline="0" dirty="0"/>
              <a:t>Heroin slightly more common for prisoners not employed after release from prison</a:t>
            </a:r>
          </a:p>
          <a:p>
            <a:r>
              <a:rPr lang="en-US" baseline="0" dirty="0"/>
              <a:t>Marijuana and amphetamines more common for those who are employed after release from prison</a:t>
            </a:r>
            <a:endParaRPr lang="en-US" dirty="0"/>
          </a:p>
        </p:txBody>
      </p:sp>
      <p:sp>
        <p:nvSpPr>
          <p:cNvPr id="4" name="Slide Number Placeholder 3"/>
          <p:cNvSpPr>
            <a:spLocks noGrp="1"/>
          </p:cNvSpPr>
          <p:nvPr>
            <p:ph type="sldNum" sz="quarter" idx="10"/>
          </p:nvPr>
        </p:nvSpPr>
        <p:spPr/>
        <p:txBody>
          <a:bodyPr/>
          <a:lstStyle/>
          <a:p>
            <a:fld id="{0763E971-FE62-41ED-81C9-82031DDF3046}" type="slidenum">
              <a:rPr lang="en-US" smtClean="0"/>
              <a:t>19</a:t>
            </a:fld>
            <a:endParaRPr lang="en-US"/>
          </a:p>
        </p:txBody>
      </p:sp>
    </p:spTree>
    <p:extLst>
      <p:ext uri="{BB962C8B-B14F-4D97-AF65-F5344CB8AC3E}">
        <p14:creationId xmlns:p14="http://schemas.microsoft.com/office/powerpoint/2010/main" val="1637136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Prisoners receiving substance abuse treatment or education in prison more likely to be employed</a:t>
            </a:r>
          </a:p>
          <a:p>
            <a:endParaRPr lang="en-US" dirty="0"/>
          </a:p>
          <a:p>
            <a:r>
              <a:rPr lang="en-US" dirty="0"/>
              <a:t>Differences in the backgrounds</a:t>
            </a:r>
            <a:r>
              <a:rPr lang="en-US" baseline="0" dirty="0"/>
              <a:t> of those who are employed or not suggests that we could predict employment after release from prison….</a:t>
            </a:r>
            <a:endParaRPr lang="en-US" dirty="0"/>
          </a:p>
        </p:txBody>
      </p:sp>
      <p:sp>
        <p:nvSpPr>
          <p:cNvPr id="4" name="Slide Number Placeholder 3"/>
          <p:cNvSpPr>
            <a:spLocks noGrp="1"/>
          </p:cNvSpPr>
          <p:nvPr>
            <p:ph type="sldNum" sz="quarter" idx="10"/>
          </p:nvPr>
        </p:nvSpPr>
        <p:spPr/>
        <p:txBody>
          <a:bodyPr/>
          <a:lstStyle/>
          <a:p>
            <a:fld id="{0763E971-FE62-41ED-81C9-82031DDF3046}" type="slidenum">
              <a:rPr lang="en-US" smtClean="0"/>
              <a:t>20</a:t>
            </a:fld>
            <a:endParaRPr lang="en-US"/>
          </a:p>
        </p:txBody>
      </p:sp>
    </p:spTree>
    <p:extLst>
      <p:ext uri="{BB962C8B-B14F-4D97-AF65-F5344CB8AC3E}">
        <p14:creationId xmlns:p14="http://schemas.microsoft.com/office/powerpoint/2010/main" val="19866966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a:t>
            </a:r>
            <a:r>
              <a:rPr lang="en-US" baseline="0" dirty="0"/>
              <a:t> “smart” models do better than the chosen dummy benchmark. However, there isn’t much dramatic difference between LR, RF and GB.  Still precision isn’t great and could be improved with smarter features beyond individual characteristics. </a:t>
            </a:r>
          </a:p>
          <a:p>
            <a:endParaRPr lang="en-US" baseline="0" dirty="0"/>
          </a:p>
          <a:p>
            <a:r>
              <a:rPr lang="en-US" baseline="0" dirty="0"/>
              <a:t>We COULD follow up this slide with the precision-recall curve to show that precision is decent if we only care about correctly classifying a small proportion of the population.</a:t>
            </a:r>
            <a:endParaRPr lang="en-US" dirty="0"/>
          </a:p>
        </p:txBody>
      </p:sp>
      <p:sp>
        <p:nvSpPr>
          <p:cNvPr id="4" name="Slide Number Placeholder 3"/>
          <p:cNvSpPr>
            <a:spLocks noGrp="1"/>
          </p:cNvSpPr>
          <p:nvPr>
            <p:ph type="sldNum" sz="quarter" idx="10"/>
          </p:nvPr>
        </p:nvSpPr>
        <p:spPr/>
        <p:txBody>
          <a:bodyPr/>
          <a:lstStyle/>
          <a:p>
            <a:fld id="{0763E971-FE62-41ED-81C9-82031DDF3046}" type="slidenum">
              <a:rPr lang="en-US" smtClean="0"/>
              <a:t>25</a:t>
            </a:fld>
            <a:endParaRPr lang="en-US"/>
          </a:p>
        </p:txBody>
      </p:sp>
    </p:spTree>
    <p:extLst>
      <p:ext uri="{BB962C8B-B14F-4D97-AF65-F5344CB8AC3E}">
        <p14:creationId xmlns:p14="http://schemas.microsoft.com/office/powerpoint/2010/main" val="393208870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000" dirty="0"/>
              <a:t>From Random Forest classifier</a:t>
            </a:r>
          </a:p>
          <a:p>
            <a:pPr lvl="1"/>
            <a:r>
              <a:rPr lang="en-US" sz="1800" dirty="0"/>
              <a:t>In essence, importance ~ height of the branch on the tree (not pictured)</a:t>
            </a:r>
          </a:p>
          <a:p>
            <a:pPr lvl="1"/>
            <a:r>
              <a:rPr lang="en-US" sz="1800" dirty="0"/>
              <a:t>Direction of association obtained from logistic regression results</a:t>
            </a:r>
          </a:p>
          <a:p>
            <a:endParaRPr lang="en-US" dirty="0"/>
          </a:p>
        </p:txBody>
      </p:sp>
      <p:sp>
        <p:nvSpPr>
          <p:cNvPr id="4" name="Slide Number Placeholder 3"/>
          <p:cNvSpPr>
            <a:spLocks noGrp="1"/>
          </p:cNvSpPr>
          <p:nvPr>
            <p:ph type="sldNum" sz="quarter" idx="10"/>
          </p:nvPr>
        </p:nvSpPr>
        <p:spPr/>
        <p:txBody>
          <a:bodyPr/>
          <a:lstStyle/>
          <a:p>
            <a:fld id="{0763E971-FE62-41ED-81C9-82031DDF3046}" type="slidenum">
              <a:rPr lang="en-US" smtClean="0"/>
              <a:t>26</a:t>
            </a:fld>
            <a:endParaRPr lang="en-US"/>
          </a:p>
        </p:txBody>
      </p:sp>
    </p:spTree>
    <p:extLst>
      <p:ext uri="{BB962C8B-B14F-4D97-AF65-F5344CB8AC3E}">
        <p14:creationId xmlns:p14="http://schemas.microsoft.com/office/powerpoint/2010/main" val="30989550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763E971-FE62-41ED-81C9-82031DDF3046}" type="slidenum">
              <a:rPr lang="en-US" smtClean="0"/>
              <a:t>28</a:t>
            </a:fld>
            <a:endParaRPr lang="en-US"/>
          </a:p>
        </p:txBody>
      </p:sp>
    </p:spTree>
    <p:extLst>
      <p:ext uri="{BB962C8B-B14F-4D97-AF65-F5344CB8AC3E}">
        <p14:creationId xmlns:p14="http://schemas.microsoft.com/office/powerpoint/2010/main" val="21064217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763E971-FE62-41ED-81C9-82031DDF3046}" type="slidenum">
              <a:rPr lang="en-US" smtClean="0"/>
              <a:t>3</a:t>
            </a:fld>
            <a:endParaRPr lang="en-US"/>
          </a:p>
        </p:txBody>
      </p:sp>
    </p:spTree>
    <p:extLst>
      <p:ext uri="{BB962C8B-B14F-4D97-AF65-F5344CB8AC3E}">
        <p14:creationId xmlns:p14="http://schemas.microsoft.com/office/powerpoint/2010/main" val="32237241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Datasets used:</a:t>
            </a:r>
          </a:p>
          <a:p>
            <a:pPr lvl="1"/>
            <a:r>
              <a:rPr lang="en-US" dirty="0"/>
              <a:t>IDOC exits </a:t>
            </a:r>
            <a:r>
              <a:rPr lang="mr-IN" dirty="0"/>
              <a:t>–</a:t>
            </a:r>
            <a:r>
              <a:rPr lang="en-US" dirty="0"/>
              <a:t> Detailed transactional data of each time an inmate was released from an Illinois Department of Corrections from 1990 to 2015</a:t>
            </a:r>
          </a:p>
          <a:p>
            <a:pPr marL="457200" marR="0" lvl="1" indent="0" algn="l" defTabSz="914400" rtl="0" eaLnBrk="1" fontAlgn="auto" latinLnBrk="0" hangingPunct="1">
              <a:lnSpc>
                <a:spcPct val="100000"/>
              </a:lnSpc>
              <a:spcBef>
                <a:spcPts val="0"/>
              </a:spcBef>
              <a:spcAft>
                <a:spcPts val="0"/>
              </a:spcAft>
              <a:buClrTx/>
              <a:buSzTx/>
              <a:buFontTx/>
              <a:buNone/>
              <a:tabLst/>
              <a:defRPr/>
            </a:pPr>
            <a:r>
              <a:rPr lang="en-US" dirty="0"/>
              <a:t>	IDOC exits </a:t>
            </a:r>
            <a:r>
              <a:rPr lang="mr-IN" dirty="0"/>
              <a:t>–</a:t>
            </a:r>
            <a:r>
              <a:rPr lang="en-US" dirty="0"/>
              <a:t> data collected using correctional facility data and court records</a:t>
            </a:r>
          </a:p>
          <a:p>
            <a:pPr lvl="1"/>
            <a:endParaRPr lang="en-US" dirty="0"/>
          </a:p>
          <a:p>
            <a:pPr lvl="1"/>
            <a:r>
              <a:rPr lang="en-US" dirty="0"/>
              <a:t>IDES wages </a:t>
            </a:r>
            <a:r>
              <a:rPr lang="mr-IN" dirty="0"/>
              <a:t>–</a:t>
            </a:r>
            <a:r>
              <a:rPr lang="en-US" dirty="0"/>
              <a:t> Quarterly records of wages for every job held by each person in the state of Illinois from 2005 to 2015</a:t>
            </a:r>
          </a:p>
          <a:p>
            <a:pPr marL="457200" marR="0" lvl="1" indent="0" algn="l" defTabSz="914400" rtl="0" eaLnBrk="1" fontAlgn="auto" latinLnBrk="0" hangingPunct="1">
              <a:lnSpc>
                <a:spcPct val="100000"/>
              </a:lnSpc>
              <a:spcBef>
                <a:spcPts val="0"/>
              </a:spcBef>
              <a:spcAft>
                <a:spcPts val="0"/>
              </a:spcAft>
              <a:buClrTx/>
              <a:buSzTx/>
              <a:buFontTx/>
              <a:buNone/>
              <a:tabLst/>
              <a:defRPr/>
            </a:pPr>
            <a:r>
              <a:rPr lang="en-US" dirty="0"/>
              <a:t>	IL</a:t>
            </a:r>
            <a:r>
              <a:rPr lang="en-US" baseline="0" dirty="0"/>
              <a:t> wage </a:t>
            </a:r>
            <a:r>
              <a:rPr lang="mr-IN" baseline="0" dirty="0"/>
              <a:t>–</a:t>
            </a:r>
            <a:r>
              <a:rPr lang="en-US" baseline="0" dirty="0"/>
              <a:t> data derived from the IL Department of Employment Security (IDES) Unemployment Insurance (UI) wage file that the Local Employment Dynamics (LED) state partners supply</a:t>
            </a:r>
          </a:p>
          <a:p>
            <a:pPr lvl="1"/>
            <a:endParaRPr lang="en-US" dirty="0"/>
          </a:p>
          <a:p>
            <a:r>
              <a:rPr lang="en-US" dirty="0" err="1"/>
              <a:t>Subsetted</a:t>
            </a:r>
            <a:r>
              <a:rPr lang="en-US" dirty="0"/>
              <a:t> IDOC exits to exit years of 2010 through 2013 to alleviate data concerns. More recent data is likely to be of higher quality. Also, the depression was just prior so people were more likely to get jobs and give us more information for </a:t>
            </a:r>
            <a:r>
              <a:rPr lang="en-US" dirty="0" err="1"/>
              <a:t>predictives</a:t>
            </a:r>
            <a:r>
              <a:rPr lang="en-US" dirty="0"/>
              <a:t>.</a:t>
            </a:r>
          </a:p>
          <a:p>
            <a:pPr lvl="1"/>
            <a:r>
              <a:rPr lang="en-US" dirty="0"/>
              <a:t>This gave us our cohort of 89,580 unique individuals who exited prison.</a:t>
            </a:r>
          </a:p>
          <a:p>
            <a:r>
              <a:rPr lang="en-US" dirty="0"/>
              <a:t>Followed our cohort for 2 years (8 quarters) after prison release, including the quarter they were released in:</a:t>
            </a:r>
            <a:r>
              <a:rPr lang="en-US" baseline="0" dirty="0"/>
              <a:t> quarter of release + 7 subsequent quarters</a:t>
            </a:r>
          </a:p>
          <a:p>
            <a:r>
              <a:rPr lang="en-US" baseline="0" dirty="0"/>
              <a:t>	Some people released at the beginning of the quarter so have sufficient time to work, others released at the end of the quarter so less time to gain employment during the quarter of release</a:t>
            </a:r>
            <a:endParaRPr lang="en-US" dirty="0"/>
          </a:p>
          <a:p>
            <a:r>
              <a:rPr lang="en-US" baseline="0" dirty="0"/>
              <a:t> to the Census department for use in producing Quarterly Workforce Indicators (QWI)</a:t>
            </a:r>
            <a:endParaRPr lang="en-US" dirty="0"/>
          </a:p>
        </p:txBody>
      </p:sp>
      <p:sp>
        <p:nvSpPr>
          <p:cNvPr id="4" name="Slide Number Placeholder 3"/>
          <p:cNvSpPr>
            <a:spLocks noGrp="1"/>
          </p:cNvSpPr>
          <p:nvPr>
            <p:ph type="sldNum" sz="quarter" idx="10"/>
          </p:nvPr>
        </p:nvSpPr>
        <p:spPr/>
        <p:txBody>
          <a:bodyPr/>
          <a:lstStyle/>
          <a:p>
            <a:fld id="{0763E971-FE62-41ED-81C9-82031DDF3046}" type="slidenum">
              <a:rPr lang="en-US" smtClean="0">
                <a:solidFill>
                  <a:prstClr val="black"/>
                </a:solidFill>
              </a:rPr>
              <a:pPr/>
              <a:t>5</a:t>
            </a:fld>
            <a:endParaRPr lang="en-US">
              <a:solidFill>
                <a:prstClr val="black"/>
              </a:solidFill>
            </a:endParaRPr>
          </a:p>
        </p:txBody>
      </p:sp>
    </p:spTree>
    <p:extLst>
      <p:ext uri="{BB962C8B-B14F-4D97-AF65-F5344CB8AC3E}">
        <p14:creationId xmlns:p14="http://schemas.microsoft.com/office/powerpoint/2010/main" val="1550645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Found that many SSNs have far too many wages in an individual quarter, which led us to believe it was a SSN shared by multiple people.  A good break point in the data was to remove all wage data when a SSN had 30 or more individual wages in any given quarter.</a:t>
            </a:r>
          </a:p>
          <a:p>
            <a:endParaRPr lang="en-US" dirty="0"/>
          </a:p>
        </p:txBody>
      </p:sp>
      <p:sp>
        <p:nvSpPr>
          <p:cNvPr id="4" name="Slide Number Placeholder 3"/>
          <p:cNvSpPr>
            <a:spLocks noGrp="1"/>
          </p:cNvSpPr>
          <p:nvPr>
            <p:ph type="sldNum" sz="quarter" idx="10"/>
          </p:nvPr>
        </p:nvSpPr>
        <p:spPr/>
        <p:txBody>
          <a:bodyPr/>
          <a:lstStyle/>
          <a:p>
            <a:fld id="{0763E971-FE62-41ED-81C9-82031DDF3046}" type="slidenum">
              <a:rPr lang="en-US" smtClean="0">
                <a:solidFill>
                  <a:prstClr val="black"/>
                </a:solidFill>
              </a:rPr>
              <a:pPr/>
              <a:t>6</a:t>
            </a:fld>
            <a:endParaRPr lang="en-US">
              <a:solidFill>
                <a:prstClr val="black"/>
              </a:solidFill>
            </a:endParaRPr>
          </a:p>
        </p:txBody>
      </p:sp>
    </p:spTree>
    <p:extLst>
      <p:ext uri="{BB962C8B-B14F-4D97-AF65-F5344CB8AC3E}">
        <p14:creationId xmlns:p14="http://schemas.microsoft.com/office/powerpoint/2010/main" val="5126537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Prison population in Illinois increased in 2010 and remained above the national</a:t>
            </a:r>
            <a:r>
              <a:rPr lang="en-US" baseline="0" dirty="0"/>
              <a:t> rate</a:t>
            </a:r>
          </a:p>
          <a:p>
            <a:r>
              <a:rPr lang="en-US" baseline="0" dirty="0"/>
              <a:t>Unemployment in Illinois mirrored the national rate, remaining slightly higher throughout the time period. Like the national rate, the rate in IL increased after 2007 and </a:t>
            </a:r>
            <a:r>
              <a:rPr lang="en-US" baseline="0" dirty="0" err="1"/>
              <a:t>decereased</a:t>
            </a:r>
            <a:r>
              <a:rPr lang="en-US" baseline="0" dirty="0"/>
              <a:t> after 2010. During our follow up period, unemployment decreased.</a:t>
            </a:r>
            <a:endParaRPr lang="en-US" dirty="0"/>
          </a:p>
        </p:txBody>
      </p:sp>
      <p:sp>
        <p:nvSpPr>
          <p:cNvPr id="4" name="Slide Number Placeholder 3"/>
          <p:cNvSpPr>
            <a:spLocks noGrp="1"/>
          </p:cNvSpPr>
          <p:nvPr>
            <p:ph type="sldNum" sz="quarter" idx="10"/>
          </p:nvPr>
        </p:nvSpPr>
        <p:spPr/>
        <p:txBody>
          <a:bodyPr/>
          <a:lstStyle/>
          <a:p>
            <a:fld id="{0763E971-FE62-41ED-81C9-82031DDF3046}" type="slidenum">
              <a:rPr lang="en-US" smtClean="0"/>
              <a:t>7</a:t>
            </a:fld>
            <a:endParaRPr lang="en-US"/>
          </a:p>
        </p:txBody>
      </p:sp>
    </p:spTree>
    <p:extLst>
      <p:ext uri="{BB962C8B-B14F-4D97-AF65-F5344CB8AC3E}">
        <p14:creationId xmlns:p14="http://schemas.microsoft.com/office/powerpoint/2010/main" val="23777159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Characteristics of the prisoners varied by geography: cocaine use and employment prior to imprisonment was more common outside of Chicago, and gang membership was more common in </a:t>
            </a:r>
            <a:r>
              <a:rPr lang="en-US" dirty="0" smtClean="0"/>
              <a:t>Chicago</a:t>
            </a:r>
          </a:p>
          <a:p>
            <a:endParaRPr lang="en-US" dirty="0" smtClean="0"/>
          </a:p>
          <a:p>
            <a:r>
              <a:rPr lang="en-US" dirty="0" smtClean="0"/>
              <a:t>Top 50 ZIPs represent 19.3% of total 2010 pop in IL. </a:t>
            </a:r>
            <a:r>
              <a:rPr lang="en-US" smtClean="0"/>
              <a:t>Chicago ZIP pop about 67.5 percent of the 50 ZIPs.</a:t>
            </a:r>
            <a:endParaRPr lang="en-US" dirty="0"/>
          </a:p>
        </p:txBody>
      </p:sp>
      <p:sp>
        <p:nvSpPr>
          <p:cNvPr id="4" name="Slide Number Placeholder 3"/>
          <p:cNvSpPr>
            <a:spLocks noGrp="1"/>
          </p:cNvSpPr>
          <p:nvPr>
            <p:ph type="sldNum" sz="quarter" idx="10"/>
          </p:nvPr>
        </p:nvSpPr>
        <p:spPr/>
        <p:txBody>
          <a:bodyPr/>
          <a:lstStyle/>
          <a:p>
            <a:fld id="{0763E971-FE62-41ED-81C9-82031DDF3046}" type="slidenum">
              <a:rPr lang="en-US" smtClean="0"/>
              <a:t>8</a:t>
            </a:fld>
            <a:endParaRPr lang="en-US"/>
          </a:p>
        </p:txBody>
      </p:sp>
    </p:spTree>
    <p:extLst>
      <p:ext uri="{BB962C8B-B14F-4D97-AF65-F5344CB8AC3E}">
        <p14:creationId xmlns:p14="http://schemas.microsoft.com/office/powerpoint/2010/main" val="3359190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Illinois</a:t>
            </a:r>
          </a:p>
          <a:p>
            <a:r>
              <a:rPr lang="en-US" dirty="0"/>
              <a:t>2010: 13.8% below poverty</a:t>
            </a:r>
          </a:p>
          <a:p>
            <a:r>
              <a:rPr lang="en-US" dirty="0"/>
              <a:t>2011: 14.9%</a:t>
            </a:r>
          </a:p>
          <a:p>
            <a:r>
              <a:rPr lang="en-US" dirty="0"/>
              <a:t>2012: 14.7%</a:t>
            </a:r>
          </a:p>
          <a:p>
            <a:r>
              <a:rPr lang="en-US" dirty="0"/>
              <a:t>2013: 14.6%</a:t>
            </a:r>
          </a:p>
          <a:p>
            <a:endParaRPr lang="en-US" dirty="0"/>
          </a:p>
          <a:p>
            <a:r>
              <a:rPr lang="en-US" dirty="0"/>
              <a:t>Nationally in the 15%s</a:t>
            </a:r>
          </a:p>
          <a:p>
            <a:r>
              <a:rPr lang="en-US" dirty="0"/>
              <a:t>(source: Census)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63E971-FE62-41ED-81C9-82031DDF304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038897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Most common pattern</a:t>
            </a:r>
            <a:r>
              <a:rPr lang="en-US" baseline="0" dirty="0"/>
              <a:t> was no employment over the 8 quarters (61.3%)</a:t>
            </a:r>
          </a:p>
          <a:p>
            <a:r>
              <a:rPr lang="en-US" baseline="0" dirty="0"/>
              <a:t>Second most common was employed for all 8 quarters (3.5%)</a:t>
            </a:r>
          </a:p>
          <a:p>
            <a:r>
              <a:rPr lang="en-US" baseline="0" dirty="0"/>
              <a:t>Etc.</a:t>
            </a:r>
            <a:endParaRPr lang="en-US" dirty="0"/>
          </a:p>
        </p:txBody>
      </p:sp>
      <p:sp>
        <p:nvSpPr>
          <p:cNvPr id="4" name="Slide Number Placeholder 3"/>
          <p:cNvSpPr>
            <a:spLocks noGrp="1"/>
          </p:cNvSpPr>
          <p:nvPr>
            <p:ph type="sldNum" sz="quarter" idx="10"/>
          </p:nvPr>
        </p:nvSpPr>
        <p:spPr/>
        <p:txBody>
          <a:bodyPr/>
          <a:lstStyle/>
          <a:p>
            <a:fld id="{0763E971-FE62-41ED-81C9-82031DDF3046}" type="slidenum">
              <a:rPr lang="en-US" smtClean="0"/>
              <a:t>11</a:t>
            </a:fld>
            <a:endParaRPr lang="en-US"/>
          </a:p>
        </p:txBody>
      </p:sp>
    </p:spTree>
    <p:extLst>
      <p:ext uri="{BB962C8B-B14F-4D97-AF65-F5344CB8AC3E}">
        <p14:creationId xmlns:p14="http://schemas.microsoft.com/office/powerpoint/2010/main" val="550352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763E971-FE62-41ED-81C9-82031DDF3046}" type="slidenum">
              <a:rPr lang="en-US" smtClean="0"/>
              <a:t>12</a:t>
            </a:fld>
            <a:endParaRPr lang="en-US"/>
          </a:p>
        </p:txBody>
      </p:sp>
    </p:spTree>
    <p:extLst>
      <p:ext uri="{BB962C8B-B14F-4D97-AF65-F5344CB8AC3E}">
        <p14:creationId xmlns:p14="http://schemas.microsoft.com/office/powerpoint/2010/main" val="728704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DAC42AAD-0564-4832-A595-4B4942657CBE}" type="datetimeFigureOut">
              <a:rPr lang="en-US" smtClean="0"/>
              <a:t>2/15/18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9E437CF-422A-438B-8C54-10ED6925A683}" type="slidenum">
              <a:rPr lang="en-US" smtClean="0"/>
              <a:t>‹#›</a:t>
            </a:fld>
            <a:endParaRPr lang="en-US"/>
          </a:p>
        </p:txBody>
      </p:sp>
      <p:sp>
        <p:nvSpPr>
          <p:cNvPr id="7" name="Rectangle 6"/>
          <p:cNvSpPr/>
          <p:nvPr userDrawn="1"/>
        </p:nvSpPr>
        <p:spPr>
          <a:xfrm>
            <a:off x="0" y="0"/>
            <a:ext cx="457200" cy="685800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3512827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AC42AAD-0564-4832-A595-4B4942657CBE}" type="datetimeFigureOut">
              <a:rPr lang="en-US" smtClean="0"/>
              <a:t>2/15/18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9E437CF-422A-438B-8C54-10ED6925A683}" type="slidenum">
              <a:rPr lang="en-US" smtClean="0"/>
              <a:t>‹#›</a:t>
            </a:fld>
            <a:endParaRPr lang="en-US"/>
          </a:p>
        </p:txBody>
      </p:sp>
      <p:sp>
        <p:nvSpPr>
          <p:cNvPr id="7" name="Rectangle 6"/>
          <p:cNvSpPr/>
          <p:nvPr userDrawn="1"/>
        </p:nvSpPr>
        <p:spPr>
          <a:xfrm>
            <a:off x="0" y="0"/>
            <a:ext cx="457200" cy="685800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6050518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AC42AAD-0564-4832-A595-4B4942657CBE}" type="datetimeFigureOut">
              <a:rPr lang="en-US" smtClean="0"/>
              <a:t>2/15/18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9E437CF-422A-438B-8C54-10ED6925A683}" type="slidenum">
              <a:rPr lang="en-US" smtClean="0"/>
              <a:t>‹#›</a:t>
            </a:fld>
            <a:endParaRPr lang="en-US"/>
          </a:p>
        </p:txBody>
      </p:sp>
      <p:sp>
        <p:nvSpPr>
          <p:cNvPr id="7" name="Rectangle 6"/>
          <p:cNvSpPr/>
          <p:nvPr userDrawn="1"/>
        </p:nvSpPr>
        <p:spPr>
          <a:xfrm>
            <a:off x="0" y="0"/>
            <a:ext cx="457200" cy="685800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55118188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Rectangle 7"/>
          <p:cNvSpPr/>
          <p:nvPr/>
        </p:nvSpPr>
        <p:spPr>
          <a:xfrm>
            <a:off x="11292840" y="0"/>
            <a:ext cx="914400" cy="685800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7200"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2200" baseline="0">
                <a:solidFill>
                  <a:schemeClr val="tx1">
                    <a:lumMod val="65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DAC42AAD-0564-4832-A595-4B4942657CBE}" type="datetimeFigureOut">
              <a:rPr lang="en-US" smtClean="0"/>
              <a:t>2/15/18</a:t>
            </a:fld>
            <a:endParaRPr lang="en-US"/>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en-US"/>
          </a:p>
        </p:txBody>
      </p:sp>
      <p:sp>
        <p:nvSpPr>
          <p:cNvPr id="6" name="Slide Number Placeholder 5"/>
          <p:cNvSpPr>
            <a:spLocks noGrp="1"/>
          </p:cNvSpPr>
          <p:nvPr>
            <p:ph type="sldNum" sz="quarter" idx="12"/>
          </p:nvPr>
        </p:nvSpPr>
        <p:spPr/>
        <p:txBody>
          <a:bodyPr vert="horz" lIns="45720" tIns="45720" rIns="45720" bIns="45720" rtlCol="0" anchor="ctr">
            <a:normAutofit/>
          </a:bodyPr>
          <a:lstStyle>
            <a:lvl1pPr>
              <a:defRPr lang="en-US"/>
            </a:lvl1pPr>
          </a:lstStyle>
          <a:p>
            <a:fld id="{E9E437CF-422A-438B-8C54-10ED6925A683}" type="slidenum">
              <a:rPr lang="en-US" smtClean="0"/>
              <a:t>‹#›</a:t>
            </a:fld>
            <a:endParaRPr lang="en-US"/>
          </a:p>
        </p:txBody>
      </p:sp>
      <p:sp>
        <p:nvSpPr>
          <p:cNvPr id="7" name="Rectangle 6"/>
          <p:cNvSpPr/>
          <p:nvPr/>
        </p:nvSpPr>
        <p:spPr>
          <a:xfrm>
            <a:off x="0" y="0"/>
            <a:ext cx="457200" cy="685800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32737330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AC42AAD-0564-4832-A595-4B4942657CBE}" type="datetimeFigureOut">
              <a:rPr lang="en-US" smtClean="0"/>
              <a:t>2/15/18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9E437CF-422A-438B-8C54-10ED6925A683}" type="slidenum">
              <a:rPr lang="en-US" smtClean="0"/>
              <a:t>‹#›</a:t>
            </a:fld>
            <a:endParaRPr lang="en-US"/>
          </a:p>
        </p:txBody>
      </p:sp>
    </p:spTree>
    <p:extLst>
      <p:ext uri="{BB962C8B-B14F-4D97-AF65-F5344CB8AC3E}">
        <p14:creationId xmlns:p14="http://schemas.microsoft.com/office/powerpoint/2010/main" val="359953883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8" name="Rectangle 7"/>
          <p:cNvSpPr/>
          <p:nvPr/>
        </p:nvSpPr>
        <p:spPr>
          <a:xfrm>
            <a:off x="11292840" y="0"/>
            <a:ext cx="914400" cy="685800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261872" y="758952"/>
            <a:ext cx="9418320" cy="4041648"/>
          </a:xfrm>
        </p:spPr>
        <p:txBody>
          <a:bodyPr anchor="b">
            <a:normAutofit/>
          </a:bodyPr>
          <a:lstStyle>
            <a:lvl1pPr>
              <a:lnSpc>
                <a:spcPct val="85000"/>
              </a:lnSpc>
              <a:defRPr sz="7200" b="0"/>
            </a:lvl1pPr>
          </a:lstStyle>
          <a:p>
            <a:r>
              <a:rPr lang="en-US"/>
              <a:t>Click to edit Master title style</a:t>
            </a:r>
            <a:endParaRPr lang="en-US" dirty="0"/>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2200">
                <a:solidFill>
                  <a:schemeClr val="tx1">
                    <a:lumMod val="6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DAC42AAD-0564-4832-A595-4B4942657CBE}" type="datetimeFigureOut">
              <a:rPr lang="en-US" smtClean="0"/>
              <a:t>2/15/18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9E437CF-422A-438B-8C54-10ED6925A683}" type="slidenum">
              <a:rPr lang="en-US" smtClean="0"/>
              <a:t>‹#›</a:t>
            </a:fld>
            <a:endParaRPr lang="en-US"/>
          </a:p>
        </p:txBody>
      </p:sp>
      <p:sp>
        <p:nvSpPr>
          <p:cNvPr id="7" name="Rectangle 6"/>
          <p:cNvSpPr/>
          <p:nvPr/>
        </p:nvSpPr>
        <p:spPr>
          <a:xfrm>
            <a:off x="0" y="0"/>
            <a:ext cx="457200" cy="685800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1888213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61872"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26480"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AC42AAD-0564-4832-A595-4B4942657CBE}" type="datetimeFigureOut">
              <a:rPr lang="en-US" smtClean="0"/>
              <a:t>2/15/18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9E437CF-422A-438B-8C54-10ED6925A683}" type="slidenum">
              <a:rPr lang="en-US" smtClean="0"/>
              <a:t>‹#›</a:t>
            </a:fld>
            <a:endParaRPr lang="en-US"/>
          </a:p>
        </p:txBody>
      </p:sp>
    </p:spTree>
    <p:extLst>
      <p:ext uri="{BB962C8B-B14F-4D97-AF65-F5344CB8AC3E}">
        <p14:creationId xmlns:p14="http://schemas.microsoft.com/office/powerpoint/2010/main" val="35430883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261872" y="365760"/>
            <a:ext cx="9692640" cy="611702"/>
          </a:xfrm>
        </p:spPr>
        <p:txBody>
          <a:bodyPr>
            <a:normAutofit/>
          </a:bodyPr>
          <a:lstStyle>
            <a:lvl1pPr>
              <a:defRPr sz="3600"/>
            </a:lvl1pPr>
          </a:lstStyle>
          <a:p>
            <a:r>
              <a:rPr lang="en-US" dirty="0"/>
              <a:t>Click to edit Master title style</a:t>
            </a:r>
          </a:p>
        </p:txBody>
      </p:sp>
      <p:sp>
        <p:nvSpPr>
          <p:cNvPr id="3" name="Text Placeholder 2"/>
          <p:cNvSpPr>
            <a:spLocks noGrp="1"/>
          </p:cNvSpPr>
          <p:nvPr>
            <p:ph type="body" idx="1"/>
          </p:nvPr>
        </p:nvSpPr>
        <p:spPr>
          <a:xfrm>
            <a:off x="576072" y="1181099"/>
            <a:ext cx="4480560" cy="731520"/>
          </a:xfrm>
        </p:spPr>
        <p:txBody>
          <a:bodyPr anchor="b">
            <a:normAutofit/>
          </a:bodyPr>
          <a:lstStyle>
            <a:lvl1pPr marL="0" indent="0" algn="ctr">
              <a:spcBef>
                <a:spcPts val="0"/>
              </a:spcBef>
              <a:buNone/>
              <a:defRPr sz="2000" b="0">
                <a:solidFill>
                  <a:schemeClr val="tx1">
                    <a:lumMod val="6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73152" y="2044189"/>
            <a:ext cx="5486400" cy="4340772"/>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13"/>
          </p:nvPr>
        </p:nvSpPr>
        <p:spPr>
          <a:xfrm>
            <a:off x="6062472" y="1181099"/>
            <a:ext cx="4480560" cy="731520"/>
          </a:xfrm>
        </p:spPr>
        <p:txBody>
          <a:bodyPr anchor="b">
            <a:normAutofit/>
          </a:bodyPr>
          <a:lstStyle>
            <a:lvl1pPr marL="0" indent="0" algn="ctr">
              <a:spcBef>
                <a:spcPts val="0"/>
              </a:spcBef>
              <a:buFontTx/>
              <a:buNone/>
              <a:defRPr lang="en-US" sz="2000" b="0" kern="1200" spc="10" baseline="0" dirty="0">
                <a:solidFill>
                  <a:schemeClr val="tx1">
                    <a:lumMod val="65000"/>
                  </a:schemeClr>
                </a:solidFill>
                <a:latin typeface="+mn-lt"/>
                <a:ea typeface="+mn-ea"/>
                <a:cs typeface="+mn-cs"/>
              </a:defRPr>
            </a:lvl1pPr>
          </a:lstStyle>
          <a:p>
            <a:pPr lvl="0"/>
            <a:r>
              <a:rPr lang="en-US"/>
              <a:t>Edit Master text styles</a:t>
            </a:r>
          </a:p>
        </p:txBody>
      </p:sp>
      <p:sp>
        <p:nvSpPr>
          <p:cNvPr id="6" name="Content Placeholder 5"/>
          <p:cNvSpPr>
            <a:spLocks noGrp="1"/>
          </p:cNvSpPr>
          <p:nvPr>
            <p:ph sz="quarter" idx="4"/>
          </p:nvPr>
        </p:nvSpPr>
        <p:spPr>
          <a:xfrm>
            <a:off x="5559552" y="2041561"/>
            <a:ext cx="5486400" cy="43434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AC42AAD-0564-4832-A595-4B4942657CBE}" type="datetimeFigureOut">
              <a:rPr lang="en-US" smtClean="0"/>
              <a:t>2/15/18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9E437CF-422A-438B-8C54-10ED6925A683}" type="slidenum">
              <a:rPr lang="en-US" smtClean="0"/>
              <a:t>‹#›</a:t>
            </a:fld>
            <a:endParaRPr lang="en-US"/>
          </a:p>
        </p:txBody>
      </p:sp>
    </p:spTree>
    <p:extLst>
      <p:ext uri="{BB962C8B-B14F-4D97-AF65-F5344CB8AC3E}">
        <p14:creationId xmlns:p14="http://schemas.microsoft.com/office/powerpoint/2010/main" val="292932144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AC42AAD-0564-4832-A595-4B4942657CBE}" type="datetimeFigureOut">
              <a:rPr lang="en-US" smtClean="0"/>
              <a:t>2/15/18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9E437CF-422A-438B-8C54-10ED6925A683}" type="slidenum">
              <a:rPr lang="en-US" smtClean="0"/>
              <a:t>‹#›</a:t>
            </a:fld>
            <a:endParaRPr lang="en-US"/>
          </a:p>
        </p:txBody>
      </p:sp>
    </p:spTree>
    <p:extLst>
      <p:ext uri="{BB962C8B-B14F-4D97-AF65-F5344CB8AC3E}">
        <p14:creationId xmlns:p14="http://schemas.microsoft.com/office/powerpoint/2010/main" val="422723157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AC42AAD-0564-4832-A595-4B4942657CBE}" type="datetimeFigureOut">
              <a:rPr lang="en-US" smtClean="0"/>
              <a:t>2/15/18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9E437CF-422A-438B-8C54-10ED6925A683}" type="slidenum">
              <a:rPr lang="en-US" smtClean="0"/>
              <a:t>‹#›</a:t>
            </a:fld>
            <a:endParaRPr lang="en-US"/>
          </a:p>
        </p:txBody>
      </p:sp>
    </p:spTree>
    <p:extLst>
      <p:ext uri="{BB962C8B-B14F-4D97-AF65-F5344CB8AC3E}">
        <p14:creationId xmlns:p14="http://schemas.microsoft.com/office/powerpoint/2010/main" val="156039410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200400" cy="1600197"/>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4504267" y="685800"/>
            <a:ext cx="6079066" cy="548640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1248" y="2099734"/>
            <a:ext cx="32004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DAC42AAD-0564-4832-A595-4B4942657CBE}" type="datetimeFigureOut">
              <a:rPr lang="en-US" smtClean="0"/>
              <a:t>2/15/18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9E437CF-422A-438B-8C54-10ED6925A683}" type="slidenum">
              <a:rPr lang="en-US" smtClean="0"/>
              <a:t>‹#›</a:t>
            </a:fld>
            <a:endParaRPr lang="en-US"/>
          </a:p>
        </p:txBody>
      </p:sp>
    </p:spTree>
    <p:extLst>
      <p:ext uri="{BB962C8B-B14F-4D97-AF65-F5344CB8AC3E}">
        <p14:creationId xmlns:p14="http://schemas.microsoft.com/office/powerpoint/2010/main" val="29806069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AC42AAD-0564-4832-A595-4B4942657CBE}" type="datetimeFigureOut">
              <a:rPr lang="en-US" smtClean="0"/>
              <a:t>2/15/18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9E437CF-422A-438B-8C54-10ED6925A683}" type="slidenum">
              <a:rPr lang="en-US" smtClean="0"/>
              <a:t>‹#›</a:t>
            </a:fld>
            <a:endParaRPr lang="en-US"/>
          </a:p>
        </p:txBody>
      </p:sp>
      <p:sp>
        <p:nvSpPr>
          <p:cNvPr id="7" name="Rectangle 6"/>
          <p:cNvSpPr/>
          <p:nvPr userDrawn="1"/>
        </p:nvSpPr>
        <p:spPr>
          <a:xfrm>
            <a:off x="0" y="0"/>
            <a:ext cx="457200" cy="685800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24286378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4400" y="5257800"/>
            <a:ext cx="9982200" cy="914400"/>
          </a:xfrm>
        </p:spPr>
        <p:txBody>
          <a:bodyPr anchor="b">
            <a:normAutofit/>
          </a:bodyPr>
          <a:lstStyle>
            <a:lvl1pPr>
              <a:defRPr sz="2800" b="0">
                <a:solidFill>
                  <a:schemeClr val="tx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11292840" cy="512892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4400" y="6108589"/>
            <a:ext cx="9982200" cy="597011"/>
          </a:xfrm>
        </p:spPr>
        <p:txBody>
          <a:bodyPr>
            <a:normAutofit/>
          </a:bodyPr>
          <a:lstStyle>
            <a:lvl1pPr marL="0" indent="0">
              <a:lnSpc>
                <a:spcPct val="100000"/>
              </a:lnSpc>
              <a:spcBef>
                <a:spcPts val="800"/>
              </a:spcBef>
              <a:buNone/>
              <a:defRPr sz="1300">
                <a:solidFill>
                  <a:schemeClr val="tx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DAC42AAD-0564-4832-A595-4B4942657CBE}" type="datetimeFigureOut">
              <a:rPr lang="en-US" smtClean="0"/>
              <a:t>2/15/18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9E437CF-422A-438B-8C54-10ED6925A683}" type="slidenum">
              <a:rPr lang="en-US" smtClean="0"/>
              <a:t>‹#›</a:t>
            </a:fld>
            <a:endParaRPr lang="en-US"/>
          </a:p>
        </p:txBody>
      </p:sp>
    </p:spTree>
    <p:extLst>
      <p:ext uri="{BB962C8B-B14F-4D97-AF65-F5344CB8AC3E}">
        <p14:creationId xmlns:p14="http://schemas.microsoft.com/office/powerpoint/2010/main" val="74161935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AC42AAD-0564-4832-A595-4B4942657CBE}" type="datetimeFigureOut">
              <a:rPr lang="en-US" smtClean="0"/>
              <a:t>2/15/18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9E437CF-422A-438B-8C54-10ED6925A683}" type="slidenum">
              <a:rPr lang="en-US" smtClean="0"/>
              <a:t>‹#›</a:t>
            </a:fld>
            <a:endParaRPr lang="en-US"/>
          </a:p>
        </p:txBody>
      </p:sp>
    </p:spTree>
    <p:extLst>
      <p:ext uri="{BB962C8B-B14F-4D97-AF65-F5344CB8AC3E}">
        <p14:creationId xmlns:p14="http://schemas.microsoft.com/office/powerpoint/2010/main" val="192516185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8700" y="381000"/>
            <a:ext cx="2476500" cy="58975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62000" y="381000"/>
            <a:ext cx="7734300" cy="5897562"/>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AC42AAD-0564-4832-A595-4B4942657CBE}" type="datetimeFigureOut">
              <a:rPr lang="en-US" smtClean="0"/>
              <a:t>2/15/18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9E437CF-422A-438B-8C54-10ED6925A683}" type="slidenum">
              <a:rPr lang="en-US" smtClean="0"/>
              <a:t>‹#›</a:t>
            </a:fld>
            <a:endParaRPr lang="en-US"/>
          </a:p>
        </p:txBody>
      </p:sp>
    </p:spTree>
    <p:extLst>
      <p:ext uri="{BB962C8B-B14F-4D97-AF65-F5344CB8AC3E}">
        <p14:creationId xmlns:p14="http://schemas.microsoft.com/office/powerpoint/2010/main" val="19010872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DAC42AAD-0564-4832-A595-4B4942657CBE}" type="datetimeFigureOut">
              <a:rPr lang="en-US" smtClean="0"/>
              <a:t>2/15/18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9E437CF-422A-438B-8C54-10ED6925A683}" type="slidenum">
              <a:rPr lang="en-US" smtClean="0"/>
              <a:t>‹#›</a:t>
            </a:fld>
            <a:endParaRPr lang="en-US"/>
          </a:p>
        </p:txBody>
      </p:sp>
      <p:sp>
        <p:nvSpPr>
          <p:cNvPr id="7" name="Rectangle 6"/>
          <p:cNvSpPr/>
          <p:nvPr userDrawn="1"/>
        </p:nvSpPr>
        <p:spPr>
          <a:xfrm>
            <a:off x="0" y="0"/>
            <a:ext cx="457200" cy="685800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5163692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AC42AAD-0564-4832-A595-4B4942657CBE}" type="datetimeFigureOut">
              <a:rPr lang="en-US" smtClean="0"/>
              <a:t>2/15/18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9E437CF-422A-438B-8C54-10ED6925A683}" type="slidenum">
              <a:rPr lang="en-US" smtClean="0"/>
              <a:t>‹#›</a:t>
            </a:fld>
            <a:endParaRPr lang="en-US"/>
          </a:p>
        </p:txBody>
      </p:sp>
      <p:sp>
        <p:nvSpPr>
          <p:cNvPr id="8" name="Rectangle 7"/>
          <p:cNvSpPr/>
          <p:nvPr userDrawn="1"/>
        </p:nvSpPr>
        <p:spPr>
          <a:xfrm>
            <a:off x="0" y="0"/>
            <a:ext cx="457200" cy="685800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4295398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AC42AAD-0564-4832-A595-4B4942657CBE}" type="datetimeFigureOut">
              <a:rPr lang="en-US" smtClean="0"/>
              <a:t>2/15/18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9E437CF-422A-438B-8C54-10ED6925A683}" type="slidenum">
              <a:rPr lang="en-US" smtClean="0"/>
              <a:t>‹#›</a:t>
            </a:fld>
            <a:endParaRPr lang="en-US"/>
          </a:p>
        </p:txBody>
      </p:sp>
      <p:sp>
        <p:nvSpPr>
          <p:cNvPr id="10" name="Rectangle 9"/>
          <p:cNvSpPr/>
          <p:nvPr userDrawn="1"/>
        </p:nvSpPr>
        <p:spPr>
          <a:xfrm>
            <a:off x="0" y="0"/>
            <a:ext cx="457200" cy="685800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2790243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AC42AAD-0564-4832-A595-4B4942657CBE}" type="datetimeFigureOut">
              <a:rPr lang="en-US" smtClean="0"/>
              <a:t>2/15/18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9E437CF-422A-438B-8C54-10ED6925A683}" type="slidenum">
              <a:rPr lang="en-US" smtClean="0"/>
              <a:t>‹#›</a:t>
            </a:fld>
            <a:endParaRPr lang="en-US"/>
          </a:p>
        </p:txBody>
      </p:sp>
      <p:sp>
        <p:nvSpPr>
          <p:cNvPr id="6" name="Rectangle 5"/>
          <p:cNvSpPr/>
          <p:nvPr userDrawn="1"/>
        </p:nvSpPr>
        <p:spPr>
          <a:xfrm>
            <a:off x="0" y="0"/>
            <a:ext cx="457200" cy="685800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6107356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AC42AAD-0564-4832-A595-4B4942657CBE}" type="datetimeFigureOut">
              <a:rPr lang="en-US" smtClean="0"/>
              <a:t>2/15/18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9E437CF-422A-438B-8C54-10ED6925A683}" type="slidenum">
              <a:rPr lang="en-US" smtClean="0"/>
              <a:t>‹#›</a:t>
            </a:fld>
            <a:endParaRPr lang="en-US"/>
          </a:p>
        </p:txBody>
      </p:sp>
      <p:sp>
        <p:nvSpPr>
          <p:cNvPr id="5" name="Rectangle 4"/>
          <p:cNvSpPr/>
          <p:nvPr userDrawn="1"/>
        </p:nvSpPr>
        <p:spPr>
          <a:xfrm>
            <a:off x="11292840" y="0"/>
            <a:ext cx="914400" cy="685800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userDrawn="1"/>
        </p:nvSpPr>
        <p:spPr>
          <a:xfrm>
            <a:off x="0" y="0"/>
            <a:ext cx="457200" cy="685800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0144711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AC42AAD-0564-4832-A595-4B4942657CBE}" type="datetimeFigureOut">
              <a:rPr lang="en-US" smtClean="0"/>
              <a:t>2/15/18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9E437CF-422A-438B-8C54-10ED6925A683}" type="slidenum">
              <a:rPr lang="en-US" smtClean="0"/>
              <a:t>‹#›</a:t>
            </a:fld>
            <a:endParaRPr lang="en-US"/>
          </a:p>
        </p:txBody>
      </p:sp>
      <p:sp>
        <p:nvSpPr>
          <p:cNvPr id="8" name="Rectangle 7"/>
          <p:cNvSpPr/>
          <p:nvPr userDrawn="1"/>
        </p:nvSpPr>
        <p:spPr>
          <a:xfrm>
            <a:off x="0" y="0"/>
            <a:ext cx="457200" cy="685800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5827564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AC42AAD-0564-4832-A595-4B4942657CBE}" type="datetimeFigureOut">
              <a:rPr lang="en-US" smtClean="0"/>
              <a:t>2/15/18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9E437CF-422A-438B-8C54-10ED6925A683}" type="slidenum">
              <a:rPr lang="en-US" smtClean="0"/>
              <a:t>‹#›</a:t>
            </a:fld>
            <a:endParaRPr lang="en-US"/>
          </a:p>
        </p:txBody>
      </p:sp>
      <p:sp>
        <p:nvSpPr>
          <p:cNvPr id="8" name="Rectangle 7"/>
          <p:cNvSpPr/>
          <p:nvPr userDrawn="1"/>
        </p:nvSpPr>
        <p:spPr>
          <a:xfrm>
            <a:off x="0" y="0"/>
            <a:ext cx="457200" cy="685800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936896949"/>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2" Type="http://schemas.openxmlformats.org/officeDocument/2006/relationships/theme" Target="../theme/theme2.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AC42AAD-0564-4832-A595-4B4942657CBE}" type="datetimeFigureOut">
              <a:rPr lang="en-US" smtClean="0"/>
              <a:t>2/15/18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9E437CF-422A-438B-8C54-10ED6925A683}" type="slidenum">
              <a:rPr lang="en-US" smtClean="0"/>
              <a:t>‹#›</a:t>
            </a:fld>
            <a:endParaRPr lang="en-US"/>
          </a:p>
        </p:txBody>
      </p:sp>
      <p:sp>
        <p:nvSpPr>
          <p:cNvPr id="7" name="Rectangle 6"/>
          <p:cNvSpPr/>
          <p:nvPr userDrawn="1"/>
        </p:nvSpPr>
        <p:spPr>
          <a:xfrm>
            <a:off x="11292840" y="0"/>
            <a:ext cx="914400" cy="685800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4169447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1292840" y="0"/>
            <a:ext cx="914400" cy="685800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61872" y="365760"/>
            <a:ext cx="9692640" cy="1325562"/>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261872" y="1828800"/>
            <a:ext cx="8595360" cy="4351337"/>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16200000">
            <a:off x="10797542" y="998537"/>
            <a:ext cx="1904999" cy="365125"/>
          </a:xfrm>
          <a:prstGeom prst="rect">
            <a:avLst/>
          </a:prstGeom>
        </p:spPr>
        <p:txBody>
          <a:bodyPr vert="horz" lIns="91440" tIns="45720" rIns="91440" bIns="45720" rtlCol="0" anchor="ctr"/>
          <a:lstStyle>
            <a:lvl1pPr algn="r">
              <a:defRPr sz="1050" b="0">
                <a:solidFill>
                  <a:schemeClr val="tx1">
                    <a:lumMod val="50000"/>
                  </a:schemeClr>
                </a:solidFill>
              </a:defRPr>
            </a:lvl1pPr>
          </a:lstStyle>
          <a:p>
            <a:fld id="{DAC42AAD-0564-4832-A595-4B4942657CBE}" type="datetimeFigureOut">
              <a:rPr lang="en-US" smtClean="0"/>
              <a:t>2/15/18</a:t>
            </a:fld>
            <a:endParaRPr lang="en-US"/>
          </a:p>
        </p:txBody>
      </p:sp>
      <p:sp>
        <p:nvSpPr>
          <p:cNvPr id="5" name="Footer Placeholder 4"/>
          <p:cNvSpPr>
            <a:spLocks noGrp="1"/>
          </p:cNvSpPr>
          <p:nvPr>
            <p:ph type="ftr" sz="quarter" idx="3"/>
          </p:nvPr>
        </p:nvSpPr>
        <p:spPr>
          <a:xfrm rot="16200000">
            <a:off x="9959341" y="4046537"/>
            <a:ext cx="3581400" cy="365125"/>
          </a:xfrm>
          <a:prstGeom prst="rect">
            <a:avLst/>
          </a:prstGeom>
        </p:spPr>
        <p:txBody>
          <a:bodyPr vert="horz" lIns="91440" tIns="45720" rIns="91440" bIns="45720" rtlCol="0" anchor="ctr"/>
          <a:lstStyle>
            <a:lvl1pPr algn="l">
              <a:defRPr sz="1050">
                <a:solidFill>
                  <a:srgbClr val="969696"/>
                </a:solidFill>
              </a:defRPr>
            </a:lvl1pPr>
          </a:lstStyle>
          <a:p>
            <a:endParaRPr lang="en-US"/>
          </a:p>
        </p:txBody>
      </p:sp>
      <p:sp>
        <p:nvSpPr>
          <p:cNvPr id="6" name="Slide Number Placeholder 5"/>
          <p:cNvSpPr>
            <a:spLocks noGrp="1"/>
          </p:cNvSpPr>
          <p:nvPr>
            <p:ph type="sldNum" sz="quarter" idx="4"/>
          </p:nvPr>
        </p:nvSpPr>
        <p:spPr>
          <a:xfrm>
            <a:off x="11292840" y="6172200"/>
            <a:ext cx="914400" cy="593725"/>
          </a:xfrm>
          <a:prstGeom prst="rect">
            <a:avLst/>
          </a:prstGeom>
        </p:spPr>
        <p:txBody>
          <a:bodyPr vert="horz" lIns="45720" tIns="45720" rIns="45720" bIns="45720" rtlCol="0" anchor="ctr">
            <a:normAutofit/>
          </a:bodyPr>
          <a:lstStyle>
            <a:lvl1pPr algn="ctr">
              <a:defRPr sz="3600">
                <a:solidFill>
                  <a:srgbClr val="777777"/>
                </a:solidFill>
              </a:defRPr>
            </a:lvl1pPr>
          </a:lstStyle>
          <a:p>
            <a:fld id="{E9E437CF-422A-438B-8C54-10ED6925A683}" type="slidenum">
              <a:rPr lang="en-US" smtClean="0"/>
              <a:t>‹#›</a:t>
            </a:fld>
            <a:endParaRPr lang="en-US"/>
          </a:p>
        </p:txBody>
      </p:sp>
    </p:spTree>
    <p:extLst>
      <p:ext uri="{BB962C8B-B14F-4D97-AF65-F5344CB8AC3E}">
        <p14:creationId xmlns:p14="http://schemas.microsoft.com/office/powerpoint/2010/main" val="399575006"/>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png"/><Relationship Id="rId3"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microsoft.com/office/2014/relationships/chartEx" Target="../charts/chartEx2.xml"/><Relationship Id="rId4" Type="http://schemas.openxmlformats.org/officeDocument/2006/relationships/image" Target="../media/image7.png"/><Relationship Id="rId5" Type="http://schemas.microsoft.com/office/2014/relationships/chartEx" Target="../charts/chartEx3.xml"/><Relationship Id="rId6" Type="http://schemas.openxmlformats.org/officeDocument/2006/relationships/image" Target="../media/image8.png"/><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1" Type="http://schemas.openxmlformats.org/officeDocument/2006/relationships/slideLayout" Target="../slideLayouts/slideLayout16.xml"/><Relationship Id="rId2" Type="http://schemas.openxmlformats.org/officeDocument/2006/relationships/notesSlide" Target="../notesSlides/notesSlide1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1.xml"/><Relationship Id="rId3" Type="http://schemas.openxmlformats.org/officeDocument/2006/relationships/image" Target="../media/image11.PNG"/></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1" Type="http://schemas.openxmlformats.org/officeDocument/2006/relationships/slideLayout" Target="../slideLayouts/slideLayout16.xml"/><Relationship Id="rId2" Type="http://schemas.openxmlformats.org/officeDocument/2006/relationships/notesSlide" Target="../notesSlides/notesSlide1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1" Type="http://schemas.openxmlformats.org/officeDocument/2006/relationships/slideLayout" Target="../slideLayouts/slideLayout16.xml"/><Relationship Id="rId2" Type="http://schemas.openxmlformats.org/officeDocument/2006/relationships/notesSlide" Target="../notesSlides/notesSlide13.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1" Type="http://schemas.openxmlformats.org/officeDocument/2006/relationships/slideLayout" Target="../slideLayouts/slideLayout16.xml"/><Relationship Id="rId2" Type="http://schemas.openxmlformats.org/officeDocument/2006/relationships/notesSlide" Target="../notesSlides/notesSlide14.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0.PNG"/><Relationship Id="rId6" Type="http://schemas.openxmlformats.org/officeDocument/2006/relationships/image" Target="../media/image21.PNG"/><Relationship Id="rId7" Type="http://schemas.openxmlformats.org/officeDocument/2006/relationships/image" Target="../media/image22.PNG"/><Relationship Id="rId8" Type="http://schemas.openxmlformats.org/officeDocument/2006/relationships/image" Target="../media/image23.PNG"/><Relationship Id="rId1" Type="http://schemas.openxmlformats.org/officeDocument/2006/relationships/slideLayout" Target="../slideLayouts/slideLayout17.xml"/><Relationship Id="rId2"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3" Type="http://schemas.openxmlformats.org/officeDocument/2006/relationships/hyperlink" Target="http://cepr.net/publications/reports/the-price-we-pay-economic-costs-of-barriers-to-employment-for-former-prisoners-and-people-convicted-of-felonies" TargetMode="External"/><Relationship Id="rId4" Type="http://schemas.openxmlformats.org/officeDocument/2006/relationships/hyperlink" Target="http://www.urban.org/sites/default/files/publication/59416/410855-Employment-Barriers-Facing-Ex-Offenders.PDF" TargetMode="External"/><Relationship Id="rId5" Type="http://schemas.openxmlformats.org/officeDocument/2006/relationships/hyperlink" Target="NULL" TargetMode="External"/><Relationship Id="rId6" Type="http://schemas.openxmlformats.org/officeDocument/2006/relationships/hyperlink" Target="http://www.jstor.org/stable/2657381?seq=1#page_scan_tab_contents" TargetMode="External"/><Relationship Id="rId1" Type="http://schemas.openxmlformats.org/officeDocument/2006/relationships/slideLayout" Target="../slideLayouts/slideLayout13.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PNG"/><Relationship Id="rId1" Type="http://schemas.openxmlformats.org/officeDocument/2006/relationships/slideLayout" Target="../slideLayouts/slideLayout16.xml"/><Relationship Id="rId2" Type="http://schemas.openxmlformats.org/officeDocument/2006/relationships/notesSlide" Target="../notesSlides/notesSlide1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3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 Id="rId3" Type="http://schemas.openxmlformats.org/officeDocument/2006/relationships/image" Target="../media/image2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4" Type="http://schemas.microsoft.com/office/2007/relationships/hdphoto" Target="../media/hdphoto4.wdp"/><Relationship Id="rId1" Type="http://schemas.openxmlformats.org/officeDocument/2006/relationships/slideLayout" Target="../slideLayouts/slideLayout13.xml"/><Relationship Id="rId2" Type="http://schemas.openxmlformats.org/officeDocument/2006/relationships/notesSlide" Target="../notesSlides/notesSlide1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7.png"/><Relationship Id="rId3" Type="http://schemas.microsoft.com/office/2007/relationships/hdphoto" Target="../media/hdphoto4.wdp"/></Relationships>
</file>

<file path=ppt/slides/_rels/slide3.xml.rels><?xml version="1.0" encoding="UTF-8" standalone="yes"?>
<Relationships xmlns="http://schemas.openxmlformats.org/package/2006/relationships"><Relationship Id="rId3" Type="http://schemas.openxmlformats.org/officeDocument/2006/relationships/hyperlink" Target="https://www.uc.edu/content/dam/uc/ccjr/docs/articles/What_Works_STLJ.pdf" TargetMode="External"/><Relationship Id="rId4" Type="http://schemas.openxmlformats.org/officeDocument/2006/relationships/image" Target="../media/image2.png"/><Relationship Id="rId5" Type="http://schemas.microsoft.com/office/2007/relationships/hdphoto" Target="../media/hdphoto2.wdp"/><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3.png"/><Relationship Id="rId3" Type="http://schemas.microsoft.com/office/2007/relationships/hdphoto" Target="../media/hdphoto3.wdp"/></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5.xml"/><Relationship Id="rId4" Type="http://schemas.openxmlformats.org/officeDocument/2006/relationships/image" Target="../media/image4.png"/><Relationship Id="rId1" Type="http://schemas.openxmlformats.org/officeDocument/2006/relationships/themeOverride" Target="../theme/themeOverride1.xml"/><Relationship Id="rId2"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4" Type="http://schemas.microsoft.com/office/2014/relationships/chartEx" Target="../charts/chartEx1.xml"/><Relationship Id="rId5" Type="http://schemas.openxmlformats.org/officeDocument/2006/relationships/image" Target="../media/image6.png"/><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person thoughtful"/>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9118" b="99706" l="10000" r="90000">
                        <a14:foregroundMark x1="60514" y1="6773" x2="61979" y2="6029"/>
                        <a14:foregroundMark x1="56368" y1="8876" x2="58087" y2="8004"/>
                        <a14:foregroundMark x1="61979" y1="6029" x2="68542" y2="5882"/>
                        <a14:foregroundMark x1="68542" y1="5882" x2="75000" y2="7500"/>
                        <a14:foregroundMark x1="75000" y1="7500" x2="67813" y2="11765"/>
                        <a14:foregroundMark x1="55425" y1="9226" x2="54896" y2="9118"/>
                        <a14:foregroundMark x1="57154" y1="9581" x2="56566" y2="9460"/>
                        <a14:foregroundMark x1="67813" y1="11765" x2="58540" y2="9865"/>
                        <a14:foregroundMark x1="46875" y1="44412" x2="42292" y2="51176"/>
                        <a14:foregroundMark x1="42292" y1="51176" x2="29063" y2="55882"/>
                        <a14:foregroundMark x1="29063" y1="55882" x2="47604" y2="46029"/>
                        <a14:foregroundMark x1="69688" y1="77206" x2="71250" y2="99706"/>
                        <a14:foregroundMark x1="71042" y1="99118" x2="69896" y2="99412"/>
                        <a14:backgroundMark x1="58542" y1="7500" x2="59479" y2="8824"/>
                        <a14:backgroundMark x1="56979" y1="10147" x2="57813" y2="9118"/>
                        <a14:backgroundMark x1="55625" y1="8529" x2="56042" y2="7794"/>
                        <a14:backgroundMark x1="86979" y1="23971" x2="87604" y2="26176"/>
                        <a14:backgroundMark x1="55833" y1="9118" x2="55521" y2="8824"/>
                        <a14:backgroundMark x1="56250" y1="8529" x2="55521" y2="7941"/>
                      </a14:backgroundRemoval>
                    </a14:imgEffect>
                    <a14:imgEffect>
                      <a14:colorTemperature colorTemp="11131"/>
                    </a14:imgEffect>
                    <a14:imgEffect>
                      <a14:saturation sat="7000"/>
                    </a14:imgEffect>
                    <a14:imgEffect>
                      <a14:brightnessContrast bright="-45000" contrast="13000"/>
                    </a14:imgEffect>
                  </a14:imgLayer>
                </a14:imgProps>
              </a:ext>
              <a:ext uri="{28A0092B-C50C-407E-A947-70E740481C1C}">
                <a14:useLocalDpi xmlns:a14="http://schemas.microsoft.com/office/drawing/2010/main" val="0"/>
              </a:ext>
            </a:extLst>
          </a:blip>
          <a:srcRect/>
          <a:stretch>
            <a:fillRect/>
          </a:stretch>
        </p:blipFill>
        <p:spPr bwMode="auto">
          <a:xfrm>
            <a:off x="-2288347" y="1673079"/>
            <a:ext cx="7319889" cy="5184921"/>
          </a:xfrm>
          <a:prstGeom prst="rect">
            <a:avLst/>
          </a:prstGeom>
          <a:noFill/>
          <a:effectLst>
            <a:outerShdw dist="50800" dir="5400000" algn="ctr" rotWithShape="0">
              <a:srgbClr val="000000"/>
            </a:outerShdw>
          </a:effectLst>
          <a:extLst>
            <a:ext uri="{909E8E84-426E-40DD-AFC4-6F175D3DCCD1}">
              <a14:hiddenFill xmlns:a14="http://schemas.microsoft.com/office/drawing/2010/main">
                <a:solidFill>
                  <a:srgbClr val="FFFFFF"/>
                </a:solidFill>
              </a14:hiddenFill>
            </a:ext>
          </a:extLst>
        </p:spPr>
      </p:pic>
      <p:sp>
        <p:nvSpPr>
          <p:cNvPr id="2" name="Title 1"/>
          <p:cNvSpPr>
            <a:spLocks noGrp="1"/>
          </p:cNvSpPr>
          <p:nvPr>
            <p:ph type="ctrTitle"/>
          </p:nvPr>
        </p:nvSpPr>
        <p:spPr>
          <a:xfrm>
            <a:off x="1371598" y="1012875"/>
            <a:ext cx="9144000" cy="3938952"/>
          </a:xfrm>
        </p:spPr>
        <p:txBody>
          <a:bodyPr>
            <a:noAutofit/>
          </a:bodyPr>
          <a:lstStyle/>
          <a:p>
            <a:r>
              <a:rPr lang="en-US" sz="6000" dirty="0"/>
              <a:t>From Prosecuted to Job Recruited: An Exploratory and Machine Learning Approach to Employment after Prison</a:t>
            </a:r>
          </a:p>
        </p:txBody>
      </p:sp>
      <p:sp>
        <p:nvSpPr>
          <p:cNvPr id="3" name="Subtitle 2"/>
          <p:cNvSpPr>
            <a:spLocks noGrp="1"/>
          </p:cNvSpPr>
          <p:nvPr>
            <p:ph type="subTitle" idx="1"/>
          </p:nvPr>
        </p:nvSpPr>
        <p:spPr>
          <a:xfrm>
            <a:off x="576774" y="5458264"/>
            <a:ext cx="10733649" cy="585349"/>
          </a:xfrm>
        </p:spPr>
        <p:txBody>
          <a:bodyPr/>
          <a:lstStyle/>
          <a:p>
            <a:r>
              <a:rPr lang="en-US" dirty="0">
                <a:solidFill>
                  <a:schemeClr val="tx1"/>
                </a:solidFill>
              </a:rPr>
              <a:t>Mariel Alper, Patrick McLaughlin, Kevin Patrick, Rebecca Weaver, Jon Sperling</a:t>
            </a:r>
          </a:p>
        </p:txBody>
      </p:sp>
      <p:sp>
        <p:nvSpPr>
          <p:cNvPr id="5" name="TextBox 4"/>
          <p:cNvSpPr txBox="1"/>
          <p:nvPr/>
        </p:nvSpPr>
        <p:spPr>
          <a:xfrm>
            <a:off x="5061102" y="6580706"/>
            <a:ext cx="2069797" cy="246221"/>
          </a:xfrm>
          <a:prstGeom prst="rect">
            <a:avLst/>
          </a:prstGeom>
          <a:noFill/>
        </p:spPr>
        <p:txBody>
          <a:bodyPr wrap="none" rtlCol="0" anchor="t">
            <a:spAutoFit/>
          </a:bodyPr>
          <a:lstStyle/>
          <a:p>
            <a:pPr algn="ctr"/>
            <a:r>
              <a:rPr lang="en-US" sz="1000" dirty="0"/>
              <a:t>Preliminary Draft - Do Not Cite</a:t>
            </a:r>
          </a:p>
        </p:txBody>
      </p:sp>
    </p:spTree>
    <p:extLst>
      <p:ext uri="{BB962C8B-B14F-4D97-AF65-F5344CB8AC3E}">
        <p14:creationId xmlns:p14="http://schemas.microsoft.com/office/powerpoint/2010/main" val="157035447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Rectangle 3"/>
          <p:cNvSpPr/>
          <p:nvPr/>
        </p:nvSpPr>
        <p:spPr>
          <a:xfrm>
            <a:off x="0" y="0"/>
            <a:ext cx="1225296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mc:Choice xmlns:cx1="http://schemas.microsoft.com/office/drawing/2015/9/8/chartex" xmlns="" Requires="cx1">
          <p:graphicFrame>
            <p:nvGraphicFramePr>
              <p:cNvPr id="2" name="Chart 1">
                <a:extLst>
                  <a:ext uri="{FF2B5EF4-FFF2-40B4-BE49-F238E27FC236}">
                    <a16:creationId xmlns:a16="http://schemas.microsoft.com/office/drawing/2014/main" id="{C7662E0B-B7AF-4FE6-BD26-6643BA4280DB}"/>
                  </a:ext>
                </a:extLst>
              </p:cNvPr>
              <p:cNvGraphicFramePr/>
              <p:nvPr>
                <p:extLst/>
              </p:nvPr>
            </p:nvGraphicFramePr>
            <p:xfrm>
              <a:off x="2543907" y="144194"/>
              <a:ext cx="7711442" cy="2978834"/>
            </p:xfrm>
            <a:graphic>
              <a:graphicData uri="http://schemas.microsoft.com/office/drawing/2014/chartex">
                <cx:chart xmlns:cx="http://schemas.microsoft.com/office/drawing/2014/chartex" xmlns:r="http://schemas.openxmlformats.org/officeDocument/2006/relationships" r:id="rId3"/>
              </a:graphicData>
            </a:graphic>
          </p:graphicFrame>
        </mc:Choice>
        <mc:Fallback>
          <p:pic>
            <p:nvPicPr>
              <p:cNvPr id="2" name="Chart 1">
                <a:extLst>
                  <a:ext uri="{FF2B5EF4-FFF2-40B4-BE49-F238E27FC236}">
                    <a16:creationId xmlns:a16="http://schemas.microsoft.com/office/drawing/2014/main" xmlns="" xmlns:cx1="http://schemas.microsoft.com/office/drawing/2015/9/8/chartex" id="{C7662E0B-B7AF-4FE6-BD26-6643BA4280DB}"/>
                  </a:ext>
                </a:extLst>
              </p:cNvPr>
              <p:cNvPicPr>
                <a:picLocks noGrp="1" noRot="1" noChangeAspect="1" noMove="1" noResize="1" noEditPoints="1" noAdjustHandles="1" noChangeArrowheads="1" noChangeShapeType="1"/>
              </p:cNvPicPr>
              <p:nvPr/>
            </p:nvPicPr>
            <p:blipFill>
              <a:blip r:embed="rId4"/>
              <a:stretch>
                <a:fillRect/>
              </a:stretch>
            </p:blipFill>
            <p:spPr>
              <a:xfrm>
                <a:off x="2543907" y="144194"/>
                <a:ext cx="7711442" cy="2978834"/>
              </a:xfrm>
              <a:prstGeom prst="rect">
                <a:avLst/>
              </a:prstGeom>
            </p:spPr>
          </p:pic>
        </mc:Fallback>
      </mc:AlternateContent>
      <mc:AlternateContent xmlns:mc="http://schemas.openxmlformats.org/markup-compatibility/2006">
        <mc:Choice xmlns:cx1="http://schemas.microsoft.com/office/drawing/2015/9/8/chartex" xmlns="" Requires="cx1">
          <p:graphicFrame>
            <p:nvGraphicFramePr>
              <p:cNvPr id="3" name="Chart 2">
                <a:extLst>
                  <a:ext uri="{FF2B5EF4-FFF2-40B4-BE49-F238E27FC236}">
                    <a16:creationId xmlns:a16="http://schemas.microsoft.com/office/drawing/2014/main" id="{9827206E-8810-41DC-8ABB-5E86428A06F0}"/>
                  </a:ext>
                </a:extLst>
              </p:cNvPr>
              <p:cNvGraphicFramePr/>
              <p:nvPr>
                <p:extLst/>
              </p:nvPr>
            </p:nvGraphicFramePr>
            <p:xfrm>
              <a:off x="2543906" y="3474720"/>
              <a:ext cx="7711443" cy="3277772"/>
            </p:xfrm>
            <a:graphic>
              <a:graphicData uri="http://schemas.microsoft.com/office/drawing/2014/chartex">
                <cx:chart xmlns:cx="http://schemas.microsoft.com/office/drawing/2014/chartex" xmlns:r="http://schemas.openxmlformats.org/officeDocument/2006/relationships" r:id="rId5"/>
              </a:graphicData>
            </a:graphic>
          </p:graphicFrame>
        </mc:Choice>
        <mc:Fallback>
          <p:pic>
            <p:nvPicPr>
              <p:cNvPr id="3" name="Chart 2">
                <a:extLst>
                  <a:ext uri="{FF2B5EF4-FFF2-40B4-BE49-F238E27FC236}">
                    <a16:creationId xmlns:a16="http://schemas.microsoft.com/office/drawing/2014/main" xmlns="" xmlns:cx1="http://schemas.microsoft.com/office/drawing/2015/9/8/chartex" id="{9827206E-8810-41DC-8ABB-5E86428A06F0}"/>
                  </a:ext>
                </a:extLst>
              </p:cNvPr>
              <p:cNvPicPr>
                <a:picLocks noGrp="1" noRot="1" noChangeAspect="1" noMove="1" noResize="1" noEditPoints="1" noAdjustHandles="1" noChangeArrowheads="1" noChangeShapeType="1"/>
              </p:cNvPicPr>
              <p:nvPr/>
            </p:nvPicPr>
            <p:blipFill>
              <a:blip r:embed="rId6"/>
              <a:stretch>
                <a:fillRect/>
              </a:stretch>
            </p:blipFill>
            <p:spPr>
              <a:xfrm>
                <a:off x="2543906" y="3474720"/>
                <a:ext cx="7711443" cy="3277772"/>
              </a:xfrm>
              <a:prstGeom prst="rect">
                <a:avLst/>
              </a:prstGeom>
            </p:spPr>
          </p:pic>
        </mc:Fallback>
      </mc:AlternateContent>
      <p:sp>
        <p:nvSpPr>
          <p:cNvPr id="6" name="TextBox 5"/>
          <p:cNvSpPr txBox="1"/>
          <p:nvPr/>
        </p:nvSpPr>
        <p:spPr>
          <a:xfrm>
            <a:off x="5061102" y="6580706"/>
            <a:ext cx="2069797" cy="246221"/>
          </a:xfrm>
          <a:prstGeom prst="rect">
            <a:avLst/>
          </a:prstGeom>
          <a:noFill/>
        </p:spPr>
        <p:txBody>
          <a:bodyPr wrap="none" rtlCol="0" anchor="t">
            <a:spAutoFit/>
          </a:bodyPr>
          <a:lstStyle/>
          <a:p>
            <a:pPr algn="ctr"/>
            <a:r>
              <a:rPr lang="en-US" sz="1000" dirty="0">
                <a:solidFill>
                  <a:schemeClr val="bg1"/>
                </a:solidFill>
                <a:latin typeface="Century Schoolbook" charset="0"/>
                <a:ea typeface="Century Schoolbook" charset="0"/>
                <a:cs typeface="Century Schoolbook" charset="0"/>
              </a:rPr>
              <a:t>Preliminary Draft - Do Not Cite</a:t>
            </a:r>
          </a:p>
        </p:txBody>
      </p:sp>
    </p:spTree>
    <p:extLst>
      <p:ext uri="{BB962C8B-B14F-4D97-AF65-F5344CB8AC3E}">
        <p14:creationId xmlns:p14="http://schemas.microsoft.com/office/powerpoint/2010/main" val="339836001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5" name="Rectangle 14"/>
          <p:cNvSpPr/>
          <p:nvPr/>
        </p:nvSpPr>
        <p:spPr>
          <a:xfrm>
            <a:off x="0" y="0"/>
            <a:ext cx="1225296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8200" y="157163"/>
            <a:ext cx="10515600" cy="728208"/>
          </a:xfrm>
        </p:spPr>
        <p:txBody>
          <a:bodyPr/>
          <a:lstStyle/>
          <a:p>
            <a:r>
              <a:rPr lang="en-US" dirty="0">
                <a:solidFill>
                  <a:schemeClr val="bg1"/>
                </a:solidFill>
              </a:rPr>
              <a:t>Most Common Employment Patterns</a:t>
            </a:r>
          </a:p>
        </p:txBody>
      </p:sp>
      <p:graphicFrame>
        <p:nvGraphicFramePr>
          <p:cNvPr id="13" name="Table 12"/>
          <p:cNvGraphicFramePr>
            <a:graphicFrameLocks noGrp="1"/>
          </p:cNvGraphicFramePr>
          <p:nvPr>
            <p:extLst>
              <p:ext uri="{D42A27DB-BD31-4B8C-83A1-F6EECF244321}">
                <p14:modId xmlns:p14="http://schemas.microsoft.com/office/powerpoint/2010/main" val="1378284653"/>
              </p:ext>
            </p:extLst>
          </p:nvPr>
        </p:nvGraphicFramePr>
        <p:xfrm>
          <a:off x="3203921" y="749687"/>
          <a:ext cx="6067593" cy="5984362"/>
        </p:xfrm>
        <a:graphic>
          <a:graphicData uri="http://schemas.openxmlformats.org/drawingml/2006/table">
            <a:tbl>
              <a:tblPr firstRow="1" bandRow="1"/>
              <a:tblGrid>
                <a:gridCol w="655160">
                  <a:extLst>
                    <a:ext uri="{9D8B030D-6E8A-4147-A177-3AD203B41FA5}">
                      <a16:colId xmlns:a16="http://schemas.microsoft.com/office/drawing/2014/main" xmlns="" val="844522242"/>
                    </a:ext>
                  </a:extLst>
                </a:gridCol>
                <a:gridCol w="655639">
                  <a:extLst>
                    <a:ext uri="{9D8B030D-6E8A-4147-A177-3AD203B41FA5}">
                      <a16:colId xmlns:a16="http://schemas.microsoft.com/office/drawing/2014/main" xmlns="" val="3901157611"/>
                    </a:ext>
                  </a:extLst>
                </a:gridCol>
                <a:gridCol w="655639">
                  <a:extLst>
                    <a:ext uri="{9D8B030D-6E8A-4147-A177-3AD203B41FA5}">
                      <a16:colId xmlns:a16="http://schemas.microsoft.com/office/drawing/2014/main" xmlns="" val="4108791539"/>
                    </a:ext>
                  </a:extLst>
                </a:gridCol>
                <a:gridCol w="655639">
                  <a:extLst>
                    <a:ext uri="{9D8B030D-6E8A-4147-A177-3AD203B41FA5}">
                      <a16:colId xmlns:a16="http://schemas.microsoft.com/office/drawing/2014/main" xmlns="" val="1846611242"/>
                    </a:ext>
                  </a:extLst>
                </a:gridCol>
                <a:gridCol w="655639">
                  <a:extLst>
                    <a:ext uri="{9D8B030D-6E8A-4147-A177-3AD203B41FA5}">
                      <a16:colId xmlns:a16="http://schemas.microsoft.com/office/drawing/2014/main" xmlns="" val="1523558973"/>
                    </a:ext>
                  </a:extLst>
                </a:gridCol>
                <a:gridCol w="655639">
                  <a:extLst>
                    <a:ext uri="{9D8B030D-6E8A-4147-A177-3AD203B41FA5}">
                      <a16:colId xmlns:a16="http://schemas.microsoft.com/office/drawing/2014/main" xmlns="" val="4184081288"/>
                    </a:ext>
                  </a:extLst>
                </a:gridCol>
                <a:gridCol w="655639">
                  <a:extLst>
                    <a:ext uri="{9D8B030D-6E8A-4147-A177-3AD203B41FA5}">
                      <a16:colId xmlns:a16="http://schemas.microsoft.com/office/drawing/2014/main" xmlns="" val="933644269"/>
                    </a:ext>
                  </a:extLst>
                </a:gridCol>
                <a:gridCol w="655639">
                  <a:extLst>
                    <a:ext uri="{9D8B030D-6E8A-4147-A177-3AD203B41FA5}">
                      <a16:colId xmlns:a16="http://schemas.microsoft.com/office/drawing/2014/main" xmlns="" val="4153062117"/>
                    </a:ext>
                  </a:extLst>
                </a:gridCol>
                <a:gridCol w="822960">
                  <a:extLst>
                    <a:ext uri="{9D8B030D-6E8A-4147-A177-3AD203B41FA5}">
                      <a16:colId xmlns:a16="http://schemas.microsoft.com/office/drawing/2014/main" xmlns="" val="274329462"/>
                    </a:ext>
                  </a:extLst>
                </a:gridCol>
              </a:tblGrid>
              <a:tr h="368605">
                <a:tc>
                  <a:txBody>
                    <a:bodyPr/>
                    <a:lstStyle/>
                    <a:p>
                      <a:pPr>
                        <a:lnSpc>
                          <a:spcPct val="107000"/>
                        </a:lnSpc>
                      </a:pPr>
                      <a:r>
                        <a:rPr lang="en-US" sz="2000" dirty="0">
                          <a:solidFill>
                            <a:schemeClr val="bg1"/>
                          </a:solidFill>
                          <a:effectLst/>
                          <a:latin typeface="Calibri" panose="020F0502020204030204" pitchFamily="34" charset="0"/>
                        </a:rPr>
                        <a:t>Q 0</a:t>
                      </a:r>
                    </a:p>
                  </a:txBody>
                  <a:tcPr marL="57336" marR="57336" marT="28668" marB="28668">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chemeClr val="tx1"/>
                    </a:solidFill>
                  </a:tcPr>
                </a:tc>
                <a:tc>
                  <a:txBody>
                    <a:bodyPr/>
                    <a:lstStyle/>
                    <a:p>
                      <a:pPr>
                        <a:lnSpc>
                          <a:spcPct val="107000"/>
                        </a:lnSpc>
                      </a:pPr>
                      <a:r>
                        <a:rPr lang="en-US" sz="2000" dirty="0">
                          <a:solidFill>
                            <a:schemeClr val="bg1"/>
                          </a:solidFill>
                          <a:effectLst/>
                          <a:latin typeface="Calibri" panose="020F0502020204030204" pitchFamily="34" charset="0"/>
                        </a:rPr>
                        <a:t>Q1</a:t>
                      </a:r>
                    </a:p>
                  </a:txBody>
                  <a:tcPr marL="57336" marR="57336" marT="28668" marB="2866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chemeClr val="tx1"/>
                    </a:solidFill>
                  </a:tcPr>
                </a:tc>
                <a:tc>
                  <a:txBody>
                    <a:bodyPr/>
                    <a:lstStyle/>
                    <a:p>
                      <a:pPr>
                        <a:lnSpc>
                          <a:spcPct val="107000"/>
                        </a:lnSpc>
                      </a:pPr>
                      <a:r>
                        <a:rPr lang="en-US" sz="2000" dirty="0">
                          <a:solidFill>
                            <a:schemeClr val="bg1"/>
                          </a:solidFill>
                          <a:effectLst/>
                          <a:latin typeface="Calibri" panose="020F0502020204030204" pitchFamily="34" charset="0"/>
                        </a:rPr>
                        <a:t>Q2</a:t>
                      </a:r>
                    </a:p>
                  </a:txBody>
                  <a:tcPr marL="57336" marR="57336" marT="28668" marB="2866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chemeClr val="tx1"/>
                    </a:solidFill>
                  </a:tcPr>
                </a:tc>
                <a:tc>
                  <a:txBody>
                    <a:bodyPr/>
                    <a:lstStyle/>
                    <a:p>
                      <a:pPr>
                        <a:lnSpc>
                          <a:spcPct val="107000"/>
                        </a:lnSpc>
                      </a:pPr>
                      <a:r>
                        <a:rPr lang="en-US" sz="2000" dirty="0">
                          <a:solidFill>
                            <a:schemeClr val="bg1"/>
                          </a:solidFill>
                          <a:effectLst/>
                          <a:latin typeface="Calibri" panose="020F0502020204030204" pitchFamily="34" charset="0"/>
                        </a:rPr>
                        <a:t>Q3</a:t>
                      </a:r>
                    </a:p>
                  </a:txBody>
                  <a:tcPr marL="57336" marR="57336" marT="28668" marB="2866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chemeClr val="tx1"/>
                    </a:solidFill>
                  </a:tcPr>
                </a:tc>
                <a:tc>
                  <a:txBody>
                    <a:bodyPr/>
                    <a:lstStyle/>
                    <a:p>
                      <a:pPr>
                        <a:lnSpc>
                          <a:spcPct val="107000"/>
                        </a:lnSpc>
                      </a:pPr>
                      <a:r>
                        <a:rPr lang="en-US" sz="2000" dirty="0">
                          <a:solidFill>
                            <a:schemeClr val="bg1"/>
                          </a:solidFill>
                          <a:effectLst/>
                          <a:latin typeface="Calibri" panose="020F0502020204030204" pitchFamily="34" charset="0"/>
                        </a:rPr>
                        <a:t>Q4</a:t>
                      </a:r>
                    </a:p>
                  </a:txBody>
                  <a:tcPr marL="57336" marR="57336" marT="28668" marB="2866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chemeClr val="tx1"/>
                    </a:solidFill>
                  </a:tcPr>
                </a:tc>
                <a:tc>
                  <a:txBody>
                    <a:bodyPr/>
                    <a:lstStyle/>
                    <a:p>
                      <a:pPr>
                        <a:lnSpc>
                          <a:spcPct val="107000"/>
                        </a:lnSpc>
                      </a:pPr>
                      <a:r>
                        <a:rPr lang="en-US" sz="2000" dirty="0">
                          <a:solidFill>
                            <a:schemeClr val="bg1"/>
                          </a:solidFill>
                          <a:effectLst/>
                          <a:latin typeface="Calibri" panose="020F0502020204030204" pitchFamily="34" charset="0"/>
                        </a:rPr>
                        <a:t>Q5</a:t>
                      </a:r>
                    </a:p>
                  </a:txBody>
                  <a:tcPr marL="57336" marR="57336" marT="28668" marB="2866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chemeClr val="tx1"/>
                    </a:solidFill>
                  </a:tcPr>
                </a:tc>
                <a:tc>
                  <a:txBody>
                    <a:bodyPr/>
                    <a:lstStyle/>
                    <a:p>
                      <a:pPr>
                        <a:lnSpc>
                          <a:spcPct val="107000"/>
                        </a:lnSpc>
                      </a:pPr>
                      <a:r>
                        <a:rPr lang="en-US" sz="2000" dirty="0">
                          <a:solidFill>
                            <a:schemeClr val="bg1"/>
                          </a:solidFill>
                          <a:effectLst/>
                          <a:latin typeface="Calibri" panose="020F0502020204030204" pitchFamily="34" charset="0"/>
                        </a:rPr>
                        <a:t>Q6</a:t>
                      </a:r>
                    </a:p>
                  </a:txBody>
                  <a:tcPr marL="57336" marR="57336" marT="28668" marB="2866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chemeClr val="tx1"/>
                    </a:solidFill>
                  </a:tcPr>
                </a:tc>
                <a:tc>
                  <a:txBody>
                    <a:bodyPr/>
                    <a:lstStyle/>
                    <a:p>
                      <a:pPr>
                        <a:lnSpc>
                          <a:spcPct val="107000"/>
                        </a:lnSpc>
                      </a:pPr>
                      <a:r>
                        <a:rPr lang="en-US" sz="2000" dirty="0">
                          <a:solidFill>
                            <a:schemeClr val="bg1"/>
                          </a:solidFill>
                          <a:effectLst/>
                          <a:latin typeface="Calibri" panose="020F0502020204030204" pitchFamily="34" charset="0"/>
                        </a:rPr>
                        <a:t>Q7</a:t>
                      </a:r>
                    </a:p>
                  </a:txBody>
                  <a:tcPr marL="57336" marR="57336" marT="28668" marB="28668">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chemeClr val="tx1"/>
                    </a:solidFill>
                  </a:tcPr>
                </a:tc>
                <a:tc>
                  <a:txBody>
                    <a:bodyPr/>
                    <a:lstStyle/>
                    <a:p>
                      <a:pPr marL="0" marR="0" algn="ctr">
                        <a:lnSpc>
                          <a:spcPct val="107000"/>
                        </a:lnSpc>
                        <a:spcBef>
                          <a:spcPts val="0"/>
                        </a:spcBef>
                        <a:spcAft>
                          <a:spcPts val="0"/>
                        </a:spcAft>
                      </a:pPr>
                      <a:endParaRPr lang="en-US" sz="2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5972" marR="5972" marT="5972" marB="28668" anchor="b">
                    <a:lnL w="28575"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xmlns="" val="10000"/>
                  </a:ext>
                </a:extLst>
              </a:tr>
              <a:tr h="368605">
                <a:tc>
                  <a:txBody>
                    <a:bodyPr/>
                    <a:lstStyle/>
                    <a:p>
                      <a:pPr>
                        <a:lnSpc>
                          <a:spcPct val="107000"/>
                        </a:lnSpc>
                      </a:pPr>
                      <a:endParaRPr lang="en-US" sz="700" dirty="0">
                        <a:solidFill>
                          <a:schemeClr val="bg1"/>
                        </a:solidFill>
                        <a:effectLst/>
                        <a:latin typeface="Calibri" panose="020F0502020204030204" pitchFamily="34" charset="0"/>
                      </a:endParaRPr>
                    </a:p>
                  </a:txBody>
                  <a:tcPr marL="57336" marR="57336" marT="28668" marB="28668">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E7E6E6"/>
                    </a:solidFill>
                  </a:tcPr>
                </a:tc>
                <a:tc>
                  <a:txBody>
                    <a:bodyPr/>
                    <a:lstStyle/>
                    <a:p>
                      <a:pPr>
                        <a:lnSpc>
                          <a:spcPct val="107000"/>
                        </a:lnSpc>
                      </a:pPr>
                      <a:endParaRPr lang="en-US" sz="700">
                        <a:solidFill>
                          <a:schemeClr val="bg1"/>
                        </a:solidFill>
                        <a:effectLst/>
                        <a:latin typeface="Calibri" panose="020F0502020204030204" pitchFamily="34" charset="0"/>
                      </a:endParaRPr>
                    </a:p>
                  </a:txBody>
                  <a:tcPr marL="57336" marR="57336" marT="28668" marB="2866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E7E6E6"/>
                    </a:solidFill>
                  </a:tcPr>
                </a:tc>
                <a:tc>
                  <a:txBody>
                    <a:bodyPr/>
                    <a:lstStyle/>
                    <a:p>
                      <a:pPr>
                        <a:lnSpc>
                          <a:spcPct val="107000"/>
                        </a:lnSpc>
                      </a:pPr>
                      <a:endParaRPr lang="en-US" sz="700">
                        <a:solidFill>
                          <a:schemeClr val="bg1"/>
                        </a:solidFill>
                        <a:effectLst/>
                        <a:latin typeface="Calibri" panose="020F0502020204030204" pitchFamily="34" charset="0"/>
                      </a:endParaRPr>
                    </a:p>
                  </a:txBody>
                  <a:tcPr marL="57336" marR="57336" marT="28668" marB="2866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E7E6E6"/>
                    </a:solidFill>
                  </a:tcPr>
                </a:tc>
                <a:tc>
                  <a:txBody>
                    <a:bodyPr/>
                    <a:lstStyle/>
                    <a:p>
                      <a:pPr>
                        <a:lnSpc>
                          <a:spcPct val="107000"/>
                        </a:lnSpc>
                      </a:pPr>
                      <a:endParaRPr lang="en-US" sz="700">
                        <a:solidFill>
                          <a:schemeClr val="bg1"/>
                        </a:solidFill>
                        <a:effectLst/>
                        <a:latin typeface="Calibri" panose="020F0502020204030204" pitchFamily="34" charset="0"/>
                      </a:endParaRPr>
                    </a:p>
                  </a:txBody>
                  <a:tcPr marL="57336" marR="57336" marT="28668" marB="2866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E7E6E6"/>
                    </a:solidFill>
                  </a:tcPr>
                </a:tc>
                <a:tc>
                  <a:txBody>
                    <a:bodyPr/>
                    <a:lstStyle/>
                    <a:p>
                      <a:pPr>
                        <a:lnSpc>
                          <a:spcPct val="107000"/>
                        </a:lnSpc>
                      </a:pPr>
                      <a:endParaRPr lang="en-US" sz="700" dirty="0">
                        <a:solidFill>
                          <a:schemeClr val="bg1"/>
                        </a:solidFill>
                        <a:effectLst/>
                        <a:latin typeface="Calibri" panose="020F0502020204030204" pitchFamily="34" charset="0"/>
                      </a:endParaRPr>
                    </a:p>
                  </a:txBody>
                  <a:tcPr marL="57336" marR="57336" marT="28668" marB="2866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E7E6E6"/>
                    </a:solidFill>
                  </a:tcPr>
                </a:tc>
                <a:tc>
                  <a:txBody>
                    <a:bodyPr/>
                    <a:lstStyle/>
                    <a:p>
                      <a:pPr>
                        <a:lnSpc>
                          <a:spcPct val="107000"/>
                        </a:lnSpc>
                      </a:pPr>
                      <a:endParaRPr lang="en-US" sz="700">
                        <a:solidFill>
                          <a:schemeClr val="bg1"/>
                        </a:solidFill>
                        <a:effectLst/>
                        <a:latin typeface="Calibri" panose="020F0502020204030204" pitchFamily="34" charset="0"/>
                      </a:endParaRPr>
                    </a:p>
                  </a:txBody>
                  <a:tcPr marL="57336" marR="57336" marT="28668" marB="2866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E7E6E6"/>
                    </a:solidFill>
                  </a:tcPr>
                </a:tc>
                <a:tc>
                  <a:txBody>
                    <a:bodyPr/>
                    <a:lstStyle/>
                    <a:p>
                      <a:pPr>
                        <a:lnSpc>
                          <a:spcPct val="107000"/>
                        </a:lnSpc>
                      </a:pPr>
                      <a:endParaRPr lang="en-US" sz="700">
                        <a:solidFill>
                          <a:schemeClr val="bg1"/>
                        </a:solidFill>
                        <a:effectLst/>
                        <a:latin typeface="Calibri" panose="020F0502020204030204" pitchFamily="34" charset="0"/>
                      </a:endParaRPr>
                    </a:p>
                  </a:txBody>
                  <a:tcPr marL="57336" marR="57336" marT="28668" marB="2866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E7E6E6"/>
                    </a:solidFill>
                  </a:tcPr>
                </a:tc>
                <a:tc>
                  <a:txBody>
                    <a:bodyPr/>
                    <a:lstStyle/>
                    <a:p>
                      <a:pPr>
                        <a:lnSpc>
                          <a:spcPct val="107000"/>
                        </a:lnSpc>
                      </a:pPr>
                      <a:endParaRPr lang="en-US" sz="700">
                        <a:solidFill>
                          <a:schemeClr val="bg1"/>
                        </a:solidFill>
                        <a:effectLst/>
                        <a:latin typeface="Calibri" panose="020F0502020204030204" pitchFamily="34" charset="0"/>
                      </a:endParaRPr>
                    </a:p>
                  </a:txBody>
                  <a:tcPr marL="57336" marR="57336" marT="28668" marB="28668">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E7E6E6"/>
                    </a:solidFill>
                  </a:tcPr>
                </a:tc>
                <a:tc>
                  <a:txBody>
                    <a:bodyPr/>
                    <a:lstStyle/>
                    <a:p>
                      <a:pPr marL="0" marR="0" algn="ctr">
                        <a:lnSpc>
                          <a:spcPct val="107000"/>
                        </a:lnSpc>
                        <a:spcBef>
                          <a:spcPts val="0"/>
                        </a:spcBef>
                        <a:spcAft>
                          <a:spcPts val="0"/>
                        </a:spcAft>
                      </a:pPr>
                      <a:r>
                        <a:rPr lang="en-US" sz="2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61.3%</a:t>
                      </a:r>
                    </a:p>
                  </a:txBody>
                  <a:tcPr marL="5972" marR="5972" marT="5972" marB="28668" anchor="b">
                    <a:lnL w="28575"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xmlns="" val="2644767797"/>
                  </a:ext>
                </a:extLst>
              </a:tr>
              <a:tr h="212760">
                <a:tc>
                  <a:txBody>
                    <a:bodyPr/>
                    <a:lstStyle/>
                    <a:p>
                      <a:pPr>
                        <a:lnSpc>
                          <a:spcPct val="107000"/>
                        </a:lnSpc>
                      </a:pPr>
                      <a:endParaRPr lang="en-US" sz="700" dirty="0">
                        <a:solidFill>
                          <a:schemeClr val="bg1"/>
                        </a:solidFill>
                        <a:effectLst/>
                        <a:latin typeface="Calibri" panose="020F0502020204030204" pitchFamily="34" charset="0"/>
                      </a:endParaRPr>
                    </a:p>
                  </a:txBody>
                  <a:tcPr marL="57336" marR="57336" marT="28668" marB="28668">
                    <a:lnL>
                      <a:noFill/>
                    </a:lnL>
                    <a:lnR>
                      <a:noFill/>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nSpc>
                          <a:spcPct val="107000"/>
                        </a:lnSpc>
                      </a:pPr>
                      <a:endParaRPr lang="en-US" sz="700" dirty="0">
                        <a:solidFill>
                          <a:schemeClr val="bg1"/>
                        </a:solidFill>
                        <a:effectLst/>
                        <a:latin typeface="Calibri" panose="020F0502020204030204" pitchFamily="34" charset="0"/>
                      </a:endParaRPr>
                    </a:p>
                  </a:txBody>
                  <a:tcPr marL="57336" marR="57336" marT="28668" marB="28668">
                    <a:lnL>
                      <a:noFill/>
                    </a:lnL>
                    <a:lnR>
                      <a:noFill/>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nSpc>
                          <a:spcPct val="107000"/>
                        </a:lnSpc>
                      </a:pPr>
                      <a:endParaRPr lang="en-US" sz="700">
                        <a:solidFill>
                          <a:schemeClr val="bg1"/>
                        </a:solidFill>
                        <a:effectLst/>
                        <a:latin typeface="Calibri" panose="020F0502020204030204" pitchFamily="34" charset="0"/>
                      </a:endParaRPr>
                    </a:p>
                  </a:txBody>
                  <a:tcPr marL="57336" marR="57336" marT="28668" marB="28668">
                    <a:lnL>
                      <a:noFill/>
                    </a:lnL>
                    <a:lnR>
                      <a:noFill/>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nSpc>
                          <a:spcPct val="107000"/>
                        </a:lnSpc>
                      </a:pPr>
                      <a:endParaRPr lang="en-US" sz="700">
                        <a:solidFill>
                          <a:schemeClr val="bg1"/>
                        </a:solidFill>
                        <a:effectLst/>
                        <a:latin typeface="Calibri" panose="020F0502020204030204" pitchFamily="34" charset="0"/>
                      </a:endParaRPr>
                    </a:p>
                  </a:txBody>
                  <a:tcPr marL="57336" marR="57336" marT="28668" marB="28668">
                    <a:lnL>
                      <a:noFill/>
                    </a:lnL>
                    <a:lnR>
                      <a:noFill/>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nSpc>
                          <a:spcPct val="107000"/>
                        </a:lnSpc>
                      </a:pPr>
                      <a:endParaRPr lang="en-US" sz="700">
                        <a:solidFill>
                          <a:schemeClr val="bg1"/>
                        </a:solidFill>
                        <a:effectLst/>
                        <a:latin typeface="Calibri" panose="020F0502020204030204" pitchFamily="34" charset="0"/>
                      </a:endParaRPr>
                    </a:p>
                  </a:txBody>
                  <a:tcPr marL="57336" marR="57336" marT="28668" marB="28668">
                    <a:lnL>
                      <a:noFill/>
                    </a:lnL>
                    <a:lnR>
                      <a:noFill/>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nSpc>
                          <a:spcPct val="107000"/>
                        </a:lnSpc>
                      </a:pPr>
                      <a:endParaRPr lang="en-US" sz="700">
                        <a:solidFill>
                          <a:schemeClr val="bg1"/>
                        </a:solidFill>
                        <a:effectLst/>
                        <a:latin typeface="Calibri" panose="020F0502020204030204" pitchFamily="34" charset="0"/>
                      </a:endParaRPr>
                    </a:p>
                  </a:txBody>
                  <a:tcPr marL="57336" marR="57336" marT="28668" marB="28668">
                    <a:lnL>
                      <a:noFill/>
                    </a:lnL>
                    <a:lnR>
                      <a:noFill/>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nSpc>
                          <a:spcPct val="107000"/>
                        </a:lnSpc>
                      </a:pPr>
                      <a:endParaRPr lang="en-US" sz="700">
                        <a:solidFill>
                          <a:schemeClr val="bg1"/>
                        </a:solidFill>
                        <a:effectLst/>
                        <a:latin typeface="Calibri" panose="020F0502020204030204" pitchFamily="34" charset="0"/>
                      </a:endParaRPr>
                    </a:p>
                  </a:txBody>
                  <a:tcPr marL="57336" marR="57336" marT="28668" marB="28668">
                    <a:lnL>
                      <a:noFill/>
                    </a:lnL>
                    <a:lnR>
                      <a:noFill/>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nSpc>
                          <a:spcPct val="107000"/>
                        </a:lnSpc>
                      </a:pPr>
                      <a:endParaRPr lang="en-US" sz="700">
                        <a:solidFill>
                          <a:schemeClr val="bg1"/>
                        </a:solidFill>
                        <a:effectLst/>
                        <a:latin typeface="Calibri" panose="020F0502020204030204" pitchFamily="34" charset="0"/>
                      </a:endParaRPr>
                    </a:p>
                  </a:txBody>
                  <a:tcPr marL="57336" marR="57336" marT="28668" marB="28668">
                    <a:lnL>
                      <a:noFill/>
                    </a:lnL>
                    <a:lnR>
                      <a:noFill/>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ctr">
                        <a:lnSpc>
                          <a:spcPct val="107000"/>
                        </a:lnSpc>
                      </a:pPr>
                      <a:endParaRPr lang="en-US" sz="700" dirty="0">
                        <a:solidFill>
                          <a:schemeClr val="bg1"/>
                        </a:solidFill>
                        <a:effectLst/>
                        <a:latin typeface="Calibri" panose="020F0502020204030204" pitchFamily="34" charset="0"/>
                      </a:endParaRPr>
                    </a:p>
                  </a:txBody>
                  <a:tcPr marL="5972" marR="5972" marT="5972" marB="28668" anchor="b">
                    <a:lnL>
                      <a:noFill/>
                    </a:lnL>
                    <a:lnR>
                      <a:noFill/>
                    </a:lnR>
                    <a:lnT>
                      <a:noFill/>
                    </a:lnT>
                    <a:lnB>
                      <a:noFill/>
                    </a:lnB>
                  </a:tcPr>
                </a:tc>
                <a:extLst>
                  <a:ext uri="{0D108BD9-81ED-4DB2-BD59-A6C34878D82A}">
                    <a16:rowId xmlns:a16="http://schemas.microsoft.com/office/drawing/2014/main" xmlns="" val="3644096625"/>
                  </a:ext>
                </a:extLst>
              </a:tr>
              <a:tr h="368605">
                <a:tc>
                  <a:txBody>
                    <a:bodyPr/>
                    <a:lstStyle/>
                    <a:p>
                      <a:pPr>
                        <a:lnSpc>
                          <a:spcPct val="107000"/>
                        </a:lnSpc>
                      </a:pPr>
                      <a:endParaRPr lang="en-US" sz="700" dirty="0">
                        <a:solidFill>
                          <a:schemeClr val="bg1"/>
                        </a:solidFill>
                        <a:effectLst/>
                        <a:latin typeface="Calibri" panose="020F0502020204030204" pitchFamily="34" charset="0"/>
                      </a:endParaRPr>
                    </a:p>
                  </a:txBody>
                  <a:tcPr marL="57336" marR="57336" marT="28668" marB="2866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4472C4"/>
                    </a:solidFill>
                  </a:tcPr>
                </a:tc>
                <a:tc>
                  <a:txBody>
                    <a:bodyPr/>
                    <a:lstStyle/>
                    <a:p>
                      <a:pPr>
                        <a:lnSpc>
                          <a:spcPct val="107000"/>
                        </a:lnSpc>
                      </a:pPr>
                      <a:endParaRPr lang="en-US" sz="700">
                        <a:solidFill>
                          <a:schemeClr val="bg1"/>
                        </a:solidFill>
                        <a:effectLst/>
                        <a:latin typeface="Calibri" panose="020F0502020204030204" pitchFamily="34" charset="0"/>
                      </a:endParaRPr>
                    </a:p>
                  </a:txBody>
                  <a:tcPr marL="57336" marR="57336" marT="28668" marB="2866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4472C4"/>
                    </a:solidFill>
                  </a:tcPr>
                </a:tc>
                <a:tc>
                  <a:txBody>
                    <a:bodyPr/>
                    <a:lstStyle/>
                    <a:p>
                      <a:pPr>
                        <a:lnSpc>
                          <a:spcPct val="107000"/>
                        </a:lnSpc>
                      </a:pPr>
                      <a:endParaRPr lang="en-US" sz="700">
                        <a:solidFill>
                          <a:schemeClr val="bg1"/>
                        </a:solidFill>
                        <a:effectLst/>
                        <a:latin typeface="Calibri" panose="020F0502020204030204" pitchFamily="34" charset="0"/>
                      </a:endParaRPr>
                    </a:p>
                  </a:txBody>
                  <a:tcPr marL="57336" marR="57336" marT="28668" marB="2866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4472C4"/>
                    </a:solidFill>
                  </a:tcPr>
                </a:tc>
                <a:tc>
                  <a:txBody>
                    <a:bodyPr/>
                    <a:lstStyle/>
                    <a:p>
                      <a:pPr>
                        <a:lnSpc>
                          <a:spcPct val="107000"/>
                        </a:lnSpc>
                      </a:pPr>
                      <a:endParaRPr lang="en-US" sz="700" dirty="0">
                        <a:solidFill>
                          <a:schemeClr val="bg1"/>
                        </a:solidFill>
                        <a:effectLst/>
                        <a:latin typeface="Calibri" panose="020F0502020204030204" pitchFamily="34" charset="0"/>
                      </a:endParaRPr>
                    </a:p>
                  </a:txBody>
                  <a:tcPr marL="57336" marR="57336" marT="28668" marB="2866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4472C4"/>
                    </a:solidFill>
                  </a:tcPr>
                </a:tc>
                <a:tc>
                  <a:txBody>
                    <a:bodyPr/>
                    <a:lstStyle/>
                    <a:p>
                      <a:pPr>
                        <a:lnSpc>
                          <a:spcPct val="107000"/>
                        </a:lnSpc>
                      </a:pPr>
                      <a:endParaRPr lang="en-US" sz="700">
                        <a:solidFill>
                          <a:schemeClr val="bg1"/>
                        </a:solidFill>
                        <a:effectLst/>
                        <a:latin typeface="Calibri" panose="020F0502020204030204" pitchFamily="34" charset="0"/>
                      </a:endParaRPr>
                    </a:p>
                  </a:txBody>
                  <a:tcPr marL="57336" marR="57336" marT="28668" marB="2866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4472C4"/>
                    </a:solidFill>
                  </a:tcPr>
                </a:tc>
                <a:tc>
                  <a:txBody>
                    <a:bodyPr/>
                    <a:lstStyle/>
                    <a:p>
                      <a:pPr>
                        <a:lnSpc>
                          <a:spcPct val="107000"/>
                        </a:lnSpc>
                      </a:pPr>
                      <a:endParaRPr lang="en-US" sz="700">
                        <a:solidFill>
                          <a:schemeClr val="bg1"/>
                        </a:solidFill>
                        <a:effectLst/>
                        <a:latin typeface="Calibri" panose="020F0502020204030204" pitchFamily="34" charset="0"/>
                      </a:endParaRPr>
                    </a:p>
                  </a:txBody>
                  <a:tcPr marL="57336" marR="57336" marT="28668" marB="2866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4472C4"/>
                    </a:solidFill>
                  </a:tcPr>
                </a:tc>
                <a:tc>
                  <a:txBody>
                    <a:bodyPr/>
                    <a:lstStyle/>
                    <a:p>
                      <a:pPr>
                        <a:lnSpc>
                          <a:spcPct val="107000"/>
                        </a:lnSpc>
                      </a:pPr>
                      <a:endParaRPr lang="en-US" sz="700">
                        <a:solidFill>
                          <a:schemeClr val="bg1"/>
                        </a:solidFill>
                        <a:effectLst/>
                        <a:latin typeface="Calibri" panose="020F0502020204030204" pitchFamily="34" charset="0"/>
                      </a:endParaRPr>
                    </a:p>
                  </a:txBody>
                  <a:tcPr marL="57336" marR="57336" marT="28668" marB="2866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4472C4"/>
                    </a:solidFill>
                  </a:tcPr>
                </a:tc>
                <a:tc>
                  <a:txBody>
                    <a:bodyPr/>
                    <a:lstStyle/>
                    <a:p>
                      <a:pPr>
                        <a:lnSpc>
                          <a:spcPct val="107000"/>
                        </a:lnSpc>
                      </a:pPr>
                      <a:endParaRPr lang="en-US" sz="700">
                        <a:solidFill>
                          <a:schemeClr val="bg1"/>
                        </a:solidFill>
                        <a:effectLst/>
                        <a:latin typeface="Calibri" panose="020F0502020204030204" pitchFamily="34" charset="0"/>
                      </a:endParaRPr>
                    </a:p>
                  </a:txBody>
                  <a:tcPr marL="57336" marR="57336" marT="28668" marB="2866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4472C4"/>
                    </a:solidFill>
                  </a:tcPr>
                </a:tc>
                <a:tc>
                  <a:txBody>
                    <a:bodyPr/>
                    <a:lstStyle/>
                    <a:p>
                      <a:pPr marL="0" marR="0" algn="ctr">
                        <a:lnSpc>
                          <a:spcPct val="107000"/>
                        </a:lnSpc>
                        <a:spcBef>
                          <a:spcPts val="0"/>
                        </a:spcBef>
                        <a:spcAft>
                          <a:spcPts val="0"/>
                        </a:spcAft>
                      </a:pPr>
                      <a:r>
                        <a:rPr lang="en-US" sz="2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3.5%</a:t>
                      </a:r>
                    </a:p>
                  </a:txBody>
                  <a:tcPr marL="5972" marR="5972" marT="5972" marB="28668" anchor="b">
                    <a:lnL w="1270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xmlns="" val="2617906123"/>
                  </a:ext>
                </a:extLst>
              </a:tr>
              <a:tr h="212760">
                <a:tc>
                  <a:txBody>
                    <a:bodyPr/>
                    <a:lstStyle/>
                    <a:p>
                      <a:pPr>
                        <a:lnSpc>
                          <a:spcPct val="107000"/>
                        </a:lnSpc>
                      </a:pPr>
                      <a:endParaRPr lang="en-US" sz="700">
                        <a:solidFill>
                          <a:schemeClr val="bg1"/>
                        </a:solidFill>
                        <a:effectLst/>
                        <a:latin typeface="Calibri" panose="020F0502020204030204" pitchFamily="34" charset="0"/>
                      </a:endParaRPr>
                    </a:p>
                  </a:txBody>
                  <a:tcPr marL="57336" marR="57336" marT="28668" marB="28668">
                    <a:lnL>
                      <a:noFill/>
                    </a:lnL>
                    <a:lnR>
                      <a:noFill/>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nSpc>
                          <a:spcPct val="107000"/>
                        </a:lnSpc>
                      </a:pPr>
                      <a:endParaRPr lang="en-US" sz="700">
                        <a:solidFill>
                          <a:schemeClr val="bg1"/>
                        </a:solidFill>
                        <a:effectLst/>
                        <a:latin typeface="Calibri" panose="020F0502020204030204" pitchFamily="34" charset="0"/>
                      </a:endParaRPr>
                    </a:p>
                  </a:txBody>
                  <a:tcPr marL="57336" marR="57336" marT="28668" marB="28668">
                    <a:lnL>
                      <a:noFill/>
                    </a:lnL>
                    <a:lnR>
                      <a:noFill/>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nSpc>
                          <a:spcPct val="107000"/>
                        </a:lnSpc>
                      </a:pPr>
                      <a:endParaRPr lang="en-US" sz="700">
                        <a:solidFill>
                          <a:schemeClr val="bg1"/>
                        </a:solidFill>
                        <a:effectLst/>
                        <a:latin typeface="Calibri" panose="020F0502020204030204" pitchFamily="34" charset="0"/>
                      </a:endParaRPr>
                    </a:p>
                  </a:txBody>
                  <a:tcPr marL="57336" marR="57336" marT="28668" marB="28668">
                    <a:lnL>
                      <a:noFill/>
                    </a:lnL>
                    <a:lnR>
                      <a:noFill/>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nSpc>
                          <a:spcPct val="107000"/>
                        </a:lnSpc>
                      </a:pPr>
                      <a:endParaRPr lang="en-US" sz="700">
                        <a:solidFill>
                          <a:schemeClr val="bg1"/>
                        </a:solidFill>
                        <a:effectLst/>
                        <a:latin typeface="Calibri" panose="020F0502020204030204" pitchFamily="34" charset="0"/>
                      </a:endParaRPr>
                    </a:p>
                  </a:txBody>
                  <a:tcPr marL="57336" marR="57336" marT="28668" marB="28668">
                    <a:lnL>
                      <a:noFill/>
                    </a:lnL>
                    <a:lnR>
                      <a:noFill/>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nSpc>
                          <a:spcPct val="107000"/>
                        </a:lnSpc>
                      </a:pPr>
                      <a:endParaRPr lang="en-US" sz="700">
                        <a:solidFill>
                          <a:schemeClr val="bg1"/>
                        </a:solidFill>
                        <a:effectLst/>
                        <a:latin typeface="Calibri" panose="020F0502020204030204" pitchFamily="34" charset="0"/>
                      </a:endParaRPr>
                    </a:p>
                  </a:txBody>
                  <a:tcPr marL="57336" marR="57336" marT="28668" marB="28668">
                    <a:lnL>
                      <a:noFill/>
                    </a:lnL>
                    <a:lnR>
                      <a:noFill/>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nSpc>
                          <a:spcPct val="107000"/>
                        </a:lnSpc>
                      </a:pPr>
                      <a:endParaRPr lang="en-US" sz="700">
                        <a:solidFill>
                          <a:schemeClr val="bg1"/>
                        </a:solidFill>
                        <a:effectLst/>
                        <a:latin typeface="Calibri" panose="020F0502020204030204" pitchFamily="34" charset="0"/>
                      </a:endParaRPr>
                    </a:p>
                  </a:txBody>
                  <a:tcPr marL="57336" marR="57336" marT="28668" marB="28668">
                    <a:lnL>
                      <a:noFill/>
                    </a:lnL>
                    <a:lnR>
                      <a:noFill/>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nSpc>
                          <a:spcPct val="107000"/>
                        </a:lnSpc>
                      </a:pPr>
                      <a:endParaRPr lang="en-US" sz="700">
                        <a:solidFill>
                          <a:schemeClr val="bg1"/>
                        </a:solidFill>
                        <a:effectLst/>
                        <a:latin typeface="Calibri" panose="020F0502020204030204" pitchFamily="34" charset="0"/>
                      </a:endParaRPr>
                    </a:p>
                  </a:txBody>
                  <a:tcPr marL="57336" marR="57336" marT="28668" marB="28668">
                    <a:lnL>
                      <a:noFill/>
                    </a:lnL>
                    <a:lnR>
                      <a:noFill/>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nSpc>
                          <a:spcPct val="107000"/>
                        </a:lnSpc>
                      </a:pPr>
                      <a:endParaRPr lang="en-US" sz="700">
                        <a:solidFill>
                          <a:schemeClr val="bg1"/>
                        </a:solidFill>
                        <a:effectLst/>
                        <a:latin typeface="Calibri" panose="020F0502020204030204" pitchFamily="34" charset="0"/>
                      </a:endParaRPr>
                    </a:p>
                  </a:txBody>
                  <a:tcPr marL="57336" marR="57336" marT="28668" marB="28668">
                    <a:lnL>
                      <a:noFill/>
                    </a:lnL>
                    <a:lnR>
                      <a:noFill/>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ctr">
                        <a:lnSpc>
                          <a:spcPct val="107000"/>
                        </a:lnSpc>
                      </a:pPr>
                      <a:endParaRPr lang="en-US" sz="700" dirty="0">
                        <a:solidFill>
                          <a:schemeClr val="bg1"/>
                        </a:solidFill>
                        <a:effectLst/>
                        <a:latin typeface="Calibri" panose="020F0502020204030204" pitchFamily="34" charset="0"/>
                      </a:endParaRPr>
                    </a:p>
                  </a:txBody>
                  <a:tcPr marL="5972" marR="5972" marT="5972" marB="28668" anchor="b">
                    <a:lnL>
                      <a:noFill/>
                    </a:lnL>
                    <a:lnR>
                      <a:noFill/>
                    </a:lnR>
                    <a:lnT>
                      <a:noFill/>
                    </a:lnT>
                    <a:lnB>
                      <a:noFill/>
                    </a:lnB>
                  </a:tcPr>
                </a:tc>
                <a:extLst>
                  <a:ext uri="{0D108BD9-81ED-4DB2-BD59-A6C34878D82A}">
                    <a16:rowId xmlns:a16="http://schemas.microsoft.com/office/drawing/2014/main" xmlns="" val="1226716858"/>
                  </a:ext>
                </a:extLst>
              </a:tr>
              <a:tr h="368605">
                <a:tc>
                  <a:txBody>
                    <a:bodyPr/>
                    <a:lstStyle/>
                    <a:p>
                      <a:pPr>
                        <a:lnSpc>
                          <a:spcPct val="107000"/>
                        </a:lnSpc>
                      </a:pPr>
                      <a:endParaRPr lang="en-US" sz="700">
                        <a:solidFill>
                          <a:schemeClr val="bg1"/>
                        </a:solidFill>
                        <a:effectLst/>
                        <a:latin typeface="Calibri" panose="020F0502020204030204" pitchFamily="34" charset="0"/>
                      </a:endParaRPr>
                    </a:p>
                  </a:txBody>
                  <a:tcPr marL="57336" marR="57336" marT="28668" marB="2866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E7E6E6"/>
                    </a:solidFill>
                  </a:tcPr>
                </a:tc>
                <a:tc>
                  <a:txBody>
                    <a:bodyPr/>
                    <a:lstStyle/>
                    <a:p>
                      <a:pPr>
                        <a:lnSpc>
                          <a:spcPct val="107000"/>
                        </a:lnSpc>
                      </a:pPr>
                      <a:endParaRPr lang="en-US" sz="700">
                        <a:solidFill>
                          <a:schemeClr val="bg1"/>
                        </a:solidFill>
                        <a:effectLst/>
                        <a:latin typeface="Calibri" panose="020F0502020204030204" pitchFamily="34" charset="0"/>
                      </a:endParaRPr>
                    </a:p>
                  </a:txBody>
                  <a:tcPr marL="57336" marR="57336" marT="28668" marB="2866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4472C4"/>
                    </a:solidFill>
                  </a:tcPr>
                </a:tc>
                <a:tc>
                  <a:txBody>
                    <a:bodyPr/>
                    <a:lstStyle/>
                    <a:p>
                      <a:pPr>
                        <a:lnSpc>
                          <a:spcPct val="107000"/>
                        </a:lnSpc>
                      </a:pPr>
                      <a:endParaRPr lang="en-US" sz="700">
                        <a:solidFill>
                          <a:schemeClr val="bg1"/>
                        </a:solidFill>
                        <a:effectLst/>
                        <a:latin typeface="Calibri" panose="020F0502020204030204" pitchFamily="34" charset="0"/>
                      </a:endParaRPr>
                    </a:p>
                  </a:txBody>
                  <a:tcPr marL="57336" marR="57336" marT="28668" marB="2866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4472C4"/>
                    </a:solidFill>
                  </a:tcPr>
                </a:tc>
                <a:tc>
                  <a:txBody>
                    <a:bodyPr/>
                    <a:lstStyle/>
                    <a:p>
                      <a:pPr>
                        <a:lnSpc>
                          <a:spcPct val="107000"/>
                        </a:lnSpc>
                      </a:pPr>
                      <a:endParaRPr lang="en-US" sz="700">
                        <a:solidFill>
                          <a:schemeClr val="bg1"/>
                        </a:solidFill>
                        <a:effectLst/>
                        <a:latin typeface="Calibri" panose="020F0502020204030204" pitchFamily="34" charset="0"/>
                      </a:endParaRPr>
                    </a:p>
                  </a:txBody>
                  <a:tcPr marL="57336" marR="57336" marT="28668" marB="2866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4472C4"/>
                    </a:solidFill>
                  </a:tcPr>
                </a:tc>
                <a:tc>
                  <a:txBody>
                    <a:bodyPr/>
                    <a:lstStyle/>
                    <a:p>
                      <a:pPr>
                        <a:lnSpc>
                          <a:spcPct val="107000"/>
                        </a:lnSpc>
                      </a:pPr>
                      <a:endParaRPr lang="en-US" sz="700">
                        <a:solidFill>
                          <a:schemeClr val="bg1"/>
                        </a:solidFill>
                        <a:effectLst/>
                        <a:latin typeface="Calibri" panose="020F0502020204030204" pitchFamily="34" charset="0"/>
                      </a:endParaRPr>
                    </a:p>
                  </a:txBody>
                  <a:tcPr marL="57336" marR="57336" marT="28668" marB="2866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4472C4"/>
                    </a:solidFill>
                  </a:tcPr>
                </a:tc>
                <a:tc>
                  <a:txBody>
                    <a:bodyPr/>
                    <a:lstStyle/>
                    <a:p>
                      <a:pPr>
                        <a:lnSpc>
                          <a:spcPct val="107000"/>
                        </a:lnSpc>
                      </a:pPr>
                      <a:endParaRPr lang="en-US" sz="700">
                        <a:solidFill>
                          <a:schemeClr val="bg1"/>
                        </a:solidFill>
                        <a:effectLst/>
                        <a:latin typeface="Calibri" panose="020F0502020204030204" pitchFamily="34" charset="0"/>
                      </a:endParaRPr>
                    </a:p>
                  </a:txBody>
                  <a:tcPr marL="57336" marR="57336" marT="28668" marB="2866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4472C4"/>
                    </a:solidFill>
                  </a:tcPr>
                </a:tc>
                <a:tc>
                  <a:txBody>
                    <a:bodyPr/>
                    <a:lstStyle/>
                    <a:p>
                      <a:pPr>
                        <a:lnSpc>
                          <a:spcPct val="107000"/>
                        </a:lnSpc>
                      </a:pPr>
                      <a:endParaRPr lang="en-US" sz="700">
                        <a:solidFill>
                          <a:schemeClr val="bg1"/>
                        </a:solidFill>
                        <a:effectLst/>
                        <a:latin typeface="Calibri" panose="020F0502020204030204" pitchFamily="34" charset="0"/>
                      </a:endParaRPr>
                    </a:p>
                  </a:txBody>
                  <a:tcPr marL="57336" marR="57336" marT="28668" marB="2866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4472C4"/>
                    </a:solidFill>
                  </a:tcPr>
                </a:tc>
                <a:tc>
                  <a:txBody>
                    <a:bodyPr/>
                    <a:lstStyle/>
                    <a:p>
                      <a:pPr>
                        <a:lnSpc>
                          <a:spcPct val="107000"/>
                        </a:lnSpc>
                      </a:pPr>
                      <a:endParaRPr lang="en-US" sz="700" dirty="0">
                        <a:solidFill>
                          <a:schemeClr val="bg1"/>
                        </a:solidFill>
                        <a:effectLst/>
                        <a:latin typeface="Calibri" panose="020F0502020204030204" pitchFamily="34" charset="0"/>
                      </a:endParaRPr>
                    </a:p>
                  </a:txBody>
                  <a:tcPr marL="57336" marR="57336" marT="28668" marB="2866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4472C4"/>
                    </a:solidFill>
                  </a:tcPr>
                </a:tc>
                <a:tc>
                  <a:txBody>
                    <a:bodyPr/>
                    <a:lstStyle/>
                    <a:p>
                      <a:pPr algn="ctr">
                        <a:lnSpc>
                          <a:spcPct val="107000"/>
                        </a:lnSpc>
                      </a:pPr>
                      <a:r>
                        <a:rPr lang="en-US" sz="2000" dirty="0">
                          <a:solidFill>
                            <a:schemeClr val="bg1"/>
                          </a:solidFill>
                          <a:effectLst/>
                          <a:latin typeface="Calibri" panose="020F0502020204030204" pitchFamily="34" charset="0"/>
                        </a:rPr>
                        <a:t>2.6%</a:t>
                      </a:r>
                    </a:p>
                  </a:txBody>
                  <a:tcPr marL="5972" marR="5972" marT="5972" marB="28668" anchor="b">
                    <a:lnL w="1270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xmlns="" val="111501688"/>
                  </a:ext>
                </a:extLst>
              </a:tr>
              <a:tr h="212760">
                <a:tc>
                  <a:txBody>
                    <a:bodyPr/>
                    <a:lstStyle/>
                    <a:p>
                      <a:pPr>
                        <a:lnSpc>
                          <a:spcPct val="107000"/>
                        </a:lnSpc>
                      </a:pPr>
                      <a:endParaRPr lang="en-US" sz="700">
                        <a:solidFill>
                          <a:schemeClr val="bg1"/>
                        </a:solidFill>
                        <a:effectLst/>
                        <a:latin typeface="Calibri" panose="020F0502020204030204" pitchFamily="34" charset="0"/>
                      </a:endParaRPr>
                    </a:p>
                  </a:txBody>
                  <a:tcPr marL="57336" marR="57336" marT="28668" marB="28668">
                    <a:lnL>
                      <a:noFill/>
                    </a:lnL>
                    <a:lnR>
                      <a:noFill/>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nSpc>
                          <a:spcPct val="107000"/>
                        </a:lnSpc>
                      </a:pPr>
                      <a:endParaRPr lang="en-US" sz="700">
                        <a:solidFill>
                          <a:schemeClr val="bg1"/>
                        </a:solidFill>
                        <a:effectLst/>
                        <a:latin typeface="Calibri" panose="020F0502020204030204" pitchFamily="34" charset="0"/>
                      </a:endParaRPr>
                    </a:p>
                  </a:txBody>
                  <a:tcPr marL="57336" marR="57336" marT="28668" marB="28668">
                    <a:lnL>
                      <a:noFill/>
                    </a:lnL>
                    <a:lnR>
                      <a:noFill/>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nSpc>
                          <a:spcPct val="107000"/>
                        </a:lnSpc>
                      </a:pPr>
                      <a:endParaRPr lang="en-US" sz="700">
                        <a:solidFill>
                          <a:schemeClr val="bg1"/>
                        </a:solidFill>
                        <a:effectLst/>
                        <a:latin typeface="Calibri" panose="020F0502020204030204" pitchFamily="34" charset="0"/>
                      </a:endParaRPr>
                    </a:p>
                  </a:txBody>
                  <a:tcPr marL="57336" marR="57336" marT="28668" marB="28668">
                    <a:lnL>
                      <a:noFill/>
                    </a:lnL>
                    <a:lnR>
                      <a:noFill/>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nSpc>
                          <a:spcPct val="107000"/>
                        </a:lnSpc>
                      </a:pPr>
                      <a:endParaRPr lang="en-US" sz="700">
                        <a:solidFill>
                          <a:schemeClr val="bg1"/>
                        </a:solidFill>
                        <a:effectLst/>
                        <a:latin typeface="Calibri" panose="020F0502020204030204" pitchFamily="34" charset="0"/>
                      </a:endParaRPr>
                    </a:p>
                  </a:txBody>
                  <a:tcPr marL="57336" marR="57336" marT="28668" marB="28668">
                    <a:lnL>
                      <a:noFill/>
                    </a:lnL>
                    <a:lnR>
                      <a:noFill/>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nSpc>
                          <a:spcPct val="107000"/>
                        </a:lnSpc>
                      </a:pPr>
                      <a:endParaRPr lang="en-US" sz="700">
                        <a:solidFill>
                          <a:schemeClr val="bg1"/>
                        </a:solidFill>
                        <a:effectLst/>
                        <a:latin typeface="Calibri" panose="020F0502020204030204" pitchFamily="34" charset="0"/>
                      </a:endParaRPr>
                    </a:p>
                  </a:txBody>
                  <a:tcPr marL="57336" marR="57336" marT="28668" marB="28668">
                    <a:lnL>
                      <a:noFill/>
                    </a:lnL>
                    <a:lnR>
                      <a:noFill/>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nSpc>
                          <a:spcPct val="107000"/>
                        </a:lnSpc>
                      </a:pPr>
                      <a:endParaRPr lang="en-US" sz="700">
                        <a:solidFill>
                          <a:schemeClr val="bg1"/>
                        </a:solidFill>
                        <a:effectLst/>
                        <a:latin typeface="Calibri" panose="020F0502020204030204" pitchFamily="34" charset="0"/>
                      </a:endParaRPr>
                    </a:p>
                  </a:txBody>
                  <a:tcPr marL="57336" marR="57336" marT="28668" marB="28668">
                    <a:lnL>
                      <a:noFill/>
                    </a:lnL>
                    <a:lnR>
                      <a:noFill/>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nSpc>
                          <a:spcPct val="107000"/>
                        </a:lnSpc>
                      </a:pPr>
                      <a:endParaRPr lang="en-US" sz="700">
                        <a:solidFill>
                          <a:schemeClr val="bg1"/>
                        </a:solidFill>
                        <a:effectLst/>
                        <a:latin typeface="Calibri" panose="020F0502020204030204" pitchFamily="34" charset="0"/>
                      </a:endParaRPr>
                    </a:p>
                  </a:txBody>
                  <a:tcPr marL="57336" marR="57336" marT="28668" marB="28668">
                    <a:lnL>
                      <a:noFill/>
                    </a:lnL>
                    <a:lnR>
                      <a:noFill/>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nSpc>
                          <a:spcPct val="107000"/>
                        </a:lnSpc>
                      </a:pPr>
                      <a:endParaRPr lang="en-US" sz="700">
                        <a:solidFill>
                          <a:schemeClr val="bg1"/>
                        </a:solidFill>
                        <a:effectLst/>
                        <a:latin typeface="Calibri" panose="020F0502020204030204" pitchFamily="34" charset="0"/>
                      </a:endParaRPr>
                    </a:p>
                  </a:txBody>
                  <a:tcPr marL="57336" marR="57336" marT="28668" marB="28668">
                    <a:lnL>
                      <a:noFill/>
                    </a:lnL>
                    <a:lnR>
                      <a:noFill/>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ctr">
                        <a:lnSpc>
                          <a:spcPct val="107000"/>
                        </a:lnSpc>
                      </a:pPr>
                      <a:endParaRPr lang="en-US" sz="700" dirty="0">
                        <a:solidFill>
                          <a:schemeClr val="bg1"/>
                        </a:solidFill>
                        <a:effectLst/>
                        <a:latin typeface="Calibri" panose="020F0502020204030204" pitchFamily="34" charset="0"/>
                      </a:endParaRPr>
                    </a:p>
                  </a:txBody>
                  <a:tcPr marL="5972" marR="5972" marT="5972" marB="28668" anchor="b">
                    <a:lnL>
                      <a:noFill/>
                    </a:lnL>
                    <a:lnR>
                      <a:noFill/>
                    </a:lnR>
                    <a:lnT>
                      <a:noFill/>
                    </a:lnT>
                    <a:lnB>
                      <a:noFill/>
                    </a:lnB>
                  </a:tcPr>
                </a:tc>
                <a:extLst>
                  <a:ext uri="{0D108BD9-81ED-4DB2-BD59-A6C34878D82A}">
                    <a16:rowId xmlns:a16="http://schemas.microsoft.com/office/drawing/2014/main" xmlns="" val="3188846131"/>
                  </a:ext>
                </a:extLst>
              </a:tr>
              <a:tr h="368605">
                <a:tc>
                  <a:txBody>
                    <a:bodyPr/>
                    <a:lstStyle/>
                    <a:p>
                      <a:pPr>
                        <a:lnSpc>
                          <a:spcPct val="107000"/>
                        </a:lnSpc>
                      </a:pPr>
                      <a:endParaRPr lang="en-US" sz="700">
                        <a:solidFill>
                          <a:schemeClr val="bg1"/>
                        </a:solidFill>
                        <a:effectLst/>
                        <a:latin typeface="Calibri" panose="020F0502020204030204" pitchFamily="34" charset="0"/>
                      </a:endParaRPr>
                    </a:p>
                  </a:txBody>
                  <a:tcPr marL="57336" marR="57336" marT="28668" marB="2866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E7E6E6"/>
                    </a:solidFill>
                  </a:tcPr>
                </a:tc>
                <a:tc>
                  <a:txBody>
                    <a:bodyPr/>
                    <a:lstStyle/>
                    <a:p>
                      <a:pPr>
                        <a:lnSpc>
                          <a:spcPct val="107000"/>
                        </a:lnSpc>
                      </a:pPr>
                      <a:endParaRPr lang="en-US" sz="700">
                        <a:solidFill>
                          <a:schemeClr val="bg1"/>
                        </a:solidFill>
                        <a:effectLst/>
                        <a:latin typeface="Calibri" panose="020F0502020204030204" pitchFamily="34" charset="0"/>
                      </a:endParaRPr>
                    </a:p>
                  </a:txBody>
                  <a:tcPr marL="57336" marR="57336" marT="28668" marB="2866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E7E6E6"/>
                    </a:solidFill>
                  </a:tcPr>
                </a:tc>
                <a:tc>
                  <a:txBody>
                    <a:bodyPr/>
                    <a:lstStyle/>
                    <a:p>
                      <a:pPr>
                        <a:lnSpc>
                          <a:spcPct val="107000"/>
                        </a:lnSpc>
                      </a:pPr>
                      <a:endParaRPr lang="en-US" sz="700">
                        <a:solidFill>
                          <a:schemeClr val="bg1"/>
                        </a:solidFill>
                        <a:effectLst/>
                        <a:latin typeface="Calibri" panose="020F0502020204030204" pitchFamily="34" charset="0"/>
                      </a:endParaRPr>
                    </a:p>
                  </a:txBody>
                  <a:tcPr marL="57336" marR="57336" marT="28668" marB="2866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E7E6E6"/>
                    </a:solidFill>
                  </a:tcPr>
                </a:tc>
                <a:tc>
                  <a:txBody>
                    <a:bodyPr/>
                    <a:lstStyle/>
                    <a:p>
                      <a:pPr>
                        <a:lnSpc>
                          <a:spcPct val="107000"/>
                        </a:lnSpc>
                      </a:pPr>
                      <a:endParaRPr lang="en-US" sz="700">
                        <a:solidFill>
                          <a:schemeClr val="bg1"/>
                        </a:solidFill>
                        <a:effectLst/>
                        <a:latin typeface="Calibri" panose="020F0502020204030204" pitchFamily="34" charset="0"/>
                      </a:endParaRPr>
                    </a:p>
                  </a:txBody>
                  <a:tcPr marL="57336" marR="57336" marT="28668" marB="2866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E7E6E6"/>
                    </a:solidFill>
                  </a:tcPr>
                </a:tc>
                <a:tc>
                  <a:txBody>
                    <a:bodyPr/>
                    <a:lstStyle/>
                    <a:p>
                      <a:pPr>
                        <a:lnSpc>
                          <a:spcPct val="107000"/>
                        </a:lnSpc>
                      </a:pPr>
                      <a:endParaRPr lang="en-US" sz="700">
                        <a:solidFill>
                          <a:schemeClr val="bg1"/>
                        </a:solidFill>
                        <a:effectLst/>
                        <a:latin typeface="Calibri" panose="020F0502020204030204" pitchFamily="34" charset="0"/>
                      </a:endParaRPr>
                    </a:p>
                  </a:txBody>
                  <a:tcPr marL="57336" marR="57336" marT="28668" marB="2866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E7E6E6"/>
                    </a:solidFill>
                  </a:tcPr>
                </a:tc>
                <a:tc>
                  <a:txBody>
                    <a:bodyPr/>
                    <a:lstStyle/>
                    <a:p>
                      <a:pPr>
                        <a:lnSpc>
                          <a:spcPct val="107000"/>
                        </a:lnSpc>
                      </a:pPr>
                      <a:endParaRPr lang="en-US" sz="700">
                        <a:solidFill>
                          <a:schemeClr val="bg1"/>
                        </a:solidFill>
                        <a:effectLst/>
                        <a:latin typeface="Calibri" panose="020F0502020204030204" pitchFamily="34" charset="0"/>
                      </a:endParaRPr>
                    </a:p>
                  </a:txBody>
                  <a:tcPr marL="57336" marR="57336" marT="28668" marB="2866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E7E6E6"/>
                    </a:solidFill>
                  </a:tcPr>
                </a:tc>
                <a:tc>
                  <a:txBody>
                    <a:bodyPr/>
                    <a:lstStyle/>
                    <a:p>
                      <a:pPr>
                        <a:lnSpc>
                          <a:spcPct val="107000"/>
                        </a:lnSpc>
                      </a:pPr>
                      <a:endParaRPr lang="en-US" sz="700">
                        <a:solidFill>
                          <a:schemeClr val="bg1"/>
                        </a:solidFill>
                        <a:effectLst/>
                        <a:latin typeface="Calibri" panose="020F0502020204030204" pitchFamily="34" charset="0"/>
                      </a:endParaRPr>
                    </a:p>
                  </a:txBody>
                  <a:tcPr marL="57336" marR="57336" marT="28668" marB="2866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E7E6E6"/>
                    </a:solidFill>
                  </a:tcPr>
                </a:tc>
                <a:tc>
                  <a:txBody>
                    <a:bodyPr/>
                    <a:lstStyle/>
                    <a:p>
                      <a:pPr>
                        <a:lnSpc>
                          <a:spcPct val="107000"/>
                        </a:lnSpc>
                      </a:pPr>
                      <a:endParaRPr lang="en-US" sz="700">
                        <a:solidFill>
                          <a:schemeClr val="bg1"/>
                        </a:solidFill>
                        <a:effectLst/>
                        <a:latin typeface="Calibri" panose="020F0502020204030204" pitchFamily="34" charset="0"/>
                      </a:endParaRPr>
                    </a:p>
                  </a:txBody>
                  <a:tcPr marL="57336" marR="57336" marT="28668" marB="2866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4472C4"/>
                    </a:solidFill>
                  </a:tcPr>
                </a:tc>
                <a:tc>
                  <a:txBody>
                    <a:bodyPr/>
                    <a:lstStyle/>
                    <a:p>
                      <a:pPr marL="0" marR="0" algn="ctr">
                        <a:lnSpc>
                          <a:spcPct val="107000"/>
                        </a:lnSpc>
                        <a:spcBef>
                          <a:spcPts val="0"/>
                        </a:spcBef>
                        <a:spcAft>
                          <a:spcPts val="0"/>
                        </a:spcAft>
                      </a:pPr>
                      <a:r>
                        <a:rPr lang="en-US" sz="2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1.8%</a:t>
                      </a:r>
                    </a:p>
                  </a:txBody>
                  <a:tcPr marL="5972" marR="5972" marT="5972" marB="28668" anchor="b">
                    <a:lnL w="1270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xmlns="" val="1776611336"/>
                  </a:ext>
                </a:extLst>
              </a:tr>
              <a:tr h="212760">
                <a:tc>
                  <a:txBody>
                    <a:bodyPr/>
                    <a:lstStyle/>
                    <a:p>
                      <a:pPr>
                        <a:lnSpc>
                          <a:spcPct val="107000"/>
                        </a:lnSpc>
                      </a:pPr>
                      <a:endParaRPr lang="en-US" sz="700">
                        <a:solidFill>
                          <a:schemeClr val="bg1"/>
                        </a:solidFill>
                        <a:effectLst/>
                        <a:latin typeface="Calibri" panose="020F0502020204030204" pitchFamily="34" charset="0"/>
                      </a:endParaRPr>
                    </a:p>
                  </a:txBody>
                  <a:tcPr marL="57336" marR="57336" marT="28668" marB="28668">
                    <a:lnL>
                      <a:noFill/>
                    </a:lnL>
                    <a:lnR>
                      <a:noFill/>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nSpc>
                          <a:spcPct val="107000"/>
                        </a:lnSpc>
                      </a:pPr>
                      <a:endParaRPr lang="en-US" sz="700">
                        <a:solidFill>
                          <a:schemeClr val="bg1"/>
                        </a:solidFill>
                        <a:effectLst/>
                        <a:latin typeface="Calibri" panose="020F0502020204030204" pitchFamily="34" charset="0"/>
                      </a:endParaRPr>
                    </a:p>
                  </a:txBody>
                  <a:tcPr marL="57336" marR="57336" marT="28668" marB="28668">
                    <a:lnL>
                      <a:noFill/>
                    </a:lnL>
                    <a:lnR>
                      <a:noFill/>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nSpc>
                          <a:spcPct val="107000"/>
                        </a:lnSpc>
                      </a:pPr>
                      <a:endParaRPr lang="en-US" sz="700">
                        <a:solidFill>
                          <a:schemeClr val="bg1"/>
                        </a:solidFill>
                        <a:effectLst/>
                        <a:latin typeface="Calibri" panose="020F0502020204030204" pitchFamily="34" charset="0"/>
                      </a:endParaRPr>
                    </a:p>
                  </a:txBody>
                  <a:tcPr marL="57336" marR="57336" marT="28668" marB="28668">
                    <a:lnL>
                      <a:noFill/>
                    </a:lnL>
                    <a:lnR>
                      <a:noFill/>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nSpc>
                          <a:spcPct val="107000"/>
                        </a:lnSpc>
                      </a:pPr>
                      <a:endParaRPr lang="en-US" sz="700">
                        <a:solidFill>
                          <a:schemeClr val="bg1"/>
                        </a:solidFill>
                        <a:effectLst/>
                        <a:latin typeface="Calibri" panose="020F0502020204030204" pitchFamily="34" charset="0"/>
                      </a:endParaRPr>
                    </a:p>
                  </a:txBody>
                  <a:tcPr marL="57336" marR="57336" marT="28668" marB="28668">
                    <a:lnL>
                      <a:noFill/>
                    </a:lnL>
                    <a:lnR>
                      <a:noFill/>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nSpc>
                          <a:spcPct val="107000"/>
                        </a:lnSpc>
                      </a:pPr>
                      <a:endParaRPr lang="en-US" sz="700">
                        <a:solidFill>
                          <a:schemeClr val="bg1"/>
                        </a:solidFill>
                        <a:effectLst/>
                        <a:latin typeface="Calibri" panose="020F0502020204030204" pitchFamily="34" charset="0"/>
                      </a:endParaRPr>
                    </a:p>
                  </a:txBody>
                  <a:tcPr marL="57336" marR="57336" marT="28668" marB="28668">
                    <a:lnL>
                      <a:noFill/>
                    </a:lnL>
                    <a:lnR>
                      <a:noFill/>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nSpc>
                          <a:spcPct val="107000"/>
                        </a:lnSpc>
                      </a:pPr>
                      <a:endParaRPr lang="en-US" sz="700">
                        <a:solidFill>
                          <a:schemeClr val="bg1"/>
                        </a:solidFill>
                        <a:effectLst/>
                        <a:latin typeface="Calibri" panose="020F0502020204030204" pitchFamily="34" charset="0"/>
                      </a:endParaRPr>
                    </a:p>
                  </a:txBody>
                  <a:tcPr marL="57336" marR="57336" marT="28668" marB="28668">
                    <a:lnL>
                      <a:noFill/>
                    </a:lnL>
                    <a:lnR>
                      <a:noFill/>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nSpc>
                          <a:spcPct val="107000"/>
                        </a:lnSpc>
                      </a:pPr>
                      <a:endParaRPr lang="en-US" sz="700">
                        <a:solidFill>
                          <a:schemeClr val="bg1"/>
                        </a:solidFill>
                        <a:effectLst/>
                        <a:latin typeface="Calibri" panose="020F0502020204030204" pitchFamily="34" charset="0"/>
                      </a:endParaRPr>
                    </a:p>
                  </a:txBody>
                  <a:tcPr marL="57336" marR="57336" marT="28668" marB="28668">
                    <a:lnL>
                      <a:noFill/>
                    </a:lnL>
                    <a:lnR>
                      <a:noFill/>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nSpc>
                          <a:spcPct val="107000"/>
                        </a:lnSpc>
                      </a:pPr>
                      <a:endParaRPr lang="en-US" sz="700">
                        <a:solidFill>
                          <a:schemeClr val="bg1"/>
                        </a:solidFill>
                        <a:effectLst/>
                        <a:latin typeface="Calibri" panose="020F0502020204030204" pitchFamily="34" charset="0"/>
                      </a:endParaRPr>
                    </a:p>
                  </a:txBody>
                  <a:tcPr marL="57336" marR="57336" marT="28668" marB="28668">
                    <a:lnL>
                      <a:noFill/>
                    </a:lnL>
                    <a:lnR>
                      <a:noFill/>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ctr">
                        <a:lnSpc>
                          <a:spcPct val="107000"/>
                        </a:lnSpc>
                      </a:pPr>
                      <a:endParaRPr lang="en-US" sz="700" dirty="0">
                        <a:solidFill>
                          <a:schemeClr val="bg1"/>
                        </a:solidFill>
                        <a:effectLst/>
                        <a:latin typeface="Calibri" panose="020F0502020204030204" pitchFamily="34" charset="0"/>
                      </a:endParaRPr>
                    </a:p>
                  </a:txBody>
                  <a:tcPr marL="5972" marR="5972" marT="5972" marB="28668" anchor="b">
                    <a:lnL>
                      <a:noFill/>
                    </a:lnL>
                    <a:lnR>
                      <a:noFill/>
                    </a:lnR>
                    <a:lnT>
                      <a:noFill/>
                    </a:lnT>
                    <a:lnB>
                      <a:noFill/>
                    </a:lnB>
                  </a:tcPr>
                </a:tc>
                <a:extLst>
                  <a:ext uri="{0D108BD9-81ED-4DB2-BD59-A6C34878D82A}">
                    <a16:rowId xmlns:a16="http://schemas.microsoft.com/office/drawing/2014/main" xmlns="" val="719602630"/>
                  </a:ext>
                </a:extLst>
              </a:tr>
              <a:tr h="368605">
                <a:tc>
                  <a:txBody>
                    <a:bodyPr/>
                    <a:lstStyle/>
                    <a:p>
                      <a:pPr>
                        <a:lnSpc>
                          <a:spcPct val="107000"/>
                        </a:lnSpc>
                      </a:pPr>
                      <a:endParaRPr lang="en-US" sz="700">
                        <a:solidFill>
                          <a:schemeClr val="bg1"/>
                        </a:solidFill>
                        <a:effectLst/>
                        <a:latin typeface="Calibri" panose="020F0502020204030204" pitchFamily="34" charset="0"/>
                      </a:endParaRPr>
                    </a:p>
                  </a:txBody>
                  <a:tcPr marL="57336" marR="57336" marT="28668" marB="2866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E7E6E6"/>
                    </a:solidFill>
                  </a:tcPr>
                </a:tc>
                <a:tc>
                  <a:txBody>
                    <a:bodyPr/>
                    <a:lstStyle/>
                    <a:p>
                      <a:pPr>
                        <a:lnSpc>
                          <a:spcPct val="107000"/>
                        </a:lnSpc>
                      </a:pPr>
                      <a:endParaRPr lang="en-US" sz="700">
                        <a:solidFill>
                          <a:schemeClr val="bg1"/>
                        </a:solidFill>
                        <a:effectLst/>
                        <a:latin typeface="Calibri" panose="020F0502020204030204" pitchFamily="34" charset="0"/>
                      </a:endParaRPr>
                    </a:p>
                  </a:txBody>
                  <a:tcPr marL="57336" marR="57336" marT="28668" marB="2866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4472C4"/>
                    </a:solidFill>
                  </a:tcPr>
                </a:tc>
                <a:tc>
                  <a:txBody>
                    <a:bodyPr/>
                    <a:lstStyle/>
                    <a:p>
                      <a:pPr>
                        <a:lnSpc>
                          <a:spcPct val="107000"/>
                        </a:lnSpc>
                      </a:pPr>
                      <a:endParaRPr lang="en-US" sz="700">
                        <a:solidFill>
                          <a:schemeClr val="bg1"/>
                        </a:solidFill>
                        <a:effectLst/>
                        <a:latin typeface="Calibri" panose="020F0502020204030204" pitchFamily="34" charset="0"/>
                      </a:endParaRPr>
                    </a:p>
                  </a:txBody>
                  <a:tcPr marL="57336" marR="57336" marT="28668" marB="2866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E7E6E6"/>
                    </a:solidFill>
                  </a:tcPr>
                </a:tc>
                <a:tc>
                  <a:txBody>
                    <a:bodyPr/>
                    <a:lstStyle/>
                    <a:p>
                      <a:pPr>
                        <a:lnSpc>
                          <a:spcPct val="107000"/>
                        </a:lnSpc>
                      </a:pPr>
                      <a:endParaRPr lang="en-US" sz="700">
                        <a:solidFill>
                          <a:schemeClr val="bg1"/>
                        </a:solidFill>
                        <a:effectLst/>
                        <a:latin typeface="Calibri" panose="020F0502020204030204" pitchFamily="34" charset="0"/>
                      </a:endParaRPr>
                    </a:p>
                  </a:txBody>
                  <a:tcPr marL="57336" marR="57336" marT="28668" marB="2866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E7E6E6"/>
                    </a:solidFill>
                  </a:tcPr>
                </a:tc>
                <a:tc>
                  <a:txBody>
                    <a:bodyPr/>
                    <a:lstStyle/>
                    <a:p>
                      <a:pPr>
                        <a:lnSpc>
                          <a:spcPct val="107000"/>
                        </a:lnSpc>
                      </a:pPr>
                      <a:endParaRPr lang="en-US" sz="700">
                        <a:solidFill>
                          <a:schemeClr val="bg1"/>
                        </a:solidFill>
                        <a:effectLst/>
                        <a:latin typeface="Calibri" panose="020F0502020204030204" pitchFamily="34" charset="0"/>
                      </a:endParaRPr>
                    </a:p>
                  </a:txBody>
                  <a:tcPr marL="57336" marR="57336" marT="28668" marB="2866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E7E6E6"/>
                    </a:solidFill>
                  </a:tcPr>
                </a:tc>
                <a:tc>
                  <a:txBody>
                    <a:bodyPr/>
                    <a:lstStyle/>
                    <a:p>
                      <a:pPr>
                        <a:lnSpc>
                          <a:spcPct val="107000"/>
                        </a:lnSpc>
                      </a:pPr>
                      <a:endParaRPr lang="en-US" sz="700">
                        <a:solidFill>
                          <a:schemeClr val="bg1"/>
                        </a:solidFill>
                        <a:effectLst/>
                        <a:latin typeface="Calibri" panose="020F0502020204030204" pitchFamily="34" charset="0"/>
                      </a:endParaRPr>
                    </a:p>
                  </a:txBody>
                  <a:tcPr marL="57336" marR="57336" marT="28668" marB="2866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E7E6E6"/>
                    </a:solidFill>
                  </a:tcPr>
                </a:tc>
                <a:tc>
                  <a:txBody>
                    <a:bodyPr/>
                    <a:lstStyle/>
                    <a:p>
                      <a:pPr>
                        <a:lnSpc>
                          <a:spcPct val="107000"/>
                        </a:lnSpc>
                      </a:pPr>
                      <a:endParaRPr lang="en-US" sz="700">
                        <a:solidFill>
                          <a:schemeClr val="bg1"/>
                        </a:solidFill>
                        <a:effectLst/>
                        <a:latin typeface="Calibri" panose="020F0502020204030204" pitchFamily="34" charset="0"/>
                      </a:endParaRPr>
                    </a:p>
                  </a:txBody>
                  <a:tcPr marL="57336" marR="57336" marT="28668" marB="2866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E7E6E6"/>
                    </a:solidFill>
                  </a:tcPr>
                </a:tc>
                <a:tc>
                  <a:txBody>
                    <a:bodyPr/>
                    <a:lstStyle/>
                    <a:p>
                      <a:pPr>
                        <a:lnSpc>
                          <a:spcPct val="107000"/>
                        </a:lnSpc>
                      </a:pPr>
                      <a:endParaRPr lang="en-US" sz="700">
                        <a:solidFill>
                          <a:schemeClr val="bg1"/>
                        </a:solidFill>
                        <a:effectLst/>
                        <a:latin typeface="Calibri" panose="020F0502020204030204" pitchFamily="34" charset="0"/>
                      </a:endParaRPr>
                    </a:p>
                  </a:txBody>
                  <a:tcPr marL="57336" marR="57336" marT="28668" marB="2866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E7E6E6"/>
                    </a:solidFill>
                  </a:tcPr>
                </a:tc>
                <a:tc>
                  <a:txBody>
                    <a:bodyPr/>
                    <a:lstStyle/>
                    <a:p>
                      <a:pPr marL="0" marR="0" algn="ctr">
                        <a:lnSpc>
                          <a:spcPct val="107000"/>
                        </a:lnSpc>
                        <a:spcBef>
                          <a:spcPts val="0"/>
                        </a:spcBef>
                        <a:spcAft>
                          <a:spcPts val="0"/>
                        </a:spcAft>
                      </a:pPr>
                      <a:r>
                        <a:rPr lang="en-US" sz="2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1.5%</a:t>
                      </a:r>
                    </a:p>
                  </a:txBody>
                  <a:tcPr marL="5972" marR="5972" marT="5972" marB="28668" anchor="b">
                    <a:lnL w="1270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xmlns="" val="1346325095"/>
                  </a:ext>
                </a:extLst>
              </a:tr>
              <a:tr h="212760">
                <a:tc>
                  <a:txBody>
                    <a:bodyPr/>
                    <a:lstStyle/>
                    <a:p>
                      <a:pPr>
                        <a:lnSpc>
                          <a:spcPct val="107000"/>
                        </a:lnSpc>
                      </a:pPr>
                      <a:endParaRPr lang="en-US" sz="700">
                        <a:solidFill>
                          <a:schemeClr val="bg1"/>
                        </a:solidFill>
                        <a:effectLst/>
                        <a:latin typeface="Calibri" panose="020F0502020204030204" pitchFamily="34" charset="0"/>
                      </a:endParaRPr>
                    </a:p>
                  </a:txBody>
                  <a:tcPr marL="57336" marR="57336" marT="28668" marB="28668">
                    <a:lnL>
                      <a:noFill/>
                    </a:lnL>
                    <a:lnR>
                      <a:noFill/>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nSpc>
                          <a:spcPct val="107000"/>
                        </a:lnSpc>
                      </a:pPr>
                      <a:endParaRPr lang="en-US" sz="700">
                        <a:solidFill>
                          <a:schemeClr val="bg1"/>
                        </a:solidFill>
                        <a:effectLst/>
                        <a:latin typeface="Calibri" panose="020F0502020204030204" pitchFamily="34" charset="0"/>
                      </a:endParaRPr>
                    </a:p>
                  </a:txBody>
                  <a:tcPr marL="57336" marR="57336" marT="28668" marB="28668">
                    <a:lnL>
                      <a:noFill/>
                    </a:lnL>
                    <a:lnR>
                      <a:noFill/>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nSpc>
                          <a:spcPct val="107000"/>
                        </a:lnSpc>
                      </a:pPr>
                      <a:endParaRPr lang="en-US" sz="700">
                        <a:solidFill>
                          <a:schemeClr val="bg1"/>
                        </a:solidFill>
                        <a:effectLst/>
                        <a:latin typeface="Calibri" panose="020F0502020204030204" pitchFamily="34" charset="0"/>
                      </a:endParaRPr>
                    </a:p>
                  </a:txBody>
                  <a:tcPr marL="57336" marR="57336" marT="28668" marB="28668">
                    <a:lnL>
                      <a:noFill/>
                    </a:lnL>
                    <a:lnR>
                      <a:noFill/>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nSpc>
                          <a:spcPct val="107000"/>
                        </a:lnSpc>
                      </a:pPr>
                      <a:endParaRPr lang="en-US" sz="700">
                        <a:solidFill>
                          <a:schemeClr val="bg1"/>
                        </a:solidFill>
                        <a:effectLst/>
                        <a:latin typeface="Calibri" panose="020F0502020204030204" pitchFamily="34" charset="0"/>
                      </a:endParaRPr>
                    </a:p>
                  </a:txBody>
                  <a:tcPr marL="57336" marR="57336" marT="28668" marB="28668">
                    <a:lnL>
                      <a:noFill/>
                    </a:lnL>
                    <a:lnR>
                      <a:noFill/>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nSpc>
                          <a:spcPct val="107000"/>
                        </a:lnSpc>
                      </a:pPr>
                      <a:endParaRPr lang="en-US" sz="700">
                        <a:solidFill>
                          <a:schemeClr val="bg1"/>
                        </a:solidFill>
                        <a:effectLst/>
                        <a:latin typeface="Calibri" panose="020F0502020204030204" pitchFamily="34" charset="0"/>
                      </a:endParaRPr>
                    </a:p>
                  </a:txBody>
                  <a:tcPr marL="57336" marR="57336" marT="28668" marB="28668">
                    <a:lnL>
                      <a:noFill/>
                    </a:lnL>
                    <a:lnR>
                      <a:noFill/>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nSpc>
                          <a:spcPct val="107000"/>
                        </a:lnSpc>
                      </a:pPr>
                      <a:endParaRPr lang="en-US" sz="700">
                        <a:solidFill>
                          <a:schemeClr val="bg1"/>
                        </a:solidFill>
                        <a:effectLst/>
                        <a:latin typeface="Calibri" panose="020F0502020204030204" pitchFamily="34" charset="0"/>
                      </a:endParaRPr>
                    </a:p>
                  </a:txBody>
                  <a:tcPr marL="57336" marR="57336" marT="28668" marB="28668">
                    <a:lnL>
                      <a:noFill/>
                    </a:lnL>
                    <a:lnR>
                      <a:noFill/>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nSpc>
                          <a:spcPct val="107000"/>
                        </a:lnSpc>
                      </a:pPr>
                      <a:endParaRPr lang="en-US" sz="700">
                        <a:solidFill>
                          <a:schemeClr val="bg1"/>
                        </a:solidFill>
                        <a:effectLst/>
                        <a:latin typeface="Calibri" panose="020F0502020204030204" pitchFamily="34" charset="0"/>
                      </a:endParaRPr>
                    </a:p>
                  </a:txBody>
                  <a:tcPr marL="57336" marR="57336" marT="28668" marB="28668">
                    <a:lnL>
                      <a:noFill/>
                    </a:lnL>
                    <a:lnR>
                      <a:noFill/>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nSpc>
                          <a:spcPct val="107000"/>
                        </a:lnSpc>
                      </a:pPr>
                      <a:endParaRPr lang="en-US" sz="700">
                        <a:solidFill>
                          <a:schemeClr val="bg1"/>
                        </a:solidFill>
                        <a:effectLst/>
                        <a:latin typeface="Calibri" panose="020F0502020204030204" pitchFamily="34" charset="0"/>
                      </a:endParaRPr>
                    </a:p>
                  </a:txBody>
                  <a:tcPr marL="57336" marR="57336" marT="28668" marB="28668">
                    <a:lnL>
                      <a:noFill/>
                    </a:lnL>
                    <a:lnR>
                      <a:noFill/>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ctr">
                        <a:lnSpc>
                          <a:spcPct val="107000"/>
                        </a:lnSpc>
                      </a:pPr>
                      <a:endParaRPr lang="en-US" sz="700" dirty="0">
                        <a:solidFill>
                          <a:schemeClr val="bg1"/>
                        </a:solidFill>
                        <a:effectLst/>
                        <a:latin typeface="Calibri" panose="020F0502020204030204" pitchFamily="34" charset="0"/>
                      </a:endParaRPr>
                    </a:p>
                  </a:txBody>
                  <a:tcPr marL="5972" marR="5972" marT="5972" marB="28668" anchor="b">
                    <a:lnL>
                      <a:noFill/>
                    </a:lnL>
                    <a:lnR>
                      <a:noFill/>
                    </a:lnR>
                    <a:lnT>
                      <a:noFill/>
                    </a:lnT>
                    <a:lnB>
                      <a:noFill/>
                    </a:lnB>
                  </a:tcPr>
                </a:tc>
                <a:extLst>
                  <a:ext uri="{0D108BD9-81ED-4DB2-BD59-A6C34878D82A}">
                    <a16:rowId xmlns:a16="http://schemas.microsoft.com/office/drawing/2014/main" xmlns="" val="3266798380"/>
                  </a:ext>
                </a:extLst>
              </a:tr>
              <a:tr h="368605">
                <a:tc>
                  <a:txBody>
                    <a:bodyPr/>
                    <a:lstStyle/>
                    <a:p>
                      <a:pPr>
                        <a:lnSpc>
                          <a:spcPct val="107000"/>
                        </a:lnSpc>
                      </a:pPr>
                      <a:endParaRPr lang="en-US" sz="700">
                        <a:solidFill>
                          <a:schemeClr val="bg1"/>
                        </a:solidFill>
                        <a:effectLst/>
                        <a:latin typeface="Calibri" panose="020F0502020204030204" pitchFamily="34" charset="0"/>
                      </a:endParaRPr>
                    </a:p>
                  </a:txBody>
                  <a:tcPr marL="57336" marR="57336" marT="28668" marB="2866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E7E6E6"/>
                    </a:solidFill>
                  </a:tcPr>
                </a:tc>
                <a:tc>
                  <a:txBody>
                    <a:bodyPr/>
                    <a:lstStyle/>
                    <a:p>
                      <a:pPr>
                        <a:lnSpc>
                          <a:spcPct val="107000"/>
                        </a:lnSpc>
                      </a:pPr>
                      <a:endParaRPr lang="en-US" sz="700">
                        <a:solidFill>
                          <a:schemeClr val="bg1"/>
                        </a:solidFill>
                        <a:effectLst/>
                        <a:latin typeface="Calibri" panose="020F0502020204030204" pitchFamily="34" charset="0"/>
                      </a:endParaRPr>
                    </a:p>
                  </a:txBody>
                  <a:tcPr marL="57336" marR="57336" marT="28668" marB="2866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E7E6E6"/>
                    </a:solidFill>
                  </a:tcPr>
                </a:tc>
                <a:tc>
                  <a:txBody>
                    <a:bodyPr/>
                    <a:lstStyle/>
                    <a:p>
                      <a:pPr>
                        <a:lnSpc>
                          <a:spcPct val="107000"/>
                        </a:lnSpc>
                      </a:pPr>
                      <a:endParaRPr lang="en-US" sz="700">
                        <a:solidFill>
                          <a:schemeClr val="bg1"/>
                        </a:solidFill>
                        <a:effectLst/>
                        <a:latin typeface="Calibri" panose="020F0502020204030204" pitchFamily="34" charset="0"/>
                      </a:endParaRPr>
                    </a:p>
                  </a:txBody>
                  <a:tcPr marL="57336" marR="57336" marT="28668" marB="2866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4472C4"/>
                    </a:solidFill>
                  </a:tcPr>
                </a:tc>
                <a:tc>
                  <a:txBody>
                    <a:bodyPr/>
                    <a:lstStyle/>
                    <a:p>
                      <a:pPr>
                        <a:lnSpc>
                          <a:spcPct val="107000"/>
                        </a:lnSpc>
                      </a:pPr>
                      <a:endParaRPr lang="en-US" sz="700">
                        <a:solidFill>
                          <a:schemeClr val="bg1"/>
                        </a:solidFill>
                        <a:effectLst/>
                        <a:latin typeface="Calibri" panose="020F0502020204030204" pitchFamily="34" charset="0"/>
                      </a:endParaRPr>
                    </a:p>
                  </a:txBody>
                  <a:tcPr marL="57336" marR="57336" marT="28668" marB="2866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4472C4"/>
                    </a:solidFill>
                  </a:tcPr>
                </a:tc>
                <a:tc>
                  <a:txBody>
                    <a:bodyPr/>
                    <a:lstStyle/>
                    <a:p>
                      <a:pPr>
                        <a:lnSpc>
                          <a:spcPct val="107000"/>
                        </a:lnSpc>
                      </a:pPr>
                      <a:endParaRPr lang="en-US" sz="700">
                        <a:solidFill>
                          <a:schemeClr val="bg1"/>
                        </a:solidFill>
                        <a:effectLst/>
                        <a:latin typeface="Calibri" panose="020F0502020204030204" pitchFamily="34" charset="0"/>
                      </a:endParaRPr>
                    </a:p>
                  </a:txBody>
                  <a:tcPr marL="57336" marR="57336" marT="28668" marB="2866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4472C4"/>
                    </a:solidFill>
                  </a:tcPr>
                </a:tc>
                <a:tc>
                  <a:txBody>
                    <a:bodyPr/>
                    <a:lstStyle/>
                    <a:p>
                      <a:pPr>
                        <a:lnSpc>
                          <a:spcPct val="107000"/>
                        </a:lnSpc>
                      </a:pPr>
                      <a:endParaRPr lang="en-US" sz="700">
                        <a:solidFill>
                          <a:schemeClr val="bg1"/>
                        </a:solidFill>
                        <a:effectLst/>
                        <a:latin typeface="Calibri" panose="020F0502020204030204" pitchFamily="34" charset="0"/>
                      </a:endParaRPr>
                    </a:p>
                  </a:txBody>
                  <a:tcPr marL="57336" marR="57336" marT="28668" marB="2866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4472C4"/>
                    </a:solidFill>
                  </a:tcPr>
                </a:tc>
                <a:tc>
                  <a:txBody>
                    <a:bodyPr/>
                    <a:lstStyle/>
                    <a:p>
                      <a:pPr>
                        <a:lnSpc>
                          <a:spcPct val="107000"/>
                        </a:lnSpc>
                      </a:pPr>
                      <a:endParaRPr lang="en-US" sz="700">
                        <a:solidFill>
                          <a:schemeClr val="bg1"/>
                        </a:solidFill>
                        <a:effectLst/>
                        <a:latin typeface="Calibri" panose="020F0502020204030204" pitchFamily="34" charset="0"/>
                      </a:endParaRPr>
                    </a:p>
                  </a:txBody>
                  <a:tcPr marL="57336" marR="57336" marT="28668" marB="2866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4472C4"/>
                    </a:solidFill>
                  </a:tcPr>
                </a:tc>
                <a:tc>
                  <a:txBody>
                    <a:bodyPr/>
                    <a:lstStyle/>
                    <a:p>
                      <a:pPr>
                        <a:lnSpc>
                          <a:spcPct val="107000"/>
                        </a:lnSpc>
                      </a:pPr>
                      <a:endParaRPr lang="en-US" sz="700">
                        <a:solidFill>
                          <a:schemeClr val="bg1"/>
                        </a:solidFill>
                        <a:effectLst/>
                        <a:latin typeface="Calibri" panose="020F0502020204030204" pitchFamily="34" charset="0"/>
                      </a:endParaRPr>
                    </a:p>
                  </a:txBody>
                  <a:tcPr marL="57336" marR="57336" marT="28668" marB="2866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4472C4"/>
                    </a:solidFill>
                  </a:tcPr>
                </a:tc>
                <a:tc>
                  <a:txBody>
                    <a:bodyPr/>
                    <a:lstStyle/>
                    <a:p>
                      <a:pPr marL="0" marR="0" algn="ctr">
                        <a:lnSpc>
                          <a:spcPct val="107000"/>
                        </a:lnSpc>
                        <a:spcBef>
                          <a:spcPts val="0"/>
                        </a:spcBef>
                        <a:spcAft>
                          <a:spcPts val="0"/>
                        </a:spcAft>
                      </a:pPr>
                      <a:r>
                        <a:rPr lang="en-US" sz="2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1.3%</a:t>
                      </a:r>
                    </a:p>
                  </a:txBody>
                  <a:tcPr marL="5972" marR="5972" marT="5972" marB="28668" anchor="b">
                    <a:lnL w="1270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xmlns="" val="640381031"/>
                  </a:ext>
                </a:extLst>
              </a:tr>
              <a:tr h="212760">
                <a:tc>
                  <a:txBody>
                    <a:bodyPr/>
                    <a:lstStyle/>
                    <a:p>
                      <a:pPr>
                        <a:lnSpc>
                          <a:spcPct val="107000"/>
                        </a:lnSpc>
                      </a:pPr>
                      <a:endParaRPr lang="en-US" sz="700">
                        <a:solidFill>
                          <a:schemeClr val="bg1"/>
                        </a:solidFill>
                        <a:effectLst/>
                        <a:latin typeface="Calibri" panose="020F0502020204030204" pitchFamily="34" charset="0"/>
                      </a:endParaRPr>
                    </a:p>
                  </a:txBody>
                  <a:tcPr marL="57336" marR="57336" marT="28668" marB="28668">
                    <a:lnL>
                      <a:noFill/>
                    </a:lnL>
                    <a:lnR>
                      <a:noFill/>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nSpc>
                          <a:spcPct val="107000"/>
                        </a:lnSpc>
                      </a:pPr>
                      <a:endParaRPr lang="en-US" sz="700">
                        <a:solidFill>
                          <a:schemeClr val="bg1"/>
                        </a:solidFill>
                        <a:effectLst/>
                        <a:latin typeface="Calibri" panose="020F0502020204030204" pitchFamily="34" charset="0"/>
                      </a:endParaRPr>
                    </a:p>
                  </a:txBody>
                  <a:tcPr marL="57336" marR="57336" marT="28668" marB="28668">
                    <a:lnL>
                      <a:noFill/>
                    </a:lnL>
                    <a:lnR>
                      <a:noFill/>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nSpc>
                          <a:spcPct val="107000"/>
                        </a:lnSpc>
                      </a:pPr>
                      <a:endParaRPr lang="en-US" sz="700">
                        <a:solidFill>
                          <a:schemeClr val="bg1"/>
                        </a:solidFill>
                        <a:effectLst/>
                        <a:latin typeface="Calibri" panose="020F0502020204030204" pitchFamily="34" charset="0"/>
                      </a:endParaRPr>
                    </a:p>
                  </a:txBody>
                  <a:tcPr marL="57336" marR="57336" marT="28668" marB="28668">
                    <a:lnL>
                      <a:noFill/>
                    </a:lnL>
                    <a:lnR>
                      <a:noFill/>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nSpc>
                          <a:spcPct val="107000"/>
                        </a:lnSpc>
                      </a:pPr>
                      <a:endParaRPr lang="en-US" sz="700">
                        <a:solidFill>
                          <a:schemeClr val="bg1"/>
                        </a:solidFill>
                        <a:effectLst/>
                        <a:latin typeface="Calibri" panose="020F0502020204030204" pitchFamily="34" charset="0"/>
                      </a:endParaRPr>
                    </a:p>
                  </a:txBody>
                  <a:tcPr marL="57336" marR="57336" marT="28668" marB="28668">
                    <a:lnL>
                      <a:noFill/>
                    </a:lnL>
                    <a:lnR>
                      <a:noFill/>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nSpc>
                          <a:spcPct val="107000"/>
                        </a:lnSpc>
                      </a:pPr>
                      <a:endParaRPr lang="en-US" sz="700">
                        <a:solidFill>
                          <a:schemeClr val="bg1"/>
                        </a:solidFill>
                        <a:effectLst/>
                        <a:latin typeface="Calibri" panose="020F0502020204030204" pitchFamily="34" charset="0"/>
                      </a:endParaRPr>
                    </a:p>
                  </a:txBody>
                  <a:tcPr marL="57336" marR="57336" marT="28668" marB="28668">
                    <a:lnL>
                      <a:noFill/>
                    </a:lnL>
                    <a:lnR>
                      <a:noFill/>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nSpc>
                          <a:spcPct val="107000"/>
                        </a:lnSpc>
                      </a:pPr>
                      <a:endParaRPr lang="en-US" sz="700">
                        <a:solidFill>
                          <a:schemeClr val="bg1"/>
                        </a:solidFill>
                        <a:effectLst/>
                        <a:latin typeface="Calibri" panose="020F0502020204030204" pitchFamily="34" charset="0"/>
                      </a:endParaRPr>
                    </a:p>
                  </a:txBody>
                  <a:tcPr marL="57336" marR="57336" marT="28668" marB="28668">
                    <a:lnL>
                      <a:noFill/>
                    </a:lnL>
                    <a:lnR>
                      <a:noFill/>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nSpc>
                          <a:spcPct val="107000"/>
                        </a:lnSpc>
                      </a:pPr>
                      <a:endParaRPr lang="en-US" sz="700">
                        <a:solidFill>
                          <a:schemeClr val="bg1"/>
                        </a:solidFill>
                        <a:effectLst/>
                        <a:latin typeface="Calibri" panose="020F0502020204030204" pitchFamily="34" charset="0"/>
                      </a:endParaRPr>
                    </a:p>
                  </a:txBody>
                  <a:tcPr marL="57336" marR="57336" marT="28668" marB="28668">
                    <a:lnL>
                      <a:noFill/>
                    </a:lnL>
                    <a:lnR>
                      <a:noFill/>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nSpc>
                          <a:spcPct val="107000"/>
                        </a:lnSpc>
                      </a:pPr>
                      <a:endParaRPr lang="en-US" sz="700">
                        <a:solidFill>
                          <a:schemeClr val="bg1"/>
                        </a:solidFill>
                        <a:effectLst/>
                        <a:latin typeface="Calibri" panose="020F0502020204030204" pitchFamily="34" charset="0"/>
                      </a:endParaRPr>
                    </a:p>
                  </a:txBody>
                  <a:tcPr marL="57336" marR="57336" marT="28668" marB="28668">
                    <a:lnL>
                      <a:noFill/>
                    </a:lnL>
                    <a:lnR>
                      <a:noFill/>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ctr">
                        <a:lnSpc>
                          <a:spcPct val="107000"/>
                        </a:lnSpc>
                      </a:pPr>
                      <a:endParaRPr lang="en-US" sz="700" dirty="0">
                        <a:solidFill>
                          <a:schemeClr val="bg1"/>
                        </a:solidFill>
                        <a:effectLst/>
                        <a:latin typeface="Calibri" panose="020F0502020204030204" pitchFamily="34" charset="0"/>
                      </a:endParaRPr>
                    </a:p>
                  </a:txBody>
                  <a:tcPr marL="5972" marR="5972" marT="5972" marB="28668" anchor="b">
                    <a:lnL>
                      <a:noFill/>
                    </a:lnL>
                    <a:lnR>
                      <a:noFill/>
                    </a:lnR>
                    <a:lnT>
                      <a:noFill/>
                    </a:lnT>
                    <a:lnB>
                      <a:noFill/>
                    </a:lnB>
                  </a:tcPr>
                </a:tc>
                <a:extLst>
                  <a:ext uri="{0D108BD9-81ED-4DB2-BD59-A6C34878D82A}">
                    <a16:rowId xmlns:a16="http://schemas.microsoft.com/office/drawing/2014/main" xmlns="" val="616563376"/>
                  </a:ext>
                </a:extLst>
              </a:tr>
              <a:tr h="368605">
                <a:tc>
                  <a:txBody>
                    <a:bodyPr/>
                    <a:lstStyle/>
                    <a:p>
                      <a:pPr>
                        <a:lnSpc>
                          <a:spcPct val="107000"/>
                        </a:lnSpc>
                      </a:pPr>
                      <a:endParaRPr lang="en-US" sz="700">
                        <a:solidFill>
                          <a:schemeClr val="bg1"/>
                        </a:solidFill>
                        <a:effectLst/>
                        <a:latin typeface="Calibri" panose="020F0502020204030204" pitchFamily="34" charset="0"/>
                      </a:endParaRPr>
                    </a:p>
                  </a:txBody>
                  <a:tcPr marL="57336" marR="57336" marT="28668" marB="2866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E7E6E6"/>
                    </a:solidFill>
                  </a:tcPr>
                </a:tc>
                <a:tc>
                  <a:txBody>
                    <a:bodyPr/>
                    <a:lstStyle/>
                    <a:p>
                      <a:pPr>
                        <a:lnSpc>
                          <a:spcPct val="107000"/>
                        </a:lnSpc>
                      </a:pPr>
                      <a:endParaRPr lang="en-US" sz="700">
                        <a:solidFill>
                          <a:schemeClr val="bg1"/>
                        </a:solidFill>
                        <a:effectLst/>
                        <a:latin typeface="Calibri" panose="020F0502020204030204" pitchFamily="34" charset="0"/>
                      </a:endParaRPr>
                    </a:p>
                  </a:txBody>
                  <a:tcPr marL="57336" marR="57336" marT="28668" marB="2866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E7E6E6"/>
                    </a:solidFill>
                  </a:tcPr>
                </a:tc>
                <a:tc>
                  <a:txBody>
                    <a:bodyPr/>
                    <a:lstStyle/>
                    <a:p>
                      <a:pPr>
                        <a:lnSpc>
                          <a:spcPct val="107000"/>
                        </a:lnSpc>
                      </a:pPr>
                      <a:endParaRPr lang="en-US" sz="700">
                        <a:solidFill>
                          <a:schemeClr val="bg1"/>
                        </a:solidFill>
                        <a:effectLst/>
                        <a:latin typeface="Calibri" panose="020F0502020204030204" pitchFamily="34" charset="0"/>
                      </a:endParaRPr>
                    </a:p>
                  </a:txBody>
                  <a:tcPr marL="57336" marR="57336" marT="28668" marB="2866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E7E6E6"/>
                    </a:solidFill>
                  </a:tcPr>
                </a:tc>
                <a:tc>
                  <a:txBody>
                    <a:bodyPr/>
                    <a:lstStyle/>
                    <a:p>
                      <a:pPr>
                        <a:lnSpc>
                          <a:spcPct val="107000"/>
                        </a:lnSpc>
                      </a:pPr>
                      <a:endParaRPr lang="en-US" sz="700">
                        <a:solidFill>
                          <a:schemeClr val="bg1"/>
                        </a:solidFill>
                        <a:effectLst/>
                        <a:latin typeface="Calibri" panose="020F0502020204030204" pitchFamily="34" charset="0"/>
                      </a:endParaRPr>
                    </a:p>
                  </a:txBody>
                  <a:tcPr marL="57336" marR="57336" marT="28668" marB="2866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E7E6E6"/>
                    </a:solidFill>
                  </a:tcPr>
                </a:tc>
                <a:tc>
                  <a:txBody>
                    <a:bodyPr/>
                    <a:lstStyle/>
                    <a:p>
                      <a:pPr>
                        <a:lnSpc>
                          <a:spcPct val="107000"/>
                        </a:lnSpc>
                      </a:pPr>
                      <a:endParaRPr lang="en-US" sz="700">
                        <a:solidFill>
                          <a:schemeClr val="bg1"/>
                        </a:solidFill>
                        <a:effectLst/>
                        <a:latin typeface="Calibri" panose="020F0502020204030204" pitchFamily="34" charset="0"/>
                      </a:endParaRPr>
                    </a:p>
                  </a:txBody>
                  <a:tcPr marL="57336" marR="57336" marT="28668" marB="2866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E7E6E6"/>
                    </a:solidFill>
                  </a:tcPr>
                </a:tc>
                <a:tc>
                  <a:txBody>
                    <a:bodyPr/>
                    <a:lstStyle/>
                    <a:p>
                      <a:pPr>
                        <a:lnSpc>
                          <a:spcPct val="107000"/>
                        </a:lnSpc>
                      </a:pPr>
                      <a:endParaRPr lang="en-US" sz="700">
                        <a:solidFill>
                          <a:schemeClr val="bg1"/>
                        </a:solidFill>
                        <a:effectLst/>
                        <a:latin typeface="Calibri" panose="020F0502020204030204" pitchFamily="34" charset="0"/>
                      </a:endParaRPr>
                    </a:p>
                  </a:txBody>
                  <a:tcPr marL="57336" marR="57336" marT="28668" marB="2866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E7E6E6"/>
                    </a:solidFill>
                  </a:tcPr>
                </a:tc>
                <a:tc>
                  <a:txBody>
                    <a:bodyPr/>
                    <a:lstStyle/>
                    <a:p>
                      <a:pPr>
                        <a:lnSpc>
                          <a:spcPct val="107000"/>
                        </a:lnSpc>
                      </a:pPr>
                      <a:endParaRPr lang="en-US" sz="700">
                        <a:solidFill>
                          <a:schemeClr val="bg1"/>
                        </a:solidFill>
                        <a:effectLst/>
                        <a:latin typeface="Calibri" panose="020F0502020204030204" pitchFamily="34" charset="0"/>
                      </a:endParaRPr>
                    </a:p>
                  </a:txBody>
                  <a:tcPr marL="57336" marR="57336" marT="28668" marB="2866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4472C4"/>
                    </a:solidFill>
                  </a:tcPr>
                </a:tc>
                <a:tc>
                  <a:txBody>
                    <a:bodyPr/>
                    <a:lstStyle/>
                    <a:p>
                      <a:pPr>
                        <a:lnSpc>
                          <a:spcPct val="107000"/>
                        </a:lnSpc>
                      </a:pPr>
                      <a:endParaRPr lang="en-US" sz="700">
                        <a:solidFill>
                          <a:schemeClr val="bg1"/>
                        </a:solidFill>
                        <a:effectLst/>
                        <a:latin typeface="Calibri" panose="020F0502020204030204" pitchFamily="34" charset="0"/>
                      </a:endParaRPr>
                    </a:p>
                  </a:txBody>
                  <a:tcPr marL="57336" marR="57336" marT="28668" marB="2866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4472C4"/>
                    </a:solidFill>
                  </a:tcPr>
                </a:tc>
                <a:tc>
                  <a:txBody>
                    <a:bodyPr/>
                    <a:lstStyle/>
                    <a:p>
                      <a:pPr marL="0" marR="0" algn="ctr">
                        <a:lnSpc>
                          <a:spcPct val="107000"/>
                        </a:lnSpc>
                        <a:spcBef>
                          <a:spcPts val="0"/>
                        </a:spcBef>
                        <a:spcAft>
                          <a:spcPts val="0"/>
                        </a:spcAft>
                      </a:pPr>
                      <a:r>
                        <a:rPr lang="en-US" sz="2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1.2%</a:t>
                      </a:r>
                    </a:p>
                  </a:txBody>
                  <a:tcPr marL="5972" marR="5972" marT="5972" marB="28668" anchor="b">
                    <a:lnL w="1270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xmlns="" val="1861498502"/>
                  </a:ext>
                </a:extLst>
              </a:tr>
              <a:tr h="212760">
                <a:tc>
                  <a:txBody>
                    <a:bodyPr/>
                    <a:lstStyle/>
                    <a:p>
                      <a:pPr>
                        <a:lnSpc>
                          <a:spcPct val="107000"/>
                        </a:lnSpc>
                      </a:pPr>
                      <a:endParaRPr lang="en-US" sz="700">
                        <a:solidFill>
                          <a:schemeClr val="bg1"/>
                        </a:solidFill>
                        <a:effectLst/>
                        <a:latin typeface="Calibri" panose="020F0502020204030204" pitchFamily="34" charset="0"/>
                      </a:endParaRPr>
                    </a:p>
                  </a:txBody>
                  <a:tcPr marL="57336" marR="57336" marT="28668" marB="28668">
                    <a:lnL>
                      <a:noFill/>
                    </a:lnL>
                    <a:lnR>
                      <a:noFill/>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nSpc>
                          <a:spcPct val="107000"/>
                        </a:lnSpc>
                      </a:pPr>
                      <a:endParaRPr lang="en-US" sz="700">
                        <a:solidFill>
                          <a:schemeClr val="bg1"/>
                        </a:solidFill>
                        <a:effectLst/>
                        <a:latin typeface="Calibri" panose="020F0502020204030204" pitchFamily="34" charset="0"/>
                      </a:endParaRPr>
                    </a:p>
                  </a:txBody>
                  <a:tcPr marL="57336" marR="57336" marT="28668" marB="28668">
                    <a:lnL>
                      <a:noFill/>
                    </a:lnL>
                    <a:lnR>
                      <a:noFill/>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nSpc>
                          <a:spcPct val="107000"/>
                        </a:lnSpc>
                      </a:pPr>
                      <a:endParaRPr lang="en-US" sz="700">
                        <a:solidFill>
                          <a:schemeClr val="bg1"/>
                        </a:solidFill>
                        <a:effectLst/>
                        <a:latin typeface="Calibri" panose="020F0502020204030204" pitchFamily="34" charset="0"/>
                      </a:endParaRPr>
                    </a:p>
                  </a:txBody>
                  <a:tcPr marL="57336" marR="57336" marT="28668" marB="28668">
                    <a:lnL>
                      <a:noFill/>
                    </a:lnL>
                    <a:lnR>
                      <a:noFill/>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nSpc>
                          <a:spcPct val="107000"/>
                        </a:lnSpc>
                      </a:pPr>
                      <a:endParaRPr lang="en-US" sz="700">
                        <a:solidFill>
                          <a:schemeClr val="bg1"/>
                        </a:solidFill>
                        <a:effectLst/>
                        <a:latin typeface="Calibri" panose="020F0502020204030204" pitchFamily="34" charset="0"/>
                      </a:endParaRPr>
                    </a:p>
                  </a:txBody>
                  <a:tcPr marL="57336" marR="57336" marT="28668" marB="28668">
                    <a:lnL>
                      <a:noFill/>
                    </a:lnL>
                    <a:lnR>
                      <a:noFill/>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nSpc>
                          <a:spcPct val="107000"/>
                        </a:lnSpc>
                      </a:pPr>
                      <a:endParaRPr lang="en-US" sz="700">
                        <a:solidFill>
                          <a:schemeClr val="bg1"/>
                        </a:solidFill>
                        <a:effectLst/>
                        <a:latin typeface="Calibri" panose="020F0502020204030204" pitchFamily="34" charset="0"/>
                      </a:endParaRPr>
                    </a:p>
                  </a:txBody>
                  <a:tcPr marL="57336" marR="57336" marT="28668" marB="28668">
                    <a:lnL>
                      <a:noFill/>
                    </a:lnL>
                    <a:lnR>
                      <a:noFill/>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nSpc>
                          <a:spcPct val="107000"/>
                        </a:lnSpc>
                      </a:pPr>
                      <a:endParaRPr lang="en-US" sz="700">
                        <a:solidFill>
                          <a:schemeClr val="bg1"/>
                        </a:solidFill>
                        <a:effectLst/>
                        <a:latin typeface="Calibri" panose="020F0502020204030204" pitchFamily="34" charset="0"/>
                      </a:endParaRPr>
                    </a:p>
                  </a:txBody>
                  <a:tcPr marL="57336" marR="57336" marT="28668" marB="28668">
                    <a:lnL>
                      <a:noFill/>
                    </a:lnL>
                    <a:lnR>
                      <a:noFill/>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nSpc>
                          <a:spcPct val="107000"/>
                        </a:lnSpc>
                      </a:pPr>
                      <a:endParaRPr lang="en-US" sz="700">
                        <a:solidFill>
                          <a:schemeClr val="bg1"/>
                        </a:solidFill>
                        <a:effectLst/>
                        <a:latin typeface="Calibri" panose="020F0502020204030204" pitchFamily="34" charset="0"/>
                      </a:endParaRPr>
                    </a:p>
                  </a:txBody>
                  <a:tcPr marL="57336" marR="57336" marT="28668" marB="28668">
                    <a:lnL>
                      <a:noFill/>
                    </a:lnL>
                    <a:lnR>
                      <a:noFill/>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nSpc>
                          <a:spcPct val="107000"/>
                        </a:lnSpc>
                      </a:pPr>
                      <a:endParaRPr lang="en-US" sz="700">
                        <a:solidFill>
                          <a:schemeClr val="bg1"/>
                        </a:solidFill>
                        <a:effectLst/>
                        <a:latin typeface="Calibri" panose="020F0502020204030204" pitchFamily="34" charset="0"/>
                      </a:endParaRPr>
                    </a:p>
                  </a:txBody>
                  <a:tcPr marL="57336" marR="57336" marT="28668" marB="28668">
                    <a:lnL>
                      <a:noFill/>
                    </a:lnL>
                    <a:lnR>
                      <a:noFill/>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ctr">
                        <a:lnSpc>
                          <a:spcPct val="107000"/>
                        </a:lnSpc>
                      </a:pPr>
                      <a:endParaRPr lang="en-US" sz="700" dirty="0">
                        <a:solidFill>
                          <a:schemeClr val="bg1"/>
                        </a:solidFill>
                        <a:effectLst/>
                        <a:latin typeface="Calibri" panose="020F0502020204030204" pitchFamily="34" charset="0"/>
                      </a:endParaRPr>
                    </a:p>
                  </a:txBody>
                  <a:tcPr marL="5972" marR="5972" marT="5972" marB="28668" anchor="b">
                    <a:lnL>
                      <a:noFill/>
                    </a:lnL>
                    <a:lnR>
                      <a:noFill/>
                    </a:lnR>
                    <a:lnT>
                      <a:noFill/>
                    </a:lnT>
                    <a:lnB>
                      <a:noFill/>
                    </a:lnB>
                  </a:tcPr>
                </a:tc>
                <a:extLst>
                  <a:ext uri="{0D108BD9-81ED-4DB2-BD59-A6C34878D82A}">
                    <a16:rowId xmlns:a16="http://schemas.microsoft.com/office/drawing/2014/main" xmlns="" val="1123100005"/>
                  </a:ext>
                </a:extLst>
              </a:tr>
              <a:tr h="368605">
                <a:tc>
                  <a:txBody>
                    <a:bodyPr/>
                    <a:lstStyle/>
                    <a:p>
                      <a:pPr>
                        <a:lnSpc>
                          <a:spcPct val="107000"/>
                        </a:lnSpc>
                      </a:pPr>
                      <a:endParaRPr lang="en-US" sz="700">
                        <a:solidFill>
                          <a:schemeClr val="bg1"/>
                        </a:solidFill>
                        <a:effectLst/>
                        <a:latin typeface="Calibri" panose="020F0502020204030204" pitchFamily="34" charset="0"/>
                      </a:endParaRPr>
                    </a:p>
                  </a:txBody>
                  <a:tcPr marL="57336" marR="57336" marT="28668" marB="2866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4472C4"/>
                    </a:solidFill>
                  </a:tcPr>
                </a:tc>
                <a:tc>
                  <a:txBody>
                    <a:bodyPr/>
                    <a:lstStyle/>
                    <a:p>
                      <a:pPr>
                        <a:lnSpc>
                          <a:spcPct val="107000"/>
                        </a:lnSpc>
                      </a:pPr>
                      <a:endParaRPr lang="en-US" sz="700">
                        <a:solidFill>
                          <a:schemeClr val="bg1"/>
                        </a:solidFill>
                        <a:effectLst/>
                        <a:latin typeface="Calibri" panose="020F0502020204030204" pitchFamily="34" charset="0"/>
                      </a:endParaRPr>
                    </a:p>
                  </a:txBody>
                  <a:tcPr marL="57336" marR="57336" marT="28668" marB="2866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E7E6E6"/>
                    </a:solidFill>
                  </a:tcPr>
                </a:tc>
                <a:tc>
                  <a:txBody>
                    <a:bodyPr/>
                    <a:lstStyle/>
                    <a:p>
                      <a:pPr>
                        <a:lnSpc>
                          <a:spcPct val="107000"/>
                        </a:lnSpc>
                      </a:pPr>
                      <a:endParaRPr lang="en-US" sz="700">
                        <a:solidFill>
                          <a:schemeClr val="bg1"/>
                        </a:solidFill>
                        <a:effectLst/>
                        <a:latin typeface="Calibri" panose="020F0502020204030204" pitchFamily="34" charset="0"/>
                      </a:endParaRPr>
                    </a:p>
                  </a:txBody>
                  <a:tcPr marL="57336" marR="57336" marT="28668" marB="2866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E7E6E6"/>
                    </a:solidFill>
                  </a:tcPr>
                </a:tc>
                <a:tc>
                  <a:txBody>
                    <a:bodyPr/>
                    <a:lstStyle/>
                    <a:p>
                      <a:pPr>
                        <a:lnSpc>
                          <a:spcPct val="107000"/>
                        </a:lnSpc>
                      </a:pPr>
                      <a:endParaRPr lang="en-US" sz="700">
                        <a:solidFill>
                          <a:schemeClr val="bg1"/>
                        </a:solidFill>
                        <a:effectLst/>
                        <a:latin typeface="Calibri" panose="020F0502020204030204" pitchFamily="34" charset="0"/>
                      </a:endParaRPr>
                    </a:p>
                  </a:txBody>
                  <a:tcPr marL="57336" marR="57336" marT="28668" marB="2866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E7E6E6"/>
                    </a:solidFill>
                  </a:tcPr>
                </a:tc>
                <a:tc>
                  <a:txBody>
                    <a:bodyPr/>
                    <a:lstStyle/>
                    <a:p>
                      <a:pPr>
                        <a:lnSpc>
                          <a:spcPct val="107000"/>
                        </a:lnSpc>
                      </a:pPr>
                      <a:endParaRPr lang="en-US" sz="700">
                        <a:solidFill>
                          <a:schemeClr val="bg1"/>
                        </a:solidFill>
                        <a:effectLst/>
                        <a:latin typeface="Calibri" panose="020F0502020204030204" pitchFamily="34" charset="0"/>
                      </a:endParaRPr>
                    </a:p>
                  </a:txBody>
                  <a:tcPr marL="57336" marR="57336" marT="28668" marB="2866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E7E6E6"/>
                    </a:solidFill>
                  </a:tcPr>
                </a:tc>
                <a:tc>
                  <a:txBody>
                    <a:bodyPr/>
                    <a:lstStyle/>
                    <a:p>
                      <a:pPr>
                        <a:lnSpc>
                          <a:spcPct val="107000"/>
                        </a:lnSpc>
                      </a:pPr>
                      <a:endParaRPr lang="en-US" sz="700">
                        <a:solidFill>
                          <a:schemeClr val="bg1"/>
                        </a:solidFill>
                        <a:effectLst/>
                        <a:latin typeface="Calibri" panose="020F0502020204030204" pitchFamily="34" charset="0"/>
                      </a:endParaRPr>
                    </a:p>
                  </a:txBody>
                  <a:tcPr marL="57336" marR="57336" marT="28668" marB="2866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E7E6E6"/>
                    </a:solidFill>
                  </a:tcPr>
                </a:tc>
                <a:tc>
                  <a:txBody>
                    <a:bodyPr/>
                    <a:lstStyle/>
                    <a:p>
                      <a:pPr>
                        <a:lnSpc>
                          <a:spcPct val="107000"/>
                        </a:lnSpc>
                      </a:pPr>
                      <a:endParaRPr lang="en-US" sz="700">
                        <a:solidFill>
                          <a:schemeClr val="bg1"/>
                        </a:solidFill>
                        <a:effectLst/>
                        <a:latin typeface="Calibri" panose="020F0502020204030204" pitchFamily="34" charset="0"/>
                      </a:endParaRPr>
                    </a:p>
                  </a:txBody>
                  <a:tcPr marL="57336" marR="57336" marT="28668" marB="2866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E7E6E6"/>
                    </a:solidFill>
                  </a:tcPr>
                </a:tc>
                <a:tc>
                  <a:txBody>
                    <a:bodyPr/>
                    <a:lstStyle/>
                    <a:p>
                      <a:pPr>
                        <a:lnSpc>
                          <a:spcPct val="107000"/>
                        </a:lnSpc>
                      </a:pPr>
                      <a:endParaRPr lang="en-US" sz="700">
                        <a:solidFill>
                          <a:schemeClr val="bg1"/>
                        </a:solidFill>
                        <a:effectLst/>
                        <a:latin typeface="Calibri" panose="020F0502020204030204" pitchFamily="34" charset="0"/>
                      </a:endParaRPr>
                    </a:p>
                  </a:txBody>
                  <a:tcPr marL="57336" marR="57336" marT="28668" marB="2866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E7E6E6"/>
                    </a:solidFill>
                  </a:tcPr>
                </a:tc>
                <a:tc>
                  <a:txBody>
                    <a:bodyPr/>
                    <a:lstStyle/>
                    <a:p>
                      <a:pPr marL="0" marR="0" algn="ctr">
                        <a:lnSpc>
                          <a:spcPct val="107000"/>
                        </a:lnSpc>
                        <a:spcBef>
                          <a:spcPts val="0"/>
                        </a:spcBef>
                        <a:spcAft>
                          <a:spcPts val="0"/>
                        </a:spcAft>
                      </a:pPr>
                      <a:r>
                        <a:rPr lang="en-US" sz="2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1.2%</a:t>
                      </a:r>
                    </a:p>
                  </a:txBody>
                  <a:tcPr marL="5972" marR="5972" marT="5972" marB="28668" anchor="b">
                    <a:lnL w="1270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xmlns="" val="3483765848"/>
                  </a:ext>
                </a:extLst>
              </a:tr>
              <a:tr h="212760">
                <a:tc>
                  <a:txBody>
                    <a:bodyPr/>
                    <a:lstStyle/>
                    <a:p>
                      <a:pPr>
                        <a:lnSpc>
                          <a:spcPct val="107000"/>
                        </a:lnSpc>
                      </a:pPr>
                      <a:endParaRPr lang="en-US" sz="700">
                        <a:solidFill>
                          <a:schemeClr val="bg1"/>
                        </a:solidFill>
                        <a:effectLst/>
                        <a:latin typeface="Calibri" panose="020F0502020204030204" pitchFamily="34" charset="0"/>
                      </a:endParaRPr>
                    </a:p>
                  </a:txBody>
                  <a:tcPr marL="57336" marR="57336" marT="28668" marB="28668">
                    <a:lnL>
                      <a:noFill/>
                    </a:lnL>
                    <a:lnR>
                      <a:noFill/>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nSpc>
                          <a:spcPct val="107000"/>
                        </a:lnSpc>
                      </a:pPr>
                      <a:endParaRPr lang="en-US" sz="700">
                        <a:solidFill>
                          <a:schemeClr val="bg1"/>
                        </a:solidFill>
                        <a:effectLst/>
                        <a:latin typeface="Calibri" panose="020F0502020204030204" pitchFamily="34" charset="0"/>
                      </a:endParaRPr>
                    </a:p>
                  </a:txBody>
                  <a:tcPr marL="57336" marR="57336" marT="28668" marB="28668">
                    <a:lnL>
                      <a:noFill/>
                    </a:lnL>
                    <a:lnR>
                      <a:noFill/>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nSpc>
                          <a:spcPct val="107000"/>
                        </a:lnSpc>
                      </a:pPr>
                      <a:endParaRPr lang="en-US" sz="700">
                        <a:solidFill>
                          <a:schemeClr val="bg1"/>
                        </a:solidFill>
                        <a:effectLst/>
                        <a:latin typeface="Calibri" panose="020F0502020204030204" pitchFamily="34" charset="0"/>
                      </a:endParaRPr>
                    </a:p>
                  </a:txBody>
                  <a:tcPr marL="57336" marR="57336" marT="28668" marB="28668">
                    <a:lnL>
                      <a:noFill/>
                    </a:lnL>
                    <a:lnR>
                      <a:noFill/>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nSpc>
                          <a:spcPct val="107000"/>
                        </a:lnSpc>
                      </a:pPr>
                      <a:endParaRPr lang="en-US" sz="700">
                        <a:solidFill>
                          <a:schemeClr val="bg1"/>
                        </a:solidFill>
                        <a:effectLst/>
                        <a:latin typeface="Calibri" panose="020F0502020204030204" pitchFamily="34" charset="0"/>
                      </a:endParaRPr>
                    </a:p>
                  </a:txBody>
                  <a:tcPr marL="57336" marR="57336" marT="28668" marB="28668">
                    <a:lnL>
                      <a:noFill/>
                    </a:lnL>
                    <a:lnR>
                      <a:noFill/>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nSpc>
                          <a:spcPct val="107000"/>
                        </a:lnSpc>
                      </a:pPr>
                      <a:endParaRPr lang="en-US" sz="700">
                        <a:solidFill>
                          <a:schemeClr val="bg1"/>
                        </a:solidFill>
                        <a:effectLst/>
                        <a:latin typeface="Calibri" panose="020F0502020204030204" pitchFamily="34" charset="0"/>
                      </a:endParaRPr>
                    </a:p>
                  </a:txBody>
                  <a:tcPr marL="57336" marR="57336" marT="28668" marB="28668">
                    <a:lnL>
                      <a:noFill/>
                    </a:lnL>
                    <a:lnR>
                      <a:noFill/>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nSpc>
                          <a:spcPct val="107000"/>
                        </a:lnSpc>
                      </a:pPr>
                      <a:endParaRPr lang="en-US" sz="700">
                        <a:solidFill>
                          <a:schemeClr val="bg1"/>
                        </a:solidFill>
                        <a:effectLst/>
                        <a:latin typeface="Calibri" panose="020F0502020204030204" pitchFamily="34" charset="0"/>
                      </a:endParaRPr>
                    </a:p>
                  </a:txBody>
                  <a:tcPr marL="57336" marR="57336" marT="28668" marB="28668">
                    <a:lnL>
                      <a:noFill/>
                    </a:lnL>
                    <a:lnR>
                      <a:noFill/>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nSpc>
                          <a:spcPct val="107000"/>
                        </a:lnSpc>
                      </a:pPr>
                      <a:endParaRPr lang="en-US" sz="700">
                        <a:solidFill>
                          <a:schemeClr val="bg1"/>
                        </a:solidFill>
                        <a:effectLst/>
                        <a:latin typeface="Calibri" panose="020F0502020204030204" pitchFamily="34" charset="0"/>
                      </a:endParaRPr>
                    </a:p>
                  </a:txBody>
                  <a:tcPr marL="57336" marR="57336" marT="28668" marB="28668">
                    <a:lnL>
                      <a:noFill/>
                    </a:lnL>
                    <a:lnR>
                      <a:noFill/>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nSpc>
                          <a:spcPct val="107000"/>
                        </a:lnSpc>
                      </a:pPr>
                      <a:endParaRPr lang="en-US" sz="700">
                        <a:solidFill>
                          <a:schemeClr val="bg1"/>
                        </a:solidFill>
                        <a:effectLst/>
                        <a:latin typeface="Calibri" panose="020F0502020204030204" pitchFamily="34" charset="0"/>
                      </a:endParaRPr>
                    </a:p>
                  </a:txBody>
                  <a:tcPr marL="57336" marR="57336" marT="28668" marB="28668">
                    <a:lnL>
                      <a:noFill/>
                    </a:lnL>
                    <a:lnR>
                      <a:noFill/>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ctr">
                        <a:lnSpc>
                          <a:spcPct val="107000"/>
                        </a:lnSpc>
                      </a:pPr>
                      <a:endParaRPr lang="en-US" sz="700" dirty="0">
                        <a:solidFill>
                          <a:schemeClr val="bg1"/>
                        </a:solidFill>
                        <a:effectLst/>
                        <a:latin typeface="Calibri" panose="020F0502020204030204" pitchFamily="34" charset="0"/>
                      </a:endParaRPr>
                    </a:p>
                  </a:txBody>
                  <a:tcPr marL="5972" marR="5972" marT="5972" marB="28668" anchor="b">
                    <a:lnL>
                      <a:noFill/>
                    </a:lnL>
                    <a:lnR>
                      <a:noFill/>
                    </a:lnR>
                    <a:lnT>
                      <a:noFill/>
                    </a:lnT>
                    <a:lnB>
                      <a:noFill/>
                    </a:lnB>
                  </a:tcPr>
                </a:tc>
                <a:extLst>
                  <a:ext uri="{0D108BD9-81ED-4DB2-BD59-A6C34878D82A}">
                    <a16:rowId xmlns:a16="http://schemas.microsoft.com/office/drawing/2014/main" xmlns="" val="1358212123"/>
                  </a:ext>
                </a:extLst>
              </a:tr>
              <a:tr h="368605">
                <a:tc>
                  <a:txBody>
                    <a:bodyPr/>
                    <a:lstStyle/>
                    <a:p>
                      <a:pPr>
                        <a:lnSpc>
                          <a:spcPct val="107000"/>
                        </a:lnSpc>
                      </a:pPr>
                      <a:endParaRPr lang="en-US" sz="700">
                        <a:solidFill>
                          <a:schemeClr val="bg1"/>
                        </a:solidFill>
                        <a:effectLst/>
                        <a:latin typeface="Calibri" panose="020F0502020204030204" pitchFamily="34" charset="0"/>
                      </a:endParaRPr>
                    </a:p>
                  </a:txBody>
                  <a:tcPr marL="57336" marR="57336" marT="28668" marB="2866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E7E6E6"/>
                    </a:solidFill>
                  </a:tcPr>
                </a:tc>
                <a:tc>
                  <a:txBody>
                    <a:bodyPr/>
                    <a:lstStyle/>
                    <a:p>
                      <a:pPr>
                        <a:lnSpc>
                          <a:spcPct val="107000"/>
                        </a:lnSpc>
                      </a:pPr>
                      <a:endParaRPr lang="en-US" sz="700">
                        <a:solidFill>
                          <a:schemeClr val="bg1"/>
                        </a:solidFill>
                        <a:effectLst/>
                        <a:latin typeface="Calibri" panose="020F0502020204030204" pitchFamily="34" charset="0"/>
                      </a:endParaRPr>
                    </a:p>
                  </a:txBody>
                  <a:tcPr marL="57336" marR="57336" marT="28668" marB="2866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4472C4"/>
                    </a:solidFill>
                  </a:tcPr>
                </a:tc>
                <a:tc>
                  <a:txBody>
                    <a:bodyPr/>
                    <a:lstStyle/>
                    <a:p>
                      <a:pPr>
                        <a:lnSpc>
                          <a:spcPct val="107000"/>
                        </a:lnSpc>
                      </a:pPr>
                      <a:endParaRPr lang="en-US" sz="700">
                        <a:solidFill>
                          <a:schemeClr val="bg1"/>
                        </a:solidFill>
                        <a:effectLst/>
                        <a:latin typeface="Calibri" panose="020F0502020204030204" pitchFamily="34" charset="0"/>
                      </a:endParaRPr>
                    </a:p>
                  </a:txBody>
                  <a:tcPr marL="57336" marR="57336" marT="28668" marB="2866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4472C4"/>
                    </a:solidFill>
                  </a:tcPr>
                </a:tc>
                <a:tc>
                  <a:txBody>
                    <a:bodyPr/>
                    <a:lstStyle/>
                    <a:p>
                      <a:pPr>
                        <a:lnSpc>
                          <a:spcPct val="107000"/>
                        </a:lnSpc>
                      </a:pPr>
                      <a:endParaRPr lang="en-US" sz="700">
                        <a:solidFill>
                          <a:schemeClr val="bg1"/>
                        </a:solidFill>
                        <a:effectLst/>
                        <a:latin typeface="Calibri" panose="020F0502020204030204" pitchFamily="34" charset="0"/>
                      </a:endParaRPr>
                    </a:p>
                  </a:txBody>
                  <a:tcPr marL="57336" marR="57336" marT="28668" marB="2866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E7E6E6"/>
                    </a:solidFill>
                  </a:tcPr>
                </a:tc>
                <a:tc>
                  <a:txBody>
                    <a:bodyPr/>
                    <a:lstStyle/>
                    <a:p>
                      <a:pPr>
                        <a:lnSpc>
                          <a:spcPct val="107000"/>
                        </a:lnSpc>
                      </a:pPr>
                      <a:endParaRPr lang="en-US" sz="700">
                        <a:solidFill>
                          <a:schemeClr val="bg1"/>
                        </a:solidFill>
                        <a:effectLst/>
                        <a:latin typeface="Calibri" panose="020F0502020204030204" pitchFamily="34" charset="0"/>
                      </a:endParaRPr>
                    </a:p>
                  </a:txBody>
                  <a:tcPr marL="57336" marR="57336" marT="28668" marB="2866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E7E6E6"/>
                    </a:solidFill>
                  </a:tcPr>
                </a:tc>
                <a:tc>
                  <a:txBody>
                    <a:bodyPr/>
                    <a:lstStyle/>
                    <a:p>
                      <a:pPr>
                        <a:lnSpc>
                          <a:spcPct val="107000"/>
                        </a:lnSpc>
                      </a:pPr>
                      <a:endParaRPr lang="en-US" sz="700">
                        <a:solidFill>
                          <a:schemeClr val="bg1"/>
                        </a:solidFill>
                        <a:effectLst/>
                        <a:latin typeface="Calibri" panose="020F0502020204030204" pitchFamily="34" charset="0"/>
                      </a:endParaRPr>
                    </a:p>
                  </a:txBody>
                  <a:tcPr marL="57336" marR="57336" marT="28668" marB="2866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E7E6E6"/>
                    </a:solidFill>
                  </a:tcPr>
                </a:tc>
                <a:tc>
                  <a:txBody>
                    <a:bodyPr/>
                    <a:lstStyle/>
                    <a:p>
                      <a:pPr>
                        <a:lnSpc>
                          <a:spcPct val="107000"/>
                        </a:lnSpc>
                      </a:pPr>
                      <a:endParaRPr lang="en-US" sz="700">
                        <a:solidFill>
                          <a:schemeClr val="bg1"/>
                        </a:solidFill>
                        <a:effectLst/>
                        <a:latin typeface="Calibri" panose="020F0502020204030204" pitchFamily="34" charset="0"/>
                      </a:endParaRPr>
                    </a:p>
                  </a:txBody>
                  <a:tcPr marL="57336" marR="57336" marT="28668" marB="2866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E7E6E6"/>
                    </a:solidFill>
                  </a:tcPr>
                </a:tc>
                <a:tc>
                  <a:txBody>
                    <a:bodyPr/>
                    <a:lstStyle/>
                    <a:p>
                      <a:pPr>
                        <a:lnSpc>
                          <a:spcPct val="107000"/>
                        </a:lnSpc>
                      </a:pPr>
                      <a:endParaRPr lang="en-US" sz="700">
                        <a:solidFill>
                          <a:schemeClr val="bg1"/>
                        </a:solidFill>
                        <a:effectLst/>
                        <a:latin typeface="Calibri" panose="020F0502020204030204" pitchFamily="34" charset="0"/>
                      </a:endParaRPr>
                    </a:p>
                  </a:txBody>
                  <a:tcPr marL="57336" marR="57336" marT="28668" marB="2866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E7E6E6"/>
                    </a:solidFill>
                  </a:tcPr>
                </a:tc>
                <a:tc>
                  <a:txBody>
                    <a:bodyPr/>
                    <a:lstStyle/>
                    <a:p>
                      <a:pPr marL="0" marR="0" algn="ctr">
                        <a:lnSpc>
                          <a:spcPct val="107000"/>
                        </a:lnSpc>
                        <a:spcBef>
                          <a:spcPts val="0"/>
                        </a:spcBef>
                        <a:spcAft>
                          <a:spcPts val="0"/>
                        </a:spcAft>
                      </a:pPr>
                      <a:r>
                        <a:rPr lang="en-US" sz="2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1.0%</a:t>
                      </a:r>
                    </a:p>
                  </a:txBody>
                  <a:tcPr marL="5972" marR="5972" marT="5972" marB="28668" anchor="b">
                    <a:lnL w="1270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xmlns="" val="1032323151"/>
                  </a:ext>
                </a:extLst>
              </a:tr>
              <a:tr h="212760">
                <a:tc>
                  <a:txBody>
                    <a:bodyPr/>
                    <a:lstStyle/>
                    <a:p>
                      <a:pPr>
                        <a:lnSpc>
                          <a:spcPct val="107000"/>
                        </a:lnSpc>
                      </a:pPr>
                      <a:endParaRPr lang="en-US" sz="700">
                        <a:solidFill>
                          <a:schemeClr val="bg1"/>
                        </a:solidFill>
                        <a:effectLst/>
                        <a:latin typeface="Calibri" panose="020F0502020204030204" pitchFamily="34" charset="0"/>
                      </a:endParaRPr>
                    </a:p>
                  </a:txBody>
                  <a:tcPr marL="57336" marR="57336" marT="28668" marB="28668">
                    <a:lnL>
                      <a:noFill/>
                    </a:lnL>
                    <a:lnR>
                      <a:noFill/>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nSpc>
                          <a:spcPct val="107000"/>
                        </a:lnSpc>
                      </a:pPr>
                      <a:endParaRPr lang="en-US" sz="700">
                        <a:solidFill>
                          <a:schemeClr val="bg1"/>
                        </a:solidFill>
                        <a:effectLst/>
                        <a:latin typeface="Calibri" panose="020F0502020204030204" pitchFamily="34" charset="0"/>
                      </a:endParaRPr>
                    </a:p>
                  </a:txBody>
                  <a:tcPr marL="57336" marR="57336" marT="28668" marB="28668">
                    <a:lnL>
                      <a:noFill/>
                    </a:lnL>
                    <a:lnR>
                      <a:noFill/>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nSpc>
                          <a:spcPct val="107000"/>
                        </a:lnSpc>
                      </a:pPr>
                      <a:endParaRPr lang="en-US" sz="700">
                        <a:solidFill>
                          <a:schemeClr val="bg1"/>
                        </a:solidFill>
                        <a:effectLst/>
                        <a:latin typeface="Calibri" panose="020F0502020204030204" pitchFamily="34" charset="0"/>
                      </a:endParaRPr>
                    </a:p>
                  </a:txBody>
                  <a:tcPr marL="57336" marR="57336" marT="28668" marB="28668">
                    <a:lnL>
                      <a:noFill/>
                    </a:lnL>
                    <a:lnR>
                      <a:noFill/>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nSpc>
                          <a:spcPct val="107000"/>
                        </a:lnSpc>
                      </a:pPr>
                      <a:endParaRPr lang="en-US" sz="700">
                        <a:solidFill>
                          <a:schemeClr val="bg1"/>
                        </a:solidFill>
                        <a:effectLst/>
                        <a:latin typeface="Calibri" panose="020F0502020204030204" pitchFamily="34" charset="0"/>
                      </a:endParaRPr>
                    </a:p>
                  </a:txBody>
                  <a:tcPr marL="57336" marR="57336" marT="28668" marB="28668">
                    <a:lnL>
                      <a:noFill/>
                    </a:lnL>
                    <a:lnR>
                      <a:noFill/>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nSpc>
                          <a:spcPct val="107000"/>
                        </a:lnSpc>
                      </a:pPr>
                      <a:endParaRPr lang="en-US" sz="700">
                        <a:solidFill>
                          <a:schemeClr val="bg1"/>
                        </a:solidFill>
                        <a:effectLst/>
                        <a:latin typeface="Calibri" panose="020F0502020204030204" pitchFamily="34" charset="0"/>
                      </a:endParaRPr>
                    </a:p>
                  </a:txBody>
                  <a:tcPr marL="57336" marR="57336" marT="28668" marB="28668">
                    <a:lnL>
                      <a:noFill/>
                    </a:lnL>
                    <a:lnR>
                      <a:noFill/>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nSpc>
                          <a:spcPct val="107000"/>
                        </a:lnSpc>
                      </a:pPr>
                      <a:endParaRPr lang="en-US" sz="700">
                        <a:solidFill>
                          <a:schemeClr val="bg1"/>
                        </a:solidFill>
                        <a:effectLst/>
                        <a:latin typeface="Calibri" panose="020F0502020204030204" pitchFamily="34" charset="0"/>
                      </a:endParaRPr>
                    </a:p>
                  </a:txBody>
                  <a:tcPr marL="57336" marR="57336" marT="28668" marB="28668">
                    <a:lnL>
                      <a:noFill/>
                    </a:lnL>
                    <a:lnR>
                      <a:noFill/>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nSpc>
                          <a:spcPct val="107000"/>
                        </a:lnSpc>
                      </a:pPr>
                      <a:endParaRPr lang="en-US" sz="700">
                        <a:solidFill>
                          <a:schemeClr val="bg1"/>
                        </a:solidFill>
                        <a:effectLst/>
                        <a:latin typeface="Calibri" panose="020F0502020204030204" pitchFamily="34" charset="0"/>
                      </a:endParaRPr>
                    </a:p>
                  </a:txBody>
                  <a:tcPr marL="57336" marR="57336" marT="28668" marB="28668">
                    <a:lnL>
                      <a:noFill/>
                    </a:lnL>
                    <a:lnR>
                      <a:noFill/>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nSpc>
                          <a:spcPct val="107000"/>
                        </a:lnSpc>
                      </a:pPr>
                      <a:endParaRPr lang="en-US" sz="700">
                        <a:solidFill>
                          <a:schemeClr val="bg1"/>
                        </a:solidFill>
                        <a:effectLst/>
                        <a:latin typeface="Calibri" panose="020F0502020204030204" pitchFamily="34" charset="0"/>
                      </a:endParaRPr>
                    </a:p>
                  </a:txBody>
                  <a:tcPr marL="57336" marR="57336" marT="28668" marB="28668">
                    <a:lnL>
                      <a:noFill/>
                    </a:lnL>
                    <a:lnR>
                      <a:noFill/>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ctr">
                        <a:lnSpc>
                          <a:spcPct val="107000"/>
                        </a:lnSpc>
                      </a:pPr>
                      <a:endParaRPr lang="en-US" sz="700" dirty="0">
                        <a:solidFill>
                          <a:schemeClr val="bg1"/>
                        </a:solidFill>
                        <a:effectLst/>
                        <a:latin typeface="Calibri" panose="020F0502020204030204" pitchFamily="34" charset="0"/>
                      </a:endParaRPr>
                    </a:p>
                  </a:txBody>
                  <a:tcPr marL="5972" marR="5972" marT="5972" marB="28668" anchor="b">
                    <a:lnL>
                      <a:noFill/>
                    </a:lnL>
                    <a:lnR>
                      <a:noFill/>
                    </a:lnR>
                    <a:lnT>
                      <a:noFill/>
                    </a:lnT>
                    <a:lnB>
                      <a:noFill/>
                    </a:lnB>
                  </a:tcPr>
                </a:tc>
                <a:extLst>
                  <a:ext uri="{0D108BD9-81ED-4DB2-BD59-A6C34878D82A}">
                    <a16:rowId xmlns:a16="http://schemas.microsoft.com/office/drawing/2014/main" xmlns="" val="2196753551"/>
                  </a:ext>
                </a:extLst>
              </a:tr>
              <a:tr h="368605">
                <a:tc>
                  <a:txBody>
                    <a:bodyPr/>
                    <a:lstStyle/>
                    <a:p>
                      <a:pPr>
                        <a:lnSpc>
                          <a:spcPct val="107000"/>
                        </a:lnSpc>
                      </a:pPr>
                      <a:endParaRPr lang="en-US" sz="700">
                        <a:solidFill>
                          <a:schemeClr val="bg1"/>
                        </a:solidFill>
                        <a:effectLst/>
                        <a:latin typeface="Calibri" panose="020F0502020204030204" pitchFamily="34" charset="0"/>
                      </a:endParaRPr>
                    </a:p>
                  </a:txBody>
                  <a:tcPr marL="57336" marR="57336" marT="28668" marB="2866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6E6"/>
                    </a:solidFill>
                  </a:tcPr>
                </a:tc>
                <a:tc>
                  <a:txBody>
                    <a:bodyPr/>
                    <a:lstStyle/>
                    <a:p>
                      <a:pPr>
                        <a:lnSpc>
                          <a:spcPct val="107000"/>
                        </a:lnSpc>
                      </a:pPr>
                      <a:endParaRPr lang="en-US" sz="700">
                        <a:solidFill>
                          <a:schemeClr val="bg1"/>
                        </a:solidFill>
                        <a:effectLst/>
                        <a:latin typeface="Calibri" panose="020F0502020204030204" pitchFamily="34" charset="0"/>
                      </a:endParaRPr>
                    </a:p>
                  </a:txBody>
                  <a:tcPr marL="57336" marR="57336" marT="28668" marB="2866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6E6"/>
                    </a:solidFill>
                  </a:tcPr>
                </a:tc>
                <a:tc>
                  <a:txBody>
                    <a:bodyPr/>
                    <a:lstStyle/>
                    <a:p>
                      <a:pPr>
                        <a:lnSpc>
                          <a:spcPct val="107000"/>
                        </a:lnSpc>
                      </a:pPr>
                      <a:endParaRPr lang="en-US" sz="700">
                        <a:solidFill>
                          <a:schemeClr val="bg1"/>
                        </a:solidFill>
                        <a:effectLst/>
                        <a:latin typeface="Calibri" panose="020F0502020204030204" pitchFamily="34" charset="0"/>
                      </a:endParaRPr>
                    </a:p>
                  </a:txBody>
                  <a:tcPr marL="57336" marR="57336" marT="28668" marB="2866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4472C4"/>
                    </a:solidFill>
                  </a:tcPr>
                </a:tc>
                <a:tc>
                  <a:txBody>
                    <a:bodyPr/>
                    <a:lstStyle/>
                    <a:p>
                      <a:pPr>
                        <a:lnSpc>
                          <a:spcPct val="107000"/>
                        </a:lnSpc>
                      </a:pPr>
                      <a:endParaRPr lang="en-US" sz="700">
                        <a:solidFill>
                          <a:schemeClr val="bg1"/>
                        </a:solidFill>
                        <a:effectLst/>
                        <a:latin typeface="Calibri" panose="020F0502020204030204" pitchFamily="34" charset="0"/>
                      </a:endParaRPr>
                    </a:p>
                  </a:txBody>
                  <a:tcPr marL="57336" marR="57336" marT="28668" marB="2866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6E6"/>
                    </a:solidFill>
                  </a:tcPr>
                </a:tc>
                <a:tc>
                  <a:txBody>
                    <a:bodyPr/>
                    <a:lstStyle/>
                    <a:p>
                      <a:pPr>
                        <a:lnSpc>
                          <a:spcPct val="107000"/>
                        </a:lnSpc>
                      </a:pPr>
                      <a:endParaRPr lang="en-US" sz="700">
                        <a:solidFill>
                          <a:schemeClr val="bg1"/>
                        </a:solidFill>
                        <a:effectLst/>
                        <a:latin typeface="Calibri" panose="020F0502020204030204" pitchFamily="34" charset="0"/>
                      </a:endParaRPr>
                    </a:p>
                  </a:txBody>
                  <a:tcPr marL="57336" marR="57336" marT="28668" marB="2866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6E6"/>
                    </a:solidFill>
                  </a:tcPr>
                </a:tc>
                <a:tc>
                  <a:txBody>
                    <a:bodyPr/>
                    <a:lstStyle/>
                    <a:p>
                      <a:pPr>
                        <a:lnSpc>
                          <a:spcPct val="107000"/>
                        </a:lnSpc>
                      </a:pPr>
                      <a:endParaRPr lang="en-US" sz="700">
                        <a:solidFill>
                          <a:schemeClr val="bg1"/>
                        </a:solidFill>
                        <a:effectLst/>
                        <a:latin typeface="Calibri" panose="020F0502020204030204" pitchFamily="34" charset="0"/>
                      </a:endParaRPr>
                    </a:p>
                  </a:txBody>
                  <a:tcPr marL="57336" marR="57336" marT="28668" marB="2866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6E6"/>
                    </a:solidFill>
                  </a:tcPr>
                </a:tc>
                <a:tc>
                  <a:txBody>
                    <a:bodyPr/>
                    <a:lstStyle/>
                    <a:p>
                      <a:pPr>
                        <a:lnSpc>
                          <a:spcPct val="107000"/>
                        </a:lnSpc>
                      </a:pPr>
                      <a:endParaRPr lang="en-US" sz="700">
                        <a:solidFill>
                          <a:schemeClr val="bg1"/>
                        </a:solidFill>
                        <a:effectLst/>
                        <a:latin typeface="Calibri" panose="020F0502020204030204" pitchFamily="34" charset="0"/>
                      </a:endParaRPr>
                    </a:p>
                  </a:txBody>
                  <a:tcPr marL="57336" marR="57336" marT="28668" marB="2866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6E6"/>
                    </a:solidFill>
                  </a:tcPr>
                </a:tc>
                <a:tc>
                  <a:txBody>
                    <a:bodyPr/>
                    <a:lstStyle/>
                    <a:p>
                      <a:pPr>
                        <a:lnSpc>
                          <a:spcPct val="107000"/>
                        </a:lnSpc>
                      </a:pPr>
                      <a:endParaRPr lang="en-US" sz="700">
                        <a:solidFill>
                          <a:schemeClr val="bg1"/>
                        </a:solidFill>
                        <a:effectLst/>
                        <a:latin typeface="Calibri" panose="020F0502020204030204" pitchFamily="34" charset="0"/>
                      </a:endParaRPr>
                    </a:p>
                  </a:txBody>
                  <a:tcPr marL="57336" marR="57336" marT="28668" marB="2866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6E6"/>
                    </a:solidFill>
                  </a:tcPr>
                </a:tc>
                <a:tc>
                  <a:txBody>
                    <a:bodyPr/>
                    <a:lstStyle/>
                    <a:p>
                      <a:pPr marL="0" marR="0" algn="ctr">
                        <a:lnSpc>
                          <a:spcPct val="107000"/>
                        </a:lnSpc>
                        <a:spcBef>
                          <a:spcPts val="0"/>
                        </a:spcBef>
                        <a:spcAft>
                          <a:spcPts val="0"/>
                        </a:spcAft>
                      </a:pPr>
                      <a:r>
                        <a:rPr lang="en-US" sz="2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1.0%</a:t>
                      </a:r>
                    </a:p>
                  </a:txBody>
                  <a:tcPr marL="5972" marR="5972" marT="5972" marB="28668" anchor="b">
                    <a:lnL w="1270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xmlns="" val="541676720"/>
                  </a:ext>
                </a:extLst>
              </a:tr>
            </a:tbl>
          </a:graphicData>
        </a:graphic>
      </p:graphicFrame>
      <p:sp>
        <p:nvSpPr>
          <p:cNvPr id="14" name="Rectangle 13"/>
          <p:cNvSpPr/>
          <p:nvPr/>
        </p:nvSpPr>
        <p:spPr>
          <a:xfrm>
            <a:off x="10456406" y="6254819"/>
            <a:ext cx="1064715" cy="369332"/>
          </a:xfrm>
          <a:prstGeom prst="rect">
            <a:avLst/>
          </a:prstGeom>
        </p:spPr>
        <p:txBody>
          <a:bodyPr wrap="none">
            <a:spAutoFit/>
          </a:bodyPr>
          <a:lstStyle/>
          <a:p>
            <a:r>
              <a:rPr lang="en-US" dirty="0"/>
              <a:t>n=89,580</a:t>
            </a:r>
          </a:p>
        </p:txBody>
      </p:sp>
      <p:graphicFrame>
        <p:nvGraphicFramePr>
          <p:cNvPr id="3" name="Table 2"/>
          <p:cNvGraphicFramePr>
            <a:graphicFrameLocks noGrp="1"/>
          </p:cNvGraphicFramePr>
          <p:nvPr>
            <p:extLst>
              <p:ext uri="{D42A27DB-BD31-4B8C-83A1-F6EECF244321}">
                <p14:modId xmlns:p14="http://schemas.microsoft.com/office/powerpoint/2010/main" val="828222421"/>
              </p:ext>
            </p:extLst>
          </p:nvPr>
        </p:nvGraphicFramePr>
        <p:xfrm>
          <a:off x="183038" y="5105853"/>
          <a:ext cx="2304711" cy="979704"/>
        </p:xfrm>
        <a:graphic>
          <a:graphicData uri="http://schemas.openxmlformats.org/drawingml/2006/table">
            <a:tbl>
              <a:tblPr firstRow="1" bandRow="1"/>
              <a:tblGrid>
                <a:gridCol w="658791">
                  <a:extLst>
                    <a:ext uri="{9D8B030D-6E8A-4147-A177-3AD203B41FA5}">
                      <a16:colId xmlns:a16="http://schemas.microsoft.com/office/drawing/2014/main" xmlns="" val="20000"/>
                    </a:ext>
                  </a:extLst>
                </a:gridCol>
                <a:gridCol w="1645920">
                  <a:extLst>
                    <a:ext uri="{9D8B030D-6E8A-4147-A177-3AD203B41FA5}">
                      <a16:colId xmlns:a16="http://schemas.microsoft.com/office/drawing/2014/main" xmlns="" val="20001"/>
                    </a:ext>
                  </a:extLst>
                </a:gridCol>
              </a:tblGrid>
              <a:tr h="368605">
                <a:tc>
                  <a:txBody>
                    <a:bodyPr/>
                    <a:lstStyle/>
                    <a:p>
                      <a:pPr>
                        <a:lnSpc>
                          <a:spcPct val="107000"/>
                        </a:lnSpc>
                      </a:pPr>
                      <a:endParaRPr lang="en-US" sz="700" dirty="0">
                        <a:solidFill>
                          <a:schemeClr val="bg1"/>
                        </a:solidFill>
                        <a:effectLst/>
                        <a:latin typeface="Calibri" panose="020F0502020204030204" pitchFamily="34" charset="0"/>
                      </a:endParaRPr>
                    </a:p>
                  </a:txBody>
                  <a:tcPr marL="57336" marR="57336" marT="28668" marB="28668">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E7E6E6"/>
                    </a:solidFill>
                  </a:tcPr>
                </a:tc>
                <a:tc>
                  <a:txBody>
                    <a:bodyPr/>
                    <a:lstStyle/>
                    <a:p>
                      <a:pPr algn="l">
                        <a:lnSpc>
                          <a:spcPct val="107000"/>
                        </a:lnSpc>
                      </a:pPr>
                      <a:r>
                        <a:rPr lang="en-US" sz="2000" dirty="0">
                          <a:solidFill>
                            <a:schemeClr val="bg1"/>
                          </a:solidFill>
                          <a:effectLst/>
                          <a:latin typeface="Calibri" panose="020F0502020204030204" pitchFamily="34" charset="0"/>
                        </a:rPr>
                        <a:t>Unemployed</a:t>
                      </a:r>
                      <a:endParaRPr lang="en-US" sz="1400" dirty="0">
                        <a:solidFill>
                          <a:schemeClr val="bg1"/>
                        </a:solidFill>
                        <a:effectLst/>
                        <a:latin typeface="Calibri" panose="020F0502020204030204" pitchFamily="34" charset="0"/>
                      </a:endParaRPr>
                    </a:p>
                  </a:txBody>
                  <a:tcPr marL="57336" marR="57336" marT="28668" marB="28668" anchor="ctr">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chemeClr val="tx1"/>
                    </a:solidFill>
                  </a:tcPr>
                </a:tc>
                <a:extLst>
                  <a:ext uri="{0D108BD9-81ED-4DB2-BD59-A6C34878D82A}">
                    <a16:rowId xmlns:a16="http://schemas.microsoft.com/office/drawing/2014/main" xmlns="" val="10000"/>
                  </a:ext>
                </a:extLst>
              </a:tr>
              <a:tr h="212760">
                <a:tc>
                  <a:txBody>
                    <a:bodyPr/>
                    <a:lstStyle/>
                    <a:p>
                      <a:pPr>
                        <a:lnSpc>
                          <a:spcPct val="107000"/>
                        </a:lnSpc>
                      </a:pPr>
                      <a:endParaRPr lang="en-US" sz="700" dirty="0">
                        <a:solidFill>
                          <a:schemeClr val="bg1"/>
                        </a:solidFill>
                        <a:effectLst/>
                        <a:latin typeface="Calibri" panose="020F0502020204030204" pitchFamily="34" charset="0"/>
                      </a:endParaRPr>
                    </a:p>
                  </a:txBody>
                  <a:tcPr marL="57336" marR="57336" marT="28668" marB="28668">
                    <a:lnL>
                      <a:noFill/>
                    </a:lnL>
                    <a:lnR>
                      <a:noFill/>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l">
                        <a:lnSpc>
                          <a:spcPct val="107000"/>
                        </a:lnSpc>
                      </a:pPr>
                      <a:endParaRPr lang="en-US" sz="700" dirty="0">
                        <a:solidFill>
                          <a:schemeClr val="bg1"/>
                        </a:solidFill>
                        <a:effectLst/>
                        <a:latin typeface="Calibri" panose="020F0502020204030204" pitchFamily="34" charset="0"/>
                      </a:endParaRPr>
                    </a:p>
                  </a:txBody>
                  <a:tcPr marL="57336" marR="57336" marT="28668" marB="28668" anchor="ctr">
                    <a:lnL>
                      <a:noFill/>
                    </a:lnL>
                    <a:lnR>
                      <a:noFill/>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chemeClr val="tx1"/>
                    </a:solidFill>
                  </a:tcPr>
                </a:tc>
                <a:extLst>
                  <a:ext uri="{0D108BD9-81ED-4DB2-BD59-A6C34878D82A}">
                    <a16:rowId xmlns:a16="http://schemas.microsoft.com/office/drawing/2014/main" xmlns="" val="10001"/>
                  </a:ext>
                </a:extLst>
              </a:tr>
              <a:tr h="368605">
                <a:tc>
                  <a:txBody>
                    <a:bodyPr/>
                    <a:lstStyle/>
                    <a:p>
                      <a:pPr>
                        <a:lnSpc>
                          <a:spcPct val="107000"/>
                        </a:lnSpc>
                      </a:pPr>
                      <a:endParaRPr lang="en-US" sz="700" dirty="0">
                        <a:solidFill>
                          <a:schemeClr val="bg1"/>
                        </a:solidFill>
                        <a:effectLst/>
                        <a:latin typeface="Calibri" panose="020F0502020204030204" pitchFamily="34" charset="0"/>
                      </a:endParaRPr>
                    </a:p>
                  </a:txBody>
                  <a:tcPr marL="57336" marR="57336" marT="28668" marB="2866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4472C4"/>
                    </a:solidFill>
                  </a:tcPr>
                </a:tc>
                <a:tc>
                  <a:txBody>
                    <a:bodyPr/>
                    <a:lstStyle/>
                    <a:p>
                      <a:pPr algn="l">
                        <a:lnSpc>
                          <a:spcPct val="107000"/>
                        </a:lnSpc>
                      </a:pPr>
                      <a:r>
                        <a:rPr lang="en-US" sz="2000" dirty="0">
                          <a:solidFill>
                            <a:schemeClr val="bg1"/>
                          </a:solidFill>
                          <a:effectLst/>
                          <a:latin typeface="Calibri" panose="020F0502020204030204" pitchFamily="34" charset="0"/>
                        </a:rPr>
                        <a:t>Employed</a:t>
                      </a:r>
                    </a:p>
                  </a:txBody>
                  <a:tcPr marL="57336" marR="57336" marT="28668" marB="28668"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chemeClr val="tx1"/>
                    </a:solidFill>
                  </a:tcPr>
                </a:tc>
                <a:extLst>
                  <a:ext uri="{0D108BD9-81ED-4DB2-BD59-A6C34878D82A}">
                    <a16:rowId xmlns:a16="http://schemas.microsoft.com/office/drawing/2014/main" xmlns="" val="10002"/>
                  </a:ext>
                </a:extLst>
              </a:tr>
            </a:tbl>
          </a:graphicData>
        </a:graphic>
      </p:graphicFrame>
      <p:sp>
        <p:nvSpPr>
          <p:cNvPr id="4" name="TextBox 3"/>
          <p:cNvSpPr txBox="1"/>
          <p:nvPr/>
        </p:nvSpPr>
        <p:spPr>
          <a:xfrm>
            <a:off x="1825064" y="733527"/>
            <a:ext cx="1919514" cy="369332"/>
          </a:xfrm>
          <a:prstGeom prst="rect">
            <a:avLst/>
          </a:prstGeom>
          <a:solidFill>
            <a:schemeClr val="tx1"/>
          </a:solidFill>
        </p:spPr>
        <p:txBody>
          <a:bodyPr wrap="square" rtlCol="0">
            <a:spAutoFit/>
          </a:bodyPr>
          <a:lstStyle/>
          <a:p>
            <a:r>
              <a:rPr lang="en-US" dirty="0">
                <a:solidFill>
                  <a:schemeClr val="bg1"/>
                </a:solidFill>
              </a:rPr>
              <a:t>Quarter of release</a:t>
            </a:r>
          </a:p>
        </p:txBody>
      </p:sp>
      <p:cxnSp>
        <p:nvCxnSpPr>
          <p:cNvPr id="6" name="Elbow Connector 5"/>
          <p:cNvCxnSpPr/>
          <p:nvPr/>
        </p:nvCxnSpPr>
        <p:spPr>
          <a:xfrm>
            <a:off x="2780575" y="1102859"/>
            <a:ext cx="423346" cy="174398"/>
          </a:xfrm>
          <a:prstGeom prst="bentConnector3">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10122203" y="6580706"/>
            <a:ext cx="2069797" cy="246221"/>
          </a:xfrm>
          <a:prstGeom prst="rect">
            <a:avLst/>
          </a:prstGeom>
          <a:noFill/>
        </p:spPr>
        <p:txBody>
          <a:bodyPr wrap="none" rtlCol="0" anchor="t">
            <a:spAutoFit/>
          </a:bodyPr>
          <a:lstStyle/>
          <a:p>
            <a:pPr algn="ctr"/>
            <a:r>
              <a:rPr lang="en-US" sz="1000" dirty="0">
                <a:solidFill>
                  <a:schemeClr val="bg1"/>
                </a:solidFill>
                <a:latin typeface="Century Schoolbook" charset="0"/>
                <a:ea typeface="Century Schoolbook" charset="0"/>
                <a:cs typeface="Century Schoolbook" charset="0"/>
              </a:rPr>
              <a:t>Preliminary Draft - Do Not Cite</a:t>
            </a:r>
          </a:p>
        </p:txBody>
      </p:sp>
    </p:spTree>
    <p:extLst>
      <p:ext uri="{BB962C8B-B14F-4D97-AF65-F5344CB8AC3E}">
        <p14:creationId xmlns:p14="http://schemas.microsoft.com/office/powerpoint/2010/main" val="117018788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510366059"/>
              </p:ext>
            </p:extLst>
          </p:nvPr>
        </p:nvGraphicFramePr>
        <p:xfrm>
          <a:off x="806826" y="430306"/>
          <a:ext cx="9448798" cy="5877607"/>
        </p:xfrm>
        <a:graphic>
          <a:graphicData uri="http://schemas.openxmlformats.org/drawingml/2006/table">
            <a:tbl>
              <a:tblPr>
                <a:tableStyleId>{5C22544A-7EE6-4342-B048-85BDC9FD1C3A}</a:tableStyleId>
              </a:tblPr>
              <a:tblGrid>
                <a:gridCol w="4724399">
                  <a:extLst>
                    <a:ext uri="{9D8B030D-6E8A-4147-A177-3AD203B41FA5}">
                      <a16:colId xmlns:a16="http://schemas.microsoft.com/office/drawing/2014/main" xmlns="" val="20000"/>
                    </a:ext>
                  </a:extLst>
                </a:gridCol>
                <a:gridCol w="4724399">
                  <a:extLst>
                    <a:ext uri="{9D8B030D-6E8A-4147-A177-3AD203B41FA5}">
                      <a16:colId xmlns:a16="http://schemas.microsoft.com/office/drawing/2014/main" xmlns="" val="20001"/>
                    </a:ext>
                  </a:extLst>
                </a:gridCol>
              </a:tblGrid>
              <a:tr h="437998">
                <a:tc>
                  <a:txBody>
                    <a:bodyPr/>
                    <a:lstStyle/>
                    <a:p>
                      <a:pPr algn="ctr" fontAlgn="b"/>
                      <a:endParaRPr lang="en-US" sz="2400" b="1" u="none" strike="noStrike" kern="1200" dirty="0">
                        <a:solidFill>
                          <a:schemeClr val="tx1"/>
                        </a:solidFill>
                        <a:effectLst/>
                        <a:latin typeface="Calibri" panose="020F0502020204030204" pitchFamily="34" charset="0"/>
                        <a:ea typeface="+mn-ea"/>
                        <a:cs typeface="+mn-cs"/>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2400" b="1" u="none" strike="noStrike" kern="1200" dirty="0">
                          <a:solidFill>
                            <a:schemeClr val="tx1"/>
                          </a:solidFill>
                          <a:effectLst/>
                          <a:latin typeface="Calibri" panose="020F0502020204030204" pitchFamily="34" charset="0"/>
                          <a:ea typeface="+mn-ea"/>
                          <a:cs typeface="+mn-cs"/>
                        </a:rPr>
                        <a:t>Employed Persons</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0"/>
                  </a:ext>
                </a:extLst>
              </a:tr>
              <a:tr h="881697">
                <a:tc>
                  <a:txBody>
                    <a:bodyPr/>
                    <a:lstStyle/>
                    <a:p>
                      <a:pPr algn="ctr" fontAlgn="b"/>
                      <a:endParaRPr lang="en-US" sz="2400" b="1" i="0" u="none" strike="noStrike" dirty="0">
                        <a:solidFill>
                          <a:schemeClr val="tx1"/>
                        </a:solidFill>
                        <a:effectLst/>
                        <a:latin typeface="Calibri" panose="020F050202020403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2400" b="1" u="none" strike="noStrike" dirty="0">
                          <a:solidFill>
                            <a:schemeClr val="tx1"/>
                          </a:solidFill>
                          <a:effectLst/>
                          <a:latin typeface="Calibri" panose="020F0502020204030204" pitchFamily="34" charset="0"/>
                        </a:rPr>
                        <a:t>Mean Quarterly Wage</a:t>
                      </a:r>
                      <a:endParaRPr lang="en-US" sz="2400" b="1" i="0" u="none" strike="noStrike" dirty="0">
                        <a:solidFill>
                          <a:schemeClr val="tx1"/>
                        </a:solidFill>
                        <a:effectLst/>
                        <a:latin typeface="Calibri" panose="020F050202020403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1"/>
                  </a:ext>
                </a:extLst>
              </a:tr>
              <a:tr h="569739">
                <a:tc>
                  <a:txBody>
                    <a:bodyPr/>
                    <a:lstStyle/>
                    <a:p>
                      <a:pPr algn="ctr" rtl="0" fontAlgn="b"/>
                      <a:r>
                        <a:rPr lang="en-US" sz="2800" b="1" i="0" u="none" strike="noStrike" dirty="0">
                          <a:solidFill>
                            <a:schemeClr val="tx1"/>
                          </a:solidFill>
                          <a:effectLst/>
                          <a:latin typeface="Calibri" panose="020F0502020204030204" pitchFamily="34" charset="0"/>
                        </a:rPr>
                        <a:t>Release quarter</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r>
                        <a:rPr lang="en-US" sz="2800" b="1" i="0" u="none" strike="noStrike" dirty="0">
                          <a:solidFill>
                            <a:schemeClr val="tx1"/>
                          </a:solidFill>
                          <a:effectLst/>
                          <a:latin typeface="Calibri" panose="020F0502020204030204" pitchFamily="34" charset="0"/>
                        </a:rPr>
                        <a:t>$2,850.88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2"/>
                  </a:ext>
                </a:extLst>
              </a:tr>
              <a:tr h="569739">
                <a:tc>
                  <a:txBody>
                    <a:bodyPr/>
                    <a:lstStyle/>
                    <a:p>
                      <a:pPr algn="ctr" rtl="0" fontAlgn="b"/>
                      <a:r>
                        <a:rPr lang="en-US" sz="2800" b="1" i="0" u="none" strike="noStrike" dirty="0">
                          <a:solidFill>
                            <a:schemeClr val="tx1"/>
                          </a:solidFill>
                          <a:effectLst/>
                          <a:latin typeface="Calibri" panose="020F0502020204030204" pitchFamily="34" charset="0"/>
                        </a:rPr>
                        <a:t>Quarter 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r>
                        <a:rPr lang="en-US" sz="2800" b="1" i="0" u="none" strike="noStrike" dirty="0">
                          <a:solidFill>
                            <a:schemeClr val="tx1"/>
                          </a:solidFill>
                          <a:effectLst/>
                          <a:latin typeface="Calibri" panose="020F0502020204030204" pitchFamily="34" charset="0"/>
                        </a:rPr>
                        <a:t>$3,021.18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3"/>
                  </a:ext>
                </a:extLst>
              </a:tr>
              <a:tr h="569739">
                <a:tc>
                  <a:txBody>
                    <a:bodyPr/>
                    <a:lstStyle/>
                    <a:p>
                      <a:pPr algn="ctr" rtl="0" fontAlgn="b"/>
                      <a:r>
                        <a:rPr lang="en-US" sz="2800" b="1" i="0" u="none" strike="noStrike" dirty="0">
                          <a:solidFill>
                            <a:schemeClr val="tx1"/>
                          </a:solidFill>
                          <a:effectLst/>
                          <a:latin typeface="Calibri" panose="020F0502020204030204" pitchFamily="34" charset="0"/>
                        </a:rPr>
                        <a:t>Quarter 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r>
                        <a:rPr lang="en-US" sz="2800" b="1" i="0" u="none" strike="noStrike" dirty="0">
                          <a:solidFill>
                            <a:schemeClr val="tx1"/>
                          </a:solidFill>
                          <a:effectLst/>
                          <a:latin typeface="Calibri" panose="020F0502020204030204" pitchFamily="34" charset="0"/>
                        </a:rPr>
                        <a:t>$3,412.74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4"/>
                  </a:ext>
                </a:extLst>
              </a:tr>
              <a:tr h="569739">
                <a:tc>
                  <a:txBody>
                    <a:bodyPr/>
                    <a:lstStyle/>
                    <a:p>
                      <a:pPr algn="ctr" rtl="0" fontAlgn="b"/>
                      <a:r>
                        <a:rPr lang="en-US" sz="2800" b="1" i="0" u="none" strike="noStrike" dirty="0">
                          <a:solidFill>
                            <a:schemeClr val="tx1"/>
                          </a:solidFill>
                          <a:effectLst/>
                          <a:latin typeface="Calibri" panose="020F0502020204030204" pitchFamily="34" charset="0"/>
                        </a:rPr>
                        <a:t>Quarter 3</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r>
                        <a:rPr lang="en-US" sz="2800" b="1" i="0" u="none" strike="noStrike" dirty="0">
                          <a:solidFill>
                            <a:schemeClr val="tx1"/>
                          </a:solidFill>
                          <a:effectLst/>
                          <a:latin typeface="Calibri" panose="020F0502020204030204" pitchFamily="34" charset="0"/>
                        </a:rPr>
                        <a:t>$3,632.26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5"/>
                  </a:ext>
                </a:extLst>
              </a:tr>
              <a:tr h="569739">
                <a:tc>
                  <a:txBody>
                    <a:bodyPr/>
                    <a:lstStyle/>
                    <a:p>
                      <a:pPr algn="ctr" rtl="0" fontAlgn="b"/>
                      <a:r>
                        <a:rPr lang="en-US" sz="2800" b="1" i="0" u="none" strike="noStrike" dirty="0">
                          <a:solidFill>
                            <a:schemeClr val="tx1"/>
                          </a:solidFill>
                          <a:effectLst/>
                          <a:latin typeface="Calibri" panose="020F0502020204030204" pitchFamily="34" charset="0"/>
                        </a:rPr>
                        <a:t>Quarter 4</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r>
                        <a:rPr lang="en-US" sz="2800" b="1" i="0" u="none" strike="noStrike" dirty="0">
                          <a:solidFill>
                            <a:schemeClr val="tx1"/>
                          </a:solidFill>
                          <a:effectLst/>
                          <a:latin typeface="Calibri" panose="020F0502020204030204" pitchFamily="34" charset="0"/>
                        </a:rPr>
                        <a:t>$3,801.64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6"/>
                  </a:ext>
                </a:extLst>
              </a:tr>
              <a:tr h="569739">
                <a:tc>
                  <a:txBody>
                    <a:bodyPr/>
                    <a:lstStyle/>
                    <a:p>
                      <a:pPr algn="ctr" rtl="0" fontAlgn="b"/>
                      <a:r>
                        <a:rPr lang="en-US" sz="2800" b="1" i="0" u="none" strike="noStrike" dirty="0">
                          <a:solidFill>
                            <a:schemeClr val="tx1"/>
                          </a:solidFill>
                          <a:effectLst/>
                          <a:latin typeface="Calibri" panose="020F0502020204030204" pitchFamily="34" charset="0"/>
                        </a:rPr>
                        <a:t>Quarter 5</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r>
                        <a:rPr lang="en-US" sz="2800" b="1" i="0" u="none" strike="noStrike" dirty="0">
                          <a:solidFill>
                            <a:schemeClr val="tx1"/>
                          </a:solidFill>
                          <a:effectLst/>
                          <a:latin typeface="Calibri" panose="020F0502020204030204" pitchFamily="34" charset="0"/>
                        </a:rPr>
                        <a:t>$3,947.57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7"/>
                  </a:ext>
                </a:extLst>
              </a:tr>
              <a:tr h="569739">
                <a:tc>
                  <a:txBody>
                    <a:bodyPr/>
                    <a:lstStyle/>
                    <a:p>
                      <a:pPr algn="ctr" rtl="0" fontAlgn="b"/>
                      <a:r>
                        <a:rPr lang="en-US" sz="2800" b="1" i="0" u="none" strike="noStrike" dirty="0">
                          <a:solidFill>
                            <a:schemeClr val="tx1"/>
                          </a:solidFill>
                          <a:effectLst/>
                          <a:latin typeface="Calibri" panose="020F0502020204030204" pitchFamily="34" charset="0"/>
                        </a:rPr>
                        <a:t>Quarter 6</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r>
                        <a:rPr lang="en-US" sz="2800" b="1" i="0" u="none" strike="noStrike" dirty="0">
                          <a:solidFill>
                            <a:schemeClr val="tx1"/>
                          </a:solidFill>
                          <a:effectLst/>
                          <a:latin typeface="Calibri" panose="020F0502020204030204" pitchFamily="34" charset="0"/>
                        </a:rPr>
                        <a:t>$4,047.96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8"/>
                  </a:ext>
                </a:extLst>
              </a:tr>
              <a:tr h="569739">
                <a:tc>
                  <a:txBody>
                    <a:bodyPr/>
                    <a:lstStyle/>
                    <a:p>
                      <a:pPr algn="ctr" rtl="0" fontAlgn="b"/>
                      <a:r>
                        <a:rPr lang="en-US" sz="2800" b="1" i="0" u="none" strike="noStrike" dirty="0">
                          <a:solidFill>
                            <a:schemeClr val="tx1"/>
                          </a:solidFill>
                          <a:effectLst/>
                          <a:latin typeface="Calibri" panose="020F0502020204030204" pitchFamily="34" charset="0"/>
                        </a:rPr>
                        <a:t>Quarter 7</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r>
                        <a:rPr lang="en-US" sz="2800" b="1" i="0" u="none" strike="noStrike" dirty="0">
                          <a:solidFill>
                            <a:schemeClr val="tx1"/>
                          </a:solidFill>
                          <a:effectLst/>
                          <a:latin typeface="Calibri" panose="020F0502020204030204" pitchFamily="34" charset="0"/>
                        </a:rPr>
                        <a:t>$4,122.07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9"/>
                  </a:ext>
                </a:extLst>
              </a:tr>
            </a:tbl>
          </a:graphicData>
        </a:graphic>
      </p:graphicFrame>
      <p:sp>
        <p:nvSpPr>
          <p:cNvPr id="3" name="TextBox 2"/>
          <p:cNvSpPr txBox="1"/>
          <p:nvPr/>
        </p:nvSpPr>
        <p:spPr>
          <a:xfrm>
            <a:off x="5061102" y="6580706"/>
            <a:ext cx="2069797" cy="246221"/>
          </a:xfrm>
          <a:prstGeom prst="rect">
            <a:avLst/>
          </a:prstGeom>
          <a:noFill/>
        </p:spPr>
        <p:txBody>
          <a:bodyPr wrap="none" rtlCol="0" anchor="t">
            <a:spAutoFit/>
          </a:bodyPr>
          <a:lstStyle/>
          <a:p>
            <a:pPr algn="ctr"/>
            <a:r>
              <a:rPr lang="en-US" sz="1000" dirty="0"/>
              <a:t>Preliminary Draft - Do Not Cite</a:t>
            </a:r>
          </a:p>
        </p:txBody>
      </p:sp>
    </p:spTree>
    <p:extLst>
      <p:ext uri="{BB962C8B-B14F-4D97-AF65-F5344CB8AC3E}">
        <p14:creationId xmlns:p14="http://schemas.microsoft.com/office/powerpoint/2010/main" val="84552869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Research Question #2</a:t>
            </a:r>
          </a:p>
        </p:txBody>
      </p:sp>
      <p:sp>
        <p:nvSpPr>
          <p:cNvPr id="5" name="Content Placeholder 4"/>
          <p:cNvSpPr>
            <a:spLocks noGrp="1"/>
          </p:cNvSpPr>
          <p:nvPr>
            <p:ph idx="1"/>
          </p:nvPr>
        </p:nvSpPr>
        <p:spPr/>
        <p:txBody>
          <a:bodyPr>
            <a:normAutofit/>
          </a:bodyPr>
          <a:lstStyle/>
          <a:p>
            <a:pPr marL="0" indent="0">
              <a:buNone/>
            </a:pPr>
            <a:r>
              <a:rPr lang="en-US" sz="3200" dirty="0"/>
              <a:t>What are the characteristics of former prisoners who are employed vs. unemployed?</a:t>
            </a:r>
          </a:p>
          <a:p>
            <a:endParaRPr lang="en-US" sz="2000" dirty="0"/>
          </a:p>
        </p:txBody>
      </p:sp>
      <p:sp>
        <p:nvSpPr>
          <p:cNvPr id="6" name="TextBox 5"/>
          <p:cNvSpPr txBox="1"/>
          <p:nvPr/>
        </p:nvSpPr>
        <p:spPr>
          <a:xfrm>
            <a:off x="5061102" y="6580706"/>
            <a:ext cx="2069797" cy="246221"/>
          </a:xfrm>
          <a:prstGeom prst="rect">
            <a:avLst/>
          </a:prstGeom>
          <a:noFill/>
        </p:spPr>
        <p:txBody>
          <a:bodyPr wrap="none" rtlCol="0" anchor="t">
            <a:spAutoFit/>
          </a:bodyPr>
          <a:lstStyle/>
          <a:p>
            <a:pPr algn="ctr"/>
            <a:r>
              <a:rPr lang="en-US" sz="1000" dirty="0"/>
              <a:t>Preliminary Draft - Do Not Cite</a:t>
            </a:r>
          </a:p>
        </p:txBody>
      </p:sp>
    </p:spTree>
    <p:extLst>
      <p:ext uri="{BB962C8B-B14F-4D97-AF65-F5344CB8AC3E}">
        <p14:creationId xmlns:p14="http://schemas.microsoft.com/office/powerpoint/2010/main" val="9341179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1B1B1B"/>
        </a:solidFill>
        <a:effectLst/>
      </p:bgPr>
    </p:bg>
    <p:spTree>
      <p:nvGrpSpPr>
        <p:cNvPr id="1" name=""/>
        <p:cNvGrpSpPr/>
        <p:nvPr/>
      </p:nvGrpSpPr>
      <p:grpSpPr>
        <a:xfrm>
          <a:off x="0" y="0"/>
          <a:ext cx="0" cy="0"/>
          <a:chOff x="0" y="0"/>
          <a:chExt cx="0" cy="0"/>
        </a:xfrm>
      </p:grpSpPr>
      <p:sp>
        <p:nvSpPr>
          <p:cNvPr id="7" name="Title 6"/>
          <p:cNvSpPr txBox="1">
            <a:spLocks noGrp="1"/>
          </p:cNvSpPr>
          <p:nvPr>
            <p:ph type="title"/>
          </p:nvPr>
        </p:nvSpPr>
        <p:spPr>
          <a:xfrm>
            <a:off x="0" y="356642"/>
            <a:ext cx="11256579" cy="584775"/>
          </a:xfrm>
          <a:prstGeom prst="rect">
            <a:avLst/>
          </a:prstGeom>
          <a:noFill/>
        </p:spPr>
        <p:txBody>
          <a:bodyPr wrap="square" rtlCol="0">
            <a:spAutoFit/>
          </a:bodyPr>
          <a:lstStyle/>
          <a:p>
            <a:pPr algn="ctr">
              <a:lnSpc>
                <a:spcPct val="100000"/>
              </a:lnSpc>
              <a:spcBef>
                <a:spcPts val="0"/>
              </a:spcBef>
              <a:defRPr/>
            </a:pPr>
            <a:r>
              <a:rPr lang="en-US" sz="3200" dirty="0"/>
              <a:t>Employed former prisoners more likely to be white or female</a:t>
            </a:r>
          </a:p>
        </p:txBody>
      </p:sp>
      <p:sp>
        <p:nvSpPr>
          <p:cNvPr id="3" name="Text Placeholder 2"/>
          <p:cNvSpPr>
            <a:spLocks noGrp="1"/>
          </p:cNvSpPr>
          <p:nvPr>
            <p:ph type="body" idx="1"/>
          </p:nvPr>
        </p:nvSpPr>
        <p:spPr/>
        <p:txBody>
          <a:bodyPr/>
          <a:lstStyle/>
          <a:p>
            <a:r>
              <a:rPr lang="en-US" dirty="0">
                <a:solidFill>
                  <a:prstClr val="white"/>
                </a:solidFill>
              </a:rPr>
              <a:t>Race</a:t>
            </a:r>
            <a:endParaRPr lang="en-US" dirty="0"/>
          </a:p>
        </p:txBody>
      </p:sp>
      <p:pic>
        <p:nvPicPr>
          <p:cNvPr id="8" name="Content Placeholder 7"/>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26446" y="2152301"/>
            <a:ext cx="5591035" cy="4121848"/>
          </a:xfrm>
          <a:prstGeom prst="rect">
            <a:avLst/>
          </a:prstGeom>
        </p:spPr>
      </p:pic>
      <p:sp>
        <p:nvSpPr>
          <p:cNvPr id="5" name="Text Placeholder 4"/>
          <p:cNvSpPr>
            <a:spLocks noGrp="1"/>
          </p:cNvSpPr>
          <p:nvPr>
            <p:ph type="body" sz="quarter" idx="13"/>
          </p:nvPr>
        </p:nvSpPr>
        <p:spPr/>
        <p:txBody>
          <a:bodyPr/>
          <a:lstStyle/>
          <a:p>
            <a:r>
              <a:rPr lang="en-US" dirty="0">
                <a:solidFill>
                  <a:prstClr val="white"/>
                </a:solidFill>
              </a:rPr>
              <a:t>Sex</a:t>
            </a:r>
            <a:endParaRPr lang="en-US" dirty="0"/>
          </a:p>
        </p:txBody>
      </p:sp>
      <p:pic>
        <p:nvPicPr>
          <p:cNvPr id="9" name="Content Placeholder 8"/>
          <p:cNvPicPr>
            <a:picLocks noGrp="1" noChangeAspect="1"/>
          </p:cNvPicPr>
          <p:nvPr>
            <p:ph sz="quarter" idx="4"/>
          </p:nvPr>
        </p:nvPicPr>
        <p:blipFill>
          <a:blip r:embed="rId4" cstate="print">
            <a:extLst>
              <a:ext uri="{28A0092B-C50C-407E-A947-70E740481C1C}">
                <a14:useLocalDpi xmlns:a14="http://schemas.microsoft.com/office/drawing/2010/main" val="0"/>
              </a:ext>
            </a:extLst>
          </a:blip>
          <a:stretch>
            <a:fillRect/>
          </a:stretch>
        </p:blipFill>
        <p:spPr>
          <a:xfrm>
            <a:off x="5617481" y="2152301"/>
            <a:ext cx="5486400" cy="4121848"/>
          </a:xfrm>
          <a:prstGeom prst="rect">
            <a:avLst/>
          </a:prstGeom>
        </p:spPr>
      </p:pic>
      <p:sp>
        <p:nvSpPr>
          <p:cNvPr id="10" name="TextBox 9"/>
          <p:cNvSpPr txBox="1"/>
          <p:nvPr/>
        </p:nvSpPr>
        <p:spPr>
          <a:xfrm>
            <a:off x="5061102" y="6580706"/>
            <a:ext cx="2069797" cy="246221"/>
          </a:xfrm>
          <a:prstGeom prst="rect">
            <a:avLst/>
          </a:prstGeom>
          <a:noFill/>
        </p:spPr>
        <p:txBody>
          <a:bodyPr wrap="none" rtlCol="0" anchor="t">
            <a:spAutoFit/>
          </a:bodyPr>
          <a:lstStyle/>
          <a:p>
            <a:pPr algn="ctr"/>
            <a:r>
              <a:rPr lang="en-US" sz="1000" dirty="0"/>
              <a:t>Preliminary Draft - Do Not Cite</a:t>
            </a:r>
          </a:p>
        </p:txBody>
      </p:sp>
    </p:spTree>
    <p:extLst>
      <p:ext uri="{BB962C8B-B14F-4D97-AF65-F5344CB8AC3E}">
        <p14:creationId xmlns:p14="http://schemas.microsoft.com/office/powerpoint/2010/main" val="338022720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1B1B1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35734" y="650349"/>
            <a:ext cx="10510091" cy="611702"/>
          </a:xfrm>
        </p:spPr>
        <p:txBody>
          <a:bodyPr>
            <a:noAutofit/>
          </a:bodyPr>
          <a:lstStyle/>
          <a:p>
            <a:pPr lvl="0">
              <a:lnSpc>
                <a:spcPct val="100000"/>
              </a:lnSpc>
              <a:spcBef>
                <a:spcPts val="0"/>
              </a:spcBef>
            </a:pPr>
            <a:r>
              <a:rPr lang="en-US" sz="3200" spc="0" dirty="0">
                <a:solidFill>
                  <a:prstClr val="white"/>
                </a:solidFill>
                <a:ea typeface="+mn-ea"/>
                <a:cs typeface="+mn-cs"/>
              </a:rPr>
              <a:t>Employed former prisoners less likely to be in a gang</a:t>
            </a:r>
            <a:endParaRPr lang="en-US" sz="4800" dirty="0"/>
          </a:p>
        </p:txBody>
      </p:sp>
      <p:sp>
        <p:nvSpPr>
          <p:cNvPr id="5" name="Text Placeholder 4"/>
          <p:cNvSpPr>
            <a:spLocks noGrp="1"/>
          </p:cNvSpPr>
          <p:nvPr>
            <p:ph type="body" sz="quarter" idx="13"/>
          </p:nvPr>
        </p:nvSpPr>
        <p:spPr>
          <a:xfrm>
            <a:off x="3408919" y="1342989"/>
            <a:ext cx="4480560" cy="731520"/>
          </a:xfrm>
        </p:spPr>
        <p:txBody>
          <a:bodyPr/>
          <a:lstStyle/>
          <a:p>
            <a:r>
              <a:rPr lang="en-US" dirty="0">
                <a:solidFill>
                  <a:prstClr val="white"/>
                </a:solidFill>
              </a:rPr>
              <a:t>Gang activity</a:t>
            </a:r>
          </a:p>
        </p:txBody>
      </p:sp>
      <p:pic>
        <p:nvPicPr>
          <p:cNvPr id="8" name="Content Placeholder 7"/>
          <p:cNvPicPr>
            <a:picLocks noGrp="1" noChangeAspect="1"/>
          </p:cNvPicPr>
          <p:nvPr>
            <p:ph sz="quarter" idx="4"/>
          </p:nvPr>
        </p:nvPicPr>
        <p:blipFill>
          <a:blip r:embed="rId3" cstate="print">
            <a:extLst>
              <a:ext uri="{28A0092B-C50C-407E-A947-70E740481C1C}">
                <a14:useLocalDpi xmlns:a14="http://schemas.microsoft.com/office/drawing/2010/main" val="0"/>
              </a:ext>
            </a:extLst>
          </a:blip>
          <a:stretch>
            <a:fillRect/>
          </a:stretch>
        </p:blipFill>
        <p:spPr>
          <a:xfrm>
            <a:off x="3047579" y="2155448"/>
            <a:ext cx="5486400" cy="4151413"/>
          </a:xfrm>
          <a:prstGeom prst="rect">
            <a:avLst/>
          </a:prstGeom>
        </p:spPr>
      </p:pic>
      <p:sp>
        <p:nvSpPr>
          <p:cNvPr id="6" name="TextBox 5"/>
          <p:cNvSpPr txBox="1"/>
          <p:nvPr/>
        </p:nvSpPr>
        <p:spPr>
          <a:xfrm>
            <a:off x="5061102" y="6580706"/>
            <a:ext cx="2069797" cy="246221"/>
          </a:xfrm>
          <a:prstGeom prst="rect">
            <a:avLst/>
          </a:prstGeom>
          <a:noFill/>
        </p:spPr>
        <p:txBody>
          <a:bodyPr wrap="none" rtlCol="0" anchor="t">
            <a:spAutoFit/>
          </a:bodyPr>
          <a:lstStyle/>
          <a:p>
            <a:pPr algn="ctr"/>
            <a:r>
              <a:rPr lang="en-US" sz="1000" dirty="0"/>
              <a:t>Preliminary Draft - Do Not Cite</a:t>
            </a:r>
          </a:p>
        </p:txBody>
      </p:sp>
    </p:spTree>
    <p:extLst>
      <p:ext uri="{BB962C8B-B14F-4D97-AF65-F5344CB8AC3E}">
        <p14:creationId xmlns:p14="http://schemas.microsoft.com/office/powerpoint/2010/main" val="301771915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1B1B1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63569" y="588467"/>
            <a:ext cx="9692640" cy="611702"/>
          </a:xfrm>
        </p:spPr>
        <p:txBody>
          <a:bodyPr>
            <a:normAutofit fontScale="90000"/>
          </a:bodyPr>
          <a:lstStyle/>
          <a:p>
            <a:r>
              <a:rPr lang="en-US" dirty="0"/>
              <a:t>Employed  former prisoners more likely to be released to supervision or released in later years</a:t>
            </a:r>
          </a:p>
        </p:txBody>
      </p:sp>
      <p:sp>
        <p:nvSpPr>
          <p:cNvPr id="3" name="Text Placeholder 2"/>
          <p:cNvSpPr>
            <a:spLocks noGrp="1"/>
          </p:cNvSpPr>
          <p:nvPr>
            <p:ph type="body" idx="1"/>
          </p:nvPr>
        </p:nvSpPr>
        <p:spPr/>
        <p:txBody>
          <a:bodyPr/>
          <a:lstStyle/>
          <a:p>
            <a:r>
              <a:rPr lang="en-US" dirty="0">
                <a:solidFill>
                  <a:prstClr val="white"/>
                </a:solidFill>
              </a:rPr>
              <a:t>Release type</a:t>
            </a:r>
          </a:p>
        </p:txBody>
      </p:sp>
      <p:sp>
        <p:nvSpPr>
          <p:cNvPr id="5" name="Text Placeholder 4"/>
          <p:cNvSpPr>
            <a:spLocks noGrp="1"/>
          </p:cNvSpPr>
          <p:nvPr>
            <p:ph type="body" sz="quarter" idx="13"/>
          </p:nvPr>
        </p:nvSpPr>
        <p:spPr/>
        <p:txBody>
          <a:bodyPr/>
          <a:lstStyle/>
          <a:p>
            <a:r>
              <a:rPr lang="en-US" dirty="0">
                <a:solidFill>
                  <a:prstClr val="white"/>
                </a:solidFill>
              </a:rPr>
              <a:t>Release year</a:t>
            </a:r>
          </a:p>
        </p:txBody>
      </p:sp>
      <p:pic>
        <p:nvPicPr>
          <p:cNvPr id="7" name="Content Placeholder 6"/>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73025" y="2199400"/>
            <a:ext cx="5486400" cy="4030824"/>
          </a:xfrm>
          <a:prstGeom prst="rect">
            <a:avLst/>
          </a:prstGeom>
        </p:spPr>
      </p:pic>
      <p:pic>
        <p:nvPicPr>
          <p:cNvPr id="8" name="Content Placeholder 7"/>
          <p:cNvPicPr>
            <a:picLocks noGrp="1" noChangeAspect="1"/>
          </p:cNvPicPr>
          <p:nvPr>
            <p:ph sz="quarter" idx="4"/>
          </p:nvPr>
        </p:nvPicPr>
        <p:blipFill>
          <a:blip r:embed="rId4" cstate="print">
            <a:extLst>
              <a:ext uri="{28A0092B-C50C-407E-A947-70E740481C1C}">
                <a14:useLocalDpi xmlns:a14="http://schemas.microsoft.com/office/drawing/2010/main" val="0"/>
              </a:ext>
            </a:extLst>
          </a:blip>
          <a:stretch>
            <a:fillRect/>
          </a:stretch>
        </p:blipFill>
        <p:spPr>
          <a:xfrm>
            <a:off x="5559425" y="2215160"/>
            <a:ext cx="5486400" cy="3996130"/>
          </a:xfrm>
          <a:prstGeom prst="rect">
            <a:avLst/>
          </a:prstGeom>
        </p:spPr>
      </p:pic>
      <p:sp>
        <p:nvSpPr>
          <p:cNvPr id="9" name="TextBox 8"/>
          <p:cNvSpPr txBox="1"/>
          <p:nvPr/>
        </p:nvSpPr>
        <p:spPr>
          <a:xfrm>
            <a:off x="5061102" y="6580706"/>
            <a:ext cx="2069797" cy="246221"/>
          </a:xfrm>
          <a:prstGeom prst="rect">
            <a:avLst/>
          </a:prstGeom>
          <a:noFill/>
        </p:spPr>
        <p:txBody>
          <a:bodyPr wrap="none" rtlCol="0" anchor="t">
            <a:spAutoFit/>
          </a:bodyPr>
          <a:lstStyle/>
          <a:p>
            <a:pPr algn="ctr"/>
            <a:r>
              <a:rPr lang="en-US" sz="1000" dirty="0"/>
              <a:t>Preliminary Draft - Do Not Cite</a:t>
            </a:r>
          </a:p>
        </p:txBody>
      </p:sp>
    </p:spTree>
    <p:extLst>
      <p:ext uri="{BB962C8B-B14F-4D97-AF65-F5344CB8AC3E}">
        <p14:creationId xmlns:p14="http://schemas.microsoft.com/office/powerpoint/2010/main" val="413257274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1B1B1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46623" y="167455"/>
            <a:ext cx="10746513" cy="1099483"/>
          </a:xfrm>
        </p:spPr>
        <p:txBody>
          <a:bodyPr>
            <a:noAutofit/>
          </a:bodyPr>
          <a:lstStyle/>
          <a:p>
            <a:r>
              <a:rPr lang="en-US" sz="2800" spc="0" dirty="0">
                <a:solidFill>
                  <a:prstClr val="white"/>
                </a:solidFill>
              </a:rPr>
              <a:t>Employed </a:t>
            </a:r>
            <a:r>
              <a:rPr lang="en-US" sz="2800" spc="0" dirty="0" smtClean="0">
                <a:solidFill>
                  <a:prstClr val="white"/>
                </a:solidFill>
              </a:rPr>
              <a:t>former prisoners </a:t>
            </a:r>
            <a:r>
              <a:rPr lang="en-US" sz="2800" spc="0" dirty="0">
                <a:solidFill>
                  <a:prstClr val="white"/>
                </a:solidFill>
              </a:rPr>
              <a:t>less likely to be in prison for the most serious offense types or a violent crime and are more likely to be in prison for a property crime</a:t>
            </a:r>
            <a:endParaRPr lang="en-US" sz="2800" dirty="0"/>
          </a:p>
        </p:txBody>
      </p:sp>
      <p:sp>
        <p:nvSpPr>
          <p:cNvPr id="3" name="Text Placeholder 2"/>
          <p:cNvSpPr>
            <a:spLocks noGrp="1"/>
          </p:cNvSpPr>
          <p:nvPr>
            <p:ph type="body" idx="1"/>
          </p:nvPr>
        </p:nvSpPr>
        <p:spPr/>
        <p:txBody>
          <a:bodyPr/>
          <a:lstStyle/>
          <a:p>
            <a:r>
              <a:rPr lang="en-US" dirty="0">
                <a:solidFill>
                  <a:prstClr val="white"/>
                </a:solidFill>
              </a:rPr>
              <a:t>Holding class</a:t>
            </a:r>
            <a:endParaRPr lang="en-US" dirty="0"/>
          </a:p>
        </p:txBody>
      </p:sp>
      <p:sp>
        <p:nvSpPr>
          <p:cNvPr id="5" name="Text Placeholder 4"/>
          <p:cNvSpPr>
            <a:spLocks noGrp="1"/>
          </p:cNvSpPr>
          <p:nvPr>
            <p:ph type="body" sz="quarter" idx="13"/>
          </p:nvPr>
        </p:nvSpPr>
        <p:spPr/>
        <p:txBody>
          <a:bodyPr/>
          <a:lstStyle/>
          <a:p>
            <a:r>
              <a:rPr lang="en-US" dirty="0">
                <a:solidFill>
                  <a:prstClr val="white"/>
                </a:solidFill>
              </a:rPr>
              <a:t>Offense type</a:t>
            </a:r>
          </a:p>
        </p:txBody>
      </p:sp>
      <p:pic>
        <p:nvPicPr>
          <p:cNvPr id="7" name="Content Placeholder 6"/>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73025" y="2214447"/>
            <a:ext cx="5486400" cy="4000731"/>
          </a:xfrm>
          <a:prstGeom prst="rect">
            <a:avLst/>
          </a:prstGeom>
        </p:spPr>
      </p:pic>
      <p:pic>
        <p:nvPicPr>
          <p:cNvPr id="8" name="Content Placeholder 7"/>
          <p:cNvPicPr>
            <a:picLocks noGrp="1" noChangeAspect="1"/>
          </p:cNvPicPr>
          <p:nvPr>
            <p:ph sz="quarter" idx="4"/>
          </p:nvPr>
        </p:nvPicPr>
        <p:blipFill>
          <a:blip r:embed="rId4" cstate="print">
            <a:extLst>
              <a:ext uri="{28A0092B-C50C-407E-A947-70E740481C1C}">
                <a14:useLocalDpi xmlns:a14="http://schemas.microsoft.com/office/drawing/2010/main" val="0"/>
              </a:ext>
            </a:extLst>
          </a:blip>
          <a:stretch>
            <a:fillRect/>
          </a:stretch>
        </p:blipFill>
        <p:spPr>
          <a:xfrm>
            <a:off x="5559425" y="2193847"/>
            <a:ext cx="5486400" cy="4038756"/>
          </a:xfrm>
          <a:prstGeom prst="rect">
            <a:avLst/>
          </a:prstGeom>
        </p:spPr>
      </p:pic>
      <p:sp>
        <p:nvSpPr>
          <p:cNvPr id="9" name="TextBox 8"/>
          <p:cNvSpPr txBox="1"/>
          <p:nvPr/>
        </p:nvSpPr>
        <p:spPr>
          <a:xfrm>
            <a:off x="5061102" y="6580706"/>
            <a:ext cx="2069797" cy="246221"/>
          </a:xfrm>
          <a:prstGeom prst="rect">
            <a:avLst/>
          </a:prstGeom>
          <a:noFill/>
        </p:spPr>
        <p:txBody>
          <a:bodyPr wrap="none" rtlCol="0" anchor="t">
            <a:spAutoFit/>
          </a:bodyPr>
          <a:lstStyle/>
          <a:p>
            <a:pPr algn="ctr"/>
            <a:r>
              <a:rPr lang="en-US" sz="1000" dirty="0"/>
              <a:t>Preliminary Draft - Do Not Cite</a:t>
            </a:r>
          </a:p>
        </p:txBody>
      </p:sp>
    </p:spTree>
    <p:extLst>
      <p:ext uri="{BB962C8B-B14F-4D97-AF65-F5344CB8AC3E}">
        <p14:creationId xmlns:p14="http://schemas.microsoft.com/office/powerpoint/2010/main" val="403053041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1B1B1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62939" y="430341"/>
            <a:ext cx="11600761" cy="611702"/>
          </a:xfrm>
        </p:spPr>
        <p:txBody>
          <a:bodyPr>
            <a:noAutofit/>
          </a:bodyPr>
          <a:lstStyle/>
          <a:p>
            <a:r>
              <a:rPr lang="en-US" sz="2700" dirty="0">
                <a:solidFill>
                  <a:prstClr val="white"/>
                </a:solidFill>
              </a:rPr>
              <a:t>Employed </a:t>
            </a:r>
            <a:r>
              <a:rPr lang="en-US" sz="2700" dirty="0" smtClean="0">
                <a:solidFill>
                  <a:prstClr val="white"/>
                </a:solidFill>
              </a:rPr>
              <a:t>former prisoners </a:t>
            </a:r>
            <a:r>
              <a:rPr lang="en-US" sz="2700" dirty="0">
                <a:solidFill>
                  <a:prstClr val="white"/>
                </a:solidFill>
              </a:rPr>
              <a:t>less likely to be in prison for a sex offense and more likely to have been employed in the quarter prior to imprisonment</a:t>
            </a:r>
            <a:endParaRPr lang="en-US" sz="2700" dirty="0"/>
          </a:p>
        </p:txBody>
      </p:sp>
      <p:sp>
        <p:nvSpPr>
          <p:cNvPr id="3" name="Text Placeholder 2"/>
          <p:cNvSpPr>
            <a:spLocks noGrp="1"/>
          </p:cNvSpPr>
          <p:nvPr>
            <p:ph type="body" idx="1"/>
          </p:nvPr>
        </p:nvSpPr>
        <p:spPr/>
        <p:txBody>
          <a:bodyPr/>
          <a:lstStyle/>
          <a:p>
            <a:r>
              <a:rPr lang="en-US" dirty="0">
                <a:solidFill>
                  <a:prstClr val="white"/>
                </a:solidFill>
              </a:rPr>
              <a:t>Holding offense sexual</a:t>
            </a:r>
          </a:p>
        </p:txBody>
      </p:sp>
      <p:sp>
        <p:nvSpPr>
          <p:cNvPr id="5" name="Text Placeholder 4"/>
          <p:cNvSpPr>
            <a:spLocks noGrp="1"/>
          </p:cNvSpPr>
          <p:nvPr>
            <p:ph type="body" sz="quarter" idx="13"/>
          </p:nvPr>
        </p:nvSpPr>
        <p:spPr/>
        <p:txBody>
          <a:bodyPr/>
          <a:lstStyle/>
          <a:p>
            <a:r>
              <a:rPr lang="en-US" dirty="0">
                <a:solidFill>
                  <a:prstClr val="white"/>
                </a:solidFill>
              </a:rPr>
              <a:t>Employed prior to imprisonment</a:t>
            </a:r>
          </a:p>
        </p:txBody>
      </p:sp>
      <p:pic>
        <p:nvPicPr>
          <p:cNvPr id="7" name="Content Placeholder 6"/>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73025" y="2190731"/>
            <a:ext cx="5486400" cy="4048163"/>
          </a:xfrm>
          <a:prstGeom prst="rect">
            <a:avLst/>
          </a:prstGeom>
        </p:spPr>
      </p:pic>
      <p:pic>
        <p:nvPicPr>
          <p:cNvPr id="8" name="Content Placeholder 7"/>
          <p:cNvPicPr>
            <a:picLocks noGrp="1" noChangeAspect="1"/>
          </p:cNvPicPr>
          <p:nvPr>
            <p:ph sz="quarter" idx="4"/>
          </p:nvPr>
        </p:nvPicPr>
        <p:blipFill>
          <a:blip r:embed="rId4" cstate="print">
            <a:extLst>
              <a:ext uri="{28A0092B-C50C-407E-A947-70E740481C1C}">
                <a14:useLocalDpi xmlns:a14="http://schemas.microsoft.com/office/drawing/2010/main" val="0"/>
              </a:ext>
            </a:extLst>
          </a:blip>
          <a:stretch>
            <a:fillRect/>
          </a:stretch>
        </p:blipFill>
        <p:spPr>
          <a:xfrm>
            <a:off x="5559425" y="2204513"/>
            <a:ext cx="5486400" cy="4017424"/>
          </a:xfrm>
          <a:prstGeom prst="rect">
            <a:avLst/>
          </a:prstGeom>
        </p:spPr>
      </p:pic>
      <p:sp>
        <p:nvSpPr>
          <p:cNvPr id="9" name="TextBox 8"/>
          <p:cNvSpPr txBox="1"/>
          <p:nvPr/>
        </p:nvSpPr>
        <p:spPr>
          <a:xfrm>
            <a:off x="5061102" y="6580706"/>
            <a:ext cx="2069797" cy="246221"/>
          </a:xfrm>
          <a:prstGeom prst="rect">
            <a:avLst/>
          </a:prstGeom>
          <a:noFill/>
        </p:spPr>
        <p:txBody>
          <a:bodyPr wrap="none" rtlCol="0" anchor="t">
            <a:spAutoFit/>
          </a:bodyPr>
          <a:lstStyle/>
          <a:p>
            <a:pPr algn="ctr"/>
            <a:r>
              <a:rPr lang="en-US" sz="1000" dirty="0"/>
              <a:t>Preliminary Draft - Do Not Cite</a:t>
            </a:r>
          </a:p>
        </p:txBody>
      </p:sp>
    </p:spTree>
    <p:extLst>
      <p:ext uri="{BB962C8B-B14F-4D97-AF65-F5344CB8AC3E}">
        <p14:creationId xmlns:p14="http://schemas.microsoft.com/office/powerpoint/2010/main" val="411884267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1B1B1B"/>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0225" y="1433816"/>
            <a:ext cx="3474720" cy="2544810"/>
          </a:xfrm>
          <a:prstGeom prst="rect">
            <a:avLst/>
          </a:prstGeom>
        </p:spPr>
      </p:pic>
      <p:sp>
        <p:nvSpPr>
          <p:cNvPr id="14" name="TextBox 13"/>
          <p:cNvSpPr txBox="1"/>
          <p:nvPr/>
        </p:nvSpPr>
        <p:spPr>
          <a:xfrm>
            <a:off x="516048" y="981266"/>
            <a:ext cx="2661719" cy="369332"/>
          </a:xfrm>
          <a:prstGeom prst="rect">
            <a:avLst/>
          </a:prstGeom>
          <a:noFill/>
        </p:spPr>
        <p:txBody>
          <a:bodyPr wrap="square" rtlCol="0">
            <a:spAutoFit/>
          </a:bodyPr>
          <a:lstStyle/>
          <a:p>
            <a:pPr algn="ctr"/>
            <a:r>
              <a:rPr lang="en-US" dirty="0">
                <a:solidFill>
                  <a:prstClr val="white"/>
                </a:solidFill>
              </a:rPr>
              <a:t>Alcohol</a:t>
            </a:r>
          </a:p>
        </p:txBody>
      </p:sp>
      <p:pic>
        <p:nvPicPr>
          <p:cNvPr id="15" name="Picture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65370" y="1433816"/>
            <a:ext cx="3473190" cy="2560320"/>
          </a:xfrm>
          <a:prstGeom prst="rect">
            <a:avLst/>
          </a:prstGeom>
        </p:spPr>
      </p:pic>
      <p:sp>
        <p:nvSpPr>
          <p:cNvPr id="16" name="TextBox 15"/>
          <p:cNvSpPr txBox="1"/>
          <p:nvPr/>
        </p:nvSpPr>
        <p:spPr>
          <a:xfrm>
            <a:off x="4344744" y="981266"/>
            <a:ext cx="2661719" cy="369332"/>
          </a:xfrm>
          <a:prstGeom prst="rect">
            <a:avLst/>
          </a:prstGeom>
          <a:noFill/>
        </p:spPr>
        <p:txBody>
          <a:bodyPr wrap="square" rtlCol="0">
            <a:spAutoFit/>
          </a:bodyPr>
          <a:lstStyle/>
          <a:p>
            <a:pPr algn="ctr"/>
            <a:r>
              <a:rPr lang="en-US" dirty="0">
                <a:solidFill>
                  <a:prstClr val="white"/>
                </a:solidFill>
              </a:rPr>
              <a:t>Cocaine</a:t>
            </a:r>
          </a:p>
        </p:txBody>
      </p:sp>
      <p:pic>
        <p:nvPicPr>
          <p:cNvPr id="17" name="Picture 1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587807" y="1350598"/>
            <a:ext cx="3474720" cy="2611522"/>
          </a:xfrm>
          <a:prstGeom prst="rect">
            <a:avLst/>
          </a:prstGeom>
        </p:spPr>
      </p:pic>
      <p:sp>
        <p:nvSpPr>
          <p:cNvPr id="18" name="TextBox 17"/>
          <p:cNvSpPr txBox="1"/>
          <p:nvPr/>
        </p:nvSpPr>
        <p:spPr>
          <a:xfrm>
            <a:off x="8015606" y="981266"/>
            <a:ext cx="2661719" cy="369332"/>
          </a:xfrm>
          <a:prstGeom prst="rect">
            <a:avLst/>
          </a:prstGeom>
          <a:noFill/>
        </p:spPr>
        <p:txBody>
          <a:bodyPr wrap="square" rtlCol="0">
            <a:spAutoFit/>
          </a:bodyPr>
          <a:lstStyle/>
          <a:p>
            <a:pPr algn="ctr"/>
            <a:r>
              <a:rPr lang="en-US" dirty="0">
                <a:solidFill>
                  <a:prstClr val="white"/>
                </a:solidFill>
              </a:rPr>
              <a:t>Heroin</a:t>
            </a:r>
          </a:p>
        </p:txBody>
      </p:sp>
      <p:pic>
        <p:nvPicPr>
          <p:cNvPr id="19" name="Picture 1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20225" y="4297680"/>
            <a:ext cx="3604342" cy="2560320"/>
          </a:xfrm>
          <a:prstGeom prst="rect">
            <a:avLst/>
          </a:prstGeom>
        </p:spPr>
      </p:pic>
      <p:sp>
        <p:nvSpPr>
          <p:cNvPr id="20" name="TextBox 19"/>
          <p:cNvSpPr txBox="1"/>
          <p:nvPr/>
        </p:nvSpPr>
        <p:spPr>
          <a:xfrm>
            <a:off x="342523" y="3940657"/>
            <a:ext cx="2661719" cy="369332"/>
          </a:xfrm>
          <a:prstGeom prst="rect">
            <a:avLst/>
          </a:prstGeom>
          <a:noFill/>
        </p:spPr>
        <p:txBody>
          <a:bodyPr wrap="square" rtlCol="0">
            <a:spAutoFit/>
          </a:bodyPr>
          <a:lstStyle/>
          <a:p>
            <a:pPr algn="ctr"/>
            <a:r>
              <a:rPr lang="en-US" dirty="0">
                <a:solidFill>
                  <a:prstClr val="white"/>
                </a:solidFill>
              </a:rPr>
              <a:t>Marijuana</a:t>
            </a:r>
          </a:p>
        </p:txBody>
      </p:sp>
      <p:pic>
        <p:nvPicPr>
          <p:cNvPr id="21" name="Picture 2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922964" y="4297680"/>
            <a:ext cx="3505278" cy="2560320"/>
          </a:xfrm>
          <a:prstGeom prst="rect">
            <a:avLst/>
          </a:prstGeom>
        </p:spPr>
      </p:pic>
      <p:sp>
        <p:nvSpPr>
          <p:cNvPr id="22" name="TextBox 21"/>
          <p:cNvSpPr txBox="1"/>
          <p:nvPr/>
        </p:nvSpPr>
        <p:spPr>
          <a:xfrm>
            <a:off x="4188737" y="3961505"/>
            <a:ext cx="2661719" cy="369332"/>
          </a:xfrm>
          <a:prstGeom prst="rect">
            <a:avLst/>
          </a:prstGeom>
          <a:noFill/>
        </p:spPr>
        <p:txBody>
          <a:bodyPr wrap="square" rtlCol="0">
            <a:spAutoFit/>
          </a:bodyPr>
          <a:lstStyle/>
          <a:p>
            <a:pPr algn="ctr"/>
            <a:r>
              <a:rPr lang="en-US" dirty="0">
                <a:solidFill>
                  <a:prstClr val="white"/>
                </a:solidFill>
              </a:rPr>
              <a:t>PCP</a:t>
            </a:r>
          </a:p>
        </p:txBody>
      </p:sp>
      <p:pic>
        <p:nvPicPr>
          <p:cNvPr id="23" name="Picture 2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587807" y="4272375"/>
            <a:ext cx="3494583" cy="2560320"/>
          </a:xfrm>
          <a:prstGeom prst="rect">
            <a:avLst/>
          </a:prstGeom>
        </p:spPr>
      </p:pic>
      <p:sp>
        <p:nvSpPr>
          <p:cNvPr id="24" name="TextBox 23"/>
          <p:cNvSpPr txBox="1"/>
          <p:nvPr/>
        </p:nvSpPr>
        <p:spPr>
          <a:xfrm>
            <a:off x="7994307" y="3940657"/>
            <a:ext cx="2661719" cy="369332"/>
          </a:xfrm>
          <a:prstGeom prst="rect">
            <a:avLst/>
          </a:prstGeom>
          <a:noFill/>
        </p:spPr>
        <p:txBody>
          <a:bodyPr wrap="square" rtlCol="0">
            <a:spAutoFit/>
          </a:bodyPr>
          <a:lstStyle/>
          <a:p>
            <a:pPr algn="ctr"/>
            <a:r>
              <a:rPr lang="en-US" dirty="0">
                <a:solidFill>
                  <a:prstClr val="white"/>
                </a:solidFill>
              </a:rPr>
              <a:t>Amphetamines</a:t>
            </a:r>
          </a:p>
        </p:txBody>
      </p:sp>
      <p:sp>
        <p:nvSpPr>
          <p:cNvPr id="25" name="TextBox 24"/>
          <p:cNvSpPr txBox="1"/>
          <p:nvPr/>
        </p:nvSpPr>
        <p:spPr>
          <a:xfrm>
            <a:off x="35294" y="41391"/>
            <a:ext cx="11280618" cy="830997"/>
          </a:xfrm>
          <a:prstGeom prst="rect">
            <a:avLst/>
          </a:prstGeom>
          <a:noFill/>
        </p:spPr>
        <p:txBody>
          <a:bodyPr wrap="square" rtlCol="0">
            <a:spAutoFit/>
          </a:bodyPr>
          <a:lstStyle/>
          <a:p>
            <a:pPr algn="ctr"/>
            <a:r>
              <a:rPr lang="en-US" sz="2400" dirty="0">
                <a:solidFill>
                  <a:prstClr val="white"/>
                </a:solidFill>
              </a:rPr>
              <a:t>Heroin use more common in those not employed, marijuana and amphetamines more common for employed</a:t>
            </a:r>
          </a:p>
        </p:txBody>
      </p:sp>
      <p:sp>
        <p:nvSpPr>
          <p:cNvPr id="26" name="TextBox 25"/>
          <p:cNvSpPr txBox="1"/>
          <p:nvPr/>
        </p:nvSpPr>
        <p:spPr>
          <a:xfrm>
            <a:off x="5061102" y="6580706"/>
            <a:ext cx="2069797" cy="246221"/>
          </a:xfrm>
          <a:prstGeom prst="rect">
            <a:avLst/>
          </a:prstGeom>
          <a:noFill/>
        </p:spPr>
        <p:txBody>
          <a:bodyPr wrap="none" rtlCol="0" anchor="t">
            <a:spAutoFit/>
          </a:bodyPr>
          <a:lstStyle/>
          <a:p>
            <a:pPr algn="ctr"/>
            <a:r>
              <a:rPr lang="en-US" sz="1000" dirty="0"/>
              <a:t>Preliminary Draft - Do Not Cite</a:t>
            </a:r>
          </a:p>
        </p:txBody>
      </p:sp>
    </p:spTree>
    <p:extLst>
      <p:ext uri="{BB962C8B-B14F-4D97-AF65-F5344CB8AC3E}">
        <p14:creationId xmlns:p14="http://schemas.microsoft.com/office/powerpoint/2010/main" val="332639711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Employment after Prison</a:t>
            </a:r>
          </a:p>
        </p:txBody>
      </p:sp>
      <p:sp>
        <p:nvSpPr>
          <p:cNvPr id="3" name="Content Placeholder 2"/>
          <p:cNvSpPr>
            <a:spLocks noGrp="1"/>
          </p:cNvSpPr>
          <p:nvPr>
            <p:ph idx="1"/>
          </p:nvPr>
        </p:nvSpPr>
        <p:spPr>
          <a:xfrm>
            <a:off x="710214" y="1825625"/>
            <a:ext cx="10750858" cy="4631446"/>
          </a:xfrm>
        </p:spPr>
        <p:txBody>
          <a:bodyPr>
            <a:normAutofit/>
          </a:bodyPr>
          <a:lstStyle/>
          <a:p>
            <a:r>
              <a:rPr lang="en-US" sz="2400" dirty="0"/>
              <a:t>Estimated that more than 6 million working-age people are former prisoners (</a:t>
            </a:r>
            <a:r>
              <a:rPr lang="en-US" sz="2400" dirty="0">
                <a:hlinkClick r:id="rId3"/>
              </a:rPr>
              <a:t>CEPR</a:t>
            </a:r>
            <a:r>
              <a:rPr lang="en-US" sz="2400" dirty="0"/>
              <a:t>, 2016)</a:t>
            </a:r>
          </a:p>
          <a:p>
            <a:r>
              <a:rPr lang="en-US" sz="2400" dirty="0"/>
              <a:t>Incarceration reduces employment and earnings (</a:t>
            </a:r>
            <a:r>
              <a:rPr lang="en-US" sz="2400" dirty="0">
                <a:hlinkClick r:id="rId4"/>
              </a:rPr>
              <a:t>Holzer</a:t>
            </a:r>
            <a:r>
              <a:rPr lang="en-US" sz="2400" dirty="0"/>
              <a:t> et al., 2003; </a:t>
            </a:r>
            <a:r>
              <a:rPr lang="en-US" sz="2400" dirty="0">
                <a:hlinkClick r:id="rId5" invalidUrl="http://www.public.asu.edu/~gasweete/crj524/readings/04-05 2003-Pager (mark of a criminal record).pdf"/>
              </a:rPr>
              <a:t>Pager</a:t>
            </a:r>
            <a:r>
              <a:rPr lang="en-US" sz="2400" dirty="0"/>
              <a:t>, 2003)</a:t>
            </a:r>
          </a:p>
          <a:p>
            <a:r>
              <a:rPr lang="en-US" sz="2400" dirty="0"/>
              <a:t>Barriers from limited skills, poor health, race, area of residence, lack of employer willingness to </a:t>
            </a:r>
            <a:r>
              <a:rPr lang="en-US" sz="2400" dirty="0" smtClean="0"/>
              <a:t>hire </a:t>
            </a:r>
            <a:r>
              <a:rPr lang="en-US" sz="2400" dirty="0"/>
              <a:t>former prisoners (</a:t>
            </a:r>
            <a:r>
              <a:rPr lang="en-US" sz="2400" dirty="0">
                <a:hlinkClick r:id="rId4"/>
              </a:rPr>
              <a:t>Holzer</a:t>
            </a:r>
            <a:r>
              <a:rPr lang="en-US" sz="2400" dirty="0"/>
              <a:t> et al., 2003)</a:t>
            </a:r>
          </a:p>
          <a:p>
            <a:r>
              <a:rPr lang="en-US" sz="2400" dirty="0"/>
              <a:t>Employment reduces recidivism but may be selection effects, recidivism reduction may be greater for older offenders (</a:t>
            </a:r>
            <a:r>
              <a:rPr lang="en-US" sz="2400" dirty="0">
                <a:hlinkClick r:id="rId6"/>
              </a:rPr>
              <a:t>Uggen</a:t>
            </a:r>
            <a:r>
              <a:rPr lang="en-US" sz="2400" dirty="0"/>
              <a:t>, 2000)</a:t>
            </a:r>
          </a:p>
          <a:p>
            <a:r>
              <a:rPr lang="en-US" sz="2400" dirty="0"/>
              <a:t>Employment may also generate income, enhance social supports, and reduce reliance on public assistance</a:t>
            </a:r>
          </a:p>
        </p:txBody>
      </p:sp>
      <p:sp>
        <p:nvSpPr>
          <p:cNvPr id="6" name="TextBox 5"/>
          <p:cNvSpPr txBox="1"/>
          <p:nvPr/>
        </p:nvSpPr>
        <p:spPr>
          <a:xfrm>
            <a:off x="5061102" y="6580706"/>
            <a:ext cx="2069797" cy="246221"/>
          </a:xfrm>
          <a:prstGeom prst="rect">
            <a:avLst/>
          </a:prstGeom>
          <a:noFill/>
        </p:spPr>
        <p:txBody>
          <a:bodyPr wrap="none" rtlCol="0" anchor="t">
            <a:spAutoFit/>
          </a:bodyPr>
          <a:lstStyle/>
          <a:p>
            <a:pPr algn="ctr"/>
            <a:r>
              <a:rPr lang="en-US" sz="1000" dirty="0"/>
              <a:t>Preliminary Draft - Do Not Cite</a:t>
            </a:r>
          </a:p>
        </p:txBody>
      </p:sp>
    </p:spTree>
    <p:extLst>
      <p:ext uri="{BB962C8B-B14F-4D97-AF65-F5344CB8AC3E}">
        <p14:creationId xmlns:p14="http://schemas.microsoft.com/office/powerpoint/2010/main" val="2395352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1B1B1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216152" y="567262"/>
            <a:ext cx="9692640" cy="1036685"/>
          </a:xfrm>
        </p:spPr>
        <p:txBody>
          <a:bodyPr>
            <a:normAutofit fontScale="90000"/>
          </a:bodyPr>
          <a:lstStyle/>
          <a:p>
            <a:r>
              <a:rPr lang="en-US" dirty="0"/>
              <a:t>Employed </a:t>
            </a:r>
            <a:r>
              <a:rPr lang="en-US" dirty="0" smtClean="0"/>
              <a:t>former prisoners </a:t>
            </a:r>
            <a:r>
              <a:rPr lang="en-US" dirty="0"/>
              <a:t>more likely to have received substance abuse treatment or education in prison </a:t>
            </a:r>
          </a:p>
        </p:txBody>
      </p:sp>
      <p:sp>
        <p:nvSpPr>
          <p:cNvPr id="3" name="Text Placeholder 2"/>
          <p:cNvSpPr>
            <a:spLocks noGrp="1"/>
          </p:cNvSpPr>
          <p:nvPr>
            <p:ph type="body" idx="1"/>
          </p:nvPr>
        </p:nvSpPr>
        <p:spPr/>
        <p:txBody>
          <a:bodyPr/>
          <a:lstStyle/>
          <a:p>
            <a:r>
              <a:rPr lang="en-US" dirty="0">
                <a:solidFill>
                  <a:prstClr val="white"/>
                </a:solidFill>
              </a:rPr>
              <a:t>Substance abuse treatment</a:t>
            </a:r>
          </a:p>
        </p:txBody>
      </p:sp>
      <p:sp>
        <p:nvSpPr>
          <p:cNvPr id="5" name="Text Placeholder 4"/>
          <p:cNvSpPr>
            <a:spLocks noGrp="1"/>
          </p:cNvSpPr>
          <p:nvPr>
            <p:ph type="body" sz="quarter" idx="13"/>
          </p:nvPr>
        </p:nvSpPr>
        <p:spPr/>
        <p:txBody>
          <a:bodyPr/>
          <a:lstStyle/>
          <a:p>
            <a:r>
              <a:rPr lang="en-US" dirty="0">
                <a:solidFill>
                  <a:prstClr val="white"/>
                </a:solidFill>
              </a:rPr>
              <a:t>Education in prison</a:t>
            </a:r>
          </a:p>
        </p:txBody>
      </p:sp>
      <p:pic>
        <p:nvPicPr>
          <p:cNvPr id="7" name="Content Placeholder 6"/>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73025" y="2197087"/>
            <a:ext cx="5486400" cy="4035451"/>
          </a:xfrm>
          <a:prstGeom prst="rect">
            <a:avLst/>
          </a:prstGeom>
        </p:spPr>
      </p:pic>
      <p:pic>
        <p:nvPicPr>
          <p:cNvPr id="8" name="Content Placeholder 7"/>
          <p:cNvPicPr>
            <a:picLocks noGrp="1" noChangeAspect="1"/>
          </p:cNvPicPr>
          <p:nvPr>
            <p:ph sz="quarter" idx="4"/>
          </p:nvPr>
        </p:nvPicPr>
        <p:blipFill>
          <a:blip r:embed="rId4" cstate="print">
            <a:extLst>
              <a:ext uri="{28A0092B-C50C-407E-A947-70E740481C1C}">
                <a14:useLocalDpi xmlns:a14="http://schemas.microsoft.com/office/drawing/2010/main" val="0"/>
              </a:ext>
            </a:extLst>
          </a:blip>
          <a:stretch>
            <a:fillRect/>
          </a:stretch>
        </p:blipFill>
        <p:spPr>
          <a:xfrm>
            <a:off x="5559425" y="2192818"/>
            <a:ext cx="5486400" cy="4040813"/>
          </a:xfrm>
          <a:prstGeom prst="rect">
            <a:avLst/>
          </a:prstGeom>
        </p:spPr>
      </p:pic>
      <p:sp>
        <p:nvSpPr>
          <p:cNvPr id="9" name="TextBox 8"/>
          <p:cNvSpPr txBox="1"/>
          <p:nvPr/>
        </p:nvSpPr>
        <p:spPr>
          <a:xfrm>
            <a:off x="5061102" y="6580706"/>
            <a:ext cx="2069797" cy="246221"/>
          </a:xfrm>
          <a:prstGeom prst="rect">
            <a:avLst/>
          </a:prstGeom>
          <a:noFill/>
        </p:spPr>
        <p:txBody>
          <a:bodyPr wrap="none" rtlCol="0" anchor="t">
            <a:spAutoFit/>
          </a:bodyPr>
          <a:lstStyle/>
          <a:p>
            <a:pPr algn="ctr"/>
            <a:r>
              <a:rPr lang="en-US" sz="1000" dirty="0"/>
              <a:t>Preliminary Draft - Do Not Cite</a:t>
            </a:r>
          </a:p>
        </p:txBody>
      </p:sp>
    </p:spTree>
    <p:extLst>
      <p:ext uri="{BB962C8B-B14F-4D97-AF65-F5344CB8AC3E}">
        <p14:creationId xmlns:p14="http://schemas.microsoft.com/office/powerpoint/2010/main" val="295802219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Research Question #3</a:t>
            </a:r>
          </a:p>
        </p:txBody>
      </p:sp>
      <p:sp>
        <p:nvSpPr>
          <p:cNvPr id="5" name="Content Placeholder 4"/>
          <p:cNvSpPr>
            <a:spLocks noGrp="1"/>
          </p:cNvSpPr>
          <p:nvPr>
            <p:ph idx="1"/>
          </p:nvPr>
        </p:nvSpPr>
        <p:spPr/>
        <p:txBody>
          <a:bodyPr>
            <a:normAutofit/>
          </a:bodyPr>
          <a:lstStyle/>
          <a:p>
            <a:pPr marL="0" indent="0">
              <a:buNone/>
            </a:pPr>
            <a:r>
              <a:rPr lang="en-US" sz="3200" dirty="0"/>
              <a:t>Which prisoners should receive priority for interventions that can increase or enhance employment opportunities after release?</a:t>
            </a:r>
          </a:p>
          <a:p>
            <a:endParaRPr lang="en-US" sz="2000" dirty="0"/>
          </a:p>
        </p:txBody>
      </p:sp>
      <p:sp>
        <p:nvSpPr>
          <p:cNvPr id="6" name="TextBox 5"/>
          <p:cNvSpPr txBox="1"/>
          <p:nvPr/>
        </p:nvSpPr>
        <p:spPr>
          <a:xfrm>
            <a:off x="5061102" y="6580706"/>
            <a:ext cx="2069797" cy="246221"/>
          </a:xfrm>
          <a:prstGeom prst="rect">
            <a:avLst/>
          </a:prstGeom>
          <a:noFill/>
        </p:spPr>
        <p:txBody>
          <a:bodyPr wrap="none" rtlCol="0" anchor="t">
            <a:spAutoFit/>
          </a:bodyPr>
          <a:lstStyle/>
          <a:p>
            <a:pPr algn="ctr"/>
            <a:r>
              <a:rPr lang="en-US" sz="1000" dirty="0"/>
              <a:t>Preliminary Draft - Do Not Cite</a:t>
            </a:r>
          </a:p>
        </p:txBody>
      </p:sp>
    </p:spTree>
    <p:extLst>
      <p:ext uri="{BB962C8B-B14F-4D97-AF65-F5344CB8AC3E}">
        <p14:creationId xmlns:p14="http://schemas.microsoft.com/office/powerpoint/2010/main" val="228643807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Machine Learning Modelling</a:t>
            </a:r>
          </a:p>
        </p:txBody>
      </p:sp>
      <p:sp>
        <p:nvSpPr>
          <p:cNvPr id="4" name="Content Placeholder 3"/>
          <p:cNvSpPr>
            <a:spLocks noGrp="1"/>
          </p:cNvSpPr>
          <p:nvPr>
            <p:ph idx="1"/>
          </p:nvPr>
        </p:nvSpPr>
        <p:spPr/>
        <p:txBody>
          <a:bodyPr>
            <a:normAutofit/>
          </a:bodyPr>
          <a:lstStyle/>
          <a:p>
            <a:r>
              <a:rPr lang="en-US" sz="2400" dirty="0"/>
              <a:t>Never-employed (binary outcome) as function of individual characteristics</a:t>
            </a:r>
          </a:p>
          <a:p>
            <a:r>
              <a:rPr lang="en-US" sz="2400" dirty="0"/>
              <a:t>Two motivations</a:t>
            </a:r>
          </a:p>
          <a:p>
            <a:pPr lvl="1"/>
            <a:r>
              <a:rPr lang="en-US" sz="2000" dirty="0"/>
              <a:t>Who succeeds or fails in the legal labor market post-release? (Exploratory)</a:t>
            </a:r>
          </a:p>
          <a:p>
            <a:pPr lvl="2"/>
            <a:r>
              <a:rPr lang="en-US" sz="1800" dirty="0"/>
              <a:t>Can include features describing race/ethnicity</a:t>
            </a:r>
          </a:p>
          <a:p>
            <a:pPr lvl="2"/>
            <a:r>
              <a:rPr lang="en-US" sz="1800" dirty="0"/>
              <a:t>E.g., do different disparities persist across racial/ethnic groups?</a:t>
            </a:r>
          </a:p>
          <a:p>
            <a:pPr lvl="1"/>
            <a:r>
              <a:rPr lang="en-US" sz="2000" dirty="0"/>
              <a:t>What model best estimates the likelihood of success or failure when considering employment-focused interventions? (Prediction)</a:t>
            </a:r>
          </a:p>
          <a:p>
            <a:pPr lvl="2"/>
            <a:r>
              <a:rPr lang="en-US" sz="1800" dirty="0"/>
              <a:t>Best to exclude race/ethnicity (ethical and legal implications)</a:t>
            </a:r>
          </a:p>
          <a:p>
            <a:pPr lvl="2"/>
            <a:r>
              <a:rPr lang="en-US" sz="1800" dirty="0"/>
              <a:t>E.g., can observable prisoner characteristics inform program decisions?</a:t>
            </a:r>
          </a:p>
          <a:p>
            <a:pPr lvl="1"/>
            <a:endParaRPr lang="en-US" sz="2000" dirty="0"/>
          </a:p>
          <a:p>
            <a:pPr marL="548640" lvl="2" indent="0">
              <a:buNone/>
            </a:pPr>
            <a:endParaRPr lang="en-US" sz="1800" dirty="0"/>
          </a:p>
          <a:p>
            <a:pPr lvl="2"/>
            <a:endParaRPr lang="en-US" sz="1800" dirty="0"/>
          </a:p>
          <a:p>
            <a:pPr lvl="1"/>
            <a:endParaRPr lang="en-US" sz="2000" dirty="0"/>
          </a:p>
          <a:p>
            <a:pPr marL="274320" lvl="1" indent="0">
              <a:buNone/>
            </a:pPr>
            <a:endParaRPr lang="en-US" sz="2000" dirty="0"/>
          </a:p>
        </p:txBody>
      </p:sp>
      <p:sp>
        <p:nvSpPr>
          <p:cNvPr id="5" name="TextBox 4"/>
          <p:cNvSpPr txBox="1"/>
          <p:nvPr/>
        </p:nvSpPr>
        <p:spPr>
          <a:xfrm>
            <a:off x="5061102" y="6580706"/>
            <a:ext cx="2069797" cy="246221"/>
          </a:xfrm>
          <a:prstGeom prst="rect">
            <a:avLst/>
          </a:prstGeom>
          <a:noFill/>
        </p:spPr>
        <p:txBody>
          <a:bodyPr wrap="none" rtlCol="0" anchor="t">
            <a:spAutoFit/>
          </a:bodyPr>
          <a:lstStyle/>
          <a:p>
            <a:pPr algn="ctr"/>
            <a:r>
              <a:rPr lang="en-US" sz="1000" dirty="0"/>
              <a:t>Preliminary Draft - Do Not Cite</a:t>
            </a:r>
          </a:p>
        </p:txBody>
      </p:sp>
    </p:spTree>
    <p:extLst>
      <p:ext uri="{BB962C8B-B14F-4D97-AF65-F5344CB8AC3E}">
        <p14:creationId xmlns:p14="http://schemas.microsoft.com/office/powerpoint/2010/main" val="321456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Machine Learning Modelling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Autofit/>
              </a:bodyPr>
              <a:lstStyle/>
              <a:p>
                <a:r>
                  <a:rPr lang="en-US" sz="2400" dirty="0"/>
                  <a:t>Selected ML classifiers</a:t>
                </a:r>
              </a:p>
              <a:p>
                <a:pPr lvl="1"/>
                <a:r>
                  <a:rPr lang="en-US" sz="2000" dirty="0"/>
                  <a:t>Logistic regression</a:t>
                </a:r>
              </a:p>
              <a:p>
                <a:pPr lvl="2"/>
                <a14:m>
                  <m:oMath xmlns:m="http://schemas.openxmlformats.org/officeDocument/2006/math">
                    <m:r>
                      <m:rPr>
                        <m:sty m:val="p"/>
                      </m:rPr>
                      <a:rPr lang="en-US" sz="1800" b="0" i="1" smtClean="0">
                        <a:latin typeface="Cambria Math" panose="02040503050406030204" pitchFamily="18" charset="0"/>
                      </a:rPr>
                      <m:t>y</m:t>
                    </m:r>
                    <m:r>
                      <a:rPr lang="en-US" sz="1800" b="0" i="1" smtClean="0">
                        <a:latin typeface="Cambria Math" panose="02040503050406030204" pitchFamily="18" charset="0"/>
                      </a:rPr>
                      <m:t>=</m:t>
                    </m:r>
                    <m:r>
                      <m:rPr>
                        <m:sty m:val="p"/>
                      </m:rPr>
                      <a:rPr lang="en-US" sz="1800" b="0" i="0" smtClean="0">
                        <a:latin typeface="Cambria Math" panose="02040503050406030204" pitchFamily="18" charset="0"/>
                      </a:rPr>
                      <m:t>Λ</m:t>
                    </m:r>
                    <m:r>
                      <a:rPr lang="en-US" sz="1800" b="0" i="1" smtClean="0">
                        <a:latin typeface="Cambria Math" panose="02040503050406030204" pitchFamily="18" charset="0"/>
                      </a:rPr>
                      <m:t>(</m:t>
                    </m:r>
                    <m:r>
                      <a:rPr lang="en-US" sz="1800" b="0" i="1" smtClean="0">
                        <a:latin typeface="Cambria Math" panose="02040503050406030204" pitchFamily="18" charset="0"/>
                      </a:rPr>
                      <m:t>𝛼</m:t>
                    </m:r>
                    <m:r>
                      <a:rPr lang="en-US" sz="1800" b="0" i="1" smtClean="0">
                        <a:latin typeface="Cambria Math" panose="02040503050406030204" pitchFamily="18" charset="0"/>
                      </a:rPr>
                      <m:t>+</m:t>
                    </m:r>
                    <m:sSub>
                      <m:sSubPr>
                        <m:ctrlPr>
                          <a:rPr lang="en-US" sz="1800" b="0" i="1" smtClean="0">
                            <a:latin typeface="Cambria Math" charset="0"/>
                          </a:rPr>
                        </m:ctrlPr>
                      </m:sSubPr>
                      <m:e>
                        <m:r>
                          <a:rPr lang="en-US" sz="1800" b="0" i="1" smtClean="0">
                            <a:latin typeface="Cambria Math" panose="02040503050406030204" pitchFamily="18" charset="0"/>
                          </a:rPr>
                          <m:t>𝛽</m:t>
                        </m:r>
                      </m:e>
                      <m:sub>
                        <m:r>
                          <a:rPr lang="en-US" sz="1800" b="0" i="1" smtClean="0">
                            <a:latin typeface="Cambria Math" panose="02040503050406030204" pitchFamily="18" charset="0"/>
                          </a:rPr>
                          <m:t>1</m:t>
                        </m:r>
                      </m:sub>
                    </m:sSub>
                    <m:sSub>
                      <m:sSubPr>
                        <m:ctrlPr>
                          <a:rPr lang="en-US" sz="1800" b="0" i="1" smtClean="0">
                            <a:latin typeface="Cambria Math" charset="0"/>
                          </a:rPr>
                        </m:ctrlPr>
                      </m:sSubPr>
                      <m:e>
                        <m:r>
                          <a:rPr lang="en-US" sz="1800" b="0" i="1" smtClean="0">
                            <a:latin typeface="Cambria Math" panose="02040503050406030204" pitchFamily="18" charset="0"/>
                          </a:rPr>
                          <m:t>𝑥</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charset="0"/>
                          </a:rPr>
                        </m:ctrlPr>
                      </m:sSubPr>
                      <m:e>
                        <m:r>
                          <a:rPr lang="en-US" sz="1800" b="0" i="1" smtClean="0">
                            <a:latin typeface="Cambria Math" panose="02040503050406030204" pitchFamily="18" charset="0"/>
                          </a:rPr>
                          <m:t>𝛽</m:t>
                        </m:r>
                      </m:e>
                      <m:sub>
                        <m:r>
                          <a:rPr lang="en-US" sz="1800" b="0" i="1" smtClean="0">
                            <a:latin typeface="Cambria Math" panose="02040503050406030204" pitchFamily="18" charset="0"/>
                          </a:rPr>
                          <m:t>2</m:t>
                        </m:r>
                      </m:sub>
                    </m:sSub>
                    <m:sSub>
                      <m:sSubPr>
                        <m:ctrlPr>
                          <a:rPr lang="en-US" sz="1800" b="0" i="1" smtClean="0">
                            <a:latin typeface="Cambria Math" charset="0"/>
                          </a:rPr>
                        </m:ctrlPr>
                      </m:sSubPr>
                      <m:e>
                        <m:r>
                          <a:rPr lang="en-US" sz="1800" b="0" i="1" smtClean="0">
                            <a:latin typeface="Cambria Math" panose="02040503050406030204" pitchFamily="18" charset="0"/>
                          </a:rPr>
                          <m:t>𝑥</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sSub>
                      <m:sSubPr>
                        <m:ctrlPr>
                          <a:rPr lang="en-US" sz="1800" b="0" i="1" smtClean="0">
                            <a:latin typeface="Cambria Math" charset="0"/>
                          </a:rPr>
                        </m:ctrlPr>
                      </m:sSubPr>
                      <m:e>
                        <m:r>
                          <a:rPr lang="en-US" sz="1800" b="0" i="1" smtClean="0">
                            <a:latin typeface="Cambria Math" panose="02040503050406030204" pitchFamily="18" charset="0"/>
                          </a:rPr>
                          <m:t>𝛽</m:t>
                        </m:r>
                      </m:e>
                      <m:sub>
                        <m:r>
                          <a:rPr lang="en-US" sz="1800" b="0" i="1" smtClean="0">
                            <a:latin typeface="Cambria Math" panose="02040503050406030204" pitchFamily="18" charset="0"/>
                          </a:rPr>
                          <m:t>𝐾</m:t>
                        </m:r>
                        <m:sSub>
                          <m:sSubPr>
                            <m:ctrlPr>
                              <a:rPr lang="en-US" sz="1800" b="0" i="1" smtClean="0">
                                <a:latin typeface="Cambria Math" charset="0"/>
                              </a:rPr>
                            </m:ctrlPr>
                          </m:sSubPr>
                          <m:e>
                            <m:r>
                              <a:rPr lang="en-US" sz="1800" b="0" i="1" smtClean="0">
                                <a:latin typeface="Cambria Math" panose="02040503050406030204" pitchFamily="18" charset="0"/>
                              </a:rPr>
                              <m:t>𝑥</m:t>
                            </m:r>
                          </m:e>
                          <m:sub>
                            <m:r>
                              <a:rPr lang="en-US" sz="1800" b="0" i="1" smtClean="0">
                                <a:latin typeface="Cambria Math" panose="02040503050406030204" pitchFamily="18" charset="0"/>
                              </a:rPr>
                              <m:t>𝐾</m:t>
                            </m:r>
                          </m:sub>
                        </m:sSub>
                      </m:sub>
                    </m:sSub>
                    <m:r>
                      <a:rPr lang="en-US" sz="1800" b="0" i="1" smtClean="0">
                        <a:latin typeface="Cambria Math" panose="02040503050406030204" pitchFamily="18" charset="0"/>
                      </a:rPr>
                      <m:t>+</m:t>
                    </m:r>
                    <m:r>
                      <m:rPr>
                        <m:sty m:val="p"/>
                      </m:rPr>
                      <a:rPr lang="en-US" sz="1800" b="0" i="1" smtClean="0">
                        <a:latin typeface="Cambria Math" panose="02040503050406030204" pitchFamily="18" charset="0"/>
                      </a:rPr>
                      <m:t>ϵ</m:t>
                    </m:r>
                    <m:r>
                      <a:rPr lang="en-US" sz="1800" b="0" i="1" smtClean="0">
                        <a:latin typeface="Cambria Math" panose="02040503050406030204" pitchFamily="18" charset="0"/>
                      </a:rPr>
                      <m:t>)</m:t>
                    </m:r>
                  </m:oMath>
                </a14:m>
                <a:endParaRPr lang="en-US" sz="1800" b="0" dirty="0"/>
              </a:p>
              <a:p>
                <a:pPr lvl="2"/>
                <a:r>
                  <a:rPr lang="en-US" sz="1800" dirty="0"/>
                  <a:t>Explicitly specify structure of feature interactions</a:t>
                </a:r>
              </a:p>
              <a:p>
                <a:pPr lvl="1"/>
                <a:r>
                  <a:rPr lang="en-US" sz="2000" dirty="0"/>
                  <a:t>Random Forest</a:t>
                </a:r>
              </a:p>
              <a:p>
                <a:pPr lvl="2"/>
                <a:r>
                  <a:rPr lang="en-US" sz="1800" dirty="0"/>
                  <a:t>Ensemble classification method; independent bootstrapping; consecutive and independent (k-dimensional) linear splits of sample spaces</a:t>
                </a:r>
              </a:p>
              <a:p>
                <a:pPr lvl="2"/>
                <a:r>
                  <a:rPr lang="en-US" sz="1800" dirty="0"/>
                  <a:t>Flexible interactions. What are the most important features? </a:t>
                </a:r>
              </a:p>
              <a:p>
                <a:pPr lvl="1"/>
                <a:r>
                  <a:rPr lang="en-US" sz="2000" dirty="0"/>
                  <a:t>Gradient Boosting</a:t>
                </a:r>
              </a:p>
              <a:p>
                <a:pPr lvl="2"/>
                <a:r>
                  <a:rPr lang="en-US" sz="1800" dirty="0"/>
                  <a:t>Repeatedly fitting a tree to classification residual, each tree depends on past trees</a:t>
                </a:r>
              </a:p>
              <a:p>
                <a:pPr lvl="1"/>
                <a:r>
                  <a:rPr lang="en-US" sz="2000" dirty="0"/>
                  <a:t>Most Frequent Dummy</a:t>
                </a:r>
              </a:p>
              <a:p>
                <a:pPr lvl="2"/>
                <a:r>
                  <a:rPr lang="en-US" sz="1800" dirty="0"/>
                  <a:t>Assume everyone obtains the most common outcome (no one get’s a job)</a:t>
                </a:r>
              </a:p>
              <a:p>
                <a:pPr lvl="2"/>
                <a:r>
                  <a:rPr lang="en-US" sz="1800" dirty="0"/>
                  <a:t>Benchmark model</a:t>
                </a:r>
              </a:p>
              <a:p>
                <a:pPr lvl="2"/>
                <a:endParaRPr lang="en-US" sz="18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496" t="-1541" r="-922" b="-7983"/>
                </a:stretch>
              </a:blipFill>
            </p:spPr>
            <p:txBody>
              <a:bodyPr/>
              <a:lstStyle/>
              <a:p>
                <a:r>
                  <a:rPr lang="en-US">
                    <a:noFill/>
                  </a:rPr>
                  <a:t> </a:t>
                </a:r>
              </a:p>
            </p:txBody>
          </p:sp>
        </mc:Fallback>
      </mc:AlternateContent>
      <p:sp>
        <p:nvSpPr>
          <p:cNvPr id="4" name="TextBox 3"/>
          <p:cNvSpPr txBox="1"/>
          <p:nvPr/>
        </p:nvSpPr>
        <p:spPr>
          <a:xfrm>
            <a:off x="5061102" y="6580706"/>
            <a:ext cx="2069797" cy="246221"/>
          </a:xfrm>
          <a:prstGeom prst="rect">
            <a:avLst/>
          </a:prstGeom>
          <a:noFill/>
        </p:spPr>
        <p:txBody>
          <a:bodyPr wrap="none" rtlCol="0" anchor="t">
            <a:spAutoFit/>
          </a:bodyPr>
          <a:lstStyle/>
          <a:p>
            <a:pPr algn="ctr"/>
            <a:r>
              <a:rPr lang="en-US" sz="1000" dirty="0"/>
              <a:t>Preliminary Draft - Do Not Cite</a:t>
            </a:r>
          </a:p>
        </p:txBody>
      </p:sp>
    </p:spTree>
    <p:extLst>
      <p:ext uri="{BB962C8B-B14F-4D97-AF65-F5344CB8AC3E}">
        <p14:creationId xmlns:p14="http://schemas.microsoft.com/office/powerpoint/2010/main" val="2832100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2"/>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Machine Learning Modelling</a:t>
            </a:r>
          </a:p>
        </p:txBody>
      </p:sp>
      <p:sp>
        <p:nvSpPr>
          <p:cNvPr id="3" name="Content Placeholder 2"/>
          <p:cNvSpPr>
            <a:spLocks noGrp="1"/>
          </p:cNvSpPr>
          <p:nvPr>
            <p:ph idx="1"/>
          </p:nvPr>
        </p:nvSpPr>
        <p:spPr>
          <a:xfrm>
            <a:off x="1261872" y="1828800"/>
            <a:ext cx="9319042" cy="4351337"/>
          </a:xfrm>
        </p:spPr>
        <p:txBody>
          <a:bodyPr>
            <a:noAutofit/>
          </a:bodyPr>
          <a:lstStyle/>
          <a:p>
            <a:r>
              <a:rPr lang="en-US" sz="2400" dirty="0"/>
              <a:t>Assessing model performance</a:t>
            </a:r>
          </a:p>
          <a:p>
            <a:pPr lvl="1"/>
            <a:r>
              <a:rPr lang="en-US" sz="2000" dirty="0"/>
              <a:t>Four measures of classifier performance</a:t>
            </a:r>
          </a:p>
          <a:p>
            <a:pPr lvl="2"/>
            <a:r>
              <a:rPr lang="en-US" sz="1800" dirty="0"/>
              <a:t>Accuracy (percentage of outcomes correctly classified)</a:t>
            </a:r>
          </a:p>
          <a:p>
            <a:pPr lvl="2"/>
            <a:r>
              <a:rPr lang="en-US" sz="1800" dirty="0"/>
              <a:t>Precision (ratio of true positives to true and false positives) </a:t>
            </a:r>
          </a:p>
          <a:p>
            <a:pPr lvl="2"/>
            <a:r>
              <a:rPr lang="en-US" sz="1800" dirty="0"/>
              <a:t>Recall (ratio of true positives to true </a:t>
            </a:r>
            <a:r>
              <a:rPr lang="en-US" sz="1800" dirty="0" err="1"/>
              <a:t>positives+false</a:t>
            </a:r>
            <a:r>
              <a:rPr lang="en-US" sz="1800" dirty="0"/>
              <a:t> negatives )</a:t>
            </a:r>
          </a:p>
          <a:p>
            <a:pPr lvl="2"/>
            <a:r>
              <a:rPr lang="en-US" sz="1800" dirty="0"/>
              <a:t>ROC_AUC (Receiver Operating </a:t>
            </a:r>
            <a:r>
              <a:rPr lang="en-US" sz="1800" dirty="0" err="1"/>
              <a:t>Characteristic_Area</a:t>
            </a:r>
            <a:r>
              <a:rPr lang="en-US" sz="1800" dirty="0"/>
              <a:t> under the Curve; how much better or worse is the model doing compared to random assignment?)</a:t>
            </a:r>
          </a:p>
          <a:p>
            <a:pPr lvl="1"/>
            <a:r>
              <a:rPr lang="en-US" sz="2000" dirty="0"/>
              <a:t>Group K-fold cross-validation</a:t>
            </a:r>
          </a:p>
          <a:p>
            <a:pPr lvl="2"/>
            <a:r>
              <a:rPr lang="en-US" sz="1800" dirty="0"/>
              <a:t>Step 1: Train the classifier with 2011-2013 data, test the model with 2010</a:t>
            </a:r>
          </a:p>
          <a:p>
            <a:pPr lvl="2"/>
            <a:r>
              <a:rPr lang="en-US" sz="1800" dirty="0"/>
              <a:t>Step 2: Record model performance measures and model estimates</a:t>
            </a:r>
          </a:p>
          <a:p>
            <a:pPr lvl="2"/>
            <a:r>
              <a:rPr lang="en-US" sz="1800" dirty="0"/>
              <a:t>Step 3: Repeat steps 1 and 2 for each year having a turn to be the testing year</a:t>
            </a:r>
          </a:p>
          <a:p>
            <a:pPr lvl="2"/>
            <a:r>
              <a:rPr lang="en-US" sz="1800" dirty="0"/>
              <a:t>Step 4: Average measures across years</a:t>
            </a:r>
          </a:p>
          <a:p>
            <a:pPr lvl="1"/>
            <a:endParaRPr lang="en-US" sz="2000" dirty="0"/>
          </a:p>
        </p:txBody>
      </p:sp>
      <p:sp>
        <p:nvSpPr>
          <p:cNvPr id="4" name="TextBox 3"/>
          <p:cNvSpPr txBox="1"/>
          <p:nvPr/>
        </p:nvSpPr>
        <p:spPr>
          <a:xfrm>
            <a:off x="5061102" y="6580706"/>
            <a:ext cx="2069797" cy="246221"/>
          </a:xfrm>
          <a:prstGeom prst="rect">
            <a:avLst/>
          </a:prstGeom>
          <a:noFill/>
        </p:spPr>
        <p:txBody>
          <a:bodyPr wrap="none" rtlCol="0" anchor="t">
            <a:spAutoFit/>
          </a:bodyPr>
          <a:lstStyle/>
          <a:p>
            <a:pPr algn="ctr"/>
            <a:r>
              <a:rPr lang="en-US" sz="1000" dirty="0"/>
              <a:t>Preliminary Draft - Do Not Cite</a:t>
            </a:r>
          </a:p>
        </p:txBody>
      </p:sp>
    </p:spTree>
    <p:extLst>
      <p:ext uri="{BB962C8B-B14F-4D97-AF65-F5344CB8AC3E}">
        <p14:creationId xmlns:p14="http://schemas.microsoft.com/office/powerpoint/2010/main" val="1022761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 Performance</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80834" y="2633039"/>
            <a:ext cx="9757179" cy="4072561"/>
          </a:xfrm>
        </p:spPr>
      </p:pic>
      <p:sp>
        <p:nvSpPr>
          <p:cNvPr id="5" name="TextBox 4"/>
          <p:cNvSpPr txBox="1"/>
          <p:nvPr/>
        </p:nvSpPr>
        <p:spPr>
          <a:xfrm>
            <a:off x="2845380" y="1839015"/>
            <a:ext cx="5428089" cy="646331"/>
          </a:xfrm>
          <a:prstGeom prst="rect">
            <a:avLst/>
          </a:prstGeom>
          <a:noFill/>
        </p:spPr>
        <p:txBody>
          <a:bodyPr wrap="none" rtlCol="0">
            <a:spAutoFit/>
          </a:bodyPr>
          <a:lstStyle/>
          <a:p>
            <a:pPr algn="ctr"/>
            <a:r>
              <a:rPr lang="en-US" dirty="0"/>
              <a:t>Group K-fold Cross-Validated Measures of Model</a:t>
            </a:r>
          </a:p>
          <a:p>
            <a:pPr algn="ctr"/>
            <a:r>
              <a:rPr lang="en-US" dirty="0"/>
              <a:t>Performance for Each Selected Classifier</a:t>
            </a:r>
          </a:p>
        </p:txBody>
      </p:sp>
      <p:sp>
        <p:nvSpPr>
          <p:cNvPr id="6" name="TextBox 5"/>
          <p:cNvSpPr txBox="1"/>
          <p:nvPr/>
        </p:nvSpPr>
        <p:spPr>
          <a:xfrm>
            <a:off x="5061102" y="6580706"/>
            <a:ext cx="2069797" cy="246221"/>
          </a:xfrm>
          <a:prstGeom prst="rect">
            <a:avLst/>
          </a:prstGeom>
          <a:noFill/>
        </p:spPr>
        <p:txBody>
          <a:bodyPr wrap="none" rtlCol="0" anchor="t">
            <a:spAutoFit/>
          </a:bodyPr>
          <a:lstStyle/>
          <a:p>
            <a:pPr algn="ctr"/>
            <a:r>
              <a:rPr lang="en-US" sz="1000" dirty="0"/>
              <a:t>Preliminary Draft - Do Not Cite</a:t>
            </a:r>
          </a:p>
        </p:txBody>
      </p:sp>
    </p:spTree>
    <p:extLst>
      <p:ext uri="{BB962C8B-B14F-4D97-AF65-F5344CB8AC3E}">
        <p14:creationId xmlns:p14="http://schemas.microsoft.com/office/powerpoint/2010/main" val="204838772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Relative Feature Importance</a:t>
            </a:r>
          </a:p>
        </p:txBody>
      </p:sp>
      <p:sp>
        <p:nvSpPr>
          <p:cNvPr id="3" name="Content Placeholder 2"/>
          <p:cNvSpPr>
            <a:spLocks noGrp="1"/>
          </p:cNvSpPr>
          <p:nvPr>
            <p:ph idx="1"/>
          </p:nvPr>
        </p:nvSpPr>
        <p:spPr/>
        <p:txBody>
          <a:bodyPr>
            <a:noAutofit/>
          </a:bodyPr>
          <a:lstStyle/>
          <a:p>
            <a:pPr marL="0" indent="0">
              <a:buNone/>
            </a:pPr>
            <a:r>
              <a:rPr lang="en-US" sz="2400" b="1" dirty="0"/>
              <a:t>Most important features</a:t>
            </a:r>
          </a:p>
          <a:p>
            <a:pPr marL="274320" lvl="1" indent="0">
              <a:buNone/>
            </a:pPr>
            <a:r>
              <a:rPr lang="en-US" sz="2000" dirty="0"/>
              <a:t>Predicting being never-employed:</a:t>
            </a:r>
          </a:p>
          <a:p>
            <a:pPr lvl="2"/>
            <a:r>
              <a:rPr lang="en-US" sz="1600" dirty="0"/>
              <a:t>longer prison time</a:t>
            </a:r>
          </a:p>
          <a:p>
            <a:pPr lvl="2"/>
            <a:r>
              <a:rPr lang="en-US" sz="1600" dirty="0"/>
              <a:t>being older</a:t>
            </a:r>
          </a:p>
          <a:p>
            <a:pPr lvl="2"/>
            <a:r>
              <a:rPr lang="en-US" sz="1600" dirty="0"/>
              <a:t>having self-reported use of alcohol and some drugs (e.g., cocaine)</a:t>
            </a:r>
          </a:p>
          <a:p>
            <a:pPr lvl="2"/>
            <a:r>
              <a:rPr lang="en-US" sz="1600" dirty="0"/>
              <a:t>active gang member</a:t>
            </a:r>
          </a:p>
          <a:p>
            <a:pPr marL="274320" lvl="1" indent="0">
              <a:buNone/>
            </a:pPr>
            <a:r>
              <a:rPr lang="en-US" sz="2000" dirty="0"/>
              <a:t>Predicting being employed: </a:t>
            </a:r>
          </a:p>
          <a:p>
            <a:pPr lvl="2"/>
            <a:r>
              <a:rPr lang="en-US" sz="1600" dirty="0"/>
              <a:t>having employment prior to prison</a:t>
            </a:r>
          </a:p>
          <a:p>
            <a:pPr lvl="2"/>
            <a:r>
              <a:rPr lang="en-US" sz="1600" dirty="0"/>
              <a:t>having kids</a:t>
            </a:r>
          </a:p>
          <a:p>
            <a:pPr lvl="2"/>
            <a:r>
              <a:rPr lang="en-US" sz="1600" dirty="0"/>
              <a:t>receiving education in prison</a:t>
            </a:r>
          </a:p>
          <a:p>
            <a:pPr marL="0" indent="0">
              <a:buNone/>
            </a:pPr>
            <a:r>
              <a:rPr lang="en-US" sz="2400" b="1" dirty="0"/>
              <a:t>Least important features</a:t>
            </a:r>
          </a:p>
          <a:p>
            <a:pPr lvl="1"/>
            <a:r>
              <a:rPr lang="en-US" sz="2000" dirty="0"/>
              <a:t>working in prison</a:t>
            </a:r>
          </a:p>
          <a:p>
            <a:pPr lvl="1"/>
            <a:r>
              <a:rPr lang="en-US" sz="2000" dirty="0"/>
              <a:t>receiving substance abuse treatment</a:t>
            </a:r>
          </a:p>
          <a:p>
            <a:pPr lvl="1"/>
            <a:r>
              <a:rPr lang="en-US" sz="2000" dirty="0"/>
              <a:t>having self-reported use of some drugs (e.g., PCP, amphetamines)</a:t>
            </a:r>
          </a:p>
        </p:txBody>
      </p:sp>
      <p:sp>
        <p:nvSpPr>
          <p:cNvPr id="4" name="TextBox 3"/>
          <p:cNvSpPr txBox="1"/>
          <p:nvPr/>
        </p:nvSpPr>
        <p:spPr>
          <a:xfrm>
            <a:off x="5061102" y="6580706"/>
            <a:ext cx="2069797" cy="246221"/>
          </a:xfrm>
          <a:prstGeom prst="rect">
            <a:avLst/>
          </a:prstGeom>
          <a:noFill/>
        </p:spPr>
        <p:txBody>
          <a:bodyPr wrap="none" rtlCol="0" anchor="t">
            <a:spAutoFit/>
          </a:bodyPr>
          <a:lstStyle/>
          <a:p>
            <a:pPr algn="ctr"/>
            <a:r>
              <a:rPr lang="en-US" sz="1000" dirty="0"/>
              <a:t>Preliminary Draft - Do Not Cite</a:t>
            </a:r>
          </a:p>
        </p:txBody>
      </p:sp>
    </p:spTree>
    <p:extLst>
      <p:ext uri="{BB962C8B-B14F-4D97-AF65-F5344CB8AC3E}">
        <p14:creationId xmlns:p14="http://schemas.microsoft.com/office/powerpoint/2010/main" val="2118366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10" end="10"/>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11" end="11"/>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12" end="12"/>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Limitations</a:t>
            </a:r>
          </a:p>
        </p:txBody>
      </p:sp>
      <p:sp>
        <p:nvSpPr>
          <p:cNvPr id="3" name="Content Placeholder 2"/>
          <p:cNvSpPr>
            <a:spLocks noGrp="1"/>
          </p:cNvSpPr>
          <p:nvPr>
            <p:ph idx="1"/>
          </p:nvPr>
        </p:nvSpPr>
        <p:spPr/>
        <p:txBody>
          <a:bodyPr>
            <a:normAutofit/>
          </a:bodyPr>
          <a:lstStyle/>
          <a:p>
            <a:r>
              <a:rPr lang="en-US" sz="2400" dirty="0"/>
              <a:t>Wage limitations: no unofficial employment, no out of state, wrong SSN/duplicate issues by SSN</a:t>
            </a:r>
          </a:p>
          <a:p>
            <a:r>
              <a:rPr lang="en-US" sz="2400" dirty="0"/>
              <a:t>Quarterly wages (employment may vary within quarter)</a:t>
            </a:r>
          </a:p>
          <a:p>
            <a:r>
              <a:rPr lang="en-US" sz="2400" dirty="0"/>
              <a:t>DOC uses some of the information in the prediction models to assign people to job training programs which could introduce bias in the predictions</a:t>
            </a:r>
          </a:p>
          <a:p>
            <a:r>
              <a:rPr lang="en-US" sz="2400" dirty="0"/>
              <a:t>May not be valid for other states or other times</a:t>
            </a:r>
          </a:p>
        </p:txBody>
      </p:sp>
      <p:sp>
        <p:nvSpPr>
          <p:cNvPr id="4" name="TextBox 3"/>
          <p:cNvSpPr txBox="1"/>
          <p:nvPr/>
        </p:nvSpPr>
        <p:spPr>
          <a:xfrm>
            <a:off x="5061102" y="6580706"/>
            <a:ext cx="2069797" cy="246221"/>
          </a:xfrm>
          <a:prstGeom prst="rect">
            <a:avLst/>
          </a:prstGeom>
          <a:noFill/>
        </p:spPr>
        <p:txBody>
          <a:bodyPr wrap="none" rtlCol="0" anchor="t">
            <a:spAutoFit/>
          </a:bodyPr>
          <a:lstStyle/>
          <a:p>
            <a:pPr algn="ctr"/>
            <a:r>
              <a:rPr lang="en-US" sz="1000" dirty="0"/>
              <a:t>Preliminary Draft - Do Not Cite</a:t>
            </a:r>
          </a:p>
        </p:txBody>
      </p:sp>
    </p:spTree>
    <p:extLst>
      <p:ext uri="{BB962C8B-B14F-4D97-AF65-F5344CB8AC3E}">
        <p14:creationId xmlns:p14="http://schemas.microsoft.com/office/powerpoint/2010/main" val="369820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cashier"/>
          <p:cNvPicPr>
            <a:picLocks noChangeAspect="1" noChangeArrowheads="1"/>
          </p:cNvPicPr>
          <p:nvPr/>
        </p:nvPicPr>
        <p:blipFill>
          <a:blip r:embed="rId3">
            <a:extLst>
              <a:ext uri="{BEBA8EAE-BF5A-486C-A8C5-ECC9F3942E4B}">
                <a14:imgProps xmlns:a14="http://schemas.microsoft.com/office/drawing/2010/main">
                  <a14:imgLayer r:embed="rId4">
                    <a14:imgEffect>
                      <a14:colorTemperature colorTemp="11500"/>
                    </a14:imgEffect>
                    <a14:imgEffect>
                      <a14:saturation sat="0"/>
                    </a14:imgEffect>
                    <a14:imgEffect>
                      <a14:brightnessContrast bright="-78000" contrast="-48000"/>
                    </a14:imgEffect>
                  </a14:imgLayer>
                </a14:imgProps>
              </a:ext>
              <a:ext uri="{28A0092B-C50C-407E-A947-70E740481C1C}">
                <a14:useLocalDpi xmlns:a14="http://schemas.microsoft.com/office/drawing/2010/main" val="0"/>
              </a:ext>
            </a:extLst>
          </a:blip>
          <a:srcRect/>
          <a:stretch>
            <a:fillRect/>
          </a:stretch>
        </p:blipFill>
        <p:spPr bwMode="auto">
          <a:xfrm>
            <a:off x="4424362" y="0"/>
            <a:ext cx="6858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Conclusions and Next Steps</a:t>
            </a:r>
          </a:p>
        </p:txBody>
      </p:sp>
      <p:sp>
        <p:nvSpPr>
          <p:cNvPr id="3" name="Content Placeholder 2"/>
          <p:cNvSpPr>
            <a:spLocks noGrp="1"/>
          </p:cNvSpPr>
          <p:nvPr>
            <p:ph idx="1"/>
          </p:nvPr>
        </p:nvSpPr>
        <p:spPr>
          <a:xfrm>
            <a:off x="1261872" y="1828800"/>
            <a:ext cx="9392876" cy="4757530"/>
          </a:xfrm>
        </p:spPr>
        <p:txBody>
          <a:bodyPr>
            <a:noAutofit/>
          </a:bodyPr>
          <a:lstStyle/>
          <a:p>
            <a:r>
              <a:rPr lang="en-US" sz="2000" dirty="0"/>
              <a:t>Increasing employment after prison and targeting resources to increase employment can </a:t>
            </a:r>
          </a:p>
          <a:p>
            <a:pPr lvl="1"/>
            <a:r>
              <a:rPr lang="en-US" sz="1800" dirty="0"/>
              <a:t>Fulfill the goals of the DOC by reducing recidivism</a:t>
            </a:r>
          </a:p>
          <a:p>
            <a:pPr lvl="1"/>
            <a:r>
              <a:rPr lang="en-US" sz="1800" dirty="0"/>
              <a:t>Provide a better return on taxpayer money by targeting resources</a:t>
            </a:r>
          </a:p>
          <a:p>
            <a:pPr lvl="1"/>
            <a:r>
              <a:rPr lang="en-US" sz="1800" dirty="0"/>
              <a:t>Can reduce reliance on public assistance</a:t>
            </a:r>
          </a:p>
          <a:p>
            <a:pPr lvl="1"/>
            <a:r>
              <a:rPr lang="en-US" sz="1800" dirty="0"/>
              <a:t>Can improve the lives of former prisoners by generating income and enhancing social supports</a:t>
            </a:r>
          </a:p>
          <a:p>
            <a:r>
              <a:rPr lang="en-US" sz="2000" dirty="0"/>
              <a:t>Just under 40% of prisoners were ever employed over two years</a:t>
            </a:r>
          </a:p>
          <a:p>
            <a:pPr lvl="1"/>
            <a:r>
              <a:rPr lang="en-US" sz="1800" dirty="0"/>
              <a:t>Half of these prisoners were employed by the end of the first full quarter after release</a:t>
            </a:r>
          </a:p>
          <a:p>
            <a:r>
              <a:rPr lang="en-US" sz="2000" dirty="0"/>
              <a:t>More than 90% of prisoners were below poverty over two years</a:t>
            </a:r>
          </a:p>
          <a:p>
            <a:pPr lvl="1"/>
            <a:r>
              <a:rPr lang="en-US" sz="1800" dirty="0"/>
              <a:t>Compared to 14% in Illinois</a:t>
            </a:r>
          </a:p>
          <a:p>
            <a:pPr lvl="1"/>
            <a:r>
              <a:rPr lang="en-US" sz="1800" dirty="0"/>
              <a:t>Wages increased over the quarters but remained low</a:t>
            </a:r>
          </a:p>
        </p:txBody>
      </p:sp>
      <p:sp>
        <p:nvSpPr>
          <p:cNvPr id="5" name="TextBox 4"/>
          <p:cNvSpPr txBox="1"/>
          <p:nvPr/>
        </p:nvSpPr>
        <p:spPr>
          <a:xfrm>
            <a:off x="5061102" y="6580706"/>
            <a:ext cx="2069797" cy="246221"/>
          </a:xfrm>
          <a:prstGeom prst="rect">
            <a:avLst/>
          </a:prstGeom>
          <a:noFill/>
        </p:spPr>
        <p:txBody>
          <a:bodyPr wrap="none" rtlCol="0" anchor="t">
            <a:spAutoFit/>
          </a:bodyPr>
          <a:lstStyle/>
          <a:p>
            <a:pPr algn="ctr"/>
            <a:r>
              <a:rPr lang="en-US" sz="1000" dirty="0"/>
              <a:t>Preliminary Draft - Do Not Cite</a:t>
            </a:r>
          </a:p>
        </p:txBody>
      </p:sp>
    </p:spTree>
    <p:extLst>
      <p:ext uri="{BB962C8B-B14F-4D97-AF65-F5344CB8AC3E}">
        <p14:creationId xmlns:p14="http://schemas.microsoft.com/office/powerpoint/2010/main" val="441069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cashier"/>
          <p:cNvPicPr>
            <a:picLocks noChangeAspect="1" noChangeArrowheads="1"/>
          </p:cNvPicPr>
          <p:nvPr/>
        </p:nvPicPr>
        <p:blipFill>
          <a:blip r:embed="rId2">
            <a:extLst>
              <a:ext uri="{BEBA8EAE-BF5A-486C-A8C5-ECC9F3942E4B}">
                <a14:imgProps xmlns:a14="http://schemas.microsoft.com/office/drawing/2010/main">
                  <a14:imgLayer r:embed="rId3">
                    <a14:imgEffect>
                      <a14:colorTemperature colorTemp="11500"/>
                    </a14:imgEffect>
                    <a14:imgEffect>
                      <a14:saturation sat="0"/>
                    </a14:imgEffect>
                    <a14:imgEffect>
                      <a14:brightnessContrast bright="-78000" contrast="-48000"/>
                    </a14:imgEffect>
                  </a14:imgLayer>
                </a14:imgProps>
              </a:ext>
              <a:ext uri="{28A0092B-C50C-407E-A947-70E740481C1C}">
                <a14:useLocalDpi xmlns:a14="http://schemas.microsoft.com/office/drawing/2010/main" val="0"/>
              </a:ext>
            </a:extLst>
          </a:blip>
          <a:srcRect/>
          <a:stretch>
            <a:fillRect/>
          </a:stretch>
        </p:blipFill>
        <p:spPr bwMode="auto">
          <a:xfrm>
            <a:off x="4424362" y="0"/>
            <a:ext cx="6858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Conclusions and Next Steps</a:t>
            </a:r>
          </a:p>
        </p:txBody>
      </p:sp>
      <p:sp>
        <p:nvSpPr>
          <p:cNvPr id="3" name="Content Placeholder 2"/>
          <p:cNvSpPr>
            <a:spLocks noGrp="1"/>
          </p:cNvSpPr>
          <p:nvPr>
            <p:ph idx="1"/>
          </p:nvPr>
        </p:nvSpPr>
        <p:spPr/>
        <p:txBody>
          <a:bodyPr>
            <a:normAutofit/>
          </a:bodyPr>
          <a:lstStyle/>
          <a:p>
            <a:r>
              <a:rPr lang="en-US" sz="2000" dirty="0"/>
              <a:t>Common classification techniques appear to be informative but perhaps more data beyond observed individual characteristics may be needed to increase precision</a:t>
            </a:r>
          </a:p>
          <a:p>
            <a:r>
              <a:rPr lang="en-US" sz="2000" dirty="0"/>
              <a:t>Next steps: merge employer data, type of job (industry), wages by industry, length of tenure at job, effect of employment on recidivism, additional geographic analysis</a:t>
            </a:r>
          </a:p>
        </p:txBody>
      </p:sp>
      <p:sp>
        <p:nvSpPr>
          <p:cNvPr id="5" name="TextBox 4"/>
          <p:cNvSpPr txBox="1"/>
          <p:nvPr/>
        </p:nvSpPr>
        <p:spPr>
          <a:xfrm>
            <a:off x="5061102" y="6580706"/>
            <a:ext cx="2069797" cy="246221"/>
          </a:xfrm>
          <a:prstGeom prst="rect">
            <a:avLst/>
          </a:prstGeom>
          <a:noFill/>
        </p:spPr>
        <p:txBody>
          <a:bodyPr wrap="none" rtlCol="0" anchor="t">
            <a:spAutoFit/>
          </a:bodyPr>
          <a:lstStyle/>
          <a:p>
            <a:pPr algn="ctr"/>
            <a:r>
              <a:rPr lang="en-US" sz="1000" dirty="0"/>
              <a:t>Preliminary Draft - Do Not Cite</a:t>
            </a:r>
          </a:p>
        </p:txBody>
      </p:sp>
    </p:spTree>
    <p:extLst>
      <p:ext uri="{BB962C8B-B14F-4D97-AF65-F5344CB8AC3E}">
        <p14:creationId xmlns:p14="http://schemas.microsoft.com/office/powerpoint/2010/main" val="2901659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800" dirty="0"/>
              <a:t>Risk principle of effective intervention</a:t>
            </a:r>
          </a:p>
        </p:txBody>
      </p:sp>
      <p:sp>
        <p:nvSpPr>
          <p:cNvPr id="3" name="Content Placeholder 2"/>
          <p:cNvSpPr>
            <a:spLocks noGrp="1"/>
          </p:cNvSpPr>
          <p:nvPr>
            <p:ph idx="1"/>
          </p:nvPr>
        </p:nvSpPr>
        <p:spPr/>
        <p:txBody>
          <a:bodyPr>
            <a:normAutofit/>
          </a:bodyPr>
          <a:lstStyle/>
          <a:p>
            <a:r>
              <a:rPr lang="en-US" sz="2200" dirty="0"/>
              <a:t>Using scarce correctional treatment program resources on low-risk offenders that do not need them is a poor use of resources</a:t>
            </a:r>
          </a:p>
          <a:p>
            <a:r>
              <a:rPr lang="en-US" sz="2200" dirty="0"/>
              <a:t>Placing low-risk offenders in more intense programs may have adverse effects (</a:t>
            </a:r>
            <a:r>
              <a:rPr lang="en-US" sz="2200" dirty="0">
                <a:hlinkClick r:id="rId3"/>
              </a:rPr>
              <a:t>Latessa and Lowenkamp</a:t>
            </a:r>
            <a:r>
              <a:rPr lang="en-US" sz="2200" dirty="0"/>
              <a:t>, 2005)</a:t>
            </a:r>
          </a:p>
          <a:p>
            <a:endParaRPr lang="en-US" sz="2400" dirty="0"/>
          </a:p>
        </p:txBody>
      </p:sp>
      <p:pic>
        <p:nvPicPr>
          <p:cNvPr id="3074" name="Picture 2" descr="Image result for dusty stick"/>
          <p:cNvPicPr>
            <a:picLocks noChangeAspect="1" noChangeArrowheads="1"/>
          </p:cNvPicPr>
          <p:nvPr/>
        </p:nvPicPr>
        <p:blipFill>
          <a:blip r:embed="rId4" cstate="print">
            <a:extLst>
              <a:ext uri="{BEBA8EAE-BF5A-486C-A8C5-ECC9F3942E4B}">
                <a14:imgProps xmlns:a14="http://schemas.microsoft.com/office/drawing/2010/main">
                  <a14:imgLayer r:embed="rId5">
                    <a14:imgEffect>
                      <a14:colorTemperature colorTemp="6600"/>
                    </a14:imgEffect>
                    <a14:imgEffect>
                      <a14:saturation sat="0"/>
                    </a14:imgEffect>
                    <a14:imgEffect>
                      <a14:brightnessContrast bright="-72000" contrast="-30000"/>
                    </a14:imgEffect>
                  </a14:imgLayer>
                </a14:imgProps>
              </a:ext>
              <a:ext uri="{28A0092B-C50C-407E-A947-70E740481C1C}">
                <a14:useLocalDpi xmlns:a14="http://schemas.microsoft.com/office/drawing/2010/main" val="0"/>
              </a:ext>
            </a:extLst>
          </a:blip>
          <a:srcRect/>
          <a:stretch>
            <a:fillRect/>
          </a:stretch>
        </p:blipFill>
        <p:spPr bwMode="auto">
          <a:xfrm>
            <a:off x="7883208" y="3896178"/>
            <a:ext cx="2835275" cy="276487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5061102" y="6580706"/>
            <a:ext cx="2069797" cy="246221"/>
          </a:xfrm>
          <a:prstGeom prst="rect">
            <a:avLst/>
          </a:prstGeom>
          <a:noFill/>
        </p:spPr>
        <p:txBody>
          <a:bodyPr wrap="none" rtlCol="0" anchor="t">
            <a:spAutoFit/>
          </a:bodyPr>
          <a:lstStyle/>
          <a:p>
            <a:pPr algn="ctr"/>
            <a:r>
              <a:rPr lang="en-US" sz="1000" dirty="0"/>
              <a:t>Preliminary Draft - Do Not Cite</a:t>
            </a:r>
          </a:p>
        </p:txBody>
      </p:sp>
    </p:spTree>
    <p:extLst>
      <p:ext uri="{BB962C8B-B14F-4D97-AF65-F5344CB8AC3E}">
        <p14:creationId xmlns:p14="http://schemas.microsoft.com/office/powerpoint/2010/main" val="323081042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person working"/>
          <p:cNvPicPr>
            <a:picLocks noChangeAspect="1" noChangeArrowheads="1"/>
          </p:cNvPicPr>
          <p:nvPr/>
        </p:nvPicPr>
        <p:blipFill>
          <a:blip r:embed="rId2" cstate="print">
            <a:extLst>
              <a:ext uri="{BEBA8EAE-BF5A-486C-A8C5-ECC9F3942E4B}">
                <a14:imgProps xmlns:a14="http://schemas.microsoft.com/office/drawing/2010/main">
                  <a14:imgLayer r:embed="rId3">
                    <a14:imgEffect>
                      <a14:backgroundRemoval t="6983" b="92629" l="9969" r="89997">
                        <a14:foregroundMark x1="27457" y1="9828" x2="33718" y2="8836"/>
                        <a14:foregroundMark x1="33718" y1="8836" x2="40156" y2="9443"/>
                        <a14:foregroundMark x1="40160" y1="9458" x2="34662" y2="6983"/>
                        <a14:foregroundMark x1="34662" y1="6983" x2="27317" y2="9224"/>
                        <a14:foregroundMark x1="28157" y1="9828" x2="36971" y2="10862"/>
                        <a14:foregroundMark x1="12032" y1="89440" x2="17244" y2="92802"/>
                        <a14:foregroundMark x1="17244" y1="92802" x2="23750" y2="92629"/>
                        <a14:foregroundMark x1="23750" y1="92629" x2="17943" y2="89181"/>
                        <a14:foregroundMark x1="17943" y1="89181" x2="11577" y2="89181"/>
                        <a14:backgroundMark x1="26967" y1="10474" x2="27317" y2="9440"/>
                        <a14:backgroundMark x1="39944" y1="8836" x2="39944" y2="8621"/>
                        <a14:backgroundMark x1="26898" y1="9871" x2="27002" y2="9871"/>
                        <a14:backgroundMark x1="26898" y1="9569" x2="26688" y2="9741"/>
                      </a14:backgroundRemoval>
                    </a14:imgEffect>
                    <a14:imgEffect>
                      <a14:colorTemperature colorTemp="11500"/>
                    </a14:imgEffect>
                    <a14:imgEffect>
                      <a14:saturation sat="0"/>
                    </a14:imgEffect>
                    <a14:imgEffect>
                      <a14:brightnessContrast bright="-63000" contrast="-45000"/>
                    </a14:imgEffect>
                  </a14:imgLayer>
                </a14:imgProps>
              </a:ext>
              <a:ext uri="{28A0092B-C50C-407E-A947-70E740481C1C}">
                <a14:useLocalDpi xmlns:a14="http://schemas.microsoft.com/office/drawing/2010/main" val="0"/>
              </a:ext>
            </a:extLst>
          </a:blip>
          <a:srcRect/>
          <a:stretch>
            <a:fillRect/>
          </a:stretch>
        </p:blipFill>
        <p:spPr bwMode="auto">
          <a:xfrm>
            <a:off x="3160640" y="514350"/>
            <a:ext cx="845185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Freeform: Shape 3"/>
          <p:cNvSpPr/>
          <p:nvPr/>
        </p:nvSpPr>
        <p:spPr>
          <a:xfrm>
            <a:off x="5389563" y="1092993"/>
            <a:ext cx="209550" cy="127000"/>
          </a:xfrm>
          <a:custGeom>
            <a:avLst/>
            <a:gdLst>
              <a:gd name="connsiteX0" fmla="*/ 209550 w 209550"/>
              <a:gd name="connsiteY0" fmla="*/ 0 h 127000"/>
              <a:gd name="connsiteX1" fmla="*/ 63500 w 209550"/>
              <a:gd name="connsiteY1" fmla="*/ 127000 h 127000"/>
              <a:gd name="connsiteX2" fmla="*/ 0 w 209550"/>
              <a:gd name="connsiteY2" fmla="*/ 31750 h 127000"/>
              <a:gd name="connsiteX3" fmla="*/ 209550 w 209550"/>
              <a:gd name="connsiteY3" fmla="*/ 0 h 127000"/>
            </a:gdLst>
            <a:ahLst/>
            <a:cxnLst>
              <a:cxn ang="0">
                <a:pos x="connsiteX0" y="connsiteY0"/>
              </a:cxn>
              <a:cxn ang="0">
                <a:pos x="connsiteX1" y="connsiteY1"/>
              </a:cxn>
              <a:cxn ang="0">
                <a:pos x="connsiteX2" y="connsiteY2"/>
              </a:cxn>
              <a:cxn ang="0">
                <a:pos x="connsiteX3" y="connsiteY3"/>
              </a:cxn>
            </a:cxnLst>
            <a:rect l="l" t="t" r="r" b="b"/>
            <a:pathLst>
              <a:path w="209550" h="127000">
                <a:moveTo>
                  <a:pt x="209550" y="0"/>
                </a:moveTo>
                <a:lnTo>
                  <a:pt x="63500" y="127000"/>
                </a:lnTo>
                <a:lnTo>
                  <a:pt x="0" y="31750"/>
                </a:lnTo>
                <a:lnTo>
                  <a:pt x="209550" y="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p:txBody>
          <a:bodyPr>
            <a:noAutofit/>
          </a:bodyPr>
          <a:lstStyle/>
          <a:p>
            <a:pPr marL="514350" indent="-514350">
              <a:buFont typeface="+mj-lt"/>
              <a:buAutoNum type="arabicPeriod"/>
            </a:pPr>
            <a:r>
              <a:rPr lang="en-US" sz="2800" dirty="0"/>
              <a:t>What are the employment patterns of former prisoners over  two years following release?</a:t>
            </a:r>
          </a:p>
          <a:p>
            <a:pPr marL="514350" indent="-514350">
              <a:buFont typeface="+mj-lt"/>
              <a:buAutoNum type="arabicPeriod"/>
            </a:pPr>
            <a:r>
              <a:rPr lang="en-US" sz="2800" dirty="0"/>
              <a:t>What are the characteristics of former prisoners who are employed and unemployed?</a:t>
            </a:r>
          </a:p>
          <a:p>
            <a:pPr marL="514350" indent="-514350">
              <a:buFont typeface="+mj-lt"/>
              <a:buAutoNum type="arabicPeriod"/>
            </a:pPr>
            <a:r>
              <a:rPr lang="en-US" sz="2800" dirty="0"/>
              <a:t>Which prisoners should receive priority for interventions that can increase or enhance employment opportunities after release?</a:t>
            </a:r>
          </a:p>
        </p:txBody>
      </p:sp>
      <p:sp>
        <p:nvSpPr>
          <p:cNvPr id="2" name="Title 1"/>
          <p:cNvSpPr>
            <a:spLocks noGrp="1"/>
          </p:cNvSpPr>
          <p:nvPr>
            <p:ph type="title"/>
          </p:nvPr>
        </p:nvSpPr>
        <p:spPr/>
        <p:txBody>
          <a:bodyPr/>
          <a:lstStyle/>
          <a:p>
            <a:r>
              <a:rPr lang="en-US" dirty="0"/>
              <a:t>Research Questions</a:t>
            </a:r>
          </a:p>
        </p:txBody>
      </p:sp>
      <p:sp>
        <p:nvSpPr>
          <p:cNvPr id="7" name="TextBox 6"/>
          <p:cNvSpPr txBox="1"/>
          <p:nvPr/>
        </p:nvSpPr>
        <p:spPr>
          <a:xfrm>
            <a:off x="5061102" y="6580706"/>
            <a:ext cx="2069797" cy="246221"/>
          </a:xfrm>
          <a:prstGeom prst="rect">
            <a:avLst/>
          </a:prstGeom>
          <a:noFill/>
        </p:spPr>
        <p:txBody>
          <a:bodyPr wrap="none" rtlCol="0" anchor="t">
            <a:spAutoFit/>
          </a:bodyPr>
          <a:lstStyle/>
          <a:p>
            <a:pPr algn="ctr"/>
            <a:r>
              <a:rPr lang="en-US" sz="1000" dirty="0"/>
              <a:t>Preliminary Draft - Do Not Cite</a:t>
            </a:r>
          </a:p>
        </p:txBody>
      </p:sp>
    </p:spTree>
    <p:extLst>
      <p:ext uri="{BB962C8B-B14F-4D97-AF65-F5344CB8AC3E}">
        <p14:creationId xmlns:p14="http://schemas.microsoft.com/office/powerpoint/2010/main" val="940778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a:t>
            </a:r>
          </a:p>
        </p:txBody>
      </p:sp>
      <p:sp>
        <p:nvSpPr>
          <p:cNvPr id="3" name="Content Placeholder 2"/>
          <p:cNvSpPr>
            <a:spLocks noGrp="1"/>
          </p:cNvSpPr>
          <p:nvPr>
            <p:ph idx="1"/>
          </p:nvPr>
        </p:nvSpPr>
        <p:spPr/>
        <p:txBody>
          <a:bodyPr>
            <a:normAutofit/>
          </a:bodyPr>
          <a:lstStyle/>
          <a:p>
            <a:r>
              <a:rPr lang="en-US" sz="2000" dirty="0"/>
              <a:t>Data sources:</a:t>
            </a:r>
          </a:p>
          <a:p>
            <a:pPr lvl="1"/>
            <a:r>
              <a:rPr lang="en-US" sz="1800" dirty="0"/>
              <a:t>Illinois Department of Corrections (ILDOC) data on exits from prison (1990-2015)</a:t>
            </a:r>
          </a:p>
          <a:p>
            <a:pPr lvl="1"/>
            <a:r>
              <a:rPr lang="en-US" sz="1800" dirty="0"/>
              <a:t>Illinois Department of Employment Security (IDES) quarterly wage data (2005 to 2015)</a:t>
            </a:r>
          </a:p>
          <a:p>
            <a:r>
              <a:rPr lang="en-US" sz="2000" dirty="0"/>
              <a:t>Cohort: All exits from prison from 2010 through 2013 </a:t>
            </a:r>
          </a:p>
          <a:p>
            <a:pPr lvl="1"/>
            <a:r>
              <a:rPr lang="en-US" sz="1800" dirty="0"/>
              <a:t>More recent data was better quality</a:t>
            </a:r>
          </a:p>
          <a:p>
            <a:pPr lvl="1"/>
            <a:r>
              <a:rPr lang="en-US" sz="1800" dirty="0"/>
              <a:t>Job market changes over time</a:t>
            </a:r>
          </a:p>
          <a:p>
            <a:pPr lvl="1"/>
            <a:endParaRPr lang="en-US" sz="1800" dirty="0"/>
          </a:p>
          <a:p>
            <a:r>
              <a:rPr lang="en-US" sz="2000" b="1" dirty="0"/>
              <a:t>89,580</a:t>
            </a:r>
            <a:r>
              <a:rPr lang="en-US" sz="2000" dirty="0"/>
              <a:t> unique individuals exited prison during this timeframe</a:t>
            </a:r>
          </a:p>
          <a:p>
            <a:r>
              <a:rPr lang="en-US" sz="2000" dirty="0"/>
              <a:t>Followed cohort for 2 years (8 quarters) after prison release, including the quarter of release</a:t>
            </a:r>
          </a:p>
          <a:p>
            <a:endParaRPr lang="en-US" sz="2000" dirty="0"/>
          </a:p>
        </p:txBody>
      </p:sp>
      <p:sp>
        <p:nvSpPr>
          <p:cNvPr id="5" name="TextBox 4"/>
          <p:cNvSpPr txBox="1"/>
          <p:nvPr/>
        </p:nvSpPr>
        <p:spPr>
          <a:xfrm>
            <a:off x="5061102" y="6580706"/>
            <a:ext cx="2069797" cy="246221"/>
          </a:xfrm>
          <a:prstGeom prst="rect">
            <a:avLst/>
          </a:prstGeom>
          <a:noFill/>
        </p:spPr>
        <p:txBody>
          <a:bodyPr wrap="none" rtlCol="0" anchor="t">
            <a:spAutoFit/>
          </a:bodyPr>
          <a:lstStyle/>
          <a:p>
            <a:pPr algn="ctr"/>
            <a:r>
              <a:rPr lang="en-US" sz="1000" dirty="0"/>
              <a:t>Preliminary Draft - Do Not Cite</a:t>
            </a:r>
          </a:p>
        </p:txBody>
      </p:sp>
    </p:spTree>
    <p:extLst>
      <p:ext uri="{BB962C8B-B14F-4D97-AF65-F5344CB8AC3E}">
        <p14:creationId xmlns:p14="http://schemas.microsoft.com/office/powerpoint/2010/main" val="424599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a:t>
            </a:r>
          </a:p>
        </p:txBody>
      </p:sp>
      <p:sp>
        <p:nvSpPr>
          <p:cNvPr id="3" name="Content Placeholder 2"/>
          <p:cNvSpPr>
            <a:spLocks noGrp="1"/>
          </p:cNvSpPr>
          <p:nvPr>
            <p:ph idx="1"/>
          </p:nvPr>
        </p:nvSpPr>
        <p:spPr>
          <a:xfrm>
            <a:off x="1261872" y="1828800"/>
            <a:ext cx="9611776" cy="4351337"/>
          </a:xfrm>
        </p:spPr>
        <p:txBody>
          <a:bodyPr>
            <a:noAutofit/>
          </a:bodyPr>
          <a:lstStyle/>
          <a:p>
            <a:r>
              <a:rPr lang="en-US" sz="3200" dirty="0"/>
              <a:t>Merged quarterly wage data to prison exit data</a:t>
            </a:r>
          </a:p>
          <a:p>
            <a:pPr lvl="1"/>
            <a:r>
              <a:rPr lang="en-US" sz="2800" dirty="0"/>
              <a:t>Removed ex-offenders with more than 30 unique jobs in any one quarter.</a:t>
            </a:r>
          </a:p>
          <a:p>
            <a:pPr lvl="1"/>
            <a:r>
              <a:rPr lang="en-US" sz="2800" dirty="0"/>
              <a:t>Removed ex-offenders with quarterly wage &gt; $100,000</a:t>
            </a:r>
          </a:p>
          <a:p>
            <a:pPr lvl="1"/>
            <a:r>
              <a:rPr lang="en-US" sz="2800" dirty="0"/>
              <a:t>These removals were a minimal amount of our overall group</a:t>
            </a:r>
          </a:p>
          <a:p>
            <a:pPr lvl="1"/>
            <a:r>
              <a:rPr lang="en-US" sz="2800" dirty="0"/>
              <a:t>Many cases with more than one record per person-quarter</a:t>
            </a:r>
          </a:p>
          <a:p>
            <a:pPr lvl="2"/>
            <a:r>
              <a:rPr lang="en-US" sz="2400" dirty="0"/>
              <a:t>May have multiple jobs</a:t>
            </a:r>
          </a:p>
          <a:p>
            <a:pPr lvl="2"/>
            <a:r>
              <a:rPr lang="en-US" sz="2400" dirty="0"/>
              <a:t>Totaled all wages for each person/quarter and kept the employer associated with the largest wage.</a:t>
            </a:r>
          </a:p>
        </p:txBody>
      </p:sp>
      <p:sp>
        <p:nvSpPr>
          <p:cNvPr id="5" name="TextBox 4"/>
          <p:cNvSpPr txBox="1"/>
          <p:nvPr/>
        </p:nvSpPr>
        <p:spPr>
          <a:xfrm>
            <a:off x="5061102" y="6580706"/>
            <a:ext cx="2069797" cy="246221"/>
          </a:xfrm>
          <a:prstGeom prst="rect">
            <a:avLst/>
          </a:prstGeom>
          <a:noFill/>
        </p:spPr>
        <p:txBody>
          <a:bodyPr wrap="none" rtlCol="0" anchor="t">
            <a:spAutoFit/>
          </a:bodyPr>
          <a:lstStyle/>
          <a:p>
            <a:pPr algn="ctr"/>
            <a:r>
              <a:rPr lang="en-US" sz="1000" dirty="0"/>
              <a:t>Preliminary Draft - Do Not Cite</a:t>
            </a:r>
          </a:p>
        </p:txBody>
      </p:sp>
    </p:spTree>
    <p:extLst>
      <p:ext uri="{BB962C8B-B14F-4D97-AF65-F5344CB8AC3E}">
        <p14:creationId xmlns:p14="http://schemas.microsoft.com/office/powerpoint/2010/main" val="3311445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2"/>
    </p:bldLst>
  </p:timing>
</p:sld>
</file>

<file path=ppt/slides/slide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2" name="Picture 1"/>
          <p:cNvPicPr>
            <a:picLocks noChangeAspect="1"/>
          </p:cNvPicPr>
          <p:nvPr/>
        </p:nvPicPr>
        <p:blipFill>
          <a:blip r:embed="rId4"/>
          <a:stretch>
            <a:fillRect/>
          </a:stretch>
        </p:blipFill>
        <p:spPr>
          <a:xfrm>
            <a:off x="1971675" y="0"/>
            <a:ext cx="8248650" cy="6858000"/>
          </a:xfrm>
          <a:prstGeom prst="rect">
            <a:avLst/>
          </a:prstGeom>
        </p:spPr>
      </p:pic>
      <p:sp>
        <p:nvSpPr>
          <p:cNvPr id="4" name="TextBox 3"/>
          <p:cNvSpPr txBox="1"/>
          <p:nvPr/>
        </p:nvSpPr>
        <p:spPr>
          <a:xfrm>
            <a:off x="10122203" y="6580706"/>
            <a:ext cx="2069797" cy="246221"/>
          </a:xfrm>
          <a:prstGeom prst="rect">
            <a:avLst/>
          </a:prstGeom>
          <a:noFill/>
        </p:spPr>
        <p:txBody>
          <a:bodyPr wrap="none" rtlCol="0" anchor="t">
            <a:spAutoFit/>
          </a:bodyPr>
          <a:lstStyle/>
          <a:p>
            <a:pPr algn="ctr"/>
            <a:r>
              <a:rPr lang="en-US" sz="1000" dirty="0"/>
              <a:t>Preliminary Draft - Do Not Cite</a:t>
            </a:r>
          </a:p>
        </p:txBody>
      </p:sp>
    </p:spTree>
    <p:extLst>
      <p:ext uri="{BB962C8B-B14F-4D97-AF65-F5344CB8AC3E}">
        <p14:creationId xmlns:p14="http://schemas.microsoft.com/office/powerpoint/2010/main" val="201755699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srcRect l="41436" t="4396" r="22093" b="60636"/>
          <a:stretch/>
        </p:blipFill>
        <p:spPr>
          <a:xfrm>
            <a:off x="6766561" y="604909"/>
            <a:ext cx="4375052" cy="4320023"/>
          </a:xfrm>
          <a:prstGeom prst="rect">
            <a:avLst/>
          </a:prstGeom>
          <a:ln>
            <a:solidFill>
              <a:schemeClr val="bg1"/>
            </a:solidFill>
          </a:ln>
        </p:spPr>
      </p:pic>
      <mc:AlternateContent xmlns:mc="http://schemas.openxmlformats.org/markup-compatibility/2006">
        <mc:Choice xmlns:cx4="http://schemas.microsoft.com/office/drawing/2016/5/10/chartex" xmlns="" Requires="cx4">
          <p:graphicFrame>
            <p:nvGraphicFramePr>
              <p:cNvPr id="5" name="Chart 4">
                <a:extLst>
                  <a:ext uri="{FF2B5EF4-FFF2-40B4-BE49-F238E27FC236}">
                    <a16:creationId xmlns:a16="http://schemas.microsoft.com/office/drawing/2014/main" id="{8E8DEAAF-3BFD-43ED-8B60-9E73E5A963BA}"/>
                  </a:ext>
                </a:extLst>
              </p:cNvPr>
              <p:cNvGraphicFramePr/>
              <p:nvPr>
                <p:extLst>
                  <p:ext uri="{D42A27DB-BD31-4B8C-83A1-F6EECF244321}">
                    <p14:modId xmlns:p14="http://schemas.microsoft.com/office/powerpoint/2010/main" val="719606367"/>
                  </p:ext>
                </p:extLst>
              </p:nvPr>
            </p:nvGraphicFramePr>
            <p:xfrm>
              <a:off x="281354" y="260603"/>
              <a:ext cx="5913120" cy="6351212"/>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5" name="Chart 4">
                <a:extLst>
                  <a:ext uri="{FF2B5EF4-FFF2-40B4-BE49-F238E27FC236}">
                    <a16:creationId xmlns:a16="http://schemas.microsoft.com/office/drawing/2014/main" xmlns="" id="{8E8DEAAF-3BFD-43ED-8B60-9E73E5A963BA}"/>
                  </a:ext>
                </a:extLst>
              </p:cNvPr>
              <p:cNvPicPr>
                <a:picLocks noGrp="1" noRot="1" noChangeAspect="1" noMove="1" noResize="1" noEditPoints="1" noAdjustHandles="1" noChangeArrowheads="1" noChangeShapeType="1"/>
              </p:cNvPicPr>
              <p:nvPr/>
            </p:nvPicPr>
            <p:blipFill>
              <a:blip r:embed="rId5"/>
              <a:stretch>
                <a:fillRect/>
              </a:stretch>
            </p:blipFill>
            <p:spPr>
              <a:xfrm>
                <a:off x="281354" y="260603"/>
                <a:ext cx="5913120" cy="6351212"/>
              </a:xfrm>
              <a:prstGeom prst="rect">
                <a:avLst/>
              </a:prstGeom>
            </p:spPr>
          </p:pic>
        </mc:Fallback>
      </mc:AlternateContent>
      <p:sp>
        <p:nvSpPr>
          <p:cNvPr id="7" name="TextBox 6"/>
          <p:cNvSpPr txBox="1"/>
          <p:nvPr/>
        </p:nvSpPr>
        <p:spPr>
          <a:xfrm>
            <a:off x="5061102" y="6580706"/>
            <a:ext cx="2069797" cy="246221"/>
          </a:xfrm>
          <a:prstGeom prst="rect">
            <a:avLst/>
          </a:prstGeom>
          <a:noFill/>
        </p:spPr>
        <p:txBody>
          <a:bodyPr wrap="none" rtlCol="0" anchor="t">
            <a:spAutoFit/>
          </a:bodyPr>
          <a:lstStyle/>
          <a:p>
            <a:pPr algn="ctr"/>
            <a:r>
              <a:rPr lang="en-US" sz="1000" dirty="0">
                <a:solidFill>
                  <a:schemeClr val="bg1"/>
                </a:solidFill>
                <a:latin typeface="Century Schoolbook" charset="0"/>
                <a:ea typeface="Century Schoolbook" charset="0"/>
                <a:cs typeface="Century Schoolbook" charset="0"/>
              </a:rPr>
              <a:t>Preliminary Draft - Do Not Cite</a:t>
            </a:r>
          </a:p>
        </p:txBody>
      </p:sp>
    </p:spTree>
    <p:extLst>
      <p:ext uri="{BB962C8B-B14F-4D97-AF65-F5344CB8AC3E}">
        <p14:creationId xmlns:p14="http://schemas.microsoft.com/office/powerpoint/2010/main" val="159678492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Research Question #1</a:t>
            </a:r>
          </a:p>
        </p:txBody>
      </p:sp>
      <p:sp>
        <p:nvSpPr>
          <p:cNvPr id="5" name="Content Placeholder 4"/>
          <p:cNvSpPr>
            <a:spLocks noGrp="1"/>
          </p:cNvSpPr>
          <p:nvPr>
            <p:ph idx="1"/>
          </p:nvPr>
        </p:nvSpPr>
        <p:spPr/>
        <p:txBody>
          <a:bodyPr>
            <a:normAutofit/>
          </a:bodyPr>
          <a:lstStyle/>
          <a:p>
            <a:pPr marL="0" indent="0">
              <a:buNone/>
            </a:pPr>
            <a:endParaRPr lang="en-US" sz="4400" dirty="0"/>
          </a:p>
          <a:p>
            <a:pPr marL="0" indent="0">
              <a:buNone/>
            </a:pPr>
            <a:r>
              <a:rPr lang="en-US" sz="4000" dirty="0"/>
              <a:t>What are the employment patterns of former prisoners over  two years following release?</a:t>
            </a:r>
          </a:p>
          <a:p>
            <a:endParaRPr lang="en-US" sz="2000" dirty="0"/>
          </a:p>
        </p:txBody>
      </p:sp>
      <p:sp>
        <p:nvSpPr>
          <p:cNvPr id="7" name="TextBox 6"/>
          <p:cNvSpPr txBox="1"/>
          <p:nvPr/>
        </p:nvSpPr>
        <p:spPr>
          <a:xfrm>
            <a:off x="5061102" y="6580706"/>
            <a:ext cx="2069797" cy="246221"/>
          </a:xfrm>
          <a:prstGeom prst="rect">
            <a:avLst/>
          </a:prstGeom>
          <a:noFill/>
        </p:spPr>
        <p:txBody>
          <a:bodyPr wrap="none" rtlCol="0" anchor="t">
            <a:spAutoFit/>
          </a:bodyPr>
          <a:lstStyle/>
          <a:p>
            <a:pPr algn="ctr"/>
            <a:r>
              <a:rPr lang="en-US" sz="1000" dirty="0"/>
              <a:t>Preliminary Draft - Do Not Cite</a:t>
            </a:r>
          </a:p>
        </p:txBody>
      </p:sp>
    </p:spTree>
    <p:extLst>
      <p:ext uri="{BB962C8B-B14F-4D97-AF65-F5344CB8AC3E}">
        <p14:creationId xmlns:p14="http://schemas.microsoft.com/office/powerpoint/2010/main" val="216623799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View">
  <a:themeElements>
    <a:clrScheme name="View">
      <a:dk1>
        <a:sysClr val="windowText" lastClr="000000"/>
      </a:dk1>
      <a:lt1>
        <a:sysClr val="window" lastClr="FFFFFF"/>
      </a:lt1>
      <a:dk2>
        <a:srgbClr val="564B3C"/>
      </a:dk2>
      <a:lt2>
        <a:srgbClr val="ECEDD1"/>
      </a:lt2>
      <a:accent1>
        <a:srgbClr val="93A299"/>
      </a:accent1>
      <a:accent2>
        <a:srgbClr val="CB4B30"/>
      </a:accent2>
      <a:accent3>
        <a:srgbClr val="B5AE53"/>
      </a:accent3>
      <a:accent4>
        <a:srgbClr val="6F6A7A"/>
      </a:accent4>
      <a:accent5>
        <a:srgbClr val="E8B54D"/>
      </a:accent5>
      <a:accent6>
        <a:srgbClr val="8A7952"/>
      </a:accent6>
      <a:hlink>
        <a:srgbClr val="9F9F0B"/>
      </a:hlink>
      <a:folHlink>
        <a:srgbClr val="B2B2B2"/>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3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3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866257B-E5CE-4C43-9210-F2DE76BE10B5}"/>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View">
    <a:dk1>
      <a:sysClr val="windowText" lastClr="000000"/>
    </a:dk1>
    <a:lt1>
      <a:sysClr val="window" lastClr="FFFFFF"/>
    </a:lt1>
    <a:dk2>
      <a:srgbClr val="564B3C"/>
    </a:dk2>
    <a:lt2>
      <a:srgbClr val="ECEDD1"/>
    </a:lt2>
    <a:accent1>
      <a:srgbClr val="93A299"/>
    </a:accent1>
    <a:accent2>
      <a:srgbClr val="CB4B30"/>
    </a:accent2>
    <a:accent3>
      <a:srgbClr val="B5AE53"/>
    </a:accent3>
    <a:accent4>
      <a:srgbClr val="6F6A7A"/>
    </a:accent4>
    <a:accent5>
      <a:srgbClr val="E8B54D"/>
    </a:accent5>
    <a:accent6>
      <a:srgbClr val="8A7952"/>
    </a:accent6>
    <a:hlink>
      <a:srgbClr val="9F9F0B"/>
    </a:hlink>
    <a:folHlink>
      <a:srgbClr val="B2B2B2"/>
    </a:folHlink>
  </a:clrScheme>
</a:themeOverride>
</file>

<file path=docProps/app.xml><?xml version="1.0" encoding="utf-8"?>
<Properties xmlns="http://schemas.openxmlformats.org/officeDocument/2006/extended-properties" xmlns:vt="http://schemas.openxmlformats.org/officeDocument/2006/docPropsVTypes">
  <Template>TM03457515[[fn=View]]</Template>
  <TotalTime>904</TotalTime>
  <Words>2227</Words>
  <Application>Microsoft Macintosh PowerPoint</Application>
  <PresentationFormat>Widescreen</PresentationFormat>
  <Paragraphs>292</Paragraphs>
  <Slides>29</Slides>
  <Notes>19</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29</vt:i4>
      </vt:variant>
    </vt:vector>
  </HeadingPairs>
  <TitlesOfParts>
    <vt:vector size="39" baseType="lpstr">
      <vt:lpstr>Calibri</vt:lpstr>
      <vt:lpstr>Calibri Light</vt:lpstr>
      <vt:lpstr>Cambria Math</vt:lpstr>
      <vt:lpstr>Century Schoolbook</vt:lpstr>
      <vt:lpstr>Mangal</vt:lpstr>
      <vt:lpstr>Times New Roman</vt:lpstr>
      <vt:lpstr>Wingdings 2</vt:lpstr>
      <vt:lpstr>Arial</vt:lpstr>
      <vt:lpstr>Office Theme</vt:lpstr>
      <vt:lpstr>View</vt:lpstr>
      <vt:lpstr>From Prosecuted to Job Recruited: An Exploratory and Machine Learning Approach to Employment after Prison</vt:lpstr>
      <vt:lpstr>Employment after Prison</vt:lpstr>
      <vt:lpstr>Risk principle of effective intervention</vt:lpstr>
      <vt:lpstr>Research Questions</vt:lpstr>
      <vt:lpstr>Data</vt:lpstr>
      <vt:lpstr>Data</vt:lpstr>
      <vt:lpstr>PowerPoint Presentation</vt:lpstr>
      <vt:lpstr>PowerPoint Presentation</vt:lpstr>
      <vt:lpstr>Research Question #1</vt:lpstr>
      <vt:lpstr>PowerPoint Presentation</vt:lpstr>
      <vt:lpstr>Most Common Employment Patterns</vt:lpstr>
      <vt:lpstr>PowerPoint Presentation</vt:lpstr>
      <vt:lpstr>Research Question #2</vt:lpstr>
      <vt:lpstr>Employed former prisoners more likely to be white or female</vt:lpstr>
      <vt:lpstr>Employed former prisoners less likely to be in a gang</vt:lpstr>
      <vt:lpstr>Employed  former prisoners more likely to be released to supervision or released in later years</vt:lpstr>
      <vt:lpstr>Employed former prisoners less likely to be in prison for the most serious offense types or a violent crime and are more likely to be in prison for a property crime</vt:lpstr>
      <vt:lpstr>Employed former prisoners less likely to be in prison for a sex offense and more likely to have been employed in the quarter prior to imprisonment</vt:lpstr>
      <vt:lpstr>PowerPoint Presentation</vt:lpstr>
      <vt:lpstr>Employed former prisoners more likely to have received substance abuse treatment or education in prison </vt:lpstr>
      <vt:lpstr>Research Question #3</vt:lpstr>
      <vt:lpstr>Machine Learning Modelling</vt:lpstr>
      <vt:lpstr>Machine Learning Modelling</vt:lpstr>
      <vt:lpstr>Machine Learning Modelling</vt:lpstr>
      <vt:lpstr>Model Performance</vt:lpstr>
      <vt:lpstr>Relative Feature Importance</vt:lpstr>
      <vt:lpstr>Limitations</vt:lpstr>
      <vt:lpstr>Conclusions and Next Steps</vt:lpstr>
      <vt:lpstr>Conclusions and Next Steps</vt:lpstr>
    </vt:vector>
  </TitlesOfParts>
  <LinksUpToDate>false</LinksUpToDate>
  <SharedDoc>false</SharedDoc>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Mariel Alper</dc:creator>
  <cp:lastModifiedBy>Graham Henke</cp:lastModifiedBy>
  <cp:revision>71</cp:revision>
  <dcterms:created xsi:type="dcterms:W3CDTF">2017-06-02T13:05:57Z</dcterms:created>
  <dcterms:modified xsi:type="dcterms:W3CDTF">2018-02-15T16:07:49Z</dcterms:modified>
</cp:coreProperties>
</file>